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312" r:id="rId2"/>
    <p:sldId id="258" r:id="rId3"/>
    <p:sldId id="265" r:id="rId4"/>
    <p:sldId id="300" r:id="rId5"/>
    <p:sldId id="301" r:id="rId6"/>
    <p:sldId id="302" r:id="rId7"/>
    <p:sldId id="303" r:id="rId8"/>
    <p:sldId id="304" r:id="rId9"/>
    <p:sldId id="305" r:id="rId10"/>
    <p:sldId id="310" r:id="rId11"/>
    <p:sldId id="306" r:id="rId12"/>
    <p:sldId id="311" r:id="rId13"/>
    <p:sldId id="307" r:id="rId14"/>
    <p:sldId id="308" r:id="rId15"/>
    <p:sldId id="309" r:id="rId16"/>
    <p:sldId id="31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309D6-F74C-984B-8C05-EF558BC23AA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88933-EEEA-3448-8C4F-7CEB42A0B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2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8101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6123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5667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439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953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237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41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6550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480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8409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0651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9961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022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A38DB4-BF2B-49E8-B877-F9F3C27B7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29" y="833007"/>
            <a:ext cx="2973936" cy="791451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54CB0C8-B9A2-436E-950A-0D85470A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2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A065DC3-FFB6-49DB-96A0-A0D94D615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2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DE55738-A6BD-44FB-94E3-7CD0EAC85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A065DC3-FFB6-49DB-96A0-A0D94D615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4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E45DC1-CCF8-421F-AEB8-5651D3F19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3" y="6280467"/>
            <a:ext cx="1546789" cy="4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6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0D495309-9686-4AFC-8CC8-370E144D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A065DC3-FFB6-49DB-96A0-A0D94D61570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0853CAD-1B6C-453B-B696-52986945DF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3093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5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CBF30-2005-4284-BB0D-B94636E8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A065DC3-FFB6-49DB-96A0-A0D94D615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5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A76BCB-9DE8-4E9A-B176-5E4D6BAB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81" y="1700267"/>
            <a:ext cx="3247401" cy="8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1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A2DE0-343D-4166-95FA-105AF2ED4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65DC3-FFB6-49DB-96A0-A0D94D615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6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664B7-6F80-8012-1A43-4120FA2DA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285" y="2105129"/>
            <a:ext cx="5252815" cy="1869712"/>
          </a:xfrm>
        </p:spPr>
        <p:txBody>
          <a:bodyPr/>
          <a:lstStyle/>
          <a:p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Тема № 1. Земельное правонарушение: понятие, классификация. Особенности проведения контрольных мероприятий в 2023 году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6D7D4E-0BCD-05C3-FC00-0D1CFA9FB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284" y="4421300"/>
            <a:ext cx="5010047" cy="1869712"/>
          </a:xfrm>
        </p:spPr>
        <p:txBody>
          <a:bodyPr>
            <a:normAutofit fontScale="47500" lnSpcReduction="20000"/>
          </a:bodyPr>
          <a:lstStyle/>
          <a:p>
            <a:r>
              <a:rPr lang="ru-RU" sz="4300" b="1" dirty="0"/>
              <a:t>Тропина Дарья Владимировна</a:t>
            </a:r>
          </a:p>
          <a:p>
            <a:r>
              <a:rPr lang="ru-RU" sz="4300" dirty="0" err="1"/>
              <a:t>к.ю.н</a:t>
            </a:r>
            <a:r>
              <a:rPr lang="ru-RU" sz="4300" dirty="0"/>
              <a:t>., доцент кафедры экономической безопасности и права</a:t>
            </a:r>
          </a:p>
          <a:p>
            <a:r>
              <a:rPr lang="ru-RU" sz="4300" b="1" dirty="0"/>
              <a:t>Балашов Евгений Владимирович</a:t>
            </a:r>
          </a:p>
          <a:p>
            <a:r>
              <a:rPr lang="ru-RU" sz="4300" dirty="0" err="1"/>
              <a:t>к.ю.н</a:t>
            </a:r>
            <a:r>
              <a:rPr lang="ru-RU" sz="4300" dirty="0"/>
              <a:t>., доцент кафедры экономической безопасности и права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B2663B-77B0-EC58-737B-727B965DDD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4" r="21824"/>
          <a:stretch>
            <a:fillRect/>
          </a:stretch>
        </p:blipFill>
        <p:spPr>
          <a:xfrm>
            <a:off x="1219200" y="1219200"/>
            <a:ext cx="4419600" cy="4419600"/>
          </a:xfrm>
        </p:spPr>
      </p:pic>
    </p:spTree>
    <p:extLst>
      <p:ext uri="{BB962C8B-B14F-4D97-AF65-F5344CB8AC3E}">
        <p14:creationId xmlns:p14="http://schemas.microsoft.com/office/powerpoint/2010/main" val="87873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7251E6-BDF4-5382-5BFB-48C951447B01}"/>
              </a:ext>
            </a:extLst>
          </p:cNvPr>
          <p:cNvSpPr txBox="1"/>
          <p:nvPr/>
        </p:nvSpPr>
        <p:spPr>
          <a:xfrm>
            <a:off x="751114" y="721567"/>
            <a:ext cx="795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cs typeface="Arial" panose="020B0604020202020204" pitchFamily="34" charset="0"/>
              </a:rPr>
              <a:t>Вопрос 2. Классификация земельных правонарушений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D53804-A45D-E4B3-F20F-3BF60881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1558213"/>
            <a:ext cx="9904446" cy="510909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+mn-lt"/>
                <a:cs typeface="Times New Roman" panose="02020603050405020304" pitchFamily="18" charset="0"/>
              </a:rPr>
              <a:t>1. административное правонарушение:</a:t>
            </a:r>
          </a:p>
          <a:p>
            <a:pPr algn="just"/>
            <a:r>
              <a:rPr lang="ru-RU" sz="1800" dirty="0">
                <a:latin typeface="+mn-lt"/>
                <a:cs typeface="Times New Roman" panose="02020603050405020304" pitchFamily="18" charset="0"/>
              </a:rPr>
              <a:t>1) в сфере охраны права собственности (ст. 7.1., 7.2, 7.10., 7.16., 7.34 КоАП РФ)</a:t>
            </a:r>
          </a:p>
          <a:p>
            <a:pPr algn="just"/>
            <a:r>
              <a:rPr lang="ru-RU" sz="1800" dirty="0">
                <a:latin typeface="+mn-lt"/>
                <a:cs typeface="Times New Roman" panose="02020603050405020304" pitchFamily="18" charset="0"/>
              </a:rPr>
              <a:t>2) в области охраны окружающей среды и природопользования (ст. 8.6.-8.8. КоАП РФ);</a:t>
            </a:r>
          </a:p>
          <a:p>
            <a:pPr algn="just"/>
            <a:r>
              <a:rPr lang="ru-RU" sz="1800" b="1" dirty="0">
                <a:latin typeface="+mn-lt"/>
                <a:cs typeface="Times New Roman" panose="02020603050405020304" pitchFamily="18" charset="0"/>
              </a:rPr>
              <a:t>2. уголовное правонарушение 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(ст. 170, 254, косвенно 358 УК РФ);</a:t>
            </a:r>
          </a:p>
          <a:p>
            <a:pPr algn="just"/>
            <a:r>
              <a:rPr lang="ru-RU" sz="1800" b="1" dirty="0">
                <a:latin typeface="+mn-lt"/>
                <a:cs typeface="Times New Roman" panose="02020603050405020304" pitchFamily="18" charset="0"/>
              </a:rPr>
              <a:t>3. гражданское правонарушение (деликт)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 выражается в причинении имущественного ущерба и нанесении вреда земельному участку;</a:t>
            </a:r>
          </a:p>
          <a:p>
            <a:pPr algn="just"/>
            <a:r>
              <a:rPr lang="ru-RU" sz="1800" b="1" dirty="0">
                <a:latin typeface="+mn-lt"/>
                <a:cs typeface="Times New Roman" panose="02020603050405020304" pitchFamily="18" charset="0"/>
              </a:rPr>
              <a:t>4. правонарушения, предусмотренные ЗК РФ 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(ст. 45-47);</a:t>
            </a:r>
          </a:p>
          <a:p>
            <a:pPr algn="just"/>
            <a:r>
              <a:rPr lang="ru-RU" sz="1800" b="1" dirty="0">
                <a:latin typeface="+mn-lt"/>
                <a:cs typeface="Times New Roman" panose="02020603050405020304" pitchFamily="18" charset="0"/>
              </a:rPr>
              <a:t>5. дисциплинарные проступки 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(см. ст. 192, 193 Трудового Кодекса);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1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7251E6-BDF4-5382-5BFB-48C951447B01}"/>
              </a:ext>
            </a:extLst>
          </p:cNvPr>
          <p:cNvSpPr txBox="1"/>
          <p:nvPr/>
        </p:nvSpPr>
        <p:spPr>
          <a:xfrm>
            <a:off x="761309" y="793554"/>
            <a:ext cx="808497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cs typeface="Arial" panose="020B0604020202020204" pitchFamily="34" charset="0"/>
              </a:rPr>
              <a:t>Вопрос 3. Особенности проведения контрольных мероприятий в 2023 г.</a:t>
            </a:r>
          </a:p>
          <a:p>
            <a:pPr algn="ctr">
              <a:spcAft>
                <a:spcPts val="600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70283A8-6249-D0FB-76AE-2B2B2E599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309" y="1432854"/>
            <a:ext cx="9698307" cy="4744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0" i="0" dirty="0">
                <a:effectLst/>
                <a:latin typeface="+mn-lt"/>
                <a:cs typeface="Times New Roman" panose="02020603050405020304" pitchFamily="18" charset="0"/>
              </a:rPr>
              <a:t>Согласно Положению о государственном </a:t>
            </a:r>
            <a:r>
              <a:rPr lang="ru-RU" sz="1800" b="1" i="0" dirty="0">
                <a:effectLst/>
                <a:latin typeface="+mn-lt"/>
                <a:cs typeface="Times New Roman" panose="02020603050405020304" pitchFamily="18" charset="0"/>
              </a:rPr>
              <a:t>земельном</a:t>
            </a:r>
            <a:r>
              <a:rPr lang="ru-RU" sz="1800" b="0" i="0" dirty="0">
                <a:effectLst/>
                <a:latin typeface="+mn-lt"/>
                <a:cs typeface="Times New Roman" panose="02020603050405020304" pitchFamily="18" charset="0"/>
              </a:rPr>
              <a:t> </a:t>
            </a:r>
            <a:r>
              <a:rPr lang="ru-RU" sz="1800" b="1" i="0" dirty="0">
                <a:effectLst/>
                <a:latin typeface="+mn-lt"/>
                <a:cs typeface="Times New Roman" panose="02020603050405020304" pitchFamily="18" charset="0"/>
              </a:rPr>
              <a:t>надзоре</a:t>
            </a:r>
            <a:r>
              <a:rPr lang="ru-RU" sz="1800" b="0" i="0" dirty="0">
                <a:effectLst/>
                <a:latin typeface="+mn-lt"/>
                <a:cs typeface="Times New Roman" panose="02020603050405020304" pitchFamily="18" charset="0"/>
              </a:rPr>
              <a:t>, утвержденному постановлением Правительства РФ от 15.11.2006 № 689, государственный </a:t>
            </a:r>
            <a:r>
              <a:rPr lang="ru-RU" sz="1800" b="1" i="0" dirty="0">
                <a:effectLst/>
                <a:latin typeface="+mn-lt"/>
                <a:cs typeface="Times New Roman" panose="02020603050405020304" pitchFamily="18" charset="0"/>
              </a:rPr>
              <a:t>земельный</a:t>
            </a:r>
            <a:r>
              <a:rPr lang="ru-RU" sz="1800" b="0" i="0" dirty="0">
                <a:effectLst/>
                <a:latin typeface="+mn-lt"/>
                <a:cs typeface="Times New Roman" panose="02020603050405020304" pitchFamily="18" charset="0"/>
              </a:rPr>
              <a:t> </a:t>
            </a:r>
            <a:r>
              <a:rPr lang="ru-RU" sz="1800" b="1" i="0" dirty="0">
                <a:effectLst/>
                <a:latin typeface="+mn-lt"/>
                <a:cs typeface="Times New Roman" panose="02020603050405020304" pitchFamily="18" charset="0"/>
              </a:rPr>
              <a:t>надзор</a:t>
            </a:r>
            <a:r>
              <a:rPr lang="ru-RU" sz="1800" b="0" i="0" dirty="0">
                <a:effectLst/>
                <a:latin typeface="+mn-lt"/>
                <a:cs typeface="Times New Roman" panose="02020603050405020304" pitchFamily="18" charset="0"/>
              </a:rPr>
              <a:t> осуществляется 3 уполномоченными </a:t>
            </a:r>
            <a:r>
              <a:rPr lang="ru-RU" sz="1800" b="1" i="0" dirty="0">
                <a:effectLst/>
                <a:latin typeface="+mn-lt"/>
                <a:cs typeface="Times New Roman" panose="02020603050405020304" pitchFamily="18" charset="0"/>
              </a:rPr>
              <a:t>органами</a:t>
            </a:r>
            <a:r>
              <a:rPr lang="ru-RU" sz="1800" b="0" i="0" dirty="0">
                <a:effectLst/>
                <a:latin typeface="+mn-lt"/>
                <a:cs typeface="Times New Roman" panose="02020603050405020304" pitchFamily="18" charset="0"/>
              </a:rPr>
              <a:t>: </a:t>
            </a:r>
          </a:p>
          <a:p>
            <a:r>
              <a:rPr lang="ru-RU" sz="1800" b="0" i="0" dirty="0">
                <a:effectLst/>
                <a:latin typeface="+mn-lt"/>
                <a:cs typeface="Times New Roman" panose="02020603050405020304" pitchFamily="18" charset="0"/>
              </a:rPr>
              <a:t>Федеральной службой государственной регистрации, кадастра и картографии – </a:t>
            </a:r>
            <a:r>
              <a:rPr lang="ru-RU" sz="1800" b="1" i="0" dirty="0">
                <a:effectLst/>
                <a:latin typeface="+mn-lt"/>
                <a:cs typeface="Times New Roman" panose="02020603050405020304" pitchFamily="18" charset="0"/>
              </a:rPr>
              <a:t>Росреестр;</a:t>
            </a:r>
          </a:p>
          <a:p>
            <a:r>
              <a:rPr lang="ru-RU" sz="1800" b="0" i="0" dirty="0">
                <a:effectLst/>
                <a:latin typeface="+mn-lt"/>
                <a:cs typeface="Times New Roman" panose="02020603050405020304" pitchFamily="18" charset="0"/>
              </a:rPr>
              <a:t>Федеральной службой по </a:t>
            </a:r>
            <a:r>
              <a:rPr lang="ru-RU" sz="1800" i="0" dirty="0">
                <a:effectLst/>
                <a:latin typeface="+mn-lt"/>
                <a:cs typeface="Times New Roman" panose="02020603050405020304" pitchFamily="18" charset="0"/>
              </a:rPr>
              <a:t>надзору</a:t>
            </a:r>
            <a:r>
              <a:rPr lang="ru-RU" sz="1800" b="0" i="0" dirty="0">
                <a:effectLst/>
                <a:latin typeface="+mn-lt"/>
                <a:cs typeface="Times New Roman" panose="02020603050405020304" pitchFamily="18" charset="0"/>
              </a:rPr>
              <a:t> в сфере природопользования – </a:t>
            </a:r>
            <a:r>
              <a:rPr lang="ru-RU" sz="1800" b="1" i="0" dirty="0">
                <a:effectLst/>
                <a:latin typeface="+mn-lt"/>
                <a:cs typeface="Times New Roman" panose="02020603050405020304" pitchFamily="18" charset="0"/>
              </a:rPr>
              <a:t>Росприроднадзор; </a:t>
            </a:r>
          </a:p>
          <a:p>
            <a:r>
              <a:rPr lang="ru-RU" sz="1800" b="0" i="0" dirty="0">
                <a:effectLst/>
                <a:latin typeface="+mn-lt"/>
                <a:cs typeface="Times New Roman" panose="02020603050405020304" pitchFamily="18" charset="0"/>
              </a:rPr>
              <a:t>Федеральной службой по ветеринарному и фитосанитарному </a:t>
            </a:r>
            <a:r>
              <a:rPr lang="ru-RU" sz="1800" i="0" dirty="0">
                <a:effectLst/>
                <a:latin typeface="+mn-lt"/>
                <a:cs typeface="Times New Roman" panose="02020603050405020304" pitchFamily="18" charset="0"/>
              </a:rPr>
              <a:t>надзору</a:t>
            </a:r>
            <a:r>
              <a:rPr lang="ru-RU" sz="1800" b="0" i="0" dirty="0">
                <a:effectLst/>
                <a:latin typeface="+mn-lt"/>
                <a:cs typeface="Times New Roman" panose="02020603050405020304" pitchFamily="18" charset="0"/>
              </a:rPr>
              <a:t> </a:t>
            </a:r>
            <a:r>
              <a:rPr lang="ru-RU" sz="1800" i="0" dirty="0">
                <a:effectLst/>
                <a:latin typeface="+mn-lt"/>
                <a:cs typeface="Times New Roman" panose="02020603050405020304" pitchFamily="18" charset="0"/>
              </a:rPr>
              <a:t>- </a:t>
            </a:r>
            <a:r>
              <a:rPr lang="ru-RU" sz="1800" b="1" i="0" dirty="0">
                <a:effectLst/>
                <a:latin typeface="+mn-lt"/>
                <a:cs typeface="Times New Roman" panose="02020603050405020304" pitchFamily="18" charset="0"/>
              </a:rPr>
              <a:t>Россельхознадзор;</a:t>
            </a:r>
          </a:p>
          <a:p>
            <a:r>
              <a:rPr lang="ru-RU" sz="1800" b="0" i="0" dirty="0">
                <a:effectLst/>
                <a:latin typeface="+mn-lt"/>
                <a:cs typeface="Times New Roman" panose="02020603050405020304" pitchFamily="18" charset="0"/>
              </a:rPr>
              <a:t>и их территориальными </a:t>
            </a:r>
            <a:r>
              <a:rPr lang="ru-RU" sz="1800" i="0" dirty="0">
                <a:effectLst/>
                <a:latin typeface="+mn-lt"/>
                <a:cs typeface="Times New Roman" panose="02020603050405020304" pitchFamily="18" charset="0"/>
              </a:rPr>
              <a:t>органами</a:t>
            </a:r>
            <a:endParaRPr lang="ru-RU" sz="18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9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7251E6-BDF4-5382-5BFB-48C951447B01}"/>
              </a:ext>
            </a:extLst>
          </p:cNvPr>
          <p:cNvSpPr txBox="1"/>
          <p:nvPr/>
        </p:nvSpPr>
        <p:spPr>
          <a:xfrm>
            <a:off x="751114" y="712237"/>
            <a:ext cx="795745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cs typeface="Arial" panose="020B0604020202020204" pitchFamily="34" charset="0"/>
              </a:rPr>
              <a:t>Вопрос 3. Особенности проведения контрольных мероприятий в 2023 г.</a:t>
            </a:r>
          </a:p>
          <a:p>
            <a:pPr algn="ctr">
              <a:spcAft>
                <a:spcPts val="600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D53804-A45D-E4B3-F20F-3BF60881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28" y="578497"/>
            <a:ext cx="9960429" cy="27618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+mn-lt"/>
                <a:cs typeface="Times New Roman" panose="02020603050405020304" pitchFamily="18" charset="0"/>
              </a:rPr>
              <a:t>В рамках антикризисных мер, снижающих регуляторную и административную нагрузку на бизнес в условиях введенных ограничений, до 2030 г. по общему правилу приостановлено проведение контрольных (надзорных) мероприятий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39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7251E6-BDF4-5382-5BFB-48C951447B01}"/>
              </a:ext>
            </a:extLst>
          </p:cNvPr>
          <p:cNvSpPr txBox="1"/>
          <p:nvPr/>
        </p:nvSpPr>
        <p:spPr>
          <a:xfrm>
            <a:off x="751114" y="721568"/>
            <a:ext cx="795745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cs typeface="Arial" panose="020B0604020202020204" pitchFamily="34" charset="0"/>
              </a:rPr>
              <a:t>Вопрос 3. Особенности проведения контрольных мероприятий в 2023 г.</a:t>
            </a:r>
          </a:p>
          <a:p>
            <a:pPr algn="ctr">
              <a:spcAft>
                <a:spcPts val="600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D53804-A45D-E4B3-F20F-3BF60881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1283303"/>
            <a:ext cx="10689772" cy="427840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latin typeface="+mn-lt"/>
                <a:cs typeface="Times New Roman" panose="02020603050405020304" pitchFamily="18" charset="0"/>
              </a:rPr>
              <a:t>Плановые контрольные (надзорные) мероприятия, плановые проверки, проводимые в соответствии с Федеральными законами от 26.12.2008 N 294-ФЗ и от 31.07.2020 N 248-ФЗ, могут проводиться в этот период, как правило только в отношении объектов контроля, отнесенных к категориям чрезвычайно высокого и высокого риска, опасным производственным объектам II класса опасности, гидротехническим сооружениям II класса (п. 11(3) Постановления Правительства РФ от 10.03.2022 N 336).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11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7251E6-BDF4-5382-5BFB-48C951447B01}"/>
              </a:ext>
            </a:extLst>
          </p:cNvPr>
          <p:cNvSpPr txBox="1"/>
          <p:nvPr/>
        </p:nvSpPr>
        <p:spPr>
          <a:xfrm>
            <a:off x="751114" y="786882"/>
            <a:ext cx="795745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cs typeface="Arial" panose="020B0604020202020204" pitchFamily="34" charset="0"/>
              </a:rPr>
              <a:t>Вопрос 3. Особенности проведения контрольных мероприятий в 2023 г.</a:t>
            </a:r>
          </a:p>
          <a:p>
            <a:pPr algn="ctr">
              <a:spcAft>
                <a:spcPts val="600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D53804-A45D-E4B3-F20F-3BF60881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1428944"/>
            <a:ext cx="10964248" cy="568642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1800" dirty="0">
                <a:latin typeface="+mn-lt"/>
                <a:cs typeface="Times New Roman" panose="02020603050405020304" pitchFamily="18" charset="0"/>
              </a:rPr>
              <a:t>Внеплановые проверки (мероприятия) в 2023 г. проводятся только по определенному перечню оснований. В том числе они осуществляются по согласованию с прокуратурой при выявлении индикаторов риска нарушения обязательных требований или, например, при угрозе причинения вреда жизни и тяжкого вреда здоровью граждан (</a:t>
            </a:r>
            <a:r>
              <a:rPr lang="ru-RU" sz="1800" dirty="0" err="1">
                <a:latin typeface="+mn-lt"/>
                <a:cs typeface="Times New Roman" panose="02020603050405020304" pitchFamily="18" charset="0"/>
              </a:rPr>
              <a:t>пп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. «а» п. 3 Постановления Правительства РФ от 10.03.2022 N 336).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46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7251E6-BDF4-5382-5BFB-48C951447B01}"/>
              </a:ext>
            </a:extLst>
          </p:cNvPr>
          <p:cNvSpPr txBox="1"/>
          <p:nvPr/>
        </p:nvSpPr>
        <p:spPr>
          <a:xfrm>
            <a:off x="489857" y="724331"/>
            <a:ext cx="795745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cs typeface="Arial" panose="020B0604020202020204" pitchFamily="34" charset="0"/>
              </a:rPr>
              <a:t>Вопрос 3. Особенности проведения контрольных мероприятий в 2023 г.</a:t>
            </a:r>
          </a:p>
          <a:p>
            <a:pPr algn="ctr">
              <a:spcAft>
                <a:spcPts val="600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D53804-A45D-E4B3-F20F-3BF60881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421" y="1210259"/>
            <a:ext cx="10786966" cy="568642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endParaRPr lang="ru-RU" sz="1800" dirty="0"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800" dirty="0">
                <a:latin typeface="+mn-lt"/>
                <a:cs typeface="Times New Roman" panose="02020603050405020304" pitchFamily="18" charset="0"/>
              </a:rPr>
              <a:t>До 2030 г. в рамках видов госконтроля (надзора), муниципального контроля, регулируемых Законом № 248-ФЗ, могут проводить профилактические визиты, от которых нельзя отказаться. 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308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9568D-E25A-69B0-F7AA-4036F448C4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9847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E244BF-B3DC-8105-20CE-AC11446B368C}"/>
              </a:ext>
            </a:extLst>
          </p:cNvPr>
          <p:cNvSpPr txBox="1"/>
          <p:nvPr/>
        </p:nvSpPr>
        <p:spPr>
          <a:xfrm>
            <a:off x="962297" y="1400833"/>
            <a:ext cx="871354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/>
              <a:t>Понятие и состав земельного правонарушения.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Arial" panose="020B0604020202020204" pitchFamily="34" charset="0"/>
              </a:rPr>
              <a:t>Классификация земельных правонарушений.</a:t>
            </a:r>
            <a:endParaRPr lang="ru-RU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Arial" panose="020B0604020202020204" pitchFamily="34" charset="0"/>
              </a:rPr>
              <a:t>Особенности проведения контрольных мероприятий в 2023 г.</a:t>
            </a:r>
          </a:p>
          <a:p>
            <a:pPr>
              <a:spcAft>
                <a:spcPts val="600"/>
              </a:spcAft>
            </a:pPr>
            <a:endParaRPr lang="ru-RU" sz="2400" dirty="0">
              <a:solidFill>
                <a:srgbClr val="29500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0DDAD-4C47-1691-0C20-6B7047DE388A}"/>
              </a:ext>
            </a:extLst>
          </p:cNvPr>
          <p:cNvSpPr txBox="1"/>
          <p:nvPr/>
        </p:nvSpPr>
        <p:spPr>
          <a:xfrm>
            <a:off x="962297" y="716226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Структура темы:</a:t>
            </a:r>
          </a:p>
        </p:txBody>
      </p:sp>
    </p:spTree>
    <p:extLst>
      <p:ext uri="{BB962C8B-B14F-4D97-AF65-F5344CB8AC3E}">
        <p14:creationId xmlns:p14="http://schemas.microsoft.com/office/powerpoint/2010/main" val="197310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7251E6-BDF4-5382-5BFB-48C951447B01}"/>
              </a:ext>
            </a:extLst>
          </p:cNvPr>
          <p:cNvSpPr txBox="1"/>
          <p:nvPr/>
        </p:nvSpPr>
        <p:spPr>
          <a:xfrm>
            <a:off x="779105" y="749560"/>
            <a:ext cx="795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cs typeface="Arial" panose="020B0604020202020204" pitchFamily="34" charset="0"/>
              </a:rPr>
              <a:t>Вопрос 1. Понятие и состав земельного правонарушения 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D53804-A45D-E4B3-F20F-3BF60881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95425"/>
            <a:ext cx="9940903" cy="4545937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+mn-lt"/>
                <a:cs typeface="Times New Roman" panose="02020603050405020304" pitchFamily="18" charset="0"/>
              </a:rPr>
              <a:t>Земельное правонарушение -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 виновное противоправное деяние (действие или бездействие) лица, которое не исполняет своих обязанностей по рациональному использованию и охране земельных ресурсов, препятствует осуществлению прав и законных интересов других правообладателей земельных участков, а также нарушает установленный государством земельный правопорядок.</a:t>
            </a:r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524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7251E6-BDF4-5382-5BFB-48C951447B01}"/>
              </a:ext>
            </a:extLst>
          </p:cNvPr>
          <p:cNvSpPr txBox="1"/>
          <p:nvPr/>
        </p:nvSpPr>
        <p:spPr>
          <a:xfrm>
            <a:off x="751114" y="681037"/>
            <a:ext cx="795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cs typeface="Arial" panose="020B0604020202020204" pitchFamily="34" charset="0"/>
              </a:rPr>
              <a:t>Вопрос 1. Понятие и состав земельного правонарушения 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D53804-A45D-E4B3-F20F-3BF60881F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+mn-lt"/>
                <a:cs typeface="Times New Roman" panose="02020603050405020304" pitchFamily="18" charset="0"/>
              </a:rPr>
              <a:t>Состав земельного правонарушения:</a:t>
            </a:r>
          </a:p>
          <a:p>
            <a:pPr algn="just"/>
            <a:r>
              <a:rPr lang="ru-RU" sz="1800" b="1" dirty="0">
                <a:latin typeface="+mn-lt"/>
                <a:cs typeface="Times New Roman" panose="02020603050405020304" pitchFamily="18" charset="0"/>
              </a:rPr>
              <a:t>Объект</a:t>
            </a:r>
          </a:p>
          <a:p>
            <a:pPr algn="just"/>
            <a:r>
              <a:rPr lang="ru-RU" sz="1800" b="1" dirty="0">
                <a:latin typeface="+mn-lt"/>
                <a:cs typeface="Times New Roman" panose="02020603050405020304" pitchFamily="18" charset="0"/>
              </a:rPr>
              <a:t>Объективная сторона</a:t>
            </a:r>
          </a:p>
          <a:p>
            <a:pPr algn="just"/>
            <a:r>
              <a:rPr lang="ru-RU" sz="1800" b="1" dirty="0">
                <a:latin typeface="+mn-lt"/>
                <a:cs typeface="Times New Roman" panose="02020603050405020304" pitchFamily="18" charset="0"/>
              </a:rPr>
              <a:t>Субъект</a:t>
            </a:r>
          </a:p>
          <a:p>
            <a:pPr algn="just"/>
            <a:r>
              <a:rPr lang="ru-RU" sz="1800" b="1" dirty="0">
                <a:latin typeface="+mn-lt"/>
                <a:cs typeface="Times New Roman" panose="02020603050405020304" pitchFamily="18" charset="0"/>
              </a:rPr>
              <a:t>Субъективная сторона</a:t>
            </a:r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276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7251E6-BDF4-5382-5BFB-48C951447B01}"/>
              </a:ext>
            </a:extLst>
          </p:cNvPr>
          <p:cNvSpPr txBox="1"/>
          <p:nvPr/>
        </p:nvSpPr>
        <p:spPr>
          <a:xfrm>
            <a:off x="751114" y="758890"/>
            <a:ext cx="795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cs typeface="Arial" panose="020B0604020202020204" pitchFamily="34" charset="0"/>
              </a:rPr>
              <a:t>Вопрос 1. Понятие и состав земельного правонарушения 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D53804-A45D-E4B3-F20F-3BF60881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1402849"/>
            <a:ext cx="9269099" cy="5172122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+mn-lt"/>
                <a:cs typeface="Times New Roman" panose="02020603050405020304" pitchFamily="18" charset="0"/>
              </a:rPr>
              <a:t>Общий объект 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земельных правонарушений </a:t>
            </a:r>
            <a:r>
              <a:rPr lang="ru-RU" sz="1800" b="1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общественные отношения в сфере рационального использования и охраны земель как объекта природы, собственности и пользования.</a:t>
            </a:r>
          </a:p>
          <a:p>
            <a:pPr algn="just"/>
            <a:r>
              <a:rPr lang="ru-RU" sz="1800" b="1" dirty="0">
                <a:latin typeface="+mn-lt"/>
                <a:cs typeface="Times New Roman" panose="02020603050405020304" pitchFamily="18" charset="0"/>
              </a:rPr>
              <a:t>Непосредственный объект 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земельного правонарушения могут быть как публичные земельные отношения, так и частные.</a:t>
            </a:r>
          </a:p>
          <a:p>
            <a:pPr algn="just"/>
            <a:r>
              <a:rPr lang="ru-RU" sz="1800" b="1" dirty="0">
                <a:latin typeface="+mn-lt"/>
                <a:cs typeface="Times New Roman" panose="02020603050405020304" pitchFamily="18" charset="0"/>
              </a:rPr>
              <a:t>Предмет 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земельного правонарушения – земля как природный объект или природный ресурс, земельные участки и части земельных участков.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8442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7251E6-BDF4-5382-5BFB-48C951447B01}"/>
              </a:ext>
            </a:extLst>
          </p:cNvPr>
          <p:cNvSpPr txBox="1"/>
          <p:nvPr/>
        </p:nvSpPr>
        <p:spPr>
          <a:xfrm>
            <a:off x="751114" y="749560"/>
            <a:ext cx="795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cs typeface="Arial" panose="020B0604020202020204" pitchFamily="34" charset="0"/>
              </a:rPr>
              <a:t>Вопрос 1. Понятие и состав земельного правонарушения 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D53804-A45D-E4B3-F20F-3BF60881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1495426"/>
            <a:ext cx="9856927" cy="53625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+mn-lt"/>
                <a:cs typeface="Times New Roman" panose="02020603050405020304" pitchFamily="18" charset="0"/>
              </a:rPr>
              <a:t>Объективная сторона земельного правонарушения характеризуется:</a:t>
            </a:r>
          </a:p>
          <a:p>
            <a:pPr marL="0" indent="0" algn="just">
              <a:buNone/>
            </a:pPr>
            <a:r>
              <a:rPr lang="ru-RU" sz="1800" b="1" dirty="0">
                <a:latin typeface="+mn-lt"/>
                <a:cs typeface="Times New Roman" panose="02020603050405020304" pitchFamily="18" charset="0"/>
              </a:rPr>
              <a:t>1.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 противоправностью деяния – в форме действия или бездействия;</a:t>
            </a:r>
          </a:p>
          <a:p>
            <a:pPr marL="0" indent="0" algn="just">
              <a:buNone/>
            </a:pPr>
            <a:r>
              <a:rPr lang="ru-RU" sz="1800" b="1" dirty="0">
                <a:latin typeface="+mn-lt"/>
                <a:cs typeface="Times New Roman" panose="02020603050405020304" pitchFamily="18" charset="0"/>
              </a:rPr>
              <a:t>2.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 причинение вреда либо реальной угрозы причинения вреда земельному участку и его части, правам и законным интересам участников земельных отношений, окружающей среды;</a:t>
            </a:r>
          </a:p>
          <a:p>
            <a:pPr marL="0" indent="0" algn="just">
              <a:buNone/>
            </a:pPr>
            <a:r>
              <a:rPr lang="ru-RU" sz="1800" b="1" dirty="0">
                <a:latin typeface="+mn-lt"/>
                <a:cs typeface="Times New Roman" panose="02020603050405020304" pitchFamily="18" charset="0"/>
              </a:rPr>
              <a:t>3.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 причинно-следственной связью между противоправным деянием и нанесённым экологическим ущербом, либо нарушенными правами собственника, землевладельца, землепользователя;</a:t>
            </a:r>
          </a:p>
        </p:txBody>
      </p:sp>
    </p:spTree>
    <p:extLst>
      <p:ext uri="{BB962C8B-B14F-4D97-AF65-F5344CB8AC3E}">
        <p14:creationId xmlns:p14="http://schemas.microsoft.com/office/powerpoint/2010/main" val="288825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7251E6-BDF4-5382-5BFB-48C951447B01}"/>
              </a:ext>
            </a:extLst>
          </p:cNvPr>
          <p:cNvSpPr txBox="1"/>
          <p:nvPr/>
        </p:nvSpPr>
        <p:spPr>
          <a:xfrm>
            <a:off x="751114" y="740229"/>
            <a:ext cx="795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cs typeface="Arial" panose="020B0604020202020204" pitchFamily="34" charset="0"/>
              </a:rPr>
              <a:t>Вопрос 1. Понятие и состав земельного правонарушения 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D53804-A45D-E4B3-F20F-3BF60881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1511559"/>
            <a:ext cx="9735629" cy="49003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+mn-lt"/>
                <a:cs typeface="Times New Roman" panose="02020603050405020304" pitchFamily="18" charset="0"/>
              </a:rPr>
              <a:t>Субъекты земельного правонарушения:</a:t>
            </a:r>
          </a:p>
          <a:p>
            <a:pPr marL="0" indent="0" algn="just">
              <a:buNone/>
            </a:pPr>
            <a:r>
              <a:rPr lang="ru-RU" sz="1800" b="1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. юридические лица, в том числе иностранные</a:t>
            </a:r>
          </a:p>
          <a:p>
            <a:pPr marL="0" indent="0" algn="just">
              <a:buNone/>
            </a:pPr>
            <a:r>
              <a:rPr lang="ru-RU" sz="1800" b="1" dirty="0">
                <a:latin typeface="+mn-lt"/>
                <a:cs typeface="Times New Roman" panose="02020603050405020304" pitchFamily="18" charset="0"/>
              </a:rPr>
              <a:t>2.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 физические лица: в том числе должностные лица, иностранные граждане, лица без гражданства совершившие земельное правонарушение на территории России.</a:t>
            </a:r>
          </a:p>
          <a:p>
            <a:pPr marL="0" indent="0" algn="just">
              <a:buNone/>
            </a:pPr>
            <a:r>
              <a:rPr lang="ru-RU" sz="1800" dirty="0">
                <a:latin typeface="+mn-lt"/>
                <a:cs typeface="Times New Roman" panose="02020603050405020304" pitchFamily="18" charset="0"/>
              </a:rPr>
              <a:t>Состав субъектов зависит от вида юридической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60346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7251E6-BDF4-5382-5BFB-48C951447B01}"/>
              </a:ext>
            </a:extLst>
          </p:cNvPr>
          <p:cNvSpPr txBox="1"/>
          <p:nvPr/>
        </p:nvSpPr>
        <p:spPr>
          <a:xfrm>
            <a:off x="751114" y="712237"/>
            <a:ext cx="795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cs typeface="Arial" panose="020B0604020202020204" pitchFamily="34" charset="0"/>
              </a:rPr>
              <a:t>Вопрос 1. Понятие и состав земельного правонарушения 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D53804-A45D-E4B3-F20F-3BF60881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1566376"/>
            <a:ext cx="9512559" cy="3562351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+mn-lt"/>
                <a:cs typeface="Times New Roman" panose="02020603050405020304" pitchFamily="18" charset="0"/>
              </a:rPr>
              <a:t>Субъективная сторона земельного правонарушения характеризуется: 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виной правонарушителя  в форме умысла (прямого и косвенного) либо неосторожности (легкомыслия или небрежности)</a:t>
            </a:r>
          </a:p>
          <a:p>
            <a:pPr algn="just"/>
            <a:r>
              <a:rPr lang="ru-RU" sz="1800" dirty="0">
                <a:latin typeface="+mn-lt"/>
                <a:cs typeface="Times New Roman" panose="02020603050405020304" pitchFamily="18" charset="0"/>
              </a:rPr>
              <a:t>Степень вины определяется в зависимости от вида юридической ответственности за земельное правонарушение.</a:t>
            </a:r>
          </a:p>
        </p:txBody>
      </p:sp>
    </p:spTree>
    <p:extLst>
      <p:ext uri="{BB962C8B-B14F-4D97-AF65-F5344CB8AC3E}">
        <p14:creationId xmlns:p14="http://schemas.microsoft.com/office/powerpoint/2010/main" val="130898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7251E6-BDF4-5382-5BFB-48C951447B01}"/>
              </a:ext>
            </a:extLst>
          </p:cNvPr>
          <p:cNvSpPr txBox="1"/>
          <p:nvPr/>
        </p:nvSpPr>
        <p:spPr>
          <a:xfrm>
            <a:off x="751114" y="702907"/>
            <a:ext cx="795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cs typeface="Arial" panose="020B0604020202020204" pitchFamily="34" charset="0"/>
              </a:rPr>
              <a:t>Вопрос 2. Классификация земельных правонарушений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D53804-A45D-E4B3-F20F-3BF60881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1475209"/>
            <a:ext cx="10007083" cy="48664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+mn-lt"/>
                <a:cs typeface="Times New Roman" panose="02020603050405020304" pitchFamily="18" charset="0"/>
              </a:rPr>
              <a:t>Все земельные правонарушения можно разделить на две группы:</a:t>
            </a:r>
          </a:p>
          <a:p>
            <a:pPr algn="just"/>
            <a:r>
              <a:rPr lang="ru-RU" sz="1800" dirty="0">
                <a:latin typeface="+mn-lt"/>
                <a:cs typeface="Times New Roman" panose="02020603050405020304" pitchFamily="18" charset="0"/>
              </a:rPr>
              <a:t> а) лишенные экологической окраски и не связанные с причинением вреда земле как составной части окружающей среды;</a:t>
            </a:r>
          </a:p>
          <a:p>
            <a:pPr algn="just"/>
            <a:r>
              <a:rPr lang="ru-RU" sz="1800" dirty="0">
                <a:latin typeface="+mn-lt"/>
                <a:cs typeface="Times New Roman" panose="02020603050405020304" pitchFamily="18" charset="0"/>
              </a:rPr>
              <a:t>б) причиняющие вред землям и являющиеся одновременно экологическими правонарушениями.</a:t>
            </a:r>
          </a:p>
        </p:txBody>
      </p:sp>
    </p:spTree>
    <p:extLst>
      <p:ext uri="{BB962C8B-B14F-4D97-AF65-F5344CB8AC3E}">
        <p14:creationId xmlns:p14="http://schemas.microsoft.com/office/powerpoint/2010/main" val="2664483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34A90"/>
      </a:dk1>
      <a:lt1>
        <a:sysClr val="window" lastClr="FFFFFF"/>
      </a:lt1>
      <a:dk2>
        <a:srgbClr val="3A3838"/>
      </a:dk2>
      <a:lt2>
        <a:srgbClr val="E7E6E6"/>
      </a:lt2>
      <a:accent1>
        <a:srgbClr val="4472C4"/>
      </a:accent1>
      <a:accent2>
        <a:srgbClr val="00B0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1C66869-1385-4496-8D01-93FB442BA92E}" vid="{85A35C86-88CF-4D12-9C67-2EFEA64D605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340</TotalTime>
  <Words>845</Words>
  <Application>Microsoft Office PowerPoint</Application>
  <PresentationFormat>Широкоэкранный</PresentationFormat>
  <Paragraphs>65</Paragraphs>
  <Slides>16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Тема1</vt:lpstr>
      <vt:lpstr>Тема № 1. Земельное правонарушение: понятие, классификация. Особенности проведения контрольных мероприятий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Андрей Некрасов</cp:lastModifiedBy>
  <cp:revision>18</cp:revision>
  <dcterms:created xsi:type="dcterms:W3CDTF">2023-05-03T14:13:04Z</dcterms:created>
  <dcterms:modified xsi:type="dcterms:W3CDTF">2024-01-26T08:49:38Z</dcterms:modified>
</cp:coreProperties>
</file>