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avi" ContentType="video/x-msvide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2" r:id="rId2"/>
    <p:sldId id="264" r:id="rId3"/>
    <p:sldId id="366" r:id="rId4"/>
    <p:sldId id="364" r:id="rId5"/>
    <p:sldId id="36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8" r:id="rId15"/>
    <p:sldId id="381" r:id="rId16"/>
    <p:sldId id="380" r:id="rId17"/>
    <p:sldId id="379" r:id="rId18"/>
    <p:sldId id="375" r:id="rId19"/>
    <p:sldId id="33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ED0D-16BA-47A2-AFAA-6F9AFD6E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597" y="796707"/>
            <a:ext cx="3678520" cy="844985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937" y="6281163"/>
            <a:ext cx="431015" cy="211791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99E03-A5E2-41B5-A515-39078FAB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74258-B18F-4C72-99C6-E21E3746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0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38" y="6173467"/>
            <a:ext cx="2184533" cy="4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1745E8B-2CCF-45A7-9F8B-5F83573473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31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626CEA3-3678-4C4B-97AF-D000B3A1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 txBox="1">
            <a:spLocks/>
          </p:cNvSpPr>
          <p:nvPr userDrawn="1"/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626CEA3-3678-4C4B-97AF-D000B3A1FF7E}"/>
              </a:ext>
            </a:extLst>
          </p:cNvPr>
          <p:cNvSpPr txBox="1">
            <a:spLocks/>
          </p:cNvSpPr>
          <p:nvPr userDrawn="1"/>
        </p:nvSpPr>
        <p:spPr>
          <a:xfrm>
            <a:off x="11033702" y="6440487"/>
            <a:ext cx="10505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0"/>
          </p:nvPr>
        </p:nvSpPr>
        <p:spPr>
          <a:xfrm>
            <a:off x="972272" y="1365250"/>
            <a:ext cx="10248177" cy="46767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05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820" y="1599077"/>
            <a:ext cx="3853112" cy="10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B9972-10A4-4B89-B093-8BABBDBA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1415-D731-483F-853A-80989E879192}" type="datetime1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B9341-EC45-4EAD-B467-9005E628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21388" y="6439792"/>
            <a:ext cx="1276139" cy="281683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418" y="2658624"/>
            <a:ext cx="4472950" cy="1767071"/>
          </a:xfrm>
        </p:spPr>
        <p:txBody>
          <a:bodyPr>
            <a:normAutofit/>
          </a:bodyPr>
          <a:lstStyle/>
          <a:p>
            <a:r>
              <a:rPr lang="ru-RU" dirty="0" smtClean="0"/>
              <a:t>Производство минеральных удобрений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82" y="1401824"/>
            <a:ext cx="5027956" cy="4159601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5" y="4496885"/>
            <a:ext cx="5085383" cy="149488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Дмитрий Демидов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кандидат технических наук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Центр инноваций АО «Апатит»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Группа компаний «ФосАгро»</a:t>
            </a:r>
          </a:p>
        </p:txBody>
      </p:sp>
    </p:spTree>
    <p:extLst>
      <p:ext uri="{BB962C8B-B14F-4D97-AF65-F5344CB8AC3E}">
        <p14:creationId xmlns:p14="http://schemas.microsoft.com/office/powerpoint/2010/main" val="249316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7733" y="531422"/>
            <a:ext cx="11279059" cy="53121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Структура гранул сложных </a:t>
            </a:r>
            <a:r>
              <a:rPr lang="en-US" dirty="0" smtClean="0">
                <a:latin typeface="Calibri" panose="020F0502020204030204" pitchFamily="34" charset="0"/>
              </a:rPr>
              <a:t>NPK </a:t>
            </a:r>
            <a:r>
              <a:rPr lang="ru-RU" dirty="0" smtClean="0">
                <a:latin typeface="Calibri" panose="020F0502020204030204" pitchFamily="34" charset="0"/>
              </a:rPr>
              <a:t>удобрений</a:t>
            </a:r>
            <a:endParaRPr lang="ru-RU" dirty="0"/>
          </a:p>
        </p:txBody>
      </p:sp>
      <p:pic>
        <p:nvPicPr>
          <p:cNvPr id="5" name="npk1_Segment_0_xvid_Segment_0_mpeg4_xvi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4730" t="16905" r="26435" b="20813"/>
          <a:stretch/>
        </p:blipFill>
        <p:spPr bwMode="auto">
          <a:xfrm>
            <a:off x="749543" y="1450717"/>
            <a:ext cx="2555844" cy="244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2027" y="4056813"/>
            <a:ext cx="39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Хлорид калия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7135" y="4116918"/>
            <a:ext cx="1124892" cy="339935"/>
          </a:xfrm>
          <a:prstGeom prst="rect">
            <a:avLst/>
          </a:prstGeom>
          <a:solidFill>
            <a:srgbClr val="FFB3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028" y="4811839"/>
            <a:ext cx="390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Фосфат аммония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7135" y="4891315"/>
            <a:ext cx="1124892" cy="317378"/>
          </a:xfrm>
          <a:prstGeom prst="rect">
            <a:avLst/>
          </a:prstGeom>
          <a:solidFill>
            <a:srgbClr val="9EF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2028" y="5581530"/>
            <a:ext cx="104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Поры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7135" y="5665712"/>
            <a:ext cx="1124892" cy="301595"/>
          </a:xfrm>
          <a:prstGeom prst="rect">
            <a:avLst/>
          </a:prstGeom>
          <a:solidFill>
            <a:srgbClr val="BEB7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>
              <a:latin typeface="+mj-lt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898098" y="4723951"/>
            <a:ext cx="5163788" cy="5312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Распределение компонентов в грануле</a:t>
            </a:r>
            <a:r>
              <a:rPr lang="en-US" dirty="0" smtClean="0"/>
              <a:t>. </a:t>
            </a:r>
            <a:endParaRPr lang="en-US" dirty="0"/>
          </a:p>
          <a:p>
            <a:r>
              <a:rPr lang="ru-RU" dirty="0" smtClean="0"/>
              <a:t>Срез</a:t>
            </a:r>
            <a:r>
              <a:rPr lang="en-US" dirty="0" smtClean="0"/>
              <a:t> </a:t>
            </a:r>
            <a:r>
              <a:rPr lang="en-US" dirty="0"/>
              <a:t>NPK(S) 15-15-15(10)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052595" y="1450717"/>
            <a:ext cx="3555847" cy="316501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0290135" y="2187313"/>
            <a:ext cx="706063" cy="338155"/>
          </a:xfrm>
          <a:prstGeom prst="line">
            <a:avLst/>
          </a:prstGeom>
          <a:ln w="31750">
            <a:solidFill>
              <a:srgbClr val="0F94B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996198" y="2309745"/>
            <a:ext cx="56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KCl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321417" y="3511309"/>
            <a:ext cx="1408315" cy="459634"/>
          </a:xfrm>
          <a:prstGeom prst="line">
            <a:avLst/>
          </a:prstGeom>
          <a:ln w="31750">
            <a:solidFill>
              <a:srgbClr val="0F94B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21644" y="3931019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(NH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</a:t>
            </a:r>
            <a:endParaRPr lang="ru-RU" sz="2400" baseline="-25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016082" y="2662140"/>
            <a:ext cx="980116" cy="671369"/>
          </a:xfrm>
          <a:prstGeom prst="line">
            <a:avLst/>
          </a:prstGeom>
          <a:ln w="31750">
            <a:solidFill>
              <a:srgbClr val="0F94B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25273" y="3292169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(NH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</a:t>
            </a:r>
            <a:endParaRPr lang="ru-RU" sz="2400" baseline="-25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07" y="1450716"/>
            <a:ext cx="3196432" cy="24447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69776" y="5369815"/>
            <a:ext cx="5192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Источник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НИУИФ, фотографии, полученные методом сканирующей электронной микроскопии с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рентгенофлуоресцентным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микроанализом поверхности сколов гранул, микроскоп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HITACHI TM3030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5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0"/>
          <a:stretch/>
        </p:blipFill>
        <p:spPr>
          <a:xfrm>
            <a:off x="1269984" y="2252931"/>
            <a:ext cx="6593165" cy="2988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108" y="2572722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Фосфорная кислота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2137" y="2412484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Аммиак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074" y="3119251"/>
            <a:ext cx="142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Полифосфат аммония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4725" y="1928181"/>
            <a:ext cx="2433566" cy="3492500"/>
          </a:xfrm>
          <a:prstGeom prst="rect">
            <a:avLst/>
          </a:prstGeom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794544" y="503744"/>
            <a:ext cx="11279059" cy="531214"/>
          </a:xfrm>
        </p:spPr>
        <p:txBody>
          <a:bodyPr/>
          <a:lstStyle/>
          <a:p>
            <a:r>
              <a:rPr lang="ru-RU" dirty="0" smtClean="0"/>
              <a:t>Жидкое комплексное удобрение </a:t>
            </a:r>
            <a:r>
              <a:rPr lang="en-US" dirty="0" smtClean="0"/>
              <a:t>NP 11</a:t>
            </a:r>
            <a:r>
              <a:rPr lang="ru-RU" dirty="0" smtClean="0"/>
              <a:t>:37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45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0" y="3598861"/>
            <a:ext cx="4313217" cy="2397041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93484" y="566475"/>
            <a:ext cx="1763579" cy="531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Карбамид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5738" y="6490010"/>
            <a:ext cx="3843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Источник</a:t>
            </a:r>
            <a:r>
              <a:rPr lang="en-US" sz="1200" dirty="0" smtClean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Materials of ThyssenKrupp Industrial Solutions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484" y="1703598"/>
            <a:ext cx="5008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Карбамид получается в результате реакции аммиака с СО2.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 этом сначала получается промежуточный продукт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карбамат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который затем разлагается в карбамид и воду.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677" y="1207986"/>
            <a:ext cx="5355292" cy="4942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2550" y="4340181"/>
            <a:ext cx="1729489" cy="469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48302" y="4390296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Карбамат</a:t>
            </a:r>
            <a:r>
              <a:rPr lang="ru-RU" dirty="0" smtClean="0"/>
              <a:t> аммония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25670" y="5681135"/>
            <a:ext cx="1729489" cy="469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04528" y="5605242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Карбамид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26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582" y="1252237"/>
            <a:ext cx="1988182" cy="38310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5259" y="497943"/>
            <a:ext cx="11279059" cy="531214"/>
          </a:xfrm>
        </p:spPr>
        <p:txBody>
          <a:bodyPr/>
          <a:lstStyle/>
          <a:p>
            <a:r>
              <a:rPr lang="ru-RU" dirty="0" smtClean="0"/>
              <a:t>Получение </a:t>
            </a:r>
            <a:r>
              <a:rPr lang="ru-RU" dirty="0" err="1" smtClean="0"/>
              <a:t>приллированного</a:t>
            </a:r>
            <a:r>
              <a:rPr lang="ru-RU" dirty="0" smtClean="0"/>
              <a:t> карбамида из расплава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93901" y="4021896"/>
            <a:ext cx="2897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Башня с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псевдоожиженным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слоем</a:t>
            </a:r>
            <a:endParaRPr lang="ru-RU" sz="2000" b="1" strike="sngStrike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846992" y="1332798"/>
            <a:ext cx="5182618" cy="1791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ea typeface="+mj-ea"/>
                <a:cs typeface="Foco" panose="020B0504050202020203" pitchFamily="34" charset="0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Установка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приллированного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карбамида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,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     АО «Апатит»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,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г. Череповец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81" y="3804673"/>
            <a:ext cx="1371011" cy="255727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299951" y="3916180"/>
            <a:ext cx="1304616" cy="996763"/>
          </a:xfrm>
          <a:prstGeom prst="line">
            <a:avLst/>
          </a:prstGeom>
          <a:ln w="31750">
            <a:solidFill>
              <a:srgbClr val="0F94B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3"/>
          <p:cNvSpPr txBox="1">
            <a:spLocks/>
          </p:cNvSpPr>
          <p:nvPr/>
        </p:nvSpPr>
        <p:spPr>
          <a:xfrm>
            <a:off x="7249614" y="4828692"/>
            <a:ext cx="4274224" cy="11382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ea typeface="+mj-ea"/>
                <a:cs typeface="Foco" panose="020B0504050202020203" pitchFamily="34" charset="0"/>
              </a:defRPr>
            </a:lvl1pPr>
          </a:lstStyle>
          <a:p>
            <a:pPr algn="r"/>
            <a:r>
              <a:rPr lang="ru-RU" sz="6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Видеофайл</a:t>
            </a:r>
            <a:endParaRPr lang="ru-RU" sz="66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41" y="1331879"/>
            <a:ext cx="3873462" cy="258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118" y="529934"/>
            <a:ext cx="11279059" cy="531214"/>
          </a:xfrm>
        </p:spPr>
        <p:txBody>
          <a:bodyPr>
            <a:normAutofit/>
          </a:bodyPr>
          <a:lstStyle/>
          <a:p>
            <a:r>
              <a:rPr lang="ru-RU" dirty="0" smtClean="0"/>
              <a:t>Производство гранулированного карбамида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22864"/>
              </p:ext>
            </p:extLst>
          </p:nvPr>
        </p:nvGraphicFramePr>
        <p:xfrm>
          <a:off x="7583177" y="1249679"/>
          <a:ext cx="4140000" cy="256412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456000">
                  <a:extLst>
                    <a:ext uri="{9D8B030D-6E8A-4147-A177-3AD203B41FA5}">
                      <a16:colId xmlns:a16="http://schemas.microsoft.com/office/drawing/2014/main" val="126714429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73448869"/>
                    </a:ext>
                  </a:extLst>
                </a:gridCol>
              </a:tblGrid>
              <a:tr h="2458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Параметры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327515"/>
                  </a:ext>
                </a:extLst>
              </a:tr>
              <a:tr h="4917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Суммарная массовая доля азота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в пересчете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на сухое вещество, % - не менее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46,0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424757"/>
                  </a:ext>
                </a:extLst>
              </a:tr>
              <a:tr h="4917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Массовая доля воды методом Фишера, %, не более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0.5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143955"/>
                  </a:ext>
                </a:extLst>
              </a:tr>
              <a:tr h="4917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Статическая прочность гранул, кгс/гранулу, не менее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562013"/>
                  </a:ext>
                </a:extLst>
              </a:tr>
              <a:tr h="281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Свободно текущий, сыпучий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83322"/>
                  </a:ext>
                </a:extLst>
              </a:tr>
              <a:tr h="281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Без вредных примесей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113007"/>
                  </a:ext>
                </a:extLst>
              </a:tr>
              <a:tr h="281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Обработан </a:t>
                      </a:r>
                      <a:r>
                        <a:rPr lang="ru-RU" sz="1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антислеживателем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59591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045" y="6482625"/>
            <a:ext cx="7083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Rubik"/>
              </a:rPr>
              <a:t>Источник</a:t>
            </a:r>
            <a:r>
              <a:rPr lang="en-US" sz="1200" dirty="0" smtClean="0">
                <a:solidFill>
                  <a:schemeClr val="bg1"/>
                </a:solidFill>
                <a:latin typeface="Rubik"/>
              </a:rPr>
              <a:t>: </a:t>
            </a:r>
            <a:r>
              <a:rPr lang="en-US" sz="1200" dirty="0">
                <a:solidFill>
                  <a:schemeClr val="bg1"/>
                </a:solidFill>
                <a:latin typeface="Rubik"/>
              </a:rPr>
              <a:t>Van 'T Land, C. M. </a:t>
            </a:r>
            <a:r>
              <a:rPr lang="en-US" sz="1200" i="1" dirty="0">
                <a:solidFill>
                  <a:schemeClr val="bg1"/>
                </a:solidFill>
                <a:latin typeface="Rubik"/>
              </a:rPr>
              <a:t>Industrial Crystallization of Melts</a:t>
            </a:r>
            <a:r>
              <a:rPr lang="en-US" sz="1200" dirty="0">
                <a:solidFill>
                  <a:schemeClr val="bg1"/>
                </a:solidFill>
                <a:latin typeface="Rubik"/>
              </a:rPr>
              <a:t>. Boca Raton : CRC Press, 2004.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33808"/>
              </p:ext>
            </p:extLst>
          </p:nvPr>
        </p:nvGraphicFramePr>
        <p:xfrm>
          <a:off x="4337360" y="3877089"/>
          <a:ext cx="7502894" cy="249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26">
                  <a:extLst>
                    <a:ext uri="{9D8B030D-6E8A-4147-A177-3AD203B41FA5}">
                      <a16:colId xmlns:a16="http://schemas.microsoft.com/office/drawing/2014/main" val="3183104228"/>
                    </a:ext>
                  </a:extLst>
                </a:gridCol>
                <a:gridCol w="2053732">
                  <a:extLst>
                    <a:ext uri="{9D8B030D-6E8A-4147-A177-3AD203B41FA5}">
                      <a16:colId xmlns:a16="http://schemas.microsoft.com/office/drawing/2014/main" val="2826354763"/>
                    </a:ext>
                  </a:extLst>
                </a:gridCol>
                <a:gridCol w="815630">
                  <a:extLst>
                    <a:ext uri="{9D8B030D-6E8A-4147-A177-3AD203B41FA5}">
                      <a16:colId xmlns:a16="http://schemas.microsoft.com/office/drawing/2014/main" val="2787533598"/>
                    </a:ext>
                  </a:extLst>
                </a:gridCol>
                <a:gridCol w="956126">
                  <a:extLst>
                    <a:ext uri="{9D8B030D-6E8A-4147-A177-3AD203B41FA5}">
                      <a16:colId xmlns:a16="http://schemas.microsoft.com/office/drawing/2014/main" val="576071810"/>
                    </a:ext>
                  </a:extLst>
                </a:gridCol>
                <a:gridCol w="1856316">
                  <a:extLst>
                    <a:ext uri="{9D8B030D-6E8A-4147-A177-3AD203B41FA5}">
                      <a16:colId xmlns:a16="http://schemas.microsoft.com/office/drawing/2014/main" val="2819561666"/>
                    </a:ext>
                  </a:extLst>
                </a:gridCol>
                <a:gridCol w="864964">
                  <a:extLst>
                    <a:ext uri="{9D8B030D-6E8A-4147-A177-3AD203B41FA5}">
                      <a16:colId xmlns:a16="http://schemas.microsoft.com/office/drawing/2014/main" val="2768397931"/>
                    </a:ext>
                  </a:extLst>
                </a:gridCol>
              </a:tblGrid>
              <a:tr h="369791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Приллированный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Гранулированный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408616"/>
                  </a:ext>
                </a:extLst>
              </a:tr>
              <a:tr h="525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Стадия 1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Образование жидких капель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Стадия 1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Сформирована твердая основа</a:t>
                      </a: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739233"/>
                  </a:ext>
                </a:extLst>
              </a:tr>
              <a:tr h="7446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Стадия 2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Затвердевание оболочка 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приллы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Стадия 2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Жидкий слой плава распыляется на твердую основу</a:t>
                      </a: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70705"/>
                  </a:ext>
                </a:extLst>
              </a:tr>
              <a:tr h="8323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Стадия 3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Затвердевшая 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прилла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В центре сформирована небольшая полость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Стадия 3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Твердая гранула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64007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164" y="4282342"/>
            <a:ext cx="701643" cy="497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89" y="4963855"/>
            <a:ext cx="701643" cy="5833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630" y="5709011"/>
            <a:ext cx="688177" cy="530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798" y="4981058"/>
            <a:ext cx="600379" cy="514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1550" y="4282342"/>
            <a:ext cx="661627" cy="517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2431" y="1217290"/>
            <a:ext cx="1736858" cy="25965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1549" y="5721578"/>
            <a:ext cx="661627" cy="5177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546" y="1310587"/>
            <a:ext cx="4716941" cy="28788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95" y="4177547"/>
            <a:ext cx="3420550" cy="21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3191" y="537048"/>
            <a:ext cx="11279059" cy="531214"/>
          </a:xfrm>
        </p:spPr>
        <p:txBody>
          <a:bodyPr>
            <a:normAutofit/>
          </a:bodyPr>
          <a:lstStyle/>
          <a:p>
            <a:r>
              <a:rPr lang="ru-RU" dirty="0" smtClean="0"/>
              <a:t>Потребительские характеристики продукта и упаковка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2605" y="1323372"/>
            <a:ext cx="56658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Содержание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цитраторастворимых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компонентов</a:t>
            </a:r>
          </a:p>
          <a:p>
            <a:pPr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Содержание водорастворимых компонентов</a:t>
            </a:r>
          </a:p>
          <a:p>
            <a:pPr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Гранулометрический состав</a:t>
            </a:r>
          </a:p>
          <a:p>
            <a:pPr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Прочность гранулы</a:t>
            </a:r>
          </a:p>
          <a:p>
            <a:pPr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Слеживаемость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Влажность</a:t>
            </a:r>
          </a:p>
          <a:p>
            <a:pPr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Содержание вредных примесей</a:t>
            </a:r>
          </a:p>
          <a:p>
            <a:pPr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9678" y="18679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18140" y="21727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96110" y="18679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486" y="1269124"/>
            <a:ext cx="3967723" cy="2645149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0" name="Picture 4" descr="DSC_54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960" y="4026033"/>
            <a:ext cx="3570744" cy="2382355"/>
          </a:xfrm>
          <a:prstGeom prst="rect">
            <a:avLst/>
          </a:prstGeom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547" y="4026034"/>
            <a:ext cx="4050092" cy="2278176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12" name="TextBox 11"/>
          <p:cNvSpPr txBox="1"/>
          <p:nvPr/>
        </p:nvSpPr>
        <p:spPr>
          <a:xfrm>
            <a:off x="4683121" y="4429453"/>
            <a:ext cx="1534394" cy="44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Насыпью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7664" y="4408371"/>
            <a:ext cx="1249060" cy="44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Биг-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Бэг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846684" y="4977448"/>
            <a:ext cx="2801639" cy="2966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5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44333" y="2898395"/>
            <a:ext cx="11279059" cy="5312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Равномерное распределение гранул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8" descr="ZA-TS Streu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14" y="3457399"/>
            <a:ext cx="2707810" cy="28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64214" y="3064906"/>
            <a:ext cx="305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Распределение удобрений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14" descr="http://qrcoder.ru/code/?http%3A%2F%2Fddb.amazone.de%2Fddbweb%2Fpages%2Fmain.js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1228" y="3723006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36655" y="5340687"/>
            <a:ext cx="241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Баллистическая оценка удобрений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AMAZONE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2" descr="https://static.farmtario.com/wp-content/uploads/2018/09/27125207/salford-BBIsniper-spreader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5264" y="3537641"/>
            <a:ext cx="2801794" cy="26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496" y="4179180"/>
            <a:ext cx="2536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Равномерный гранулометрический состав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=&gt;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равномерное распределение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удобрений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818" y="6466737"/>
            <a:ext cx="405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Источник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материалы компании </a:t>
            </a:r>
            <a:r>
              <a:rPr lang="en-US" sz="1600" dirty="0" smtClean="0">
                <a:solidFill>
                  <a:schemeClr val="bg1"/>
                </a:solidFill>
              </a:rPr>
              <a:t>AMAZONE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84" y="1864067"/>
            <a:ext cx="5310127" cy="9569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64114" y="1978797"/>
            <a:ext cx="5730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гранул удобрений имеет большое значение при приготовлении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тукосмесей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93484" y="592173"/>
            <a:ext cx="11279059" cy="531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ea typeface="+mj-ea"/>
                <a:cs typeface="Foco" panose="020B0504050202020203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j-cs"/>
              </a:rPr>
              <a:t>Распределение гранул по размеру и сегрегация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397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540536" y="599657"/>
            <a:ext cx="11279059" cy="1160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ea typeface="+mj-ea"/>
                <a:cs typeface="Foco" panose="020B0504050202020203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j-cs"/>
              </a:rPr>
              <a:t>Прочность 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+mj-cs"/>
              </a:rPr>
              <a:t>слёживаемость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j-cs"/>
              </a:rPr>
              <a:t> гранул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5325" y="1655108"/>
            <a:ext cx="1729445" cy="1507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5326" y="3335280"/>
            <a:ext cx="1729445" cy="1318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629" y="1655180"/>
            <a:ext cx="2586442" cy="2998345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8463104" y="2770849"/>
            <a:ext cx="460523" cy="9509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51542" y="4701028"/>
            <a:ext cx="6199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неправильном хранении, попадании излишней влаги гранулы поверхностного слоя отвала теряют до 50% прочности, слеживаются, теряют цвет.</a:t>
            </a: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536" y="1405740"/>
            <a:ext cx="502239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Статическая прочность – предел прочности гранул при сжатии.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Источники снижения качества удобрений: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Отсутствие\нехватка кондиционирующего агента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Перевозка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Перевалка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Длительное\неправильное хранение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Разбрасывающие диски</a:t>
            </a:r>
          </a:p>
        </p:txBody>
      </p:sp>
    </p:spTree>
    <p:extLst>
      <p:ext uri="{BB962C8B-B14F-4D97-AF65-F5344CB8AC3E}">
        <p14:creationId xmlns:p14="http://schemas.microsoft.com/office/powerpoint/2010/main" val="309488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93484" y="547693"/>
            <a:ext cx="11279059" cy="531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pic>
        <p:nvPicPr>
          <p:cNvPr id="5" name="Picture 4" descr="http://qrcoder.ru/code/?https%3A%2F%2Fwww.ipni.net%2Fapp%2Fcalculator%2Fhome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341" y="442245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qrcoder.ru/code/?https%3A%2F%2Fwww.niuif.ru%2Ftekhnologii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84" y="275691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qrcoder.ru/code/?https%3A%2F%2Fwww.fertilizer.org%2Fpublic%2FAbout_Fertilizers%2Fmore_fertilizer_use.aspx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84" y="4269131"/>
            <a:ext cx="1423213" cy="14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qrcoder.ru/code/?http%3A%2F%2Fwww.ipni.net%2Fspecifics-ru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341" y="1396179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qrcoder.ru/code/?https%3A%2F%2Fwww.infoag.org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341" y="2909315"/>
            <a:ext cx="1409700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qrcoder.ru/code/?https%3A%2F%2Fwww.phosagro.ru%2Fproduction%2Ffertilizer%2F2838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84" y="1438387"/>
            <a:ext cx="1412913" cy="14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59483" y="4465582"/>
            <a:ext cx="4104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Калькулятор выноса элементов питания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Международный институт питания растений).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3183" y="2782493"/>
            <a:ext cx="4385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Технологии производства удобрений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(Научно-исследовательский институт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 удобрениям и инсектофунгицидам имени профессора Я. В. Самойлова).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9671" y="4105932"/>
            <a:ext cx="4610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Публикации по видам удобрений, управлению урожайностью, формированию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экологичной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системы питания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(Международная ассоциация производителей удобрений).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9483" y="1459054"/>
            <a:ext cx="3813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Памятки по применению и свойствам удобрений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Международный институт питания растений).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59483" y="2945692"/>
            <a:ext cx="3813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Материалы конференций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InfoAG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крупнейших организаторов сельскохозяйственных выставок в США.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6697" y="1680287"/>
            <a:ext cx="4385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Информация о свойствах и характеристиках продуктов ФосАгро</a:t>
            </a:r>
          </a:p>
        </p:txBody>
      </p:sp>
    </p:spTree>
    <p:extLst>
      <p:ext uri="{BB962C8B-B14F-4D97-AF65-F5344CB8AC3E}">
        <p14:creationId xmlns:p14="http://schemas.microsoft.com/office/powerpoint/2010/main" val="111089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77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EBDC3-6A94-4C7B-8A23-FEE7F5EA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389" y="2234721"/>
            <a:ext cx="4568825" cy="2852737"/>
          </a:xfrm>
        </p:spPr>
        <p:txBody>
          <a:bodyPr/>
          <a:lstStyle/>
          <a:p>
            <a:r>
              <a:rPr lang="ru-RU" dirty="0" smtClean="0"/>
              <a:t>Минеральные удобрения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776" y="2095226"/>
            <a:ext cx="4665419" cy="41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484" y="564916"/>
            <a:ext cx="11279059" cy="531214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типы удобрений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18367"/>
              </p:ext>
            </p:extLst>
          </p:nvPr>
        </p:nvGraphicFramePr>
        <p:xfrm>
          <a:off x="3266439" y="1302048"/>
          <a:ext cx="7928489" cy="488135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900545">
                  <a:extLst>
                    <a:ext uri="{9D8B030D-6E8A-4147-A177-3AD203B41FA5}">
                      <a16:colId xmlns:a16="http://schemas.microsoft.com/office/drawing/2014/main" val="168330781"/>
                    </a:ext>
                  </a:extLst>
                </a:gridCol>
                <a:gridCol w="1256986">
                  <a:extLst>
                    <a:ext uri="{9D8B030D-6E8A-4147-A177-3AD203B41FA5}">
                      <a16:colId xmlns:a16="http://schemas.microsoft.com/office/drawing/2014/main" val="707411652"/>
                    </a:ext>
                  </a:extLst>
                </a:gridCol>
                <a:gridCol w="1256986">
                  <a:extLst>
                    <a:ext uri="{9D8B030D-6E8A-4147-A177-3AD203B41FA5}">
                      <a16:colId xmlns:a16="http://schemas.microsoft.com/office/drawing/2014/main" val="2882867196"/>
                    </a:ext>
                  </a:extLst>
                </a:gridCol>
                <a:gridCol w="1256986">
                  <a:extLst>
                    <a:ext uri="{9D8B030D-6E8A-4147-A177-3AD203B41FA5}">
                      <a16:colId xmlns:a16="http://schemas.microsoft.com/office/drawing/2014/main" val="2204290804"/>
                    </a:ext>
                  </a:extLst>
                </a:gridCol>
                <a:gridCol w="1256986">
                  <a:extLst>
                    <a:ext uri="{9D8B030D-6E8A-4147-A177-3AD203B41FA5}">
                      <a16:colId xmlns:a16="http://schemas.microsoft.com/office/drawing/2014/main" val="2434020972"/>
                    </a:ext>
                  </a:extLst>
                </a:gridCol>
              </a:tblGrid>
              <a:tr h="438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lang="ru-RU" sz="1500" b="1" baseline="-25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</a:t>
                      </a:r>
                      <a:r>
                        <a:rPr lang="ru-RU" sz="1500" b="1" baseline="-25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500" b="1" baseline="-25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</a:t>
                      </a:r>
                      <a:r>
                        <a:rPr lang="ru-RU" sz="1500" b="1" baseline="-25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/>
                </a:tc>
                <a:extLst>
                  <a:ext uri="{0D108BD9-81ED-4DB2-BD59-A6C34878D82A}">
                    <a16:rowId xmlns:a16="http://schemas.microsoft.com/office/drawing/2014/main" val="2600492585"/>
                  </a:ext>
                </a:extLst>
              </a:tr>
              <a:tr h="258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Аммиак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80" marR="50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82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604533"/>
                  </a:ext>
                </a:extLst>
              </a:tr>
              <a:tr h="255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Карбамид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9525" marB="0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45-46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11062"/>
                  </a:ext>
                </a:extLst>
              </a:tr>
              <a:tr h="26309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Сульфат аммония</a:t>
                      </a: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36779"/>
                  </a:ext>
                </a:extLst>
              </a:tr>
              <a:tr h="26309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Нитрат аммония (аммиачная селитра)</a:t>
                      </a: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33.0-34.5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45367"/>
                  </a:ext>
                </a:extLst>
              </a:tr>
              <a:tr h="25578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КАС</a:t>
                      </a: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20.4-27.0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967755"/>
                  </a:ext>
                </a:extLst>
              </a:tr>
              <a:tr h="26309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Карбамид-аммиачная селитра</a:t>
                      </a: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28-32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136934"/>
                  </a:ext>
                </a:extLst>
              </a:tr>
              <a:tr h="25578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Моноаммонийфосфат</a:t>
                      </a:r>
                      <a:endParaRPr lang="ru-RU" sz="15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26297"/>
                  </a:ext>
                </a:extLst>
              </a:tr>
              <a:tr h="26309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Диаммонийфосфат</a:t>
                      </a: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494521"/>
                  </a:ext>
                </a:extLst>
              </a:tr>
              <a:tr h="26309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NPK </a:t>
                      </a:r>
                      <a:r>
                        <a:rPr lang="ru-RU" sz="15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удобрения</a:t>
                      </a: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Различные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Различные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Различные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Различные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023455"/>
                  </a:ext>
                </a:extLst>
              </a:tr>
              <a:tr h="25578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Нитрат калия (калиевая селитра)</a:t>
                      </a: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13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44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63854"/>
                  </a:ext>
                </a:extLst>
              </a:tr>
              <a:tr h="26309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Измельченная руда</a:t>
                      </a: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20-40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523100"/>
                  </a:ext>
                </a:extLst>
              </a:tr>
              <a:tr h="25822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Простой суперфосфат</a:t>
                      </a: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16-20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12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665024"/>
                  </a:ext>
                </a:extLst>
              </a:tr>
              <a:tr h="2606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Двойной суперфосфат</a:t>
                      </a: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46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030936"/>
                  </a:ext>
                </a:extLst>
              </a:tr>
              <a:tr h="25822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Хлористый калий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60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757277"/>
                  </a:ext>
                </a:extLst>
              </a:tr>
              <a:tr h="27576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Сульфат калия</a:t>
                      </a: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+mn-lt"/>
                        </a:rPr>
                        <a:t>0</a:t>
                      </a:r>
                      <a:endParaRPr lang="ru-RU" sz="1500" b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50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18</a:t>
                      </a: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624092"/>
                  </a:ext>
                </a:extLst>
              </a:tr>
              <a:tr h="27576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Полифосфаты</a:t>
                      </a:r>
                      <a:endParaRPr lang="ru-RU" sz="15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10-11</a:t>
                      </a: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34-37</a:t>
                      </a: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4872" marR="4872" marT="0" marB="0" anchor="ctr">
                    <a:solidFill>
                      <a:srgbClr val="31A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6595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370698"/>
            <a:ext cx="34887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Source </a:t>
            </a:r>
            <a:r>
              <a:rPr lang="ru-RU" sz="1050" dirty="0">
                <a:solidFill>
                  <a:schemeClr val="bg1"/>
                </a:solidFill>
              </a:rPr>
              <a:t>:</a:t>
            </a:r>
            <a:r>
              <a:rPr lang="en-US" sz="1050" dirty="0">
                <a:solidFill>
                  <a:schemeClr val="bg1"/>
                </a:solidFill>
              </a:rPr>
              <a:t>International Fertilizer Association</a:t>
            </a:r>
            <a:r>
              <a:rPr lang="ru-RU" sz="1050" dirty="0">
                <a:solidFill>
                  <a:schemeClr val="bg1"/>
                </a:solidFill>
              </a:rPr>
              <a:t>, </a:t>
            </a:r>
            <a:r>
              <a:rPr lang="en-US" sz="1050" dirty="0">
                <a:solidFill>
                  <a:schemeClr val="bg1"/>
                </a:solidFill>
              </a:rPr>
              <a:t>World Farmers’ </a:t>
            </a:r>
            <a:r>
              <a:rPr lang="en-US" sz="1050" dirty="0" err="1">
                <a:solidFill>
                  <a:schemeClr val="bg1"/>
                </a:solidFill>
              </a:rPr>
              <a:t>Organisation</a:t>
            </a:r>
            <a:r>
              <a:rPr lang="ru-RU" sz="1050" dirty="0">
                <a:solidFill>
                  <a:schemeClr val="bg1"/>
                </a:solidFill>
              </a:rPr>
              <a:t>\\</a:t>
            </a:r>
            <a:r>
              <a:rPr lang="en-US" sz="1050" dirty="0">
                <a:solidFill>
                  <a:schemeClr val="bg1"/>
                </a:solidFill>
              </a:rPr>
              <a:t>Nutrient Management Handbook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84" y="1661716"/>
            <a:ext cx="293811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Органические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Минеральные</a:t>
            </a:r>
          </a:p>
          <a:p>
            <a:pPr lvl="1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 макроэлементами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Азотные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Фосфорные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Калийные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Серосодержащие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Двойные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Тройные</a:t>
            </a:r>
          </a:p>
          <a:p>
            <a:pPr lvl="1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 микроэлементами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Бор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Цинк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Марганец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Медь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Молибден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Железо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Никель</a:t>
            </a:r>
          </a:p>
          <a:p>
            <a:pPr lvl="1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Водорастворимые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Органоминеральные</a:t>
            </a:r>
          </a:p>
        </p:txBody>
      </p:sp>
    </p:spTree>
    <p:extLst>
      <p:ext uri="{BB962C8B-B14F-4D97-AF65-F5344CB8AC3E}">
        <p14:creationId xmlns:p14="http://schemas.microsoft.com/office/powerpoint/2010/main" val="6632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762" y="348123"/>
            <a:ext cx="10020300" cy="758825"/>
          </a:xfrm>
        </p:spPr>
        <p:txBody>
          <a:bodyPr/>
          <a:lstStyle/>
          <a:p>
            <a:r>
              <a:rPr lang="ru-RU" dirty="0" smtClean="0"/>
              <a:t>Производство минеральных удобрений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402336" y="2058228"/>
            <a:ext cx="55778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основных производства: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АО «Апатит», Череповец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Балаковский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филиал АО «Апатит», Саратовская обл.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Волховский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филиал АО «Апатит», Ленинградская обл.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212" y="1207512"/>
            <a:ext cx="6332852" cy="422520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54097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фосфорный кислоты экстракционным способом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36" y="2676325"/>
            <a:ext cx="9477971" cy="31910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2973" y="2353159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Апатитовый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концентрат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6350" y="2199678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Серная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кислота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5276" y="3902531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Пульпа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3937" y="5417237"/>
            <a:ext cx="2125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Фосфорная кислота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18859" y="5217182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Фосфогипс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82900" y="5867401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Экстрактор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1483" y="4233465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Фильтр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5627" y="1416164"/>
            <a:ext cx="2003338" cy="18604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2177" y="3268360"/>
            <a:ext cx="2550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Фосфорная кислота 52-54% Р</a:t>
            </a:r>
            <a:r>
              <a:rPr lang="ru-RU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2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О</a:t>
            </a:r>
            <a:r>
              <a:rPr lang="ru-RU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8474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625903" y="89358"/>
            <a:ext cx="10533714" cy="989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Производство </a:t>
            </a:r>
            <a:r>
              <a:rPr lang="en-US" dirty="0" smtClean="0"/>
              <a:t>PK, NPK</a:t>
            </a:r>
            <a:r>
              <a:rPr lang="ru-RU" dirty="0" smtClean="0"/>
              <a:t> - удобрений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аммонизаторе-грануляторе</a:t>
            </a:r>
            <a:r>
              <a:rPr lang="ru-RU" dirty="0" smtClean="0"/>
              <a:t> с сушильным барабаном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1" y="1252728"/>
            <a:ext cx="11467579" cy="50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1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20806" y="544242"/>
            <a:ext cx="11279059" cy="531214"/>
          </a:xfrm>
        </p:spPr>
        <p:txBody>
          <a:bodyPr/>
          <a:lstStyle/>
          <a:p>
            <a:r>
              <a:rPr lang="ru-RU" dirty="0" smtClean="0"/>
              <a:t>Производство </a:t>
            </a:r>
            <a:r>
              <a:rPr lang="en-US" dirty="0" smtClean="0"/>
              <a:t>PK</a:t>
            </a:r>
            <a:r>
              <a:rPr lang="en-US" dirty="0"/>
              <a:t>, </a:t>
            </a:r>
            <a:r>
              <a:rPr lang="en-US" dirty="0" smtClean="0"/>
              <a:t>NPK</a:t>
            </a:r>
            <a:r>
              <a:rPr lang="ru-RU" dirty="0" smtClean="0"/>
              <a:t> – удобрений</a:t>
            </a:r>
            <a:endParaRPr lang="ru-RU" dirty="0"/>
          </a:p>
        </p:txBody>
      </p:sp>
      <p:pic>
        <p:nvPicPr>
          <p:cNvPr id="6" name="Picture 2" descr="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213" y="1234166"/>
            <a:ext cx="9552610" cy="50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7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76364" y="544994"/>
            <a:ext cx="11279059" cy="531214"/>
          </a:xfrm>
        </p:spPr>
        <p:txBody>
          <a:bodyPr>
            <a:normAutofit/>
          </a:bodyPr>
          <a:lstStyle/>
          <a:p>
            <a:r>
              <a:rPr lang="ru-RU" dirty="0" smtClean="0"/>
              <a:t>Одностадийное производство МАФ</a:t>
            </a:r>
            <a:r>
              <a:rPr lang="en-US" dirty="0" smtClean="0"/>
              <a:t>/</a:t>
            </a:r>
            <a:r>
              <a:rPr lang="ru-RU" dirty="0" smtClean="0"/>
              <a:t>ДАФ – удобрений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44842" y="1850731"/>
            <a:ext cx="722693" cy="376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4" y="1850731"/>
            <a:ext cx="10651358" cy="3769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77884" y="4781034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Фосфорная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кислота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086" y="3894179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Серная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кислота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Foco" panose="020B0504050202020203" pitchFamily="34" charset="0"/>
              <a:cs typeface="Foco" panose="020B0504050202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085" y="3283532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rPr>
              <a:t>Аммиак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8093" y="280835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Аммиак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320111" y="3589028"/>
            <a:ext cx="47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Газ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32209" y="4596368"/>
            <a:ext cx="306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Барабан-</a:t>
            </a:r>
            <a:r>
              <a:rPr lang="ru-RU" dirty="0" err="1" smtClean="0"/>
              <a:t>гранулятор</a:t>
            </a:r>
            <a:r>
              <a:rPr lang="ru-RU" dirty="0" smtClean="0"/>
              <a:t>-сушилка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817769" y="2346694"/>
            <a:ext cx="1519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Барабан-</a:t>
            </a:r>
          </a:p>
          <a:p>
            <a:r>
              <a:rPr lang="ru-RU" dirty="0" smtClean="0"/>
              <a:t>кондиционер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956597" y="4186566"/>
            <a:ext cx="181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Готовый продукт</a:t>
            </a:r>
          </a:p>
          <a:p>
            <a:pPr algn="ctr"/>
            <a:r>
              <a:rPr lang="ru-RU" dirty="0" smtClean="0"/>
              <a:t>на склад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82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4" y="1332448"/>
            <a:ext cx="5000625" cy="3009900"/>
          </a:xfrm>
          <a:prstGeom prst="rect">
            <a:avLst/>
          </a:prstGeom>
        </p:spPr>
      </p:pic>
      <p:pic>
        <p:nvPicPr>
          <p:cNvPr id="5" name="Picture 2" descr="TSA_824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8549" y="1332448"/>
            <a:ext cx="3477752" cy="26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93484" y="497943"/>
            <a:ext cx="11279059" cy="531214"/>
          </a:xfrm>
        </p:spPr>
        <p:txBody>
          <a:bodyPr/>
          <a:lstStyle/>
          <a:p>
            <a:r>
              <a:rPr lang="ru-RU" dirty="0" smtClean="0"/>
              <a:t>Гранулирование минеральных удобрений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7912" y="5745800"/>
            <a:ext cx="455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Барабанный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гранулятор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-сушилка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80" y="4127377"/>
            <a:ext cx="3231198" cy="1642097"/>
          </a:xfrm>
          <a:prstGeom prst="rect">
            <a:avLst/>
          </a:prstGeom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5608428" y="4693488"/>
            <a:ext cx="4294523" cy="1041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ea typeface="+mj-ea"/>
                <a:cs typeface="Foco" panose="020B0504050202020203" pitchFamily="34" charset="0"/>
              </a:defRPr>
            </a:lvl1pPr>
          </a:lstStyle>
          <a:p>
            <a:pPr algn="r"/>
            <a:r>
              <a:rPr lang="ru-RU" sz="4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Видеофайлы</a:t>
            </a:r>
            <a:endParaRPr lang="ru-RU" sz="4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674</Words>
  <Application>Microsoft Office PowerPoint</Application>
  <PresentationFormat>Широкоэкранный</PresentationFormat>
  <Paragraphs>238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Foco</vt:lpstr>
      <vt:lpstr>MS Mincho</vt:lpstr>
      <vt:lpstr>Rubik</vt:lpstr>
      <vt:lpstr>Times New Roman</vt:lpstr>
      <vt:lpstr>Тема Office</vt:lpstr>
      <vt:lpstr>Производство минеральных удобрений</vt:lpstr>
      <vt:lpstr>Минеральные удобрения</vt:lpstr>
      <vt:lpstr>Основные типы удобрений</vt:lpstr>
      <vt:lpstr>Производство минеральных удобрений</vt:lpstr>
      <vt:lpstr>Производство фосфорный кислоты экстракционным способом</vt:lpstr>
      <vt:lpstr>Презентация PowerPoint</vt:lpstr>
      <vt:lpstr>Производство PK, NPK – удобрений</vt:lpstr>
      <vt:lpstr>Одностадийное производство МАФ/ДАФ – удобрений</vt:lpstr>
      <vt:lpstr>Гранулирование минеральных удобрений</vt:lpstr>
      <vt:lpstr>Структура гранул сложных NPK удобрений</vt:lpstr>
      <vt:lpstr>Жидкое комплексное удобрение NP 11:37</vt:lpstr>
      <vt:lpstr>Карбамид</vt:lpstr>
      <vt:lpstr>Получение приллированного карбамида из расплава</vt:lpstr>
      <vt:lpstr>Производство гранулированного карбамида</vt:lpstr>
      <vt:lpstr>Потребительские характеристики продукта и упаковка</vt:lpstr>
      <vt:lpstr>Равномерное распределение гранул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Хлевной Александр Сергеевич</cp:lastModifiedBy>
  <cp:revision>261</cp:revision>
  <dcterms:created xsi:type="dcterms:W3CDTF">2023-03-13T11:53:49Z</dcterms:created>
  <dcterms:modified xsi:type="dcterms:W3CDTF">2024-01-29T08:23:00Z</dcterms:modified>
</cp:coreProperties>
</file>