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6190F4A-2761-4B13-9171-86FD29514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6190F4A-2761-4B13-9171-86FD29514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7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6190F4A-2761-4B13-9171-86FD2951425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79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6190F4A-2761-4B13-9171-86FD29514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6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9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0F4A-2761-4B13-9171-86FD29514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4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Органическое сельское </a:t>
            </a:r>
            <a:r>
              <a:rPr lang="ru-RU" dirty="0" smtClean="0">
                <a:solidFill>
                  <a:srgbClr val="002060"/>
                </a:solidFill>
              </a:rPr>
              <a:t>хозяйство (часть 2)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284" y="4772811"/>
            <a:ext cx="4799548" cy="89305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Кошелев Валерий Михайлович, д.э.н., профессор, зав. кафедрой </a:t>
            </a:r>
            <a:r>
              <a:rPr lang="ru-RU" dirty="0" smtClean="0"/>
              <a:t>управления РГАУ-МСХА имени К. А. Тимирязева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40467"/>
          <a:stretch/>
        </p:blipFill>
        <p:spPr>
          <a:xfrm>
            <a:off x="1463040" y="1091184"/>
            <a:ext cx="4059936" cy="4419600"/>
          </a:xfrm>
        </p:spPr>
      </p:pic>
    </p:spTree>
    <p:extLst>
      <p:ext uri="{BB962C8B-B14F-4D97-AF65-F5344CB8AC3E}">
        <p14:creationId xmlns:p14="http://schemas.microsoft.com/office/powerpoint/2010/main" val="34832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показатели проекта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272" y="1298448"/>
            <a:ext cx="8303206" cy="48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31848"/>
            <a:ext cx="10515600" cy="506895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Кошелев В.М., Пешкова А.В. Органическое сельское хозяйство: экономические аспекты трансформации: монография / В.М. Кошелев, А.В. Пешкова. - М.: Издательство РГАУ-МСХА, 2013. - 140 с.</a:t>
            </a:r>
          </a:p>
          <a:p>
            <a:r>
              <a:rPr lang="ru-RU" dirty="0"/>
              <a:t>Международная федерация движений за органическое сельское хозяйство. Официальный сайт. Код доступа: https://www.ifoam.bio/</a:t>
            </a:r>
          </a:p>
          <a:p>
            <a:r>
              <a:rPr lang="ru-RU" dirty="0"/>
              <a:t>Исследовательский институт по органическому сельскому хозяйству. Официальный сайт. Код доступа: https://www.fibl.org/en</a:t>
            </a:r>
          </a:p>
          <a:p>
            <a:r>
              <a:rPr lang="ru-RU" dirty="0"/>
              <a:t>Союз органического земледелия. Официальный сайт. Код доступа: https://soz.bio/</a:t>
            </a:r>
          </a:p>
          <a:p>
            <a:r>
              <a:rPr lang="ru-RU" dirty="0"/>
              <a:t>Национальный органический союз. Официальный сайт. Код доступа: https://rosorganic.ru/</a:t>
            </a:r>
          </a:p>
          <a:p>
            <a:r>
              <a:rPr lang="ru-RU" dirty="0"/>
              <a:t>Учебное пособие по органическому сельскому  хозяйству (ФАО) http://www.eurasiancommission.org/ru/act/prom_i_agroprom/dep_agroprom/actions/Documents/%D0%A3%D1%87%D0%B5%D0%B1%D0%BD%D0%BE%D0%B5%20%D0%BF%D0%BE%D1%81%D0%BE%D0%B1%D0%B8%D0%B5%20%D0%BF%D0%BE%20%D0%BE%D1%80%D0%B3%D0%B0%D0%BD%D0%B8%D1%87%D0%B5%D1%81%D0%BA%D0%BE%D0%BC%D1%83%20%D1%81%D1%85.pdf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5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2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Экономические аспекты перехода на органическое производство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Есть ли экономический смысл органического производства в России?</a:t>
            </a:r>
          </a:p>
          <a:p>
            <a:r>
              <a:rPr lang="ru-RU" dirty="0"/>
              <a:t>Какие преимущества?</a:t>
            </a:r>
          </a:p>
          <a:p>
            <a:r>
              <a:rPr lang="ru-RU" dirty="0"/>
              <a:t>Какие сложности/опасности?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0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Насколько целесообразен переход на органическое производство с экономической точки зрения?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075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97" y="2605968"/>
            <a:ext cx="2085013" cy="1646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51" y="2630329"/>
            <a:ext cx="1030313" cy="1127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935" y="2525934"/>
            <a:ext cx="1926503" cy="1475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653" y="2605968"/>
            <a:ext cx="853514" cy="1127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863" y="2525934"/>
            <a:ext cx="19265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Изменения в воспроизводственном процессе в результате трансформации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31848"/>
            <a:ext cx="8259699" cy="4959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Необходимы инвестиции:</a:t>
            </a:r>
          </a:p>
          <a:p>
            <a:r>
              <a:rPr lang="ru-RU" sz="2000" dirty="0"/>
              <a:t>сертификация</a:t>
            </a:r>
          </a:p>
          <a:p>
            <a:r>
              <a:rPr lang="ru-RU" sz="2000" dirty="0"/>
              <a:t>поиск новых каналов сбыта или создание собственных мощностей реализации</a:t>
            </a:r>
          </a:p>
          <a:p>
            <a:r>
              <a:rPr lang="ru-RU" sz="2000" dirty="0"/>
              <a:t>мощности </a:t>
            </a:r>
            <a:r>
              <a:rPr lang="ru-RU" sz="2000"/>
              <a:t>переработки 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(</a:t>
            </a:r>
            <a:r>
              <a:rPr lang="ru-RU" sz="2000" dirty="0"/>
              <a:t>чаще для средних и крупных производителей)</a:t>
            </a:r>
          </a:p>
          <a:p>
            <a:r>
              <a:rPr lang="ru-RU" sz="2000" dirty="0"/>
              <a:t>введение новых отраслей: </a:t>
            </a:r>
            <a:r>
              <a:rPr lang="ru-RU" sz="2000" dirty="0" err="1"/>
              <a:t>агротуризм</a:t>
            </a:r>
            <a:r>
              <a:rPr lang="ru-RU" sz="2000" dirty="0"/>
              <a:t>, ресторанный бизнес, традиционные промыслы и т.п. (чаще для мелких и средних производителей)</a:t>
            </a:r>
          </a:p>
          <a:p>
            <a:r>
              <a:rPr lang="ru-RU" sz="2000" dirty="0"/>
              <a:t>реклама, продвижение</a:t>
            </a:r>
          </a:p>
          <a:p>
            <a:r>
              <a:rPr lang="ru-RU" sz="2000" dirty="0"/>
              <a:t>возможно понадобится приобретение новой техники, оборудования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132" y="1627631"/>
            <a:ext cx="3514070" cy="24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Изменения в воспроизводственном процессе в результате трансформации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Текущие затраты:</a:t>
            </a:r>
          </a:p>
          <a:p>
            <a:r>
              <a:rPr lang="ru-RU" sz="2000" dirty="0"/>
              <a:t>уменьшатся за счет исключения минеральных удобрений, пестицидов, регуляторов роста, кормовых добавок</a:t>
            </a:r>
          </a:p>
          <a:p>
            <a:r>
              <a:rPr lang="ru-RU" sz="2000" dirty="0"/>
              <a:t>уменьшатся в результате снижения урожайности</a:t>
            </a:r>
          </a:p>
          <a:p>
            <a:r>
              <a:rPr lang="ru-RU" sz="2000" dirty="0"/>
              <a:t>вырастут за счет увеличения ручного труда, количества механических операций обработки посевов, использования биологических СЗР, </a:t>
            </a:r>
            <a:r>
              <a:rPr lang="ru-RU" sz="2000" dirty="0" err="1"/>
              <a:t>вет</a:t>
            </a:r>
            <a:r>
              <a:rPr lang="ru-RU" sz="2000" dirty="0"/>
              <a:t>. препаратов, введения доп. посевов бобовых культур, приобретения органических семян, упаковки и т.п.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244" y="4018685"/>
            <a:ext cx="3334732" cy="23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Приносит ли трансформация дополнительные доходы?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86713"/>
            <a:ext cx="10515600" cy="4351338"/>
          </a:xfrm>
        </p:spPr>
        <p:txBody>
          <a:bodyPr/>
          <a:lstStyle/>
          <a:p>
            <a:r>
              <a:rPr lang="ru-RU" sz="2000" dirty="0"/>
              <a:t>Цена на органические продукты выше</a:t>
            </a:r>
          </a:p>
          <a:p>
            <a:r>
              <a:rPr lang="ru-RU" sz="2000" dirty="0"/>
              <a:t>Государственная поддержка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64" y="1958869"/>
            <a:ext cx="5389261" cy="40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эффекты трансформации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386713"/>
            <a:ext cx="10515600" cy="4351338"/>
          </a:xfrm>
        </p:spPr>
        <p:txBody>
          <a:bodyPr/>
          <a:lstStyle/>
          <a:p>
            <a:r>
              <a:rPr lang="ru-RU" dirty="0" smtClean="0"/>
              <a:t>Урожайность </a:t>
            </a:r>
            <a:r>
              <a:rPr lang="ru-RU" dirty="0"/>
              <a:t>культур </a:t>
            </a:r>
            <a:r>
              <a:rPr lang="ru-RU" dirty="0" smtClean="0"/>
              <a:t>снижается</a:t>
            </a:r>
          </a:p>
          <a:p>
            <a:pPr marL="0" indent="0" algn="ctr">
              <a:buNone/>
            </a:pPr>
            <a:r>
              <a:rPr lang="ru-RU" b="1" dirty="0" smtClean="0">
                <a:latin typeface="+mn-lt"/>
              </a:rPr>
              <a:t>Урожайность основных культур, т/га</a:t>
            </a:r>
            <a:endParaRPr lang="ru-RU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75" y="2261475"/>
            <a:ext cx="8431499" cy="3249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535" y="5457451"/>
            <a:ext cx="8631937" cy="6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Другие эффекты трансформации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59865"/>
            <a:ext cx="5215128" cy="4351338"/>
          </a:xfrm>
        </p:spPr>
        <p:txBody>
          <a:bodyPr/>
          <a:lstStyle/>
          <a:p>
            <a:r>
              <a:rPr lang="ru-RU" dirty="0"/>
              <a:t>Переходный период – урожайность снижается, а продукция продается по прежним (более низким) </a:t>
            </a:r>
            <a:r>
              <a:rPr lang="ru-RU" dirty="0" smtClean="0"/>
              <a:t>ценам.</a:t>
            </a:r>
            <a:endParaRPr lang="ru-RU" dirty="0"/>
          </a:p>
          <a:p>
            <a:r>
              <a:rPr lang="ru-RU" dirty="0"/>
              <a:t>Регулирование отношений с соседями (возможно отведение приграничных зон</a:t>
            </a:r>
            <a:r>
              <a:rPr lang="ru-RU" dirty="0" smtClean="0"/>
              <a:t>).</a:t>
            </a:r>
            <a:endParaRPr lang="ru-RU" dirty="0"/>
          </a:p>
          <a:p>
            <a:r>
              <a:rPr lang="ru-RU" dirty="0"/>
              <a:t>Необходимость введения в севооборот </a:t>
            </a:r>
            <a:r>
              <a:rPr lang="ru-RU" dirty="0" err="1"/>
              <a:t>сидеральных</a:t>
            </a:r>
            <a:r>
              <a:rPr lang="ru-RU" dirty="0"/>
              <a:t> </a:t>
            </a:r>
            <a:r>
              <a:rPr lang="ru-RU" dirty="0" smtClean="0"/>
              <a:t>культур.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11" y="1459865"/>
            <a:ext cx="5368453" cy="40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Сравнение оптимальных состояний СХО в случае перехода на органическое производство и в случае отказа от </a:t>
            </a:r>
            <a:r>
              <a:rPr lang="ru-RU" dirty="0" smtClean="0"/>
              <a:t>него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555" y="1316736"/>
            <a:ext cx="8796456" cy="4860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02" y="4370814"/>
            <a:ext cx="493819" cy="42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02" y="5063558"/>
            <a:ext cx="493819" cy="420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01" y="5682015"/>
            <a:ext cx="493819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5E5A095-B2D6-474D-9C67-B17638D0D070}" vid="{AB021925-D5F9-4D1E-89A7-82CC2D971F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33</TotalTime>
  <Words>383</Words>
  <Application>Microsoft Office PowerPoint</Application>
  <PresentationFormat>Широкоэкранный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Тема1</vt:lpstr>
      <vt:lpstr>Органическое сельское хозяйство (часть 2)</vt:lpstr>
      <vt:lpstr>Экономические аспекты перехода на органическое производство</vt:lpstr>
      <vt:lpstr>Насколько целесообразен переход на органическое производство с экономической точки зрения? </vt:lpstr>
      <vt:lpstr>Изменения в воспроизводственном процессе в результате трансформации</vt:lpstr>
      <vt:lpstr>Изменения в воспроизводственном процессе в результате трансформации</vt:lpstr>
      <vt:lpstr>Приносит ли трансформация дополнительные доходы?</vt:lpstr>
      <vt:lpstr>Другие эффекты трансформации</vt:lpstr>
      <vt:lpstr>Другие эффекты трансформации</vt:lpstr>
      <vt:lpstr>Сравнение оптимальных состояний СХО в случае перехода на органическое производство и в случае отказа от него</vt:lpstr>
      <vt:lpstr>Основные показатели проекта</vt:lpstr>
      <vt:lpstr>Источники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Органическое сельское хозяйство (часть 2)</dc:title>
  <dc:creator>Ноутбук аудитория FosAGRO</dc:creator>
  <cp:lastModifiedBy>Хлевной Александр Сергеевич</cp:lastModifiedBy>
  <cp:revision>6</cp:revision>
  <dcterms:created xsi:type="dcterms:W3CDTF">2024-02-06T13:14:47Z</dcterms:created>
  <dcterms:modified xsi:type="dcterms:W3CDTF">2024-02-08T12:49:40Z</dcterms:modified>
</cp:coreProperties>
</file>