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0" r:id="rId2"/>
    <p:sldId id="281" r:id="rId3"/>
    <p:sldId id="274" r:id="rId4"/>
    <p:sldId id="293" r:id="rId5"/>
    <p:sldId id="294" r:id="rId6"/>
    <p:sldId id="295" r:id="rId7"/>
    <p:sldId id="296" r:id="rId8"/>
    <p:sldId id="298" r:id="rId9"/>
    <p:sldId id="299" r:id="rId10"/>
    <p:sldId id="300" r:id="rId11"/>
    <p:sldId id="301" r:id="rId12"/>
    <p:sldId id="303" r:id="rId13"/>
    <p:sldId id="302" r:id="rId14"/>
    <p:sldId id="304" r:id="rId15"/>
    <p:sldId id="305" r:id="rId16"/>
    <p:sldId id="306" r:id="rId17"/>
    <p:sldId id="308" r:id="rId18"/>
    <p:sldId id="307" r:id="rId19"/>
    <p:sldId id="309" r:id="rId20"/>
    <p:sldId id="310" r:id="rId21"/>
    <p:sldId id="311" r:id="rId22"/>
    <p:sldId id="312" r:id="rId23"/>
    <p:sldId id="291" r:id="rId24"/>
  </p:sldIdLst>
  <p:sldSz cx="11704638" cy="6583363"/>
  <p:notesSz cx="6858000" cy="9144000"/>
  <p:defaultTextStyle>
    <a:defPPr>
      <a:defRPr lang="ru-RU"/>
    </a:defPPr>
    <a:lvl1pPr marL="0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1pPr>
    <a:lvl2pPr marL="585216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2pPr>
    <a:lvl3pPr marL="1170432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3pPr>
    <a:lvl4pPr marL="1755648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4pPr>
    <a:lvl5pPr marL="2340864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5pPr>
    <a:lvl6pPr marL="2926080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6pPr>
    <a:lvl7pPr marL="3511296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7pPr>
    <a:lvl8pPr marL="4096512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8pPr>
    <a:lvl9pPr marL="4681728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8" userDrawn="1">
          <p15:clr>
            <a:srgbClr val="A4A3A4"/>
          </p15:clr>
        </p15:guide>
        <p15:guide id="2" pos="3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498"/>
    <a:srgbClr val="01859D"/>
    <a:srgbClr val="31AA47"/>
    <a:srgbClr val="00859B"/>
    <a:srgbClr val="76BCD6"/>
    <a:srgbClr val="0A5095"/>
    <a:srgbClr val="DA8347"/>
    <a:srgbClr val="004A93"/>
    <a:srgbClr val="002F93"/>
    <a:srgbClr val="69A9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9" autoAdjust="0"/>
    <p:restoredTop sz="94660"/>
  </p:normalViewPr>
  <p:slideViewPr>
    <p:cSldViewPr showGuides="1">
      <p:cViewPr varScale="1">
        <p:scale>
          <a:sx n="113" d="100"/>
          <a:sy n="113" d="100"/>
        </p:scale>
        <p:origin x="654" y="108"/>
      </p:cViewPr>
      <p:guideLst>
        <p:guide orient="horz" pos="758"/>
        <p:guide pos="3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F830-8950-4D8C-B3E8-3B0E1DCA609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37A55-4846-47C7-94D3-F1753174B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416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1pPr>
    <a:lvl2pPr marL="585216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2pPr>
    <a:lvl3pPr marL="1170432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3pPr>
    <a:lvl4pPr marL="1755648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4pPr>
    <a:lvl5pPr marL="2340864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5pPr>
    <a:lvl6pPr marL="2926080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6pPr>
    <a:lvl7pPr marL="3511296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7pPr>
    <a:lvl8pPr marL="4096512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8pPr>
    <a:lvl9pPr marL="4681728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7848" y="2045111"/>
            <a:ext cx="9948942" cy="14111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5696" y="3730572"/>
            <a:ext cx="8193247" cy="1682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5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0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5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06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5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1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96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81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890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47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485862" y="198110"/>
            <a:ext cx="2633544" cy="421213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85232" y="198110"/>
            <a:ext cx="7705553" cy="4212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997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99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4586" y="4230421"/>
            <a:ext cx="9948942" cy="1307529"/>
          </a:xfrm>
        </p:spPr>
        <p:txBody>
          <a:bodyPr anchor="t"/>
          <a:lstStyle>
            <a:lvl1pPr algn="l">
              <a:defRPr sz="512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4586" y="2790310"/>
            <a:ext cx="9948942" cy="1440110"/>
          </a:xfrm>
        </p:spPr>
        <p:txBody>
          <a:bodyPr anchor="b"/>
          <a:lstStyle>
            <a:lvl1pPr marL="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1pPr>
            <a:lvl2pPr marL="58517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2pPr>
            <a:lvl3pPr marL="1170341" indent="0">
              <a:buNone/>
              <a:defRPr sz="2048">
                <a:solidFill>
                  <a:schemeClr val="tx1">
                    <a:tint val="75000"/>
                  </a:schemeClr>
                </a:solidFill>
              </a:defRPr>
            </a:lvl3pPr>
            <a:lvl4pPr marL="1755511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4pPr>
            <a:lvl5pPr marL="2340681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5pPr>
            <a:lvl6pPr marL="2925851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6pPr>
            <a:lvl7pPr marL="3511022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7pPr>
            <a:lvl8pPr marL="4096192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8pPr>
            <a:lvl9pPr marL="4681362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13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5232" y="1152089"/>
            <a:ext cx="5169548" cy="3258155"/>
          </a:xfrm>
        </p:spPr>
        <p:txBody>
          <a:bodyPr/>
          <a:lstStyle>
            <a:lvl1pPr>
              <a:defRPr sz="3584"/>
            </a:lvl1pPr>
            <a:lvl2pPr>
              <a:defRPr sz="3072"/>
            </a:lvl2pPr>
            <a:lvl3pPr>
              <a:defRPr sz="2560"/>
            </a:lvl3pPr>
            <a:lvl4pPr>
              <a:defRPr sz="2304"/>
            </a:lvl4pPr>
            <a:lvl5pPr>
              <a:defRPr sz="2304"/>
            </a:lvl5pPr>
            <a:lvl6pPr>
              <a:defRPr sz="2304"/>
            </a:lvl6pPr>
            <a:lvl7pPr>
              <a:defRPr sz="2304"/>
            </a:lvl7pPr>
            <a:lvl8pPr>
              <a:defRPr sz="2304"/>
            </a:lvl8pPr>
            <a:lvl9pPr>
              <a:defRPr sz="230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49858" y="1152089"/>
            <a:ext cx="5169548" cy="3258155"/>
          </a:xfrm>
        </p:spPr>
        <p:txBody>
          <a:bodyPr/>
          <a:lstStyle>
            <a:lvl1pPr>
              <a:defRPr sz="3584"/>
            </a:lvl1pPr>
            <a:lvl2pPr>
              <a:defRPr sz="3072"/>
            </a:lvl2pPr>
            <a:lvl3pPr>
              <a:defRPr sz="2560"/>
            </a:lvl3pPr>
            <a:lvl4pPr>
              <a:defRPr sz="2304"/>
            </a:lvl4pPr>
            <a:lvl5pPr>
              <a:defRPr sz="2304"/>
            </a:lvl5pPr>
            <a:lvl6pPr>
              <a:defRPr sz="2304"/>
            </a:lvl6pPr>
            <a:lvl7pPr>
              <a:defRPr sz="2304"/>
            </a:lvl7pPr>
            <a:lvl8pPr>
              <a:defRPr sz="2304"/>
            </a:lvl8pPr>
            <a:lvl9pPr>
              <a:defRPr sz="230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24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232" y="263641"/>
            <a:ext cx="10534174" cy="10972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5232" y="1473638"/>
            <a:ext cx="5171581" cy="614143"/>
          </a:xfrm>
        </p:spPr>
        <p:txBody>
          <a:bodyPr anchor="b"/>
          <a:lstStyle>
            <a:lvl1pPr marL="0" indent="0">
              <a:buNone/>
              <a:defRPr sz="3072" b="1"/>
            </a:lvl1pPr>
            <a:lvl2pPr marL="585170" indent="0">
              <a:buNone/>
              <a:defRPr sz="2560" b="1"/>
            </a:lvl2pPr>
            <a:lvl3pPr marL="1170341" indent="0">
              <a:buNone/>
              <a:defRPr sz="2304" b="1"/>
            </a:lvl3pPr>
            <a:lvl4pPr marL="1755511" indent="0">
              <a:buNone/>
              <a:defRPr sz="2048" b="1"/>
            </a:lvl4pPr>
            <a:lvl5pPr marL="2340681" indent="0">
              <a:buNone/>
              <a:defRPr sz="2048" b="1"/>
            </a:lvl5pPr>
            <a:lvl6pPr marL="2925851" indent="0">
              <a:buNone/>
              <a:defRPr sz="2048" b="1"/>
            </a:lvl6pPr>
            <a:lvl7pPr marL="3511022" indent="0">
              <a:buNone/>
              <a:defRPr sz="2048" b="1"/>
            </a:lvl7pPr>
            <a:lvl8pPr marL="4096192" indent="0">
              <a:buNone/>
              <a:defRPr sz="2048" b="1"/>
            </a:lvl8pPr>
            <a:lvl9pPr marL="4681362" indent="0">
              <a:buNone/>
              <a:defRPr sz="204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232" y="2087779"/>
            <a:ext cx="5171581" cy="3793054"/>
          </a:xfrm>
        </p:spPr>
        <p:txBody>
          <a:bodyPr/>
          <a:lstStyle>
            <a:lvl1pPr>
              <a:defRPr sz="3072"/>
            </a:lvl1pPr>
            <a:lvl2pPr>
              <a:defRPr sz="2560"/>
            </a:lvl2pPr>
            <a:lvl3pPr>
              <a:defRPr sz="2304"/>
            </a:lvl3pPr>
            <a:lvl4pPr>
              <a:defRPr sz="2048"/>
            </a:lvl4pPr>
            <a:lvl5pPr>
              <a:defRPr sz="2048"/>
            </a:lvl5pPr>
            <a:lvl6pPr>
              <a:defRPr sz="2048"/>
            </a:lvl6pPr>
            <a:lvl7pPr>
              <a:defRPr sz="2048"/>
            </a:lvl7pPr>
            <a:lvl8pPr>
              <a:defRPr sz="2048"/>
            </a:lvl8pPr>
            <a:lvl9pPr>
              <a:defRPr sz="204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945795" y="1473638"/>
            <a:ext cx="5173613" cy="614143"/>
          </a:xfrm>
        </p:spPr>
        <p:txBody>
          <a:bodyPr anchor="b"/>
          <a:lstStyle>
            <a:lvl1pPr marL="0" indent="0">
              <a:buNone/>
              <a:defRPr sz="3072" b="1"/>
            </a:lvl1pPr>
            <a:lvl2pPr marL="585170" indent="0">
              <a:buNone/>
              <a:defRPr sz="2560" b="1"/>
            </a:lvl2pPr>
            <a:lvl3pPr marL="1170341" indent="0">
              <a:buNone/>
              <a:defRPr sz="2304" b="1"/>
            </a:lvl3pPr>
            <a:lvl4pPr marL="1755511" indent="0">
              <a:buNone/>
              <a:defRPr sz="2048" b="1"/>
            </a:lvl4pPr>
            <a:lvl5pPr marL="2340681" indent="0">
              <a:buNone/>
              <a:defRPr sz="2048" b="1"/>
            </a:lvl5pPr>
            <a:lvl6pPr marL="2925851" indent="0">
              <a:buNone/>
              <a:defRPr sz="2048" b="1"/>
            </a:lvl6pPr>
            <a:lvl7pPr marL="3511022" indent="0">
              <a:buNone/>
              <a:defRPr sz="2048" b="1"/>
            </a:lvl7pPr>
            <a:lvl8pPr marL="4096192" indent="0">
              <a:buNone/>
              <a:defRPr sz="2048" b="1"/>
            </a:lvl8pPr>
            <a:lvl9pPr marL="4681362" indent="0">
              <a:buNone/>
              <a:defRPr sz="204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945795" y="2087779"/>
            <a:ext cx="5173613" cy="3793054"/>
          </a:xfrm>
        </p:spPr>
        <p:txBody>
          <a:bodyPr/>
          <a:lstStyle>
            <a:lvl1pPr>
              <a:defRPr sz="3072"/>
            </a:lvl1pPr>
            <a:lvl2pPr>
              <a:defRPr sz="2560"/>
            </a:lvl2pPr>
            <a:lvl3pPr>
              <a:defRPr sz="2304"/>
            </a:lvl3pPr>
            <a:lvl4pPr>
              <a:defRPr sz="2048"/>
            </a:lvl4pPr>
            <a:lvl5pPr>
              <a:defRPr sz="2048"/>
            </a:lvl5pPr>
            <a:lvl6pPr>
              <a:defRPr sz="2048"/>
            </a:lvl6pPr>
            <a:lvl7pPr>
              <a:defRPr sz="2048"/>
            </a:lvl7pPr>
            <a:lvl8pPr>
              <a:defRPr sz="2048"/>
            </a:lvl8pPr>
            <a:lvl9pPr>
              <a:defRPr sz="204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22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935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091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234" y="262115"/>
            <a:ext cx="3850745" cy="1115515"/>
          </a:xfrm>
        </p:spPr>
        <p:txBody>
          <a:bodyPr anchor="b"/>
          <a:lstStyle>
            <a:lvl1pPr algn="l">
              <a:defRPr sz="256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6188" y="262117"/>
            <a:ext cx="6543218" cy="5618718"/>
          </a:xfrm>
        </p:spPr>
        <p:txBody>
          <a:bodyPr/>
          <a:lstStyle>
            <a:lvl1pPr>
              <a:defRPr sz="4096"/>
            </a:lvl1pPr>
            <a:lvl2pPr>
              <a:defRPr sz="3584"/>
            </a:lvl2pPr>
            <a:lvl3pPr>
              <a:defRPr sz="3072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5234" y="1377632"/>
            <a:ext cx="3850745" cy="4503203"/>
          </a:xfrm>
        </p:spPr>
        <p:txBody>
          <a:bodyPr/>
          <a:lstStyle>
            <a:lvl1pPr marL="0" indent="0">
              <a:buNone/>
              <a:defRPr sz="1792"/>
            </a:lvl1pPr>
            <a:lvl2pPr marL="585170" indent="0">
              <a:buNone/>
              <a:defRPr sz="1536"/>
            </a:lvl2pPr>
            <a:lvl3pPr marL="1170341" indent="0">
              <a:buNone/>
              <a:defRPr sz="1280"/>
            </a:lvl3pPr>
            <a:lvl4pPr marL="1755511" indent="0">
              <a:buNone/>
              <a:defRPr sz="1152"/>
            </a:lvl4pPr>
            <a:lvl5pPr marL="2340681" indent="0">
              <a:buNone/>
              <a:defRPr sz="1152"/>
            </a:lvl5pPr>
            <a:lvl6pPr marL="2925851" indent="0">
              <a:buNone/>
              <a:defRPr sz="1152"/>
            </a:lvl6pPr>
            <a:lvl7pPr marL="3511022" indent="0">
              <a:buNone/>
              <a:defRPr sz="1152"/>
            </a:lvl7pPr>
            <a:lvl8pPr marL="4096192" indent="0">
              <a:buNone/>
              <a:defRPr sz="1152"/>
            </a:lvl8pPr>
            <a:lvl9pPr marL="4681362" indent="0">
              <a:buNone/>
              <a:defRPr sz="115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80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4191" y="4608354"/>
            <a:ext cx="7022783" cy="544043"/>
          </a:xfrm>
        </p:spPr>
        <p:txBody>
          <a:bodyPr anchor="b"/>
          <a:lstStyle>
            <a:lvl1pPr algn="l">
              <a:defRPr sz="256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94191" y="588235"/>
            <a:ext cx="7022783" cy="3950018"/>
          </a:xfrm>
        </p:spPr>
        <p:txBody>
          <a:bodyPr/>
          <a:lstStyle>
            <a:lvl1pPr marL="0" indent="0">
              <a:buNone/>
              <a:defRPr sz="4096"/>
            </a:lvl1pPr>
            <a:lvl2pPr marL="585170" indent="0">
              <a:buNone/>
              <a:defRPr sz="3584"/>
            </a:lvl2pPr>
            <a:lvl3pPr marL="1170341" indent="0">
              <a:buNone/>
              <a:defRPr sz="3072"/>
            </a:lvl3pPr>
            <a:lvl4pPr marL="1755511" indent="0">
              <a:buNone/>
              <a:defRPr sz="2560"/>
            </a:lvl4pPr>
            <a:lvl5pPr marL="2340681" indent="0">
              <a:buNone/>
              <a:defRPr sz="2560"/>
            </a:lvl5pPr>
            <a:lvl6pPr marL="2925851" indent="0">
              <a:buNone/>
              <a:defRPr sz="2560"/>
            </a:lvl6pPr>
            <a:lvl7pPr marL="3511022" indent="0">
              <a:buNone/>
              <a:defRPr sz="2560"/>
            </a:lvl7pPr>
            <a:lvl8pPr marL="4096192" indent="0">
              <a:buNone/>
              <a:defRPr sz="2560"/>
            </a:lvl8pPr>
            <a:lvl9pPr marL="4681362" indent="0">
              <a:buNone/>
              <a:defRPr sz="256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94191" y="5152396"/>
            <a:ext cx="7022783" cy="772631"/>
          </a:xfrm>
        </p:spPr>
        <p:txBody>
          <a:bodyPr/>
          <a:lstStyle>
            <a:lvl1pPr marL="0" indent="0">
              <a:buNone/>
              <a:defRPr sz="1792"/>
            </a:lvl1pPr>
            <a:lvl2pPr marL="585170" indent="0">
              <a:buNone/>
              <a:defRPr sz="1536"/>
            </a:lvl2pPr>
            <a:lvl3pPr marL="1170341" indent="0">
              <a:buNone/>
              <a:defRPr sz="1280"/>
            </a:lvl3pPr>
            <a:lvl4pPr marL="1755511" indent="0">
              <a:buNone/>
              <a:defRPr sz="1152"/>
            </a:lvl4pPr>
            <a:lvl5pPr marL="2340681" indent="0">
              <a:buNone/>
              <a:defRPr sz="1152"/>
            </a:lvl5pPr>
            <a:lvl6pPr marL="2925851" indent="0">
              <a:buNone/>
              <a:defRPr sz="1152"/>
            </a:lvl6pPr>
            <a:lvl7pPr marL="3511022" indent="0">
              <a:buNone/>
              <a:defRPr sz="1152"/>
            </a:lvl7pPr>
            <a:lvl8pPr marL="4096192" indent="0">
              <a:buNone/>
              <a:defRPr sz="1152"/>
            </a:lvl8pPr>
            <a:lvl9pPr marL="4681362" indent="0">
              <a:buNone/>
              <a:defRPr sz="115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11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232" y="263641"/>
            <a:ext cx="10534174" cy="1097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5232" y="1536119"/>
            <a:ext cx="10534174" cy="4344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85232" y="6101803"/>
            <a:ext cx="2731082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B59E2-375A-46A0-B750-C6258B9ACA89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9085" y="6101803"/>
            <a:ext cx="3706469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88324" y="6101803"/>
            <a:ext cx="2731082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37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70341" rtl="0" eaLnBrk="1" latinLnBrk="0" hangingPunct="1">
        <a:spcBef>
          <a:spcPct val="0"/>
        </a:spcBef>
        <a:buNone/>
        <a:defRPr sz="563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8878" indent="-438878" algn="l" defTabSz="1170341" rtl="0" eaLnBrk="1" latinLnBrk="0" hangingPunct="1">
        <a:spcBef>
          <a:spcPct val="20000"/>
        </a:spcBef>
        <a:buFont typeface="Arial" pitchFamily="34" charset="0"/>
        <a:buChar char="•"/>
        <a:defRPr sz="4096" kern="1200">
          <a:solidFill>
            <a:schemeClr val="tx1"/>
          </a:solidFill>
          <a:latin typeface="+mn-lt"/>
          <a:ea typeface="+mn-ea"/>
          <a:cs typeface="+mn-cs"/>
        </a:defRPr>
      </a:lvl1pPr>
      <a:lvl2pPr marL="950902" indent="-365731" algn="l" defTabSz="1170341" rtl="0" eaLnBrk="1" latinLnBrk="0" hangingPunct="1">
        <a:spcBef>
          <a:spcPct val="20000"/>
        </a:spcBef>
        <a:buFont typeface="Arial" pitchFamily="34" charset="0"/>
        <a:buChar char="–"/>
        <a:defRPr sz="3584" kern="1200">
          <a:solidFill>
            <a:schemeClr val="tx1"/>
          </a:solidFill>
          <a:latin typeface="+mn-lt"/>
          <a:ea typeface="+mn-ea"/>
          <a:cs typeface="+mn-cs"/>
        </a:defRPr>
      </a:lvl2pPr>
      <a:lvl3pPr marL="1462926" indent="-292585" algn="l" defTabSz="1170341" rtl="0" eaLnBrk="1" latinLnBrk="0" hangingPunct="1">
        <a:spcBef>
          <a:spcPct val="20000"/>
        </a:spcBef>
        <a:buFont typeface="Arial" pitchFamily="34" charset="0"/>
        <a:buChar char="•"/>
        <a:defRPr sz="3072" kern="1200">
          <a:solidFill>
            <a:schemeClr val="tx1"/>
          </a:solidFill>
          <a:latin typeface="+mn-lt"/>
          <a:ea typeface="+mn-ea"/>
          <a:cs typeface="+mn-cs"/>
        </a:defRPr>
      </a:lvl3pPr>
      <a:lvl4pPr marL="2048096" indent="-292585" algn="l" defTabSz="1170341" rtl="0" eaLnBrk="1" latinLnBrk="0" hangingPunct="1">
        <a:spcBef>
          <a:spcPct val="20000"/>
        </a:spcBef>
        <a:buFont typeface="Arial" pitchFamily="34" charset="0"/>
        <a:buChar char="–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33266" indent="-292585" algn="l" defTabSz="1170341" rtl="0" eaLnBrk="1" latinLnBrk="0" hangingPunct="1">
        <a:spcBef>
          <a:spcPct val="20000"/>
        </a:spcBef>
        <a:buFont typeface="Arial" pitchFamily="34" charset="0"/>
        <a:buChar char="»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18437" indent="-292585" algn="l" defTabSz="1170341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803607" indent="-292585" algn="l" defTabSz="1170341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388777" indent="-292585" algn="l" defTabSz="1170341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4973947" indent="-292585" algn="l" defTabSz="1170341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1pPr>
      <a:lvl2pPr marL="585170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170341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3pPr>
      <a:lvl4pPr marL="1755511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4pPr>
      <a:lvl5pPr marL="2340681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5pPr>
      <a:lvl6pPr marL="2925851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6pPr>
      <a:lvl7pPr marL="3511022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7pPr>
      <a:lvl8pPr marL="4096192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8pPr>
      <a:lvl9pPr marL="4681362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01999" y="3089975"/>
            <a:ext cx="56166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22"/>
            <a:r>
              <a:rPr lang="ru-RU" sz="2800" b="1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ТЕХНОЛОГИЯ</a:t>
            </a:r>
            <a:r>
              <a:rPr lang="ru-RU" sz="2800" b="1" spc="300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 </a:t>
            </a:r>
            <a:r>
              <a:rPr lang="ru-RU" sz="2800" b="1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ПРОИЗВОДСТВА</a:t>
            </a:r>
            <a:r>
              <a:rPr lang="ru-RU" sz="2800" b="1" spc="100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 </a:t>
            </a:r>
            <a:r>
              <a:rPr lang="ru-RU" sz="2800" b="1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НЕКОНЦЕНТРИРОВАННОЙ</a:t>
            </a:r>
            <a:r>
              <a:rPr lang="ru-RU" sz="2800" b="1" spc="200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 </a:t>
            </a:r>
            <a:r>
              <a:rPr lang="ru-RU" sz="2800" b="1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АЗОТНОЙ</a:t>
            </a:r>
            <a:r>
              <a:rPr lang="ru-RU" sz="2800" b="1" spc="200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 </a:t>
            </a:r>
            <a:r>
              <a:rPr lang="ru-RU" sz="2800" b="1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КИСЛОТЫ</a:t>
            </a:r>
            <a:r>
              <a:rPr lang="ru-RU" sz="2800" b="1" spc="200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 </a:t>
            </a:r>
            <a:r>
              <a:rPr lang="ru-RU" sz="2800" b="1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И</a:t>
            </a:r>
            <a:r>
              <a:rPr lang="ru-RU" sz="2800" b="1" spc="200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 </a:t>
            </a:r>
            <a:r>
              <a:rPr lang="ru-RU" sz="2800" b="1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АММИАЧНОЙ</a:t>
            </a:r>
            <a:r>
              <a:rPr lang="ru-RU" sz="2800" b="1" spc="100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 </a:t>
            </a:r>
            <a:r>
              <a:rPr lang="ru-RU" sz="2800" b="1" dirty="0">
                <a:solidFill>
                  <a:prstClr val="white"/>
                </a:solidFill>
                <a:latin typeface="Foco" panose="020B0504050202020203" pitchFamily="34" charset="0"/>
                <a:cs typeface="Foco" panose="020B0504050202020203" pitchFamily="34" charset="0"/>
              </a:rPr>
              <a:t>СЕЛИТРЫ</a:t>
            </a:r>
          </a:p>
        </p:txBody>
      </p:sp>
    </p:spTree>
    <p:extLst>
      <p:ext uri="{BB962C8B-B14F-4D97-AF65-F5344CB8AC3E}">
        <p14:creationId xmlns:p14="http://schemas.microsoft.com/office/powerpoint/2010/main" val="2789459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4526" y="369818"/>
            <a:ext cx="7488832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КОНВЕРСИЯ</a:t>
            </a:r>
            <a:r>
              <a:rPr lang="ru-RU" sz="3000" b="1" spc="2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000" b="1" dirty="0">
                <a:solidFill>
                  <a:srgbClr val="0A5095"/>
                </a:solidFill>
                <a:cs typeface="Foco" panose="020B0504050202020203" pitchFamily="34" charset="0"/>
              </a:rPr>
              <a:t>АММИАКА</a:t>
            </a:r>
            <a:r>
              <a:rPr lang="ru-RU" sz="3000" b="1" spc="3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000" b="1" dirty="0">
                <a:solidFill>
                  <a:srgbClr val="0A5095"/>
                </a:solidFill>
                <a:cs typeface="Foco" panose="020B0504050202020203" pitchFamily="34" charset="0"/>
              </a:rPr>
              <a:t>И</a:t>
            </a:r>
            <a:r>
              <a:rPr lang="ru-RU" sz="3000" b="1" spc="1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000" b="1" dirty="0">
                <a:solidFill>
                  <a:srgbClr val="0A5095"/>
                </a:solidFill>
                <a:cs typeface="Foco" panose="020B0504050202020203" pitchFamily="34" charset="0"/>
              </a:rPr>
              <a:t>ОХЛАЖДЕНИЕ</a:t>
            </a:r>
            <a:r>
              <a:rPr lang="ru-RU" sz="3000" b="1" spc="2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000" b="1" dirty="0">
                <a:solidFill>
                  <a:srgbClr val="0A5095"/>
                </a:solidFill>
                <a:cs typeface="Foco" panose="020B0504050202020203" pitchFamily="34" charset="0"/>
              </a:rPr>
              <a:t>НИТРОЗНОГО</a:t>
            </a:r>
            <a:r>
              <a:rPr lang="ru-RU" sz="3000" b="1" spc="1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000" b="1" dirty="0">
                <a:solidFill>
                  <a:srgbClr val="0A5095"/>
                </a:solidFill>
                <a:cs typeface="Foco" panose="020B0504050202020203" pitchFamily="34" charset="0"/>
              </a:rPr>
              <a:t>ГАЗА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2933" y="2003020"/>
            <a:ext cx="436328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контактном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аппарате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поз.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Р-201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окисляется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кислородом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воздуха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оксида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(II)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платиновых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катализаторных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сетках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</a:p>
          <a:p>
            <a:pPr>
              <a:lnSpc>
                <a:spcPts val="2000"/>
              </a:lnSpc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Реакция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окисления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протекает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при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температуре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880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-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910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0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кислородом,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содержащимся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аммиачно-воздушной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смеси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реакциям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: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77926" y="1861521"/>
            <a:ext cx="61206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4NH</a:t>
            </a:r>
            <a:r>
              <a:rPr lang="pt-BR" sz="2400" b="1" baseline="-25000" dirty="0" smtClean="0">
                <a:solidFill>
                  <a:srgbClr val="015498"/>
                </a:solidFill>
                <a:cs typeface="Foco" panose="020B0504050202020203" pitchFamily="34" charset="0"/>
              </a:rPr>
              <a:t>3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+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5O</a:t>
            </a:r>
            <a:r>
              <a:rPr lang="pt-BR" sz="2400" b="1" baseline="-25000" dirty="0" smtClean="0">
                <a:solidFill>
                  <a:srgbClr val="015498"/>
                </a:solidFill>
                <a:cs typeface="Foco" panose="020B0504050202020203" pitchFamily="34" charset="0"/>
              </a:rPr>
              <a:t>2</a:t>
            </a:r>
            <a:r>
              <a:rPr lang="pt-BR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=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4NO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+</a:t>
            </a:r>
            <a:r>
              <a:rPr lang="pt-BR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6H</a:t>
            </a:r>
            <a:r>
              <a:rPr lang="pt-BR" sz="2400" b="1" baseline="-25000" dirty="0" smtClean="0">
                <a:solidFill>
                  <a:srgbClr val="015498"/>
                </a:solidFill>
                <a:cs typeface="Foco" panose="020B0504050202020203" pitchFamily="34" charset="0"/>
              </a:rPr>
              <a:t>2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O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+</a:t>
            </a:r>
            <a:r>
              <a:rPr lang="pt-BR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908</a:t>
            </a:r>
            <a:r>
              <a:rPr lang="pt-BR" sz="24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кДж</a:t>
            </a:r>
            <a:r>
              <a:rPr lang="pt-BR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(1)</a:t>
            </a:r>
          </a:p>
          <a:p>
            <a:pPr>
              <a:lnSpc>
                <a:spcPts val="3600"/>
              </a:lnSpc>
            </a:pP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4NH</a:t>
            </a:r>
            <a:r>
              <a:rPr lang="pt-BR" sz="2400" b="1" baseline="-25000" dirty="0" smtClean="0">
                <a:solidFill>
                  <a:srgbClr val="015498"/>
                </a:solidFill>
                <a:cs typeface="Foco" panose="020B0504050202020203" pitchFamily="34" charset="0"/>
              </a:rPr>
              <a:t>3</a:t>
            </a:r>
            <a:r>
              <a:rPr lang="pt-BR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+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3O</a:t>
            </a:r>
            <a:r>
              <a:rPr lang="pt-BR" sz="2400" b="1" baseline="-25000" dirty="0" smtClean="0">
                <a:solidFill>
                  <a:srgbClr val="015498"/>
                </a:solidFill>
                <a:cs typeface="Foco" panose="020B0504050202020203" pitchFamily="34" charset="0"/>
              </a:rPr>
              <a:t>2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=</a:t>
            </a:r>
            <a:r>
              <a:rPr lang="pt-BR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2N</a:t>
            </a:r>
            <a:r>
              <a:rPr lang="pt-BR" sz="2400" b="1" baseline="-25000" dirty="0" smtClean="0">
                <a:solidFill>
                  <a:srgbClr val="015498"/>
                </a:solidFill>
                <a:cs typeface="Foco" panose="020B0504050202020203" pitchFamily="34" charset="0"/>
              </a:rPr>
              <a:t>2</a:t>
            </a:r>
            <a:r>
              <a:rPr lang="pt-BR" sz="24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+</a:t>
            </a:r>
            <a:r>
              <a:rPr lang="pt-BR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6H</a:t>
            </a:r>
            <a:r>
              <a:rPr lang="pt-BR" sz="2400" b="1" baseline="-25000" dirty="0" smtClean="0">
                <a:solidFill>
                  <a:srgbClr val="015498"/>
                </a:solidFill>
                <a:cs typeface="Foco" panose="020B0504050202020203" pitchFamily="34" charset="0"/>
              </a:rPr>
              <a:t>2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O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+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1099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кДж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  </a:t>
            </a:r>
            <a:r>
              <a:rPr lang="ru-RU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 </a:t>
            </a:r>
            <a:r>
              <a:rPr lang="ru-RU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(2)</a:t>
            </a:r>
          </a:p>
          <a:p>
            <a:pPr>
              <a:lnSpc>
                <a:spcPts val="3600"/>
              </a:lnSpc>
            </a:pP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4NH</a:t>
            </a:r>
            <a:r>
              <a:rPr lang="pt-BR" sz="2400" b="1" baseline="-25000" dirty="0" smtClean="0">
                <a:solidFill>
                  <a:srgbClr val="015498"/>
                </a:solidFill>
                <a:cs typeface="Foco" panose="020B0504050202020203" pitchFamily="34" charset="0"/>
              </a:rPr>
              <a:t>3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+</a:t>
            </a:r>
            <a:r>
              <a:rPr lang="pt-BR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4O</a:t>
            </a:r>
            <a:r>
              <a:rPr lang="pt-BR" sz="2400" b="1" baseline="-25000" dirty="0" smtClean="0">
                <a:solidFill>
                  <a:srgbClr val="015498"/>
                </a:solidFill>
                <a:cs typeface="Foco" panose="020B0504050202020203" pitchFamily="34" charset="0"/>
              </a:rPr>
              <a:t>2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=</a:t>
            </a:r>
            <a:r>
              <a:rPr lang="pt-BR" sz="24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2N</a:t>
            </a:r>
            <a:r>
              <a:rPr lang="pt-BR" sz="2400" b="1" baseline="-25000" dirty="0" smtClean="0">
                <a:solidFill>
                  <a:srgbClr val="015498"/>
                </a:solidFill>
                <a:cs typeface="Foco" panose="020B0504050202020203" pitchFamily="34" charset="0"/>
              </a:rPr>
              <a:t>2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O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+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6H</a:t>
            </a:r>
            <a:r>
              <a:rPr lang="pt-BR" sz="2400" b="1" baseline="-25000" dirty="0" smtClean="0">
                <a:solidFill>
                  <a:srgbClr val="015498"/>
                </a:solidFill>
                <a:cs typeface="Foco" panose="020B0504050202020203" pitchFamily="34" charset="0"/>
              </a:rPr>
              <a:t>2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O</a:t>
            </a:r>
            <a:r>
              <a:rPr lang="pt-BR" sz="24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+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1260</a:t>
            </a:r>
            <a:r>
              <a:rPr lang="pt-BR" sz="24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кДж</a:t>
            </a:r>
            <a:r>
              <a:rPr lang="pt-BR" sz="24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pt-BR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(3)</a:t>
            </a:r>
            <a:endParaRPr lang="pt-BR" sz="2400" b="1" dirty="0">
              <a:solidFill>
                <a:srgbClr val="015498"/>
              </a:solidFill>
              <a:cs typeface="Foco" panose="020B0504050202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66851" y="4845632"/>
            <a:ext cx="3240360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ru-RU" sz="50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не</a:t>
            </a:r>
            <a:r>
              <a:rPr lang="ru-RU" sz="50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5000" b="1" dirty="0">
                <a:solidFill>
                  <a:srgbClr val="015498"/>
                </a:solidFill>
                <a:cs typeface="Foco" panose="020B0504050202020203" pitchFamily="34" charset="0"/>
              </a:rPr>
              <a:t>менее</a:t>
            </a:r>
            <a:r>
              <a:rPr lang="ru-RU" sz="50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endParaRPr lang="ru-RU" sz="5000" b="1" dirty="0" smtClean="0">
              <a:solidFill>
                <a:srgbClr val="015498"/>
              </a:solidFill>
              <a:cs typeface="Foco" panose="020B0504050202020203" pitchFamily="34" charset="0"/>
            </a:endParaRPr>
          </a:p>
          <a:p>
            <a:pPr>
              <a:lnSpc>
                <a:spcPts val="5500"/>
              </a:lnSpc>
            </a:pPr>
            <a:r>
              <a:rPr lang="ru-RU" sz="50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93,5</a:t>
            </a:r>
            <a:r>
              <a:rPr lang="ru-RU" sz="50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5000" b="1" dirty="0">
                <a:solidFill>
                  <a:srgbClr val="015498"/>
                </a:solidFill>
                <a:cs typeface="Foco" panose="020B0504050202020203" pitchFamily="34" charset="0"/>
              </a:rPr>
              <a:t>%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5888338" y="-534673"/>
            <a:ext cx="0" cy="10440000"/>
          </a:xfrm>
          <a:prstGeom prst="line">
            <a:avLst/>
          </a:prstGeom>
          <a:ln w="28575">
            <a:solidFill>
              <a:srgbClr val="0154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84526" y="4945934"/>
            <a:ext cx="4567713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Основной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является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первая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реакция,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вторая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третья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реакции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-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побочные,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увеличивающие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прямые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потери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аммиака.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Степень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конверсии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(выход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NO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от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исходного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аммиака)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должна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быть</a:t>
            </a:r>
            <a:endParaRPr lang="ru-RU" sz="1800" b="1" dirty="0">
              <a:solidFill>
                <a:srgbClr val="015498"/>
              </a:solidFill>
              <a:cs typeface="Foco" panose="020B0504050202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63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735" y="431361"/>
            <a:ext cx="7344816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АБСОРБЦИЯ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ОКСИДОВ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АЗОТА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</a:p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С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ПОЛУЧЕНИЕМ</a:t>
            </a:r>
            <a:r>
              <a:rPr lang="ru-RU" sz="33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НАК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07602" y="2725617"/>
            <a:ext cx="55791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мере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прохождения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через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тарелки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сверху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вниз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увеличивается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массовая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доля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кислоты.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выходе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из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абсорбционной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колонны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массовая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доля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азотной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кислоты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должна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быть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не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менее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57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%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100"/>
              </a:lnSpc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Степень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абсорбции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оксидов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100"/>
              </a:lnSpc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абсорбционной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колонне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должна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быть</a:t>
            </a:r>
          </a:p>
          <a:p>
            <a:pPr>
              <a:lnSpc>
                <a:spcPts val="2100"/>
              </a:lnSpc>
            </a:pPr>
            <a:r>
              <a:rPr lang="ru-RU" sz="18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не</a:t>
            </a:r>
            <a:r>
              <a:rPr lang="ru-RU" sz="18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менее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99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%.</a:t>
            </a:r>
          </a:p>
          <a:p>
            <a:pPr>
              <a:lnSpc>
                <a:spcPts val="2100"/>
              </a:lnSpc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1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Отвод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реакционного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тепла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процесса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абсорбции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производится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оборотной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водой,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проходящей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охлаждающим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трубчатым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змеевикам,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уложенным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тарелках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абсорбционной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колонны.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28303" y="1871521"/>
            <a:ext cx="574824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На</a:t>
            </a:r>
            <a:r>
              <a:rPr lang="ru-RU" sz="24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данной</a:t>
            </a:r>
            <a:r>
              <a:rPr lang="ru-RU" sz="24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стадии</a:t>
            </a:r>
            <a:r>
              <a:rPr lang="ru-RU" sz="24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происходит</a:t>
            </a:r>
            <a:r>
              <a:rPr lang="ru-RU" sz="24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endParaRPr lang="ru-RU" sz="2400" b="1" dirty="0" smtClean="0">
              <a:solidFill>
                <a:srgbClr val="015498"/>
              </a:solidFill>
              <a:cs typeface="Foco" panose="020B0504050202020203" pitchFamily="34" charset="0"/>
            </a:endParaRPr>
          </a:p>
          <a:p>
            <a:pPr>
              <a:lnSpc>
                <a:spcPts val="2600"/>
              </a:lnSpc>
            </a:pPr>
            <a:r>
              <a:rPr lang="ru-RU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образование</a:t>
            </a:r>
            <a:r>
              <a:rPr lang="ru-RU" sz="24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азотной</a:t>
            </a:r>
            <a:r>
              <a:rPr lang="ru-RU" sz="24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кислоты.</a:t>
            </a:r>
            <a:r>
              <a:rPr lang="ru-RU" sz="24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12" y="1621661"/>
            <a:ext cx="4392488" cy="4561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734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735" y="441361"/>
            <a:ext cx="6696744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КАТАЛИТИЧЕСКАЯ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СЕЛЕКТИВНАЯ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ОЧИСТКА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ХВОСТОВЫХ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ГАЗОВ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3747" y="2879633"/>
            <a:ext cx="5277984" cy="2913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Газовая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смесь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хвостовых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газов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поступает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апп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поз.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1-Р-202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Восстановление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оксидов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аммиаком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происходит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апп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поз.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1-Р-202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на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катализаторе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</a:p>
          <a:p>
            <a:pPr>
              <a:lnSpc>
                <a:spcPts val="2000"/>
              </a:lnSpc>
            </a:pP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</a:p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Остаточное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объемное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содержание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оксидов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хвостовых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очищенных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газах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составляет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не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более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0,005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%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,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содержание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-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не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более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0,002%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об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Данное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значение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является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основным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параметром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стадии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селективной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каталитической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очистки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хвостовых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0231" y="1898651"/>
            <a:ext cx="5688632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На</a:t>
            </a:r>
            <a:r>
              <a:rPr lang="ru-RU" sz="24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данной</a:t>
            </a:r>
            <a:r>
              <a:rPr lang="ru-RU" sz="24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стадии</a:t>
            </a:r>
            <a:r>
              <a:rPr lang="ru-RU" sz="24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происходит</a:t>
            </a:r>
            <a:r>
              <a:rPr lang="ru-RU" sz="24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очистка</a:t>
            </a:r>
            <a:r>
              <a:rPr lang="ru-RU" sz="24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хвостового</a:t>
            </a:r>
            <a:r>
              <a:rPr lang="ru-RU" sz="24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газа</a:t>
            </a:r>
            <a:r>
              <a:rPr lang="ru-RU" sz="24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от</a:t>
            </a:r>
            <a:r>
              <a:rPr lang="ru-RU" sz="24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оксидов</a:t>
            </a:r>
            <a:r>
              <a:rPr lang="ru-RU" sz="24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>
                <a:solidFill>
                  <a:srgbClr val="015498"/>
                </a:solidFill>
                <a:cs typeface="Foco" panose="020B0504050202020203" pitchFamily="34" charset="0"/>
              </a:rPr>
              <a:t>азота.</a:t>
            </a:r>
          </a:p>
        </p:txBody>
      </p:sp>
      <p:pic>
        <p:nvPicPr>
          <p:cNvPr id="9" name="Рисунок 8" descr="C:\Users\nataly.verbova\Desktop\ИР-53-2-2020\Р-202_4,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01" y="1779513"/>
            <a:ext cx="3617276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066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727" y="420014"/>
            <a:ext cx="7488832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СТАДИЯ</a:t>
            </a:r>
            <a:r>
              <a:rPr lang="ru-RU" sz="33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РЕКУПЕРАЦИИ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</a:p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ЭНЕРГИИ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3231" y="1679035"/>
            <a:ext cx="4850563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Очищенные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хвостовые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газы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из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аппарата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поз.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1-Р-202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поступают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универсальную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камеру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сгорания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турбины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(УКСТ)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ГТТ-3М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Подогрев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очищенных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хвостовых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УКСТ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осуществляется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прямым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контактом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endParaRPr lang="ru-RU" sz="1800" b="1" dirty="0" smtClean="0">
              <a:solidFill>
                <a:srgbClr val="015498"/>
              </a:solidFill>
              <a:cs typeface="Foco" panose="020B0504050202020203" pitchFamily="34" charset="0"/>
            </a:endParaRPr>
          </a:p>
          <a:p>
            <a:pPr>
              <a:lnSpc>
                <a:spcPts val="2100"/>
              </a:lnSpc>
            </a:pPr>
            <a:r>
              <a:rPr lang="ru-RU" sz="18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с</a:t>
            </a:r>
            <a:r>
              <a:rPr lang="ru-RU" sz="18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топочными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газами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,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полученными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от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сжигания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природного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токе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воздуха.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26335" y="1679035"/>
            <a:ext cx="5112568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Газовая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смесь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очищенных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хвостовых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топочных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температурой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+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640÷700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baseline="30000" dirty="0">
                <a:solidFill>
                  <a:srgbClr val="015498"/>
                </a:solidFill>
                <a:cs typeface="Foco" panose="020B0504050202020203" pitchFamily="34" charset="0"/>
              </a:rPr>
              <a:t>0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С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после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УКСТ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направляется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проточную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часть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турбины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агрегата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ГТТ-3М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,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где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вырабатывается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механическая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энергия,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потребляемая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компрессорной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группой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газотурбинной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установки.</a:t>
            </a:r>
          </a:p>
        </p:txBody>
      </p:sp>
      <p:pic>
        <p:nvPicPr>
          <p:cNvPr id="8" name="Рисунок 7" descr="C:\Чарушин А.Н\Инструкции\Рабочие инструкции_2019\Мурзилки\Компрессия\УКСТ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29" y="3795737"/>
            <a:ext cx="5063169" cy="216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Чарушин А.Н\Инструкции\Рабочие инструкции_2019\Мурзилки\Компрессия\гт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076" y="3939753"/>
            <a:ext cx="4913007" cy="21602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520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727" y="638873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22">
              <a:defRPr/>
            </a:pPr>
            <a:r>
              <a:rPr lang="ru-RU" sz="3200" b="1" dirty="0" smtClean="0">
                <a:solidFill>
                  <a:srgbClr val="0A5095"/>
                </a:solidFill>
                <a:latin typeface="Foco" panose="020B0504050202020203" pitchFamily="34" charset="0"/>
                <a:cs typeface="Foco" panose="020B0504050202020203" pitchFamily="34" charset="0"/>
              </a:rPr>
              <a:t>ПРОИЗВОДСТВО</a:t>
            </a:r>
            <a:r>
              <a:rPr lang="ru-RU" sz="3200" b="1" spc="300" dirty="0" smtClean="0">
                <a:solidFill>
                  <a:srgbClr val="0A5095"/>
                </a:solidFill>
                <a:latin typeface="Foco" panose="020B0504050202020203" pitchFamily="34" charset="0"/>
                <a:cs typeface="Foco" panose="020B0504050202020203" pitchFamily="34" charset="0"/>
              </a:rPr>
              <a:t> </a:t>
            </a:r>
            <a:r>
              <a:rPr lang="ru-RU" sz="3200" b="1" dirty="0" smtClean="0">
                <a:solidFill>
                  <a:srgbClr val="0A5095"/>
                </a:solidFill>
                <a:latin typeface="Foco" panose="020B0504050202020203" pitchFamily="34" charset="0"/>
                <a:cs typeface="Foco" panose="020B0504050202020203" pitchFamily="34" charset="0"/>
              </a:rPr>
              <a:t>АММИАЧНОЙ</a:t>
            </a:r>
            <a:r>
              <a:rPr lang="ru-RU" sz="3200" b="1" spc="200" dirty="0" smtClean="0">
                <a:solidFill>
                  <a:srgbClr val="0A5095"/>
                </a:solidFill>
                <a:latin typeface="Foco" panose="020B0504050202020203" pitchFamily="34" charset="0"/>
                <a:cs typeface="Foco" panose="020B0504050202020203" pitchFamily="34" charset="0"/>
              </a:rPr>
              <a:t> </a:t>
            </a:r>
          </a:p>
          <a:p>
            <a:pPr lvl="0" defTabSz="1219122">
              <a:defRPr/>
            </a:pPr>
            <a:r>
              <a:rPr lang="ru-RU" sz="3200" b="1" dirty="0" smtClean="0">
                <a:solidFill>
                  <a:srgbClr val="0A5095"/>
                </a:solidFill>
                <a:latin typeface="Foco" panose="020B0504050202020203" pitchFamily="34" charset="0"/>
                <a:cs typeface="Foco" panose="020B0504050202020203" pitchFamily="34" charset="0"/>
              </a:rPr>
              <a:t>СЕЛИТРЫ</a:t>
            </a:r>
            <a:endParaRPr lang="ru-RU" sz="3200" dirty="0">
              <a:solidFill>
                <a:srgbClr val="0A5095"/>
              </a:solidFill>
              <a:latin typeface="Foco" panose="020B0504050202020203" pitchFamily="34" charset="0"/>
              <a:cs typeface="Foco" panose="020B0504050202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3727" y="2510004"/>
            <a:ext cx="4392488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производстве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сложных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минеральных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удобрений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АО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«Апатит»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аммиачная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селитра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изготавливается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установке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АС-72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М.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710369" y="2490004"/>
            <a:ext cx="5336525" cy="3547981"/>
          </a:xfrm>
          <a:prstGeom prst="round2Diag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004644" y="4603048"/>
            <a:ext cx="1945042" cy="680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80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90</a:t>
            </a:r>
            <a:endParaRPr lang="ru-RU" sz="80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4764" y="4268834"/>
            <a:ext cx="1296144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00"/>
              </a:lnSpc>
            </a:pPr>
            <a:r>
              <a:rPr lang="ru-RU" sz="27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ТОНН</a:t>
            </a:r>
            <a:r>
              <a:rPr lang="ru-RU" sz="27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</a:p>
          <a:p>
            <a:pPr>
              <a:lnSpc>
                <a:spcPts val="2900"/>
              </a:lnSpc>
            </a:pPr>
            <a:r>
              <a:rPr lang="ru-RU" sz="27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В</a:t>
            </a:r>
            <a:r>
              <a:rPr lang="ru-RU" sz="27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27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ЧАС</a:t>
            </a:r>
            <a:endParaRPr lang="ru-RU" sz="27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3727" y="4229627"/>
            <a:ext cx="274688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Проектная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</a:p>
          <a:p>
            <a:pPr>
              <a:lnSpc>
                <a:spcPts val="2000"/>
              </a:lnSpc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Производительность</a:t>
            </a:r>
          </a:p>
          <a:p>
            <a:pPr>
              <a:lnSpc>
                <a:spcPts val="2000"/>
              </a:lnSpc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установки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составляет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36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8675" y="826702"/>
            <a:ext cx="7992293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ОСНОВНЫЕ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СТАДИИ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ПРОИЗВОДСТВА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1799" y="1951153"/>
            <a:ext cx="288032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Приготовление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раствора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магнезиальной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добавки</a:t>
            </a:r>
          </a:p>
        </p:txBody>
      </p:sp>
      <p:sp>
        <p:nvSpPr>
          <p:cNvPr id="29" name="Овал 28"/>
          <p:cNvSpPr/>
          <p:nvPr/>
        </p:nvSpPr>
        <p:spPr>
          <a:xfrm>
            <a:off x="689777" y="2012129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723624" y="2107479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1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38147" y="2955058"/>
            <a:ext cx="47161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Нейтрализация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азотной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кислоты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газообразным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аммиаком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получением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растворов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аммиачной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селитры</a:t>
            </a:r>
          </a:p>
        </p:txBody>
      </p:sp>
      <p:sp>
        <p:nvSpPr>
          <p:cNvPr id="32" name="Овал 31"/>
          <p:cNvSpPr/>
          <p:nvPr/>
        </p:nvSpPr>
        <p:spPr>
          <a:xfrm>
            <a:off x="699777" y="3006034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723624" y="3091384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2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16113" y="4060893"/>
            <a:ext cx="4728214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Упаривание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полученного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раствора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состояния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высококонцентрированного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плава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перекачивание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плава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наверх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грануляционной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башне</a:t>
            </a:r>
          </a:p>
        </p:txBody>
      </p:sp>
      <p:sp>
        <p:nvSpPr>
          <p:cNvPr id="35" name="Овал 34"/>
          <p:cNvSpPr/>
          <p:nvPr/>
        </p:nvSpPr>
        <p:spPr>
          <a:xfrm>
            <a:off x="677743" y="4111657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701590" y="4197007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3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34446" y="1971153"/>
            <a:ext cx="3960442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Гранулирование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плава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последующим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охлаждением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гранул</a:t>
            </a:r>
          </a:p>
        </p:txBody>
      </p:sp>
      <p:sp>
        <p:nvSpPr>
          <p:cNvPr id="41" name="Овал 40"/>
          <p:cNvSpPr/>
          <p:nvPr/>
        </p:nvSpPr>
        <p:spPr>
          <a:xfrm>
            <a:off x="6520611" y="2022129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6544458" y="2107479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4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38980" y="2919812"/>
            <a:ext cx="4223939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Очистка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отработанного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воздуха,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выбрасываемого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атмосферу</a:t>
            </a:r>
          </a:p>
        </p:txBody>
      </p:sp>
      <p:sp>
        <p:nvSpPr>
          <p:cNvPr id="44" name="Овал 43"/>
          <p:cNvSpPr/>
          <p:nvPr/>
        </p:nvSpPr>
        <p:spPr>
          <a:xfrm>
            <a:off x="6530611" y="3000788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6544458" y="3076138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6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038761" y="4021761"/>
            <a:ext cx="3000022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Упаковка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хранение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готового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продукта</a:t>
            </a:r>
          </a:p>
        </p:txBody>
      </p:sp>
      <p:sp>
        <p:nvSpPr>
          <p:cNvPr id="47" name="Овал 46"/>
          <p:cNvSpPr/>
          <p:nvPr/>
        </p:nvSpPr>
        <p:spPr>
          <a:xfrm>
            <a:off x="6510391" y="4082737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6534238" y="4168087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7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5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735" y="441361"/>
            <a:ext cx="6768752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ПОЛУЧЕНИЕ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РАСТВОРА</a:t>
            </a:r>
            <a:r>
              <a:rPr lang="ru-RU" sz="33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НИТРАТА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МАГНИЯ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5735" y="2169553"/>
            <a:ext cx="10441160" cy="72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  <a:buClr>
                <a:srgbClr val="0A5095"/>
              </a:buClr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Приготовление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раствора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нитрата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магния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осуществляется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взаимодействием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каустического</a:t>
            </a:r>
            <a:r>
              <a:rPr lang="ru-RU" sz="20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магнезита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или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брусита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20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азотной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кислотой</a:t>
            </a:r>
            <a:r>
              <a:rPr lang="ru-RU" sz="20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реакции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735" y="3552253"/>
            <a:ext cx="10585176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5000" b="1" dirty="0">
                <a:solidFill>
                  <a:srgbClr val="015498"/>
                </a:solidFill>
                <a:cs typeface="Foco" panose="020B0504050202020203" pitchFamily="34" charset="0"/>
              </a:rPr>
              <a:t>М</a:t>
            </a:r>
            <a:r>
              <a:rPr lang="en-US" sz="5000" b="1" dirty="0">
                <a:solidFill>
                  <a:srgbClr val="015498"/>
                </a:solidFill>
                <a:cs typeface="Foco" panose="020B0504050202020203" pitchFamily="34" charset="0"/>
              </a:rPr>
              <a:t>gO+2</a:t>
            </a:r>
            <a:r>
              <a:rPr lang="ru-RU" sz="5000" b="1" dirty="0">
                <a:solidFill>
                  <a:srgbClr val="015498"/>
                </a:solidFill>
                <a:cs typeface="Foco" panose="020B0504050202020203" pitchFamily="34" charset="0"/>
              </a:rPr>
              <a:t>Н</a:t>
            </a:r>
            <a:r>
              <a:rPr lang="en-US" sz="5000" b="1" dirty="0">
                <a:solidFill>
                  <a:srgbClr val="015498"/>
                </a:solidFill>
                <a:cs typeface="Foco" panose="020B0504050202020203" pitchFamily="34" charset="0"/>
              </a:rPr>
              <a:t>N</a:t>
            </a:r>
            <a:r>
              <a:rPr lang="ru-RU" sz="5000" b="1" dirty="0">
                <a:solidFill>
                  <a:srgbClr val="015498"/>
                </a:solidFill>
                <a:cs typeface="Foco" panose="020B0504050202020203" pitchFamily="34" charset="0"/>
              </a:rPr>
              <a:t>О</a:t>
            </a:r>
            <a:r>
              <a:rPr lang="ru-RU" sz="5000" b="1" baseline="-25000" dirty="0">
                <a:solidFill>
                  <a:srgbClr val="015498"/>
                </a:solidFill>
                <a:cs typeface="Foco" panose="020B0504050202020203" pitchFamily="34" charset="0"/>
              </a:rPr>
              <a:t>3</a:t>
            </a:r>
            <a:r>
              <a:rPr lang="ru-RU" sz="5000" b="1" dirty="0">
                <a:solidFill>
                  <a:srgbClr val="015498"/>
                </a:solidFill>
                <a:cs typeface="Foco" panose="020B0504050202020203" pitchFamily="34" charset="0"/>
              </a:rPr>
              <a:t>=М</a:t>
            </a:r>
            <a:r>
              <a:rPr lang="en-US" sz="5000" b="1" dirty="0">
                <a:solidFill>
                  <a:srgbClr val="015498"/>
                </a:solidFill>
                <a:cs typeface="Foco" panose="020B0504050202020203" pitchFamily="34" charset="0"/>
              </a:rPr>
              <a:t>g</a:t>
            </a:r>
            <a:r>
              <a:rPr lang="en-US" sz="50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en-US" sz="5000" b="1" dirty="0">
                <a:solidFill>
                  <a:srgbClr val="015498"/>
                </a:solidFill>
                <a:cs typeface="Foco" panose="020B0504050202020203" pitchFamily="34" charset="0"/>
              </a:rPr>
              <a:t>(N</a:t>
            </a:r>
            <a:r>
              <a:rPr lang="ru-RU" sz="5000" b="1" dirty="0">
                <a:solidFill>
                  <a:srgbClr val="015498"/>
                </a:solidFill>
                <a:cs typeface="Foco" panose="020B0504050202020203" pitchFamily="34" charset="0"/>
              </a:rPr>
              <a:t>О</a:t>
            </a:r>
            <a:r>
              <a:rPr lang="ru-RU" sz="5000" b="1" baseline="-25000" dirty="0">
                <a:solidFill>
                  <a:srgbClr val="015498"/>
                </a:solidFill>
                <a:cs typeface="Foco" panose="020B0504050202020203" pitchFamily="34" charset="0"/>
              </a:rPr>
              <a:t>3</a:t>
            </a:r>
            <a:r>
              <a:rPr lang="ru-RU" sz="5000" b="1" dirty="0">
                <a:solidFill>
                  <a:srgbClr val="015498"/>
                </a:solidFill>
                <a:cs typeface="Foco" panose="020B0504050202020203" pitchFamily="34" charset="0"/>
              </a:rPr>
              <a:t>)</a:t>
            </a:r>
            <a:r>
              <a:rPr lang="ru-RU" sz="5000" b="1" baseline="-25000" dirty="0">
                <a:solidFill>
                  <a:srgbClr val="015498"/>
                </a:solidFill>
                <a:cs typeface="Foco" panose="020B0504050202020203" pitchFamily="34" charset="0"/>
              </a:rPr>
              <a:t>2</a:t>
            </a:r>
            <a:r>
              <a:rPr lang="ru-RU" sz="5000" b="1" dirty="0">
                <a:solidFill>
                  <a:srgbClr val="015498"/>
                </a:solidFill>
                <a:cs typeface="Foco" panose="020B0504050202020203" pitchFamily="34" charset="0"/>
              </a:rPr>
              <a:t>+Н</a:t>
            </a:r>
            <a:r>
              <a:rPr lang="ru-RU" sz="5000" b="1" baseline="-25000" dirty="0">
                <a:solidFill>
                  <a:srgbClr val="015498"/>
                </a:solidFill>
                <a:cs typeface="Foco" panose="020B0504050202020203" pitchFamily="34" charset="0"/>
              </a:rPr>
              <a:t>2</a:t>
            </a:r>
            <a:r>
              <a:rPr lang="ru-RU" sz="5000" b="1" dirty="0">
                <a:solidFill>
                  <a:srgbClr val="015498"/>
                </a:solidFill>
                <a:cs typeface="Foco" panose="020B0504050202020203" pitchFamily="34" charset="0"/>
              </a:rPr>
              <a:t>О+</a:t>
            </a:r>
            <a:r>
              <a:rPr lang="en-US" sz="5000" b="1" dirty="0">
                <a:solidFill>
                  <a:srgbClr val="015498"/>
                </a:solidFill>
                <a:cs typeface="Foco" panose="020B0504050202020203" pitchFamily="34" charset="0"/>
              </a:rPr>
              <a:t>Q</a:t>
            </a:r>
            <a:r>
              <a:rPr lang="en-US" sz="50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5000" b="1" dirty="0">
                <a:solidFill>
                  <a:srgbClr val="015498"/>
                </a:solidFill>
                <a:cs typeface="Foco" panose="020B0504050202020203" pitchFamily="34" charset="0"/>
              </a:rPr>
              <a:t>ккал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5735" y="4237785"/>
            <a:ext cx="9721080" cy="72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  <a:buClr>
                <a:srgbClr val="0A5095"/>
              </a:buClr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которая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протекает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выделением</a:t>
            </a:r>
            <a:r>
              <a:rPr lang="ru-RU" sz="20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большого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количества</a:t>
            </a:r>
            <a:r>
              <a:rPr lang="ru-RU" sz="20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тепла.</a:t>
            </a:r>
            <a:r>
              <a:rPr lang="ru-RU" sz="20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Приготовление</a:t>
            </a:r>
            <a:r>
              <a:rPr lang="ru-RU" sz="20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магнезиальной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добавки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производится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в</a:t>
            </a:r>
            <a:r>
              <a:rPr lang="ru-RU" sz="20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реакторах</a:t>
            </a:r>
            <a:r>
              <a:rPr lang="ru-RU" sz="20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Р-1/1-3</a:t>
            </a:r>
            <a:r>
              <a:rPr lang="ru-RU" sz="20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периодического</a:t>
            </a:r>
            <a:r>
              <a:rPr lang="ru-RU" sz="20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действия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  <a:endParaRPr lang="ru-RU" sz="2000" b="1" dirty="0">
              <a:solidFill>
                <a:srgbClr val="015498"/>
              </a:solidFill>
              <a:cs typeface="Foco" panose="020B0504050202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09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90311" y="1789513"/>
            <a:ext cx="5839379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НЕЙТРАЛИЗАЦИЯ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АЗОТНОЙ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КИСЛОТЫ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ГАЗООБРАЗНЫМ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АММИАКОМ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00311" y="3319232"/>
            <a:ext cx="583937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В</a:t>
            </a:r>
            <a:r>
              <a:rPr lang="ru-RU" sz="20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качестве</a:t>
            </a:r>
            <a:r>
              <a:rPr lang="ru-RU" sz="20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сырья</a:t>
            </a:r>
            <a:r>
              <a:rPr lang="ru-RU" sz="20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для</a:t>
            </a:r>
            <a:r>
              <a:rPr lang="ru-RU" sz="20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получения</a:t>
            </a:r>
            <a:r>
              <a:rPr lang="ru-RU" sz="20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аммиачной</a:t>
            </a:r>
            <a:r>
              <a:rPr lang="ru-RU" sz="20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селитры</a:t>
            </a:r>
            <a:r>
              <a:rPr lang="ru-RU" sz="20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используются</a:t>
            </a:r>
            <a:r>
              <a:rPr lang="ru-RU" sz="20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газообразный</a:t>
            </a:r>
            <a:r>
              <a:rPr lang="ru-RU" sz="20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аммиак</a:t>
            </a:r>
          </a:p>
          <a:p>
            <a:pPr>
              <a:lnSpc>
                <a:spcPts val="2200"/>
              </a:lnSpc>
            </a:pPr>
            <a:r>
              <a:rPr lang="ru-RU" sz="20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и</a:t>
            </a:r>
            <a:r>
              <a:rPr lang="ru-RU" sz="20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азотная</a:t>
            </a:r>
            <a:r>
              <a:rPr lang="ru-RU" sz="20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кислота.</a:t>
            </a:r>
            <a:r>
              <a:rPr lang="ru-RU" sz="20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00311" y="4327344"/>
            <a:ext cx="5479339" cy="1567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Процесс</a:t>
            </a:r>
            <a:r>
              <a:rPr lang="ru-RU" sz="20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нейтрализации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азотной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кислоты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газообразным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аммиаком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осуществляется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в</a:t>
            </a:r>
            <a:r>
              <a:rPr lang="ru-RU" sz="20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двух</a:t>
            </a:r>
            <a:r>
              <a:rPr lang="ru-RU" sz="20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параллельно</a:t>
            </a:r>
            <a:r>
              <a:rPr lang="ru-RU" sz="20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работающих</a:t>
            </a:r>
            <a:r>
              <a:rPr lang="ru-RU" sz="20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аппаратах</a:t>
            </a:r>
            <a:r>
              <a:rPr lang="ru-RU" sz="20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ИТН</a:t>
            </a:r>
            <a:r>
              <a:rPr lang="ru-RU" sz="20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20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получением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раствора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аммиачной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селитры</a:t>
            </a:r>
            <a:r>
              <a:rPr lang="ru-RU" sz="20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20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массовой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долей</a:t>
            </a:r>
            <a:r>
              <a:rPr lang="ru-RU" sz="20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NН</a:t>
            </a:r>
            <a:r>
              <a:rPr lang="ru-RU" sz="2000" baseline="-25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4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NО</a:t>
            </a:r>
            <a:r>
              <a:rPr lang="ru-RU" sz="2000" baseline="-25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3</a:t>
            </a:r>
            <a:r>
              <a:rPr lang="ru-RU" sz="20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не</a:t>
            </a:r>
            <a:r>
              <a:rPr lang="ru-RU" sz="20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менее</a:t>
            </a:r>
            <a:r>
              <a:rPr lang="ru-RU" sz="20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000" b="1" dirty="0">
                <a:solidFill>
                  <a:srgbClr val="015498"/>
                </a:solidFill>
                <a:cs typeface="Foco" panose="020B0504050202020203" pitchFamily="34" charset="0"/>
              </a:rPr>
              <a:t>89</a:t>
            </a:r>
            <a:r>
              <a:rPr lang="ru-RU" sz="20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%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  <p:pic>
        <p:nvPicPr>
          <p:cNvPr id="14" name="Рисунок 13" descr="C:\Users\anna.suntsova\Downloads\Р-3_page-0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488" r="2292" b="829"/>
          <a:stretch/>
        </p:blipFill>
        <p:spPr bwMode="auto">
          <a:xfrm>
            <a:off x="679930" y="843409"/>
            <a:ext cx="4624461" cy="55275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1208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09901" y="1809513"/>
            <a:ext cx="6624737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УПАРИВАНИЕ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РАСТВОРА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</a:p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ДО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СОСТОЯНИЯ</a:t>
            </a:r>
            <a:r>
              <a:rPr lang="ru-RU" sz="33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ВЫСОКОКОНЦЕНТРИРОВАННОГО</a:t>
            </a:r>
            <a:r>
              <a:rPr lang="ru-RU" sz="33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ПЛАВА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61910" y="3677209"/>
            <a:ext cx="5400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Упаривание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полученного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раствора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аммиачной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селитры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состояния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плава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осуществляется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под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избыточным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давлением,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близким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атмосферному,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за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счет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использования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тепла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конденсации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насыщенного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пара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давлением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1,2-1,4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МПа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(12-14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кгс/см</a:t>
            </a:r>
            <a:r>
              <a:rPr lang="ru-RU" sz="1800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2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)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противоточной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продувки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горячим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воздухом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выпарном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аппарате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100"/>
              </a:lnSpc>
            </a:pPr>
            <a:r>
              <a:rPr lang="ru-RU" sz="18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Т-10</a:t>
            </a:r>
            <a:r>
              <a:rPr lang="ru-RU" sz="1800" b="1" spc="1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либо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Т-10/1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  <p:pic>
        <p:nvPicPr>
          <p:cNvPr id="15" name="Рисунок 14" descr="C:\Users\anna.suntsova\Downloads\Т10+_page-0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" t="739" r="2195" b="827"/>
          <a:stretch/>
        </p:blipFill>
        <p:spPr bwMode="auto">
          <a:xfrm>
            <a:off x="650315" y="794337"/>
            <a:ext cx="3905860" cy="55251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004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735" y="493897"/>
            <a:ext cx="8136904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ГРАНУЛИРОВАНИЕ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ПЛАВА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</a:p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С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ПОСЛЕДУЮЩИМ</a:t>
            </a:r>
            <a:r>
              <a:rPr lang="ru-RU" sz="33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ОХЛАЖДЕНИЕМ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ГРАНУЛ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pic>
        <p:nvPicPr>
          <p:cNvPr id="24" name="Рисунок 23" descr="C:\Users\anna.suntsova\Downloads\Х-26_page-0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3" t="977" r="6245" b="6185"/>
          <a:stretch/>
        </p:blipFill>
        <p:spPr bwMode="auto">
          <a:xfrm rot="5400000">
            <a:off x="3620072" y="411361"/>
            <a:ext cx="4320480" cy="76328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895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81721" y="1794043"/>
            <a:ext cx="4392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cs typeface="Foco" panose="020B0504050202020203" pitchFamily="34" charset="0"/>
              </a:rPr>
              <a:t>Дмитрий</a:t>
            </a:r>
            <a:r>
              <a:rPr lang="ru-RU" sz="2800" b="1" spc="100" dirty="0">
                <a:solidFill>
                  <a:schemeClr val="bg1"/>
                </a:solidFill>
                <a:cs typeface="Foco" panose="020B0504050202020203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cs typeface="Foco" panose="020B0504050202020203" pitchFamily="34" charset="0"/>
              </a:rPr>
              <a:t>Сергеевич</a:t>
            </a:r>
            <a:r>
              <a:rPr lang="ru-RU" sz="2800" b="1" spc="100" dirty="0">
                <a:solidFill>
                  <a:schemeClr val="bg1"/>
                </a:solidFill>
                <a:cs typeface="Foco" panose="020B0504050202020203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Foco" panose="020B0504050202020203" pitchFamily="34" charset="0"/>
              </a:rPr>
              <a:t>Ганзиков</a:t>
            </a:r>
            <a:endParaRPr lang="ru-RU" sz="28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91313" y="1805942"/>
            <a:ext cx="3085771" cy="91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92" dirty="0">
                <a:solidFill>
                  <a:schemeClr val="bg1"/>
                </a:solidFill>
                <a:cs typeface="Foco" panose="020B0504050202020203" pitchFamily="34" charset="0"/>
              </a:rPr>
              <a:t>Начальник</a:t>
            </a:r>
            <a:r>
              <a:rPr lang="ru-RU" sz="1792" spc="300" dirty="0">
                <a:solidFill>
                  <a:schemeClr val="bg1"/>
                </a:solidFill>
                <a:cs typeface="Foco" panose="020B0504050202020203" pitchFamily="34" charset="0"/>
              </a:rPr>
              <a:t> </a:t>
            </a:r>
            <a:r>
              <a:rPr lang="ru-RU" sz="1792" dirty="0">
                <a:solidFill>
                  <a:schemeClr val="bg1"/>
                </a:solidFill>
                <a:cs typeface="Foco" panose="020B0504050202020203" pitchFamily="34" charset="0"/>
              </a:rPr>
              <a:t>производства</a:t>
            </a:r>
            <a:r>
              <a:rPr lang="ru-RU" sz="1792" spc="100" dirty="0">
                <a:solidFill>
                  <a:schemeClr val="bg1"/>
                </a:solidFill>
                <a:cs typeface="Foco" panose="020B0504050202020203" pitchFamily="34" charset="0"/>
              </a:rPr>
              <a:t> </a:t>
            </a:r>
            <a:r>
              <a:rPr lang="ru-RU" sz="1792" dirty="0">
                <a:solidFill>
                  <a:schemeClr val="bg1"/>
                </a:solidFill>
                <a:cs typeface="Foco" panose="020B0504050202020203" pitchFamily="34" charset="0"/>
              </a:rPr>
              <a:t>сложных</a:t>
            </a:r>
            <a:r>
              <a:rPr lang="ru-RU" sz="1792" spc="100" dirty="0">
                <a:solidFill>
                  <a:schemeClr val="bg1"/>
                </a:solidFill>
                <a:cs typeface="Foco" panose="020B0504050202020203" pitchFamily="34" charset="0"/>
              </a:rPr>
              <a:t> </a:t>
            </a:r>
            <a:r>
              <a:rPr lang="ru-RU" sz="1792" dirty="0">
                <a:solidFill>
                  <a:schemeClr val="bg1"/>
                </a:solidFill>
                <a:cs typeface="Foco" panose="020B0504050202020203" pitchFamily="34" charset="0"/>
              </a:rPr>
              <a:t>минеральных</a:t>
            </a:r>
          </a:p>
          <a:p>
            <a:r>
              <a:rPr lang="ru-RU" sz="1792" dirty="0">
                <a:solidFill>
                  <a:schemeClr val="bg1"/>
                </a:solidFill>
                <a:cs typeface="Foco" panose="020B0504050202020203" pitchFamily="34" charset="0"/>
              </a:rPr>
              <a:t>удобрений</a:t>
            </a:r>
            <a:r>
              <a:rPr lang="ru-RU" sz="1792" spc="100" dirty="0">
                <a:solidFill>
                  <a:schemeClr val="bg1"/>
                </a:solidFill>
                <a:cs typeface="Foco" panose="020B0504050202020203" pitchFamily="34" charset="0"/>
              </a:rPr>
              <a:t> </a:t>
            </a:r>
            <a:r>
              <a:rPr lang="ru-RU" sz="1792" dirty="0">
                <a:solidFill>
                  <a:schemeClr val="bg1"/>
                </a:solidFill>
                <a:cs typeface="Foco" panose="020B0504050202020203" pitchFamily="34" charset="0"/>
              </a:rPr>
              <a:t>АО</a:t>
            </a:r>
            <a:r>
              <a:rPr lang="ru-RU" sz="1792" spc="200" dirty="0">
                <a:solidFill>
                  <a:schemeClr val="bg1"/>
                </a:solidFill>
                <a:cs typeface="Foco" panose="020B0504050202020203" pitchFamily="34" charset="0"/>
              </a:rPr>
              <a:t> </a:t>
            </a:r>
            <a:r>
              <a:rPr lang="ru-RU" sz="1792" dirty="0">
                <a:solidFill>
                  <a:schemeClr val="bg1"/>
                </a:solidFill>
                <a:cs typeface="Foco" panose="020B0504050202020203" pitchFamily="34" charset="0"/>
              </a:rPr>
              <a:t>«Апатит»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523727" y="2877965"/>
            <a:ext cx="6192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68" y="3108031"/>
            <a:ext cx="425267" cy="536104"/>
          </a:xfrm>
          <a:prstGeom prst="rect">
            <a:avLst/>
          </a:prstGeom>
        </p:spPr>
      </p:pic>
      <p:sp>
        <p:nvSpPr>
          <p:cNvPr id="26" name="Google Shape;92;p1"/>
          <p:cNvSpPr txBox="1"/>
          <p:nvPr/>
        </p:nvSpPr>
        <p:spPr>
          <a:xfrm>
            <a:off x="446803" y="3775322"/>
            <a:ext cx="3203268" cy="1066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ts val="1900"/>
              </a:lnSpc>
            </a:pP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Ивановский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химико-технологический</a:t>
            </a:r>
            <a:r>
              <a:rPr lang="ru-RU" sz="1700" spc="2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университет,</a:t>
            </a:r>
            <a:r>
              <a:rPr lang="ru-RU" sz="1700" spc="2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</a:p>
          <a:p>
            <a:pPr lvl="0">
              <a:lnSpc>
                <a:spcPts val="1900"/>
              </a:lnSpc>
            </a:pP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факультет</a:t>
            </a:r>
            <a:r>
              <a:rPr lang="ru-RU" sz="1700" spc="3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неорганической</a:t>
            </a:r>
            <a:r>
              <a:rPr lang="ru-RU" sz="1700" spc="3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химии</a:t>
            </a:r>
            <a:r>
              <a:rPr lang="ru-RU" sz="1700" spc="2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и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технологии,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2006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год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51" y="3112045"/>
            <a:ext cx="425267" cy="532089"/>
          </a:xfrm>
          <a:prstGeom prst="rect">
            <a:avLst/>
          </a:prstGeom>
        </p:spPr>
      </p:pic>
      <p:sp>
        <p:nvSpPr>
          <p:cNvPr id="28" name="Google Shape;92;p1"/>
          <p:cNvSpPr txBox="1"/>
          <p:nvPr/>
        </p:nvSpPr>
        <p:spPr>
          <a:xfrm>
            <a:off x="3784087" y="3765322"/>
            <a:ext cx="3888432" cy="1066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ts val="1900"/>
              </a:lnSpc>
            </a:pP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Московский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государственный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университет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имени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М.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В.</a:t>
            </a:r>
            <a:r>
              <a:rPr lang="ru-RU" sz="1700" spc="2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Ломоносова</a:t>
            </a:r>
            <a:r>
              <a:rPr lang="ru-RU" sz="1700" spc="3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(производственная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практика</a:t>
            </a:r>
            <a:r>
              <a:rPr lang="ru-RU" sz="1700" spc="2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</a:p>
          <a:p>
            <a:pPr lvl="0">
              <a:lnSpc>
                <a:spcPts val="1900"/>
              </a:lnSpc>
            </a:pP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на</a:t>
            </a:r>
            <a:r>
              <a:rPr lang="ru-RU" sz="1700" spc="2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АО</a:t>
            </a:r>
            <a:r>
              <a:rPr lang="ru-RU" sz="1700" spc="2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«ТВСЗ»),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2017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год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68" y="4901997"/>
            <a:ext cx="425267" cy="536104"/>
          </a:xfrm>
          <a:prstGeom prst="rect">
            <a:avLst/>
          </a:prstGeom>
        </p:spPr>
      </p:pic>
      <p:sp>
        <p:nvSpPr>
          <p:cNvPr id="32" name="Google Shape;92;p1"/>
          <p:cNvSpPr txBox="1"/>
          <p:nvPr/>
        </p:nvSpPr>
        <p:spPr>
          <a:xfrm>
            <a:off x="426803" y="5549288"/>
            <a:ext cx="3203268" cy="823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ts val="1900"/>
              </a:lnSpc>
            </a:pP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Российский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экономический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университет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 smtClean="0">
                <a:solidFill>
                  <a:schemeClr val="lt1"/>
                </a:solidFill>
                <a:ea typeface="Arial"/>
                <a:cs typeface="Arial"/>
                <a:sym typeface="Arial"/>
              </a:rPr>
              <a:t>имени</a:t>
            </a:r>
            <a:r>
              <a:rPr lang="ru-RU" sz="1700" spc="300" dirty="0" smtClean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endParaRPr lang="en-US" sz="1700" dirty="0" smtClean="0">
              <a:solidFill>
                <a:schemeClr val="lt1"/>
              </a:solidFill>
              <a:ea typeface="Arial"/>
              <a:cs typeface="Arial"/>
              <a:sym typeface="Arial"/>
            </a:endParaRPr>
          </a:p>
          <a:p>
            <a:pPr lvl="0">
              <a:lnSpc>
                <a:spcPts val="1900"/>
              </a:lnSpc>
            </a:pPr>
            <a:r>
              <a:rPr lang="ru-RU" sz="1700" dirty="0" smtClean="0">
                <a:solidFill>
                  <a:schemeClr val="lt1"/>
                </a:solidFill>
                <a:ea typeface="Arial"/>
                <a:cs typeface="Arial"/>
                <a:sym typeface="Arial"/>
              </a:rPr>
              <a:t>Г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.</a:t>
            </a:r>
            <a:r>
              <a:rPr lang="ru-RU" sz="1700" spc="2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В.</a:t>
            </a:r>
            <a:r>
              <a:rPr lang="ru-RU" sz="1700" spc="2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Плеханова,</a:t>
            </a:r>
            <a:r>
              <a:rPr lang="ru-RU" sz="1700" spc="2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2024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год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51" y="4906011"/>
            <a:ext cx="425267" cy="532089"/>
          </a:xfrm>
          <a:prstGeom prst="rect">
            <a:avLst/>
          </a:prstGeom>
        </p:spPr>
      </p:pic>
      <p:sp>
        <p:nvSpPr>
          <p:cNvPr id="34" name="Google Shape;92;p1"/>
          <p:cNvSpPr txBox="1"/>
          <p:nvPr/>
        </p:nvSpPr>
        <p:spPr>
          <a:xfrm>
            <a:off x="3794087" y="5569288"/>
            <a:ext cx="3672408" cy="823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ts val="1900"/>
              </a:lnSpc>
            </a:pP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Международный</a:t>
            </a:r>
            <a:r>
              <a:rPr lang="ru-RU" sz="1700" spc="3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институт</a:t>
            </a:r>
            <a:r>
              <a:rPr lang="ru-RU" sz="1700" spc="3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менеджмента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ЛИНК,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</a:p>
          <a:p>
            <a:pPr lvl="0">
              <a:lnSpc>
                <a:spcPts val="1900"/>
              </a:lnSpc>
            </a:pP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2019</a:t>
            </a:r>
            <a:r>
              <a:rPr lang="ru-RU" sz="1700" spc="2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7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год</a:t>
            </a:r>
            <a:r>
              <a:rPr lang="ru-RU" sz="1700" spc="1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 </a:t>
            </a:r>
            <a:endParaRPr lang="ru-RU" sz="1700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654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735" y="503897"/>
            <a:ext cx="7776864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ГРАНУЛИРОВАНИЕ</a:t>
            </a:r>
            <a:r>
              <a:rPr lang="ru-RU" sz="3300" b="1" spc="2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ПЛАВА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  <a:p>
            <a:pPr>
              <a:lnSpc>
                <a:spcPts val="35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С</a:t>
            </a:r>
            <a:r>
              <a:rPr lang="ru-RU" sz="3300" b="1" spc="2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ПОСЛЕДУЮЩИМ</a:t>
            </a:r>
            <a:r>
              <a:rPr lang="ru-RU" sz="3300" b="1" spc="3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ОХЛАЖДЕНИЕМ</a:t>
            </a:r>
            <a:r>
              <a:rPr lang="ru-RU" sz="3300" b="1" spc="2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ГРАНУЛ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5735" y="2221561"/>
            <a:ext cx="3468427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Процесс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гранулирования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высоко-концентрированного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плава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аммиачной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селитры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осуществляется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металлической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грануляционной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башне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сечением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8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х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11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м,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обеспечивая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высоту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падения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гранул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50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м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66495" y="4231663"/>
            <a:ext cx="345638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Плав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амселитры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из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стояков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через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леечные</a:t>
            </a:r>
            <a:r>
              <a:rPr lang="ru-RU" sz="18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акустические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 err="1">
                <a:solidFill>
                  <a:srgbClr val="015498"/>
                </a:solidFill>
                <a:cs typeface="Foco" panose="020B0504050202020203" pitchFamily="34" charset="0"/>
              </a:rPr>
              <a:t>грануляторы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Х-26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равномерно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виде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капель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разбрызгивается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всему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сечению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полного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объема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башни.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506570" y="2308447"/>
            <a:ext cx="2592288" cy="3722151"/>
          </a:xfrm>
          <a:prstGeom prst="round2Diag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7548332" y="2322129"/>
            <a:ext cx="3235123" cy="1719632"/>
          </a:xfrm>
          <a:prstGeom prst="round2Diag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61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735" y="503897"/>
            <a:ext cx="7488832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ГРАНУЛИРОВАНИЕ</a:t>
            </a:r>
            <a:r>
              <a:rPr lang="ru-RU" sz="3300" b="1" spc="3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ПЛАВА</a:t>
            </a:r>
            <a:r>
              <a:rPr lang="ru-RU" sz="33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  <a:p>
            <a:pPr>
              <a:lnSpc>
                <a:spcPts val="35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С</a:t>
            </a:r>
            <a:r>
              <a:rPr lang="ru-RU" sz="3300" b="1" spc="1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ПОСЛЕДУЮЩИМ</a:t>
            </a:r>
            <a:r>
              <a:rPr lang="ru-RU" sz="3300" b="1" spc="1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ОХЛАЖДЕНИЕМ</a:t>
            </a:r>
            <a:r>
              <a:rPr lang="ru-RU" sz="3300" b="1" spc="1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ГРАНУ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5919" y="2312296"/>
            <a:ext cx="5112568" cy="3593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Загрязненный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примесями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аммиачной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селитры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воздух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из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грануляционной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башни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поступает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очистку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промывной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скруббер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endParaRPr lang="ru-RU" sz="1800" b="1" dirty="0" smtClean="0">
              <a:solidFill>
                <a:srgbClr val="015498"/>
              </a:solidFill>
              <a:cs typeface="Foco" panose="020B0504050202020203" pitchFamily="34" charset="0"/>
            </a:endParaRPr>
          </a:p>
          <a:p>
            <a:pPr>
              <a:lnSpc>
                <a:spcPts val="2100"/>
              </a:lnSpc>
              <a:buClr>
                <a:srgbClr val="0A5095"/>
              </a:buClr>
            </a:pPr>
            <a:r>
              <a:rPr lang="ru-RU" sz="18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Х-29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</a:p>
          <a:p>
            <a:pPr>
              <a:lnSpc>
                <a:spcPts val="2100"/>
              </a:lnSpc>
              <a:buClr>
                <a:srgbClr val="0A5095"/>
              </a:buClr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1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Скруббер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Х-29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выполнен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виде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двух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блоков,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расположенных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вдоль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длинных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сторон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башни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верхней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ее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части.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100"/>
              </a:lnSpc>
              <a:buClr>
                <a:srgbClr val="0A5095"/>
              </a:buClr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каждом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блоке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имеется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три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параллельно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работающие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секции.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100"/>
              </a:lnSpc>
              <a:buClr>
                <a:srgbClr val="0A5095"/>
              </a:buClr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Каждая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секция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имеет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две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ситчатые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тарелки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отбойными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элементами,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над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верхней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тарелкой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размещены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четыре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фильтрующих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элемента.</a:t>
            </a:r>
          </a:p>
        </p:txBody>
      </p:sp>
      <p:pic>
        <p:nvPicPr>
          <p:cNvPr id="9" name="Рисунок 8" descr="C:\Users\anna.suntsova\Downloads\Х-29_page-0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" t="324" r="2117" b="1142"/>
          <a:stretch/>
        </p:blipFill>
        <p:spPr bwMode="auto">
          <a:xfrm>
            <a:off x="6284367" y="1779513"/>
            <a:ext cx="4608512" cy="43664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210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735" y="441361"/>
            <a:ext cx="4680520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УПАКОВКА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И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ХРАНЕНИЕ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ГОТОВОГО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ПРОДУКТА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5735" y="2259420"/>
            <a:ext cx="3490781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Аммиачная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селитра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после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доохлаждения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аппарате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кипящего</a:t>
            </a:r>
            <a:r>
              <a:rPr lang="ru-RU" sz="18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слоя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Х-33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подается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конвейеры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ПТ-51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или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ПТ-52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.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Затем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через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классификатор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Х-56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продукт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подается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конвейер</a:t>
            </a:r>
            <a:r>
              <a:rPr lang="ru-RU" sz="18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ПТ-61</a:t>
            </a:r>
            <a:r>
              <a:rPr lang="ru-RU" sz="18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(на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погрузку)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или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ПТ-62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(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склад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).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42233" y="2322498"/>
            <a:ext cx="2016150" cy="2664296"/>
          </a:xfrm>
          <a:prstGeom prst="round2Diag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726415" y="2302498"/>
            <a:ext cx="2016150" cy="2664296"/>
          </a:xfrm>
          <a:prstGeom prst="round2Diag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9112679" y="2312498"/>
            <a:ext cx="2016150" cy="2664296"/>
          </a:xfrm>
          <a:prstGeom prst="round2Diag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05735" y="4485061"/>
            <a:ext cx="36348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Погрузка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осуществляется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полувагоны,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минераловозы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,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контейнеры.</a:t>
            </a:r>
          </a:p>
        </p:txBody>
      </p:sp>
    </p:spTree>
    <p:extLst>
      <p:ext uri="{BB962C8B-B14F-4D97-AF65-F5344CB8AC3E}">
        <p14:creationId xmlns:p14="http://schemas.microsoft.com/office/powerpoint/2010/main" val="137038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039" y="2447585"/>
            <a:ext cx="547260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500" b="1" dirty="0" smtClean="0">
                <a:solidFill>
                  <a:schemeClr val="bg1"/>
                </a:solidFill>
                <a:latin typeface="+mj-lt"/>
                <a:cs typeface="Foco" panose="020B0504050202020203" pitchFamily="34" charset="0"/>
              </a:rPr>
              <a:t>СПАСИБО</a:t>
            </a:r>
            <a:r>
              <a:rPr lang="ru-RU" sz="5500" b="1" spc="100" dirty="0" smtClean="0">
                <a:solidFill>
                  <a:schemeClr val="bg1"/>
                </a:solidFill>
                <a:latin typeface="+mj-lt"/>
                <a:cs typeface="Foco" panose="020B0504050202020203" pitchFamily="34" charset="0"/>
              </a:rPr>
              <a:t> </a:t>
            </a:r>
          </a:p>
          <a:p>
            <a:r>
              <a:rPr lang="ru-RU" sz="5500" b="1" dirty="0" smtClean="0">
                <a:solidFill>
                  <a:schemeClr val="bg1"/>
                </a:solidFill>
                <a:latin typeface="+mj-lt"/>
                <a:cs typeface="Foco" panose="020B0504050202020203" pitchFamily="34" charset="0"/>
              </a:rPr>
              <a:t>ЗА</a:t>
            </a:r>
            <a:r>
              <a:rPr lang="ru-RU" sz="5500" b="1" spc="200" dirty="0" smtClean="0">
                <a:solidFill>
                  <a:schemeClr val="bg1"/>
                </a:solidFill>
                <a:latin typeface="+mj-lt"/>
                <a:cs typeface="Foco" panose="020B0504050202020203" pitchFamily="34" charset="0"/>
              </a:rPr>
              <a:t> </a:t>
            </a:r>
            <a:r>
              <a:rPr lang="ru-RU" sz="5500" b="1" dirty="0" smtClean="0">
                <a:solidFill>
                  <a:schemeClr val="bg1"/>
                </a:solidFill>
                <a:latin typeface="+mj-lt"/>
                <a:cs typeface="Foco" panose="020B0504050202020203" pitchFamily="34" charset="0"/>
              </a:rPr>
              <a:t>ВНИМАНИЕ!</a:t>
            </a:r>
            <a:endParaRPr lang="ru-RU" sz="5500" b="1" dirty="0">
              <a:solidFill>
                <a:schemeClr val="bg1"/>
              </a:solidFill>
              <a:latin typeface="+mj-lt"/>
              <a:cs typeface="Foco" panose="020B0504050202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493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735" y="431361"/>
            <a:ext cx="756084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ПРОИЗВОДСТВО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НЕКОНЦЕНТРИРОВАННОЙ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АЗОТНОЙ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КИСЛОТЫ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59524" y="3559203"/>
            <a:ext cx="396126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Проектная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производительность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агрегатов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составляет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09127" y="4866405"/>
            <a:ext cx="1945042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6000" b="1" dirty="0">
                <a:solidFill>
                  <a:srgbClr val="0A5095"/>
                </a:solidFill>
                <a:cs typeface="Foco" panose="020B0504050202020203" pitchFamily="34" charset="0"/>
              </a:rPr>
              <a:t>15.5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35006" y="5257915"/>
            <a:ext cx="3096344" cy="477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1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МОНОГИДРАТА</a:t>
            </a:r>
            <a:r>
              <a:rPr lang="ru-RU" sz="21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21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В</a:t>
            </a:r>
            <a:r>
              <a:rPr lang="ru-RU" sz="21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21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ЧАС</a:t>
            </a:r>
            <a:endParaRPr lang="ru-RU" sz="21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050113" y="4853892"/>
            <a:ext cx="1296144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0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ТОНН</a:t>
            </a:r>
            <a:endParaRPr lang="ru-RU" sz="30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71329" y="2430801"/>
            <a:ext cx="4781850" cy="3216190"/>
          </a:xfrm>
          <a:prstGeom prst="round2Diag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6160351" y="2314413"/>
            <a:ext cx="4824536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производстве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сложных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минеральных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удобрений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«Апатит»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неконцентрированная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азотная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кислота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изготовляется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четырех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агрегатах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УКЛ-7-76.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16" y="4346458"/>
            <a:ext cx="1280533" cy="128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7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0778" y="863409"/>
            <a:ext cx="6120680" cy="52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СХЕМА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ПОЛУЧЕНИЯ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НАК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43" y="1707505"/>
            <a:ext cx="7416824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737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735" y="855822"/>
            <a:ext cx="7272808" cy="52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ОСНОВНЫЕ</a:t>
            </a:r>
            <a:r>
              <a:rPr lang="ru-RU" sz="33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СТАДИИ</a:t>
            </a:r>
            <a:r>
              <a:rPr lang="ru-RU" sz="33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ПРОИЗВОДСТВА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1799" y="2249185"/>
            <a:ext cx="410445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Подготовка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компримирование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воздуха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99777" y="2310161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3624" y="2405511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1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8147" y="3085657"/>
            <a:ext cx="3204012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Подготовка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газообразного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</a:p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09777" y="3166633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3624" y="3251983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2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26113" y="3981209"/>
            <a:ext cx="2604322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Подготовка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аммиачно-воздушной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смеси</a:t>
            </a:r>
          </a:p>
        </p:txBody>
      </p:sp>
      <p:sp>
        <p:nvSpPr>
          <p:cNvPr id="16" name="Овал 15"/>
          <p:cNvSpPr/>
          <p:nvPr/>
        </p:nvSpPr>
        <p:spPr>
          <a:xfrm>
            <a:off x="697743" y="4041973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01590" y="4107323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3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16113" y="4866627"/>
            <a:ext cx="3504078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Конверсия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охлаждение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нитрозного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газа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77743" y="4917603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721590" y="5022953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4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6335" y="2249185"/>
            <a:ext cx="4248472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Абсорбция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оксидов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азота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получением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неконцентрированной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азотной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кислоты</a:t>
            </a:r>
          </a:p>
        </p:txBody>
      </p:sp>
      <p:sp>
        <p:nvSpPr>
          <p:cNvPr id="22" name="Овал 21"/>
          <p:cNvSpPr/>
          <p:nvPr/>
        </p:nvSpPr>
        <p:spPr>
          <a:xfrm>
            <a:off x="5502499" y="2300161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5536346" y="2395511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5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40869" y="3095657"/>
            <a:ext cx="43679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Каталитическая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селективная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очистка</a:t>
            </a:r>
          </a:p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хвостовых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газов</a:t>
            </a:r>
          </a:p>
        </p:txBody>
      </p:sp>
      <p:sp>
        <p:nvSpPr>
          <p:cNvPr id="25" name="Овал 24"/>
          <p:cNvSpPr/>
          <p:nvPr/>
        </p:nvSpPr>
        <p:spPr>
          <a:xfrm>
            <a:off x="5522499" y="3166633"/>
            <a:ext cx="432048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5546346" y="3251983"/>
            <a:ext cx="384354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6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30649" y="3952075"/>
            <a:ext cx="4800222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Рекуперация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потенциальной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  <a:buClr>
                <a:srgbClr val="0A5095"/>
              </a:buClr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энергии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очищенных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хвостовых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газов</a:t>
            </a:r>
          </a:p>
        </p:txBody>
      </p:sp>
      <p:sp>
        <p:nvSpPr>
          <p:cNvPr id="28" name="Овал 27"/>
          <p:cNvSpPr/>
          <p:nvPr/>
        </p:nvSpPr>
        <p:spPr>
          <a:xfrm>
            <a:off x="5512279" y="4023051"/>
            <a:ext cx="432000" cy="432048"/>
          </a:xfrm>
          <a:prstGeom prst="ellipse">
            <a:avLst/>
          </a:prstGeom>
          <a:gradFill flip="none" rotWithShape="1">
            <a:gsLst>
              <a:gs pos="0">
                <a:srgbClr val="01859D"/>
              </a:gs>
              <a:gs pos="60000">
                <a:srgbClr val="01549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536126" y="4108401"/>
            <a:ext cx="4367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Clr>
                <a:srgbClr val="0A5095"/>
              </a:buClr>
            </a:pPr>
            <a:r>
              <a:rPr lang="ru-RU" sz="2400" b="1" dirty="0" smtClean="0">
                <a:solidFill>
                  <a:schemeClr val="bg1"/>
                </a:solidFill>
                <a:cs typeface="Foco" panose="020B0504050202020203" pitchFamily="34" charset="0"/>
              </a:rPr>
              <a:t>7</a:t>
            </a:r>
            <a:endParaRPr lang="ru-RU" sz="2400" b="1" dirty="0">
              <a:solidFill>
                <a:schemeClr val="bg1"/>
              </a:solidFill>
              <a:cs typeface="Foco" panose="020B0504050202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32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0799" y="421361"/>
            <a:ext cx="6984776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ПОДГОТОВКА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endParaRPr lang="en-US" sz="3300" b="1" spc="300" dirty="0" smtClean="0">
              <a:solidFill>
                <a:srgbClr val="0A5095"/>
              </a:solidFill>
              <a:cs typeface="Foco" panose="020B0504050202020203" pitchFamily="34" charset="0"/>
            </a:endParaRPr>
          </a:p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И</a:t>
            </a:r>
            <a:r>
              <a:rPr lang="ru-RU" sz="3300" b="1" spc="3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КОМПРИМИРОВАНИЕ</a:t>
            </a:r>
            <a:r>
              <a:rPr lang="ru-RU" sz="33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ВОЗДУХА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9876" y="2434135"/>
            <a:ext cx="6048672" cy="2880320"/>
          </a:xfrm>
          <a:prstGeom prst="round2Diag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096455" y="2303569"/>
            <a:ext cx="45373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данной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стадии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осуществляется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забор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воздуха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из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атмосферы,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его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фильтрация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сжатие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давления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96455" y="4679833"/>
            <a:ext cx="4104456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4500" b="1" dirty="0">
                <a:solidFill>
                  <a:srgbClr val="0A5095"/>
                </a:solidFill>
                <a:cs typeface="Foco" panose="020B0504050202020203" pitchFamily="34" charset="0"/>
              </a:rPr>
              <a:t>0,63</a:t>
            </a:r>
            <a:r>
              <a:rPr lang="ru-RU" sz="4500" b="1" spc="3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4500" b="1" dirty="0">
                <a:solidFill>
                  <a:srgbClr val="0A5095"/>
                </a:solidFill>
                <a:cs typeface="Foco" panose="020B0504050202020203" pitchFamily="34" charset="0"/>
              </a:rPr>
              <a:t>-</a:t>
            </a:r>
            <a:r>
              <a:rPr lang="ru-RU" sz="4500" b="1" spc="300" dirty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45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0,8</a:t>
            </a:r>
            <a:r>
              <a:rPr lang="ru-RU" sz="45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45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МПа</a:t>
            </a:r>
            <a:endParaRPr lang="ru-RU" sz="45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455" y="3345175"/>
            <a:ext cx="998240" cy="99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0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6371" y="441361"/>
            <a:ext cx="7704856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ПОДГОТОВКА</a:t>
            </a:r>
            <a:r>
              <a:rPr lang="ru-RU" sz="33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ГАЗООБРАЗНОГО</a:t>
            </a:r>
            <a:r>
              <a:rPr lang="ru-RU" sz="33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3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АММИАКА</a:t>
            </a:r>
            <a:endParaRPr lang="ru-RU" sz="33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5735" y="1521481"/>
            <a:ext cx="57239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качестве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сырья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для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получения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неконцентрированной</a:t>
            </a:r>
            <a:r>
              <a:rPr lang="ru-RU" sz="180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азотной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кислоты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используются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жидкий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газообразный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аммиак.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0391" y="1521480"/>
            <a:ext cx="48965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данной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стадии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осуществляется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подготовка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газообразного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для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дальнейшего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его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смешения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воздухом.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5400000">
            <a:off x="3421669" y="-232199"/>
            <a:ext cx="0" cy="5436000"/>
          </a:xfrm>
          <a:prstGeom prst="line">
            <a:avLst/>
          </a:prstGeom>
          <a:ln w="28575">
            <a:solidFill>
              <a:srgbClr val="0154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 descr="C:\Users\nataly.verbova\Desktop\ИР-53-2-2020\Т-204_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987" y="3003649"/>
            <a:ext cx="6696744" cy="30243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rot="5400000">
            <a:off x="8876399" y="181801"/>
            <a:ext cx="0" cy="4608000"/>
          </a:xfrm>
          <a:prstGeom prst="line">
            <a:avLst/>
          </a:prstGeom>
          <a:ln w="28575">
            <a:solidFill>
              <a:srgbClr val="0154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50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46295" y="1717505"/>
            <a:ext cx="5256584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0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ПОДГОТОВКА</a:t>
            </a:r>
          </a:p>
          <a:p>
            <a:pPr>
              <a:lnSpc>
                <a:spcPts val="3300"/>
              </a:lnSpc>
            </a:pPr>
            <a:r>
              <a:rPr lang="ru-RU" sz="30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АММИАЧНО-ВОЗДУШНОЙ</a:t>
            </a:r>
            <a:r>
              <a:rPr lang="ru-RU" sz="30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</a:p>
          <a:p>
            <a:pPr>
              <a:lnSpc>
                <a:spcPts val="3300"/>
              </a:lnSpc>
            </a:pPr>
            <a:r>
              <a:rPr lang="ru-RU" sz="30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СМЕСИ</a:t>
            </a:r>
            <a:endParaRPr lang="ru-RU" sz="30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6295" y="3096807"/>
            <a:ext cx="52565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Смешение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воздуха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с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газообразным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аммиаком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происходит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в</a:t>
            </a:r>
            <a:r>
              <a:rPr lang="ru-RU" sz="1800" b="1" spc="2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смесителе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поз.</a:t>
            </a:r>
            <a:r>
              <a:rPr lang="ru-RU" sz="1800" b="1" spc="3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1800" b="1" dirty="0">
                <a:solidFill>
                  <a:srgbClr val="015498"/>
                </a:solidFill>
                <a:cs typeface="Foco" panose="020B0504050202020203" pitchFamily="34" charset="0"/>
              </a:rPr>
              <a:t>Х-202.</a:t>
            </a:r>
            <a:r>
              <a:rPr lang="ru-RU" sz="1800" b="1" spc="100" dirty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endParaRPr lang="ru-RU" sz="1800" b="1" dirty="0" smtClean="0">
              <a:solidFill>
                <a:srgbClr val="015498"/>
              </a:solidFill>
              <a:cs typeface="Foco" panose="020B0504050202020203" pitchFamily="34" charset="0"/>
            </a:endParaRPr>
          </a:p>
          <a:p>
            <a:pPr>
              <a:lnSpc>
                <a:spcPts val="2100"/>
              </a:lnSpc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100"/>
              </a:lnSpc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Объемная</a:t>
            </a:r>
            <a:r>
              <a:rPr lang="ru-RU" sz="1800" spc="3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доля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9,5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-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10,6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%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аммиачно-воздушной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смеси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поддерживается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помощью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программно-технических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средств,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являющихся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частью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автоматической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схемы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регулирования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соотношения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«аммиак-воздух».</a:t>
            </a:r>
          </a:p>
        </p:txBody>
      </p:sp>
      <p:pic>
        <p:nvPicPr>
          <p:cNvPr id="7" name="Рисунок 6" descr="C:\Users\nataly.verbova\Desktop\ИР-53-2-2020\Х-202_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12" y="843409"/>
            <a:ext cx="4216600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369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22359" y="1501481"/>
            <a:ext cx="4896544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0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КОНВЕРСИЯ</a:t>
            </a:r>
            <a:r>
              <a:rPr lang="ru-RU" sz="30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0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АММИАКА</a:t>
            </a:r>
            <a:r>
              <a:rPr lang="ru-RU" sz="30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</a:p>
          <a:p>
            <a:pPr>
              <a:lnSpc>
                <a:spcPts val="3300"/>
              </a:lnSpc>
            </a:pPr>
            <a:r>
              <a:rPr lang="ru-RU" sz="30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И</a:t>
            </a:r>
            <a:r>
              <a:rPr lang="ru-RU" sz="30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0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ОХЛАЖДЕНИЕ</a:t>
            </a:r>
            <a:r>
              <a:rPr lang="ru-RU" sz="3000" b="1" spc="1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0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НИТРОЗНОГО</a:t>
            </a:r>
            <a:r>
              <a:rPr lang="ru-RU" sz="3000" b="1" spc="200" dirty="0" smtClean="0">
                <a:solidFill>
                  <a:srgbClr val="0A5095"/>
                </a:solidFill>
                <a:cs typeface="Foco" panose="020B0504050202020203" pitchFamily="34" charset="0"/>
              </a:rPr>
              <a:t> </a:t>
            </a:r>
            <a:r>
              <a:rPr lang="ru-RU" sz="3000" b="1" dirty="0" smtClean="0">
                <a:solidFill>
                  <a:srgbClr val="0A5095"/>
                </a:solidFill>
                <a:cs typeface="Foco" panose="020B0504050202020203" pitchFamily="34" charset="0"/>
              </a:rPr>
              <a:t>ГАЗА</a:t>
            </a:r>
            <a:endParaRPr lang="ru-RU" sz="3000" b="1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32359" y="3133175"/>
            <a:ext cx="403244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КОНТАКТНЫЙ</a:t>
            </a:r>
            <a:r>
              <a:rPr lang="ru-RU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</a:p>
          <a:p>
            <a:pPr>
              <a:lnSpc>
                <a:spcPts val="2700"/>
              </a:lnSpc>
            </a:pPr>
            <a:r>
              <a:rPr lang="ru-RU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АППАРАТ</a:t>
            </a:r>
            <a:r>
              <a:rPr lang="ru-RU" sz="2400" b="1" spc="3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ПОЗ.</a:t>
            </a:r>
            <a:r>
              <a:rPr lang="ru-RU" sz="2400" b="1" spc="200" dirty="0" smtClean="0">
                <a:solidFill>
                  <a:srgbClr val="015498"/>
                </a:solidFill>
                <a:cs typeface="Foco" panose="020B0504050202020203" pitchFamily="34" charset="0"/>
              </a:rPr>
              <a:t> </a:t>
            </a:r>
            <a:r>
              <a:rPr lang="ru-RU" sz="2400" b="1" dirty="0" smtClean="0">
                <a:solidFill>
                  <a:srgbClr val="015498"/>
                </a:solidFill>
                <a:cs typeface="Foco" panose="020B0504050202020203" pitchFamily="34" charset="0"/>
              </a:rPr>
              <a:t>Р-201</a:t>
            </a:r>
            <a:endParaRPr lang="ru-RU" sz="2400" b="1" dirty="0">
              <a:solidFill>
                <a:srgbClr val="015498"/>
              </a:solidFill>
              <a:cs typeface="Foco" panose="020B0504050202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32359" y="3918005"/>
            <a:ext cx="4550934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Реакция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окисления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аммиака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протекает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  <a:p>
            <a:pPr>
              <a:lnSpc>
                <a:spcPts val="2000"/>
              </a:lnSpc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при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температуре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880-910</a:t>
            </a:r>
            <a:r>
              <a:rPr lang="ru-RU" sz="1800" spc="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0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кислородом,</a:t>
            </a:r>
            <a:r>
              <a:rPr lang="ru-RU" sz="1800" spc="1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содержащимся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аммиачно-воздушной</a:t>
            </a:r>
            <a:r>
              <a:rPr lang="ru-RU" sz="1800" spc="2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смеси</a:t>
            </a:r>
            <a:r>
              <a:rPr lang="ru-RU" sz="18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</a:p>
        </p:txBody>
      </p:sp>
      <p:pic>
        <p:nvPicPr>
          <p:cNvPr id="19" name="Рисунок 1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699393"/>
            <a:ext cx="5021616" cy="5612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998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</TotalTime>
  <Words>1026</Words>
  <Application>Microsoft Office PowerPoint</Application>
  <PresentationFormat>Произвольный</PresentationFormat>
  <Paragraphs>148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Foco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Павлова Алена Андреевна</cp:lastModifiedBy>
  <cp:revision>123</cp:revision>
  <dcterms:created xsi:type="dcterms:W3CDTF">2024-02-20T11:12:56Z</dcterms:created>
  <dcterms:modified xsi:type="dcterms:W3CDTF">2026-06-04T13:19:14Z</dcterms:modified>
</cp:coreProperties>
</file>