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43D22C8-DB15-436C-A7C8-83ECE2CF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5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43D22C8-DB15-436C-A7C8-83ECE2CF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7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43D22C8-DB15-436C-A7C8-83ECE2CF989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2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43D22C8-DB15-436C-A7C8-83ECE2CF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8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4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22C8-DB15-436C-A7C8-83ECE2CF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Основные инструменты анализа инвестиционных проектов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5" y="5062204"/>
            <a:ext cx="5081397" cy="89305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Кошелев Валерий Михайлович, д.э.н., профессор, зав. кафедрой управления РГАУ-МСХА имени К. А. Тимирязева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3516" r="6551"/>
          <a:stretch/>
        </p:blipFill>
        <p:spPr>
          <a:xfrm>
            <a:off x="806823" y="1089129"/>
            <a:ext cx="496644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Ценность денег во времени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64261"/>
            <a:ext cx="10515600" cy="4351338"/>
          </a:xfrm>
        </p:spPr>
        <p:txBody>
          <a:bodyPr/>
          <a:lstStyle/>
          <a:p>
            <a:r>
              <a:rPr lang="ru-RU" dirty="0"/>
              <a:t>Если есть капитал, то его можно использовать разными способами</a:t>
            </a:r>
          </a:p>
          <a:p>
            <a:r>
              <a:rPr lang="ru-RU" dirty="0"/>
              <a:t>Допустим, мы поместили его в банк на депозит</a:t>
            </a:r>
          </a:p>
          <a:p>
            <a:r>
              <a:rPr lang="ru-RU" dirty="0"/>
              <a:t>Тогда сумма денег сегодня равна такой же сумме через определенный промежуток времени плюс дополнительный доход от их альтернативного использования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54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Будущая ценность денег (FV -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расчета будущей ценности применяются сложные проценты (метод компаундирования) </a:t>
            </a:r>
          </a:p>
          <a:p>
            <a:r>
              <a:rPr lang="ru-RU" dirty="0"/>
              <a:t>Сложный процент исчисляется по формуле: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3100897"/>
            <a:ext cx="6096528" cy="74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03" y="3875654"/>
            <a:ext cx="958374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Текущая (настоящая)  ценность (PV - </a:t>
            </a:r>
            <a:r>
              <a:rPr lang="ru-RU" dirty="0" err="1"/>
              <a:t>Present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02896"/>
            <a:ext cx="10515600" cy="4351338"/>
          </a:xfrm>
        </p:spPr>
        <p:txBody>
          <a:bodyPr/>
          <a:lstStyle/>
          <a:p>
            <a:r>
              <a:rPr lang="ru-RU" dirty="0"/>
              <a:t>Для расчета приведенной к текущему </a:t>
            </a:r>
            <a:r>
              <a:rPr lang="ru-RU" dirty="0" err="1"/>
              <a:t>мо</a:t>
            </a:r>
            <a:r>
              <a:rPr lang="ru-RU" dirty="0"/>
              <a:t>-менту ценности будущих денег (PV - </a:t>
            </a:r>
            <a:r>
              <a:rPr lang="ru-RU" dirty="0" err="1"/>
              <a:t>Present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) пользуются дисконтированием</a:t>
            </a:r>
          </a:p>
          <a:p>
            <a:r>
              <a:rPr lang="ru-RU" dirty="0"/>
              <a:t>Коэффициент дисконтирования (DF – </a:t>
            </a:r>
            <a:r>
              <a:rPr lang="ru-RU" dirty="0" err="1"/>
              <a:t>Discount</a:t>
            </a:r>
            <a:r>
              <a:rPr lang="ru-RU" dirty="0"/>
              <a:t> </a:t>
            </a:r>
            <a:r>
              <a:rPr lang="ru-RU" dirty="0" err="1"/>
              <a:t>Factor</a:t>
            </a:r>
            <a:r>
              <a:rPr lang="ru-RU" dirty="0"/>
              <a:t>) является обратным сложному проценту и имеет формулу: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51" y="3967406"/>
            <a:ext cx="9492295" cy="2462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46" y="2727899"/>
            <a:ext cx="279830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Сравнение </a:t>
            </a:r>
            <a:r>
              <a:rPr lang="ru-RU" dirty="0"/>
              <a:t>ситуаций “С проектом” и   “Без проекта”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647" y="1331231"/>
            <a:ext cx="3889585" cy="1597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323" y="3142676"/>
            <a:ext cx="2231329" cy="109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99" y="4289601"/>
            <a:ext cx="3005588" cy="1231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137" y="2599516"/>
            <a:ext cx="1688738" cy="890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327" y="4032769"/>
            <a:ext cx="1761897" cy="8169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822" y="1700278"/>
            <a:ext cx="841321" cy="1091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092" y="2984167"/>
            <a:ext cx="54259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прироста чистых выгод от 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779" y="1771344"/>
            <a:ext cx="3761558" cy="1591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558" y="4453817"/>
            <a:ext cx="2889754" cy="1231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18" y="3362538"/>
            <a:ext cx="217036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Денежные потоки 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80" y="1416424"/>
            <a:ext cx="6960789" cy="47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Денежный поток «Без проекта»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894" y="1538753"/>
            <a:ext cx="8208186" cy="44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Суммарные денежные потоки (чистые выгоды)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291" y="1398494"/>
            <a:ext cx="7303168" cy="47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223" y="56208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Кошелев Валерий Михайлович</a:t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r>
              <a:rPr lang="ru-RU" sz="2400" dirty="0">
                <a:solidFill>
                  <a:schemeClr val="bg1"/>
                </a:solidFill>
                <a:latin typeface="+mj-lt"/>
              </a:rPr>
              <a:t>Тел. +7 (916) 623-8515</a:t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r>
              <a:rPr lang="ru-RU" sz="2400" dirty="0">
                <a:solidFill>
                  <a:schemeClr val="bg1"/>
                </a:solidFill>
                <a:latin typeface="+mj-lt"/>
              </a:rPr>
              <a:t>E-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mail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: vmkoshelev@gmail.com</a:t>
            </a:r>
          </a:p>
        </p:txBody>
      </p:sp>
    </p:spTree>
    <p:extLst>
      <p:ext uri="{BB962C8B-B14F-4D97-AF65-F5344CB8AC3E}">
        <p14:creationId xmlns:p14="http://schemas.microsoft.com/office/powerpoint/2010/main" val="365901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Применение альтернативной стоимости капитала </a:t>
            </a:r>
          </a:p>
          <a:p>
            <a:r>
              <a:rPr lang="ru-RU" dirty="0"/>
              <a:t>Учет ценности денег во времени</a:t>
            </a:r>
          </a:p>
          <a:p>
            <a:r>
              <a:rPr lang="ru-RU" dirty="0"/>
              <a:t>Сравнение ситуаций “С проектом” и   “Без проекта”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Инвестиционный проект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Комплекс взаимосвязанных  организационных, технических и инвестиционных мероприятий</a:t>
            </a:r>
          </a:p>
          <a:p>
            <a:r>
              <a:rPr lang="ru-RU" dirty="0"/>
              <a:t>Имеет определенную цель </a:t>
            </a:r>
          </a:p>
          <a:p>
            <a:r>
              <a:rPr lang="ru-RU" dirty="0"/>
              <a:t>Ограничен во времени </a:t>
            </a:r>
          </a:p>
          <a:p>
            <a:r>
              <a:rPr lang="ru-RU" dirty="0"/>
              <a:t>Ограничен в ресурсах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7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Жизненный цикл </a:t>
            </a:r>
            <a:r>
              <a:rPr lang="ru-RU" dirty="0" smtClean="0"/>
              <a:t>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363" y="1416424"/>
            <a:ext cx="8921023" cy="47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17" y="212946"/>
            <a:ext cx="6964085" cy="5653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8717" y="5175504"/>
            <a:ext cx="507403" cy="690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9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Альтернативная стоимость капитала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749" y="1272988"/>
            <a:ext cx="8378252" cy="48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Денежные потоки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624" y="1825625"/>
            <a:ext cx="63667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3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Альтернативный денежный поток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27" y="1380566"/>
            <a:ext cx="7927696" cy="46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Суммарные денежные потоки (чистые выгоды)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884" y="1362634"/>
            <a:ext cx="7205981" cy="46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0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</TotalTime>
  <Words>253</Words>
  <Application>Microsoft Office PowerPoint</Application>
  <PresentationFormat>Широкоэкранный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Тема1</vt:lpstr>
      <vt:lpstr>Основные инструменты анализа инвестиционных проектов</vt:lpstr>
      <vt:lpstr>Структура темы</vt:lpstr>
      <vt:lpstr>Инвестиционный проект </vt:lpstr>
      <vt:lpstr>Жизненный цикл проекта</vt:lpstr>
      <vt:lpstr>Презентация PowerPoint</vt:lpstr>
      <vt:lpstr>Альтернативная стоимость капитала </vt:lpstr>
      <vt:lpstr>Денежные потоки проекта</vt:lpstr>
      <vt:lpstr>Альтернативный денежный поток</vt:lpstr>
      <vt:lpstr>Суммарные денежные потоки (чистые выгоды)</vt:lpstr>
      <vt:lpstr>2. Ценность денег во времени</vt:lpstr>
      <vt:lpstr>Будущая ценность денег (FV - Future Value) </vt:lpstr>
      <vt:lpstr>Текущая (настоящая)  ценность (PV - Present Value) </vt:lpstr>
      <vt:lpstr>3. Сравнение ситуаций “С проектом” и   “Без проекта” </vt:lpstr>
      <vt:lpstr>Расчет прироста чистых выгод от проекта</vt:lpstr>
      <vt:lpstr>Денежные потоки проекта</vt:lpstr>
      <vt:lpstr>Денежный поток «Без проекта»</vt:lpstr>
      <vt:lpstr>Суммарные денежные потоки (чистые выгоды)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инструменты анализа инвестиционных проектов</dc:title>
  <dc:creator>Ноутбук аудитория FosAGRO</dc:creator>
  <cp:lastModifiedBy>Ноутбук аудитория FosAGRO</cp:lastModifiedBy>
  <cp:revision>5</cp:revision>
  <dcterms:created xsi:type="dcterms:W3CDTF">2024-02-08T09:58:25Z</dcterms:created>
  <dcterms:modified xsi:type="dcterms:W3CDTF">2024-02-08T10:32:19Z</dcterms:modified>
</cp:coreProperties>
</file>