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25F8AA-8247-4A00-B9E4-726E49896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894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AFC60-8D5F-4A82-AF26-FD62351983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29285" y="2105129"/>
            <a:ext cx="5252815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rgbClr val="00B050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B4A257-9B98-4330-9907-FEE7EEE7C5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29285" y="4772811"/>
            <a:ext cx="3389832" cy="89305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Спикер, компания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DB01016F-8C6F-4A59-BBD7-9AEA4D86A1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0150" y="1219200"/>
            <a:ext cx="4419600" cy="44196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A38DB4-BF2B-49E8-B877-F9F3C27B7B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29" y="833007"/>
            <a:ext cx="2973936" cy="791451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54CB0C8-B9A2-436E-950A-0D85470AA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29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46B11F43-7DE4-49AF-9606-0C34595A5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43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BAB146-60EC-41CF-BE3D-EBB689690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0C5F6-50BC-4DA5-B9B9-E10CCDC2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35BEF3-585A-4136-8BD7-8BD60BBF9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823EC46-CE0A-4755-8BCE-E9E5F6ABC80E}"/>
              </a:ext>
            </a:extLst>
          </p:cNvPr>
          <p:cNvCxnSpPr>
            <a:cxnSpLocks/>
          </p:cNvCxnSpPr>
          <p:nvPr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475DB0-B330-422F-83A6-238D76ECC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1DE55738-A6BD-44FB-94E3-7CD0EAC85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46B11F43-7DE4-49AF-9606-0C34595A5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77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B8F587-7ABE-4157-86E9-2B0EECDC7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77226" y="0"/>
            <a:ext cx="391477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34D78-36D9-4FE1-9528-238A5C1A5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766888"/>
            <a:ext cx="4568825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26E28C2C-CDF3-40B2-AEB6-3879E27445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2150" y="1181100"/>
            <a:ext cx="4486276" cy="44862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    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E45DC1-CCF8-421F-AEB8-5651D3F19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3" y="6280467"/>
            <a:ext cx="1546789" cy="41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7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71864B0-F9B2-4529-A886-9E887997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49202E2-58F7-4361-9234-A5CD920AE7AF}"/>
              </a:ext>
            </a:extLst>
          </p:cNvPr>
          <p:cNvCxnSpPr>
            <a:cxnSpLocks/>
          </p:cNvCxnSpPr>
          <p:nvPr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7A96AB6-C006-4530-A1F7-0FC58B28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0D495309-9686-4AFC-8CC8-370E144D2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46B11F43-7DE4-49AF-9606-0C34595A551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0853CAD-1B6C-453B-B696-52986945DF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53093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11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1CBF30-2005-4284-BB0D-B94636E8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46B11F43-7DE4-49AF-9606-0C34595A5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09D89D-8705-4A9B-A1B6-2922A5A34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A0EC68-44F9-494C-AEDA-F8D1BC31DD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69592" y="3648179"/>
            <a:ext cx="5252815" cy="9047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B31DCFC-336E-425F-BE4A-DE9A517AD209}"/>
              </a:ext>
            </a:extLst>
          </p:cNvPr>
          <p:cNvCxnSpPr>
            <a:cxnSpLocks/>
          </p:cNvCxnSpPr>
          <p:nvPr/>
        </p:nvCxnSpPr>
        <p:spPr>
          <a:xfrm>
            <a:off x="2294101" y="3153754"/>
            <a:ext cx="74485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A76BCB-9DE8-4E9A-B176-5E4D6BAB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81" y="1700267"/>
            <a:ext cx="3247401" cy="8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36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9663B-C6B9-45B3-AEDE-846D898B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228170-FCDD-4B3B-8669-D27742649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7A2DE0-343D-4166-95FA-105AF2ED4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11F43-7DE4-49AF-9606-0C34595A5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57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Бизнес-планирование деятельности предприятия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284" y="4772810"/>
            <a:ext cx="5000716" cy="1810870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+mj-lt"/>
              </a:rPr>
              <a:t>к.э.н., доцент кафедры педагогики и психологии профессионального образования, зам. руководителя ОЦ «Форсайт-образование» Каратаева О.Г.</a:t>
            </a:r>
          </a:p>
          <a:p>
            <a:r>
              <a:rPr lang="ru-RU" dirty="0">
                <a:latin typeface="+mj-lt"/>
              </a:rPr>
              <a:t>ассистент кафедры статистики и кибернетики,  </a:t>
            </a:r>
            <a:r>
              <a:rPr lang="ru-RU" dirty="0" err="1">
                <a:latin typeface="+mj-lt"/>
              </a:rPr>
              <a:t>Джикия</a:t>
            </a:r>
            <a:r>
              <a:rPr lang="ru-RU" dirty="0">
                <a:latin typeface="+mj-lt"/>
              </a:rPr>
              <a:t> М.К.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569" b="1499"/>
          <a:stretch/>
        </p:blipFill>
        <p:spPr>
          <a:xfrm>
            <a:off x="1620774" y="1233582"/>
            <a:ext cx="3518154" cy="460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6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 бизнес-планирования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725" y="1405000"/>
            <a:ext cx="4836650" cy="47763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5" y="2256979"/>
            <a:ext cx="5589214" cy="30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Организационная структура построения процесса разработки бизнес-плана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725" y="1408176"/>
            <a:ext cx="4685667" cy="4882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392" y="1947672"/>
            <a:ext cx="5334633" cy="38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0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Последовательность разработки бизнес-плана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725" y="1316736"/>
            <a:ext cx="4843260" cy="50109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506" y="1854783"/>
            <a:ext cx="3624198" cy="421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2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Оптимальная структура бизнес-плана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8448"/>
            <a:ext cx="7318248" cy="5084064"/>
          </a:xfrm>
        </p:spPr>
        <p:txBody>
          <a:bodyPr>
            <a:normAutofit fontScale="77500" lnSpcReduction="20000"/>
          </a:bodyPr>
          <a:lstStyle/>
          <a:p>
            <a:r>
              <a:rPr lang="ru-RU" sz="2300" dirty="0"/>
              <a:t>Структура и состав бизнес-плана определяются сложностью и масштабностью делового замысла. Качественно проработанный бизнес-план, как правило, включает в себя следующие разделы:</a:t>
            </a:r>
          </a:p>
          <a:p>
            <a:r>
              <a:rPr lang="ru-RU" sz="2300" dirty="0"/>
              <a:t>титульный лист и аннотацию;</a:t>
            </a:r>
          </a:p>
          <a:p>
            <a:r>
              <a:rPr lang="ru-RU" sz="2300" dirty="0"/>
              <a:t>резюме;</a:t>
            </a:r>
          </a:p>
          <a:p>
            <a:r>
              <a:rPr lang="ru-RU" sz="2300" dirty="0"/>
              <a:t>сведения о предприятии;</a:t>
            </a:r>
          </a:p>
          <a:p>
            <a:r>
              <a:rPr lang="ru-RU" sz="2300" dirty="0"/>
              <a:t>юридическое обеспечение деятельности предприятия;</a:t>
            </a:r>
          </a:p>
          <a:p>
            <a:r>
              <a:rPr lang="ru-RU" sz="2300" dirty="0"/>
              <a:t>сведения о внешней среде предприятия;</a:t>
            </a:r>
          </a:p>
          <a:p>
            <a:r>
              <a:rPr lang="ru-RU" sz="2300" dirty="0"/>
              <a:t>описание продукции, услуг;</a:t>
            </a:r>
          </a:p>
          <a:p>
            <a:r>
              <a:rPr lang="ru-RU" sz="2300" dirty="0"/>
              <a:t>план по маркетингу;</a:t>
            </a:r>
          </a:p>
          <a:p>
            <a:r>
              <a:rPr lang="ru-RU" sz="2300" dirty="0"/>
              <a:t>организационный план;</a:t>
            </a:r>
          </a:p>
          <a:p>
            <a:r>
              <a:rPr lang="ru-RU" sz="2300" dirty="0"/>
              <a:t>производственный план;</a:t>
            </a:r>
          </a:p>
          <a:p>
            <a:r>
              <a:rPr lang="ru-RU" sz="2300" dirty="0"/>
              <a:t>финансовый план;</a:t>
            </a:r>
          </a:p>
          <a:p>
            <a:r>
              <a:rPr lang="ru-RU" sz="2300" dirty="0"/>
              <a:t>план по рискам;</a:t>
            </a:r>
          </a:p>
          <a:p>
            <a:r>
              <a:rPr lang="ru-RU" sz="2300" dirty="0"/>
              <a:t>гарантии инвесторам и партнёрам;</a:t>
            </a:r>
          </a:p>
          <a:p>
            <a:r>
              <a:rPr lang="ru-RU" sz="2300" dirty="0"/>
              <a:t>оценку эффективности реализации бизнес-плана.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787" y="2450592"/>
            <a:ext cx="4410161" cy="287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Разделы бизнес-плана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5024"/>
            <a:ext cx="6787896" cy="5029200"/>
          </a:xfrm>
        </p:spPr>
        <p:txBody>
          <a:bodyPr>
            <a:normAutofit/>
          </a:bodyPr>
          <a:lstStyle/>
          <a:p>
            <a:pPr marL="0" lvl="0" indent="0" defTabSz="685800">
              <a:spcBef>
                <a:spcPts val="750"/>
              </a:spcBef>
              <a:buNone/>
            </a:pPr>
            <a:r>
              <a:rPr lang="ru-RU" sz="1600" b="1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Титульный лист</a:t>
            </a:r>
          </a:p>
          <a:p>
            <a:pPr marL="171450" lvl="0" indent="-171450" defTabSz="685800">
              <a:spcBef>
                <a:spcPts val="750"/>
              </a:spcBef>
            </a:pPr>
            <a:r>
              <a:rPr lang="ru-RU" sz="1600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 титульном листе бизнес-плана обязательно указываются:</a:t>
            </a:r>
          </a:p>
          <a:p>
            <a:pPr marL="171450" lvl="0" indent="-171450" defTabSz="685800">
              <a:spcBef>
                <a:spcPts val="750"/>
              </a:spcBef>
            </a:pPr>
            <a:r>
              <a:rPr lang="ru-RU" sz="1600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полное название и реквизиты предприятия;</a:t>
            </a:r>
          </a:p>
          <a:p>
            <a:pPr marL="171450" lvl="0" indent="-171450" defTabSz="685800">
              <a:spcBef>
                <a:spcPts val="750"/>
              </a:spcBef>
            </a:pPr>
            <a:r>
              <a:rPr lang="ru-RU" sz="1600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наименование проекта, бизнес-плана;</a:t>
            </a:r>
          </a:p>
          <a:p>
            <a:pPr marL="171450" lvl="0" indent="-171450" defTabSz="685800">
              <a:spcBef>
                <a:spcPts val="750"/>
              </a:spcBef>
            </a:pPr>
            <a:r>
              <a:rPr lang="ru-RU" sz="1600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фамилия, имя, отчество (полностью) руководителя предприятия;</a:t>
            </a:r>
          </a:p>
          <a:p>
            <a:pPr marL="171450" lvl="0" indent="-171450" defTabSz="685800">
              <a:spcBef>
                <a:spcPts val="750"/>
              </a:spcBef>
            </a:pPr>
            <a:r>
              <a:rPr lang="ru-RU" sz="1600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фамилии, инициалы участников разработки бизнес-плана;</a:t>
            </a:r>
          </a:p>
          <a:p>
            <a:pPr marL="171450" lvl="0" indent="-171450" defTabSz="685800">
              <a:spcBef>
                <a:spcPts val="750"/>
              </a:spcBef>
            </a:pPr>
            <a:r>
              <a:rPr lang="ru-RU" sz="1600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экспертное заключение;</a:t>
            </a:r>
          </a:p>
          <a:p>
            <a:pPr marL="171450" lvl="0" indent="-171450" defTabSz="685800">
              <a:spcBef>
                <a:spcPts val="750"/>
              </a:spcBef>
            </a:pPr>
            <a:r>
              <a:rPr lang="ru-RU" sz="1600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дата разработки бизнес-плана.</a:t>
            </a:r>
          </a:p>
          <a:p>
            <a:pPr marL="0" lvl="0" indent="0" defTabSz="685800">
              <a:spcBef>
                <a:spcPts val="750"/>
              </a:spcBef>
              <a:buNone/>
            </a:pPr>
            <a:r>
              <a:rPr lang="en-US" sz="1600" b="1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1600" b="1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600" b="1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Резюме</a:t>
            </a:r>
            <a:endParaRPr lang="ru-RU" sz="1600" b="1" dirty="0">
              <a:solidFill>
                <a:srgbClr val="034A9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defTabSz="685800">
              <a:spcBef>
                <a:spcPts val="750"/>
              </a:spcBef>
              <a:buNone/>
            </a:pPr>
            <a:r>
              <a:rPr lang="ru-RU" sz="1600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Через данный раздел бизнес-плана потенциальным кредиторам и партнёрам даётся обобщенная, комплексная оценка предпринимательского замысла или инновационного экономического мероприятия, приводятся основные данные, которые должны убедительно свидетельствовать о больших возможностях предприятия, выгодности вложения средств в реализацию проекта. По этой причине резюме пишется после проработки всех разделов бизнес-плана.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500" y="2651760"/>
            <a:ext cx="3445133" cy="237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Сведения о предприятии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551305"/>
            <a:ext cx="10515600" cy="4351338"/>
          </a:xfrm>
        </p:spPr>
        <p:txBody>
          <a:bodyPr/>
          <a:lstStyle/>
          <a:p>
            <a:pPr marL="171450" lvl="0" indent="-171450" defTabSz="685800">
              <a:spcBef>
                <a:spcPts val="750"/>
              </a:spcBef>
            </a:pPr>
            <a:r>
              <a:rPr lang="ru-RU" sz="2000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Сведения о предприятии, видах </a:t>
            </a:r>
            <a:r>
              <a:rPr lang="ru-RU" sz="200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его </a:t>
            </a:r>
            <a:r>
              <a:rPr lang="ru-RU" sz="2000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деятельности</a:t>
            </a:r>
            <a:r>
              <a:rPr lang="en-US" sz="2000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ru-RU" sz="2000" dirty="0">
              <a:solidFill>
                <a:srgbClr val="034A9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lvl="0" indent="-171450" defTabSz="685800">
              <a:spcBef>
                <a:spcPts val="750"/>
              </a:spcBef>
            </a:pPr>
            <a:r>
              <a:rPr lang="ru-RU" sz="2000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Конкретные </a:t>
            </a:r>
            <a:r>
              <a:rPr lang="ru-RU" sz="200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цели </a:t>
            </a:r>
            <a:r>
              <a:rPr lang="ru-RU" sz="2000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предприятия</a:t>
            </a:r>
            <a:r>
              <a:rPr lang="en-US" sz="2000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ru-RU" sz="2000" dirty="0">
              <a:solidFill>
                <a:srgbClr val="034A9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lvl="0" indent="-171450" defTabSz="685800">
              <a:spcBef>
                <a:spcPts val="750"/>
              </a:spcBef>
            </a:pPr>
            <a:r>
              <a:rPr lang="ru-RU" sz="2000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Структура, команда управления и </a:t>
            </a:r>
            <a:r>
              <a:rPr lang="ru-RU" sz="200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кадровый </a:t>
            </a:r>
            <a:r>
              <a:rPr lang="ru-RU" sz="2000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состав</a:t>
            </a:r>
            <a:r>
              <a:rPr lang="en-US" sz="2000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ru-RU" sz="2000" dirty="0">
              <a:solidFill>
                <a:srgbClr val="034A9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lvl="0" indent="-171450" defTabSz="685800">
              <a:spcBef>
                <a:spcPts val="750"/>
              </a:spcBef>
            </a:pPr>
            <a:r>
              <a:rPr lang="ru-RU" sz="2000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Перспективы </a:t>
            </a:r>
            <a:r>
              <a:rPr lang="ru-RU" sz="200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развития </a:t>
            </a:r>
            <a:r>
              <a:rPr lang="ru-RU" sz="2000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предприятия</a:t>
            </a:r>
            <a:r>
              <a:rPr lang="en-US" sz="2000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ru-RU" sz="2000" dirty="0">
              <a:solidFill>
                <a:srgbClr val="034A9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lvl="0" indent="-171450" defTabSz="685800">
              <a:spcBef>
                <a:spcPts val="750"/>
              </a:spcBef>
            </a:pPr>
            <a:r>
              <a:rPr lang="ru-RU" sz="200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Партнерские </a:t>
            </a:r>
            <a:r>
              <a:rPr lang="ru-RU" sz="2000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связи</a:t>
            </a:r>
            <a:r>
              <a:rPr lang="en-US" sz="2000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ru-RU" sz="2000" dirty="0">
              <a:solidFill>
                <a:srgbClr val="034A9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lvl="0" indent="-171450" defTabSz="685800">
              <a:spcBef>
                <a:spcPts val="750"/>
              </a:spcBef>
            </a:pPr>
            <a:r>
              <a:rPr lang="ru-RU" sz="2000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Долевое участие персонала во внутрипроизводственной деятельности предприятия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3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Юридический план </a:t>
            </a:r>
            <a:br>
              <a:rPr lang="ru-RU" dirty="0" smtClean="0"/>
            </a:br>
            <a:r>
              <a:rPr lang="ru-RU" dirty="0" smtClean="0"/>
              <a:t>(юридическое обеспечение деятельности предприятия)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9888"/>
            <a:ext cx="7080504" cy="4992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Правильный выбор юридического статуса предприятия во многом предопределяет успех дела. Любой хозяйственно-правовой форме бизнеса присущи свои преимущества и недостатки. Надо избрать такую, которая бы наилучшим образом согласовывалась с выдвинутыми целями и задачами предприятия, масштабами его деятельности, реальными возможностями их </a:t>
            </a:r>
            <a:r>
              <a:rPr lang="ru-RU" sz="1800">
                <a:latin typeface="Calibri Light" panose="020F0302020204030204" pitchFamily="34" charset="0"/>
                <a:cs typeface="Calibri Light" panose="020F0302020204030204" pitchFamily="34" charset="0"/>
              </a:rPr>
              <a:t>осуществления</a:t>
            </a:r>
            <a:r>
              <a:rPr lang="ru-RU" sz="180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n-US" sz="180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180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80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180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ru-RU" sz="180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При </a:t>
            </a: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этом необходимо </a:t>
            </a:r>
            <a:r>
              <a:rPr lang="ru-RU" sz="1800">
                <a:latin typeface="Calibri Light" panose="020F0302020204030204" pitchFamily="34" charset="0"/>
                <a:cs typeface="Calibri Light" panose="020F0302020204030204" pitchFamily="34" charset="0"/>
              </a:rPr>
              <a:t>иметь </a:t>
            </a:r>
            <a:r>
              <a:rPr lang="ru-RU" sz="1800" smtClean="0">
                <a:latin typeface="Calibri Light" panose="020F0302020204030204" pitchFamily="34" charset="0"/>
                <a:cs typeface="Calibri Light" panose="020F0302020204030204" pitchFamily="34" charset="0"/>
              </a:rPr>
              <a:t>в</a:t>
            </a:r>
            <a:r>
              <a:rPr lang="en-US" sz="180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smtClean="0">
                <a:latin typeface="Calibri Light" panose="020F0302020204030204" pitchFamily="34" charset="0"/>
                <a:cs typeface="Calibri Light" panose="020F0302020204030204" pitchFamily="34" charset="0"/>
              </a:rPr>
              <a:t>виду</a:t>
            </a: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, что предприятия различаются по качественным и количественным критериям. Основной качественный критерий – форма собственности. По этому критерию выделяют: частные предприятия; государственные субъекты хозяйствования.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704" y="2432304"/>
            <a:ext cx="4089184" cy="257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5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Сведения о внешней среде предприятия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459864"/>
            <a:ext cx="6174867" cy="4739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Сведения данного раздела должны убедить потенциального инвестора в перспективности деятельности предприятия в данной сфере бизнеса, в той внешней среде, которая окружает предприятие. Чтобы адаптировать производство к этой среде разработчик </a:t>
            </a:r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бизнес-плана </a:t>
            </a:r>
            <a:r>
              <a:rPr lang="ru-RU" sz="200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должен исследовать </a:t>
            </a: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экономическое окружение предприятия и выявить наиболее значимые, критические элементы среды, которые могут оказать положительное или отрицательное воздействие на будущую деятельность предприятия.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328" y="1485269"/>
            <a:ext cx="2528697" cy="405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9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маркетинга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8448"/>
            <a:ext cx="7299960" cy="48785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9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Маркетинг </a:t>
            </a:r>
            <a:r>
              <a:rPr lang="ru-R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способ выявления и использования потребностей покупателей на рынках в коммерческих целях предприятия.</a:t>
            </a:r>
          </a:p>
          <a:p>
            <a:pPr marL="0" indent="0">
              <a:buNone/>
            </a:pPr>
            <a:r>
              <a:rPr lang="ru-R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Процесс согласования возможностей компании и запросов потребителей, результа­том которого является предоставление потребителям благ, максимально удовлетворяющих их потребности, и получение компанией прибыли.</a:t>
            </a:r>
          </a:p>
          <a:p>
            <a:pPr marL="0" indent="0">
              <a:buNone/>
            </a:pPr>
            <a:r>
              <a:rPr lang="ru-R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 маркетинга включает в себя большое число вопросов, требующих детальной проработки при подготовке бизнес-плана.</a:t>
            </a:r>
          </a:p>
          <a:p>
            <a:pPr marL="0" indent="0">
              <a:buNone/>
            </a:pPr>
            <a:r>
              <a:rPr lang="ru-R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Структура раздела может быть следующей:</a:t>
            </a:r>
          </a:p>
          <a:p>
            <a:r>
              <a:rPr lang="ru-R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 расчет емкости рынка ; </a:t>
            </a:r>
          </a:p>
          <a:p>
            <a:r>
              <a:rPr lang="ru-R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 стратегия маркетинга;</a:t>
            </a:r>
          </a:p>
          <a:p>
            <a:r>
              <a:rPr lang="ru-R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 товарная политика;</a:t>
            </a:r>
          </a:p>
          <a:p>
            <a:r>
              <a:rPr lang="ru-R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 ценовая политика;</a:t>
            </a:r>
          </a:p>
          <a:p>
            <a:r>
              <a:rPr lang="ru-R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 сбытовая политика;</a:t>
            </a:r>
          </a:p>
          <a:p>
            <a:r>
              <a:rPr lang="ru-R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 коммуникативная политика;</a:t>
            </a:r>
          </a:p>
          <a:p>
            <a:r>
              <a:rPr lang="ru-R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 бюджет маркетинга.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160" y="2615184"/>
            <a:ext cx="2996417" cy="356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Организационный 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44157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В данном разделе важно проработать структуру управления предприятием, состав подразделений, их задачи, функции и взаимодействие целью создания организационной основы для успешной реализации бизнес-плана и в целом предпринимательского проекта.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848" y="2709105"/>
            <a:ext cx="4350053" cy="326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7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Основы бизнес-планирования на предприятиях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3312"/>
            <a:ext cx="10515600" cy="4823651"/>
          </a:xfrm>
        </p:spPr>
        <p:txBody>
          <a:bodyPr>
            <a:normAutofit/>
          </a:bodyPr>
          <a:lstStyle/>
          <a:p>
            <a:r>
              <a:rPr lang="ru-RU" sz="1400" b="1" dirty="0"/>
              <a:t>Предпринимательство</a:t>
            </a:r>
            <a:r>
              <a:rPr lang="ru-RU" sz="1400" dirty="0"/>
              <a:t> – вид деятельности, направленное на удовлетворение потребностей и получение прибыли </a:t>
            </a:r>
            <a:r>
              <a:rPr lang="ru-RU" sz="1400"/>
              <a:t>взамен</a:t>
            </a:r>
            <a:r>
              <a:rPr lang="ru-RU" sz="1400" smtClean="0"/>
              <a:t>.</a:t>
            </a:r>
            <a:r>
              <a:rPr lang="en-US" sz="1400" smtClean="0"/>
              <a:t/>
            </a:r>
            <a:br>
              <a:rPr lang="en-US" sz="1400" smtClean="0"/>
            </a:br>
            <a:endParaRPr lang="ru-RU" sz="1400" dirty="0"/>
          </a:p>
          <a:p>
            <a:r>
              <a:rPr lang="ru-RU" sz="1400" b="1" dirty="0"/>
              <a:t>Бизнес</a:t>
            </a:r>
            <a:r>
              <a:rPr lang="ru-RU" sz="1400" dirty="0"/>
              <a:t> (с франц. </a:t>
            </a:r>
            <a:r>
              <a:rPr lang="ru-RU" sz="1400" dirty="0" err="1"/>
              <a:t>business</a:t>
            </a:r>
            <a:r>
              <a:rPr lang="ru-RU" sz="1400" dirty="0"/>
              <a:t>) – хобби или дело, приносящее </a:t>
            </a:r>
            <a:r>
              <a:rPr lang="ru-RU" sz="1400"/>
              <a:t>доход</a:t>
            </a:r>
            <a:r>
              <a:rPr lang="ru-RU" sz="1400" smtClean="0"/>
              <a:t>.</a:t>
            </a:r>
            <a:r>
              <a:rPr lang="en-US" sz="1400" smtClean="0"/>
              <a:t/>
            </a:r>
            <a:br>
              <a:rPr lang="en-US" sz="1400" smtClean="0"/>
            </a:br>
            <a:endParaRPr lang="ru-RU" sz="1400" dirty="0"/>
          </a:p>
          <a:p>
            <a:r>
              <a:rPr lang="ru-RU" sz="1400" b="1" dirty="0"/>
              <a:t>Коммерция</a:t>
            </a:r>
            <a:r>
              <a:rPr lang="ru-RU" sz="1400" dirty="0"/>
              <a:t> (от лат. </a:t>
            </a:r>
            <a:r>
              <a:rPr lang="ru-RU" sz="1400" dirty="0" err="1"/>
              <a:t>commerciante</a:t>
            </a:r>
            <a:r>
              <a:rPr lang="ru-RU" sz="1400" dirty="0"/>
              <a:t> – торговля) – торговля, торгово-</a:t>
            </a:r>
            <a:r>
              <a:rPr lang="ru-RU" sz="1400" dirty="0" err="1"/>
              <a:t>посреднеческие</a:t>
            </a:r>
            <a:r>
              <a:rPr lang="ru-RU" sz="1400" dirty="0"/>
              <a:t> операции; деятельность, направленная на получении прибыли. В широком смысле – </a:t>
            </a:r>
            <a:r>
              <a:rPr lang="ru-RU" sz="1400"/>
              <a:t>предпринимательство</a:t>
            </a:r>
            <a:r>
              <a:rPr lang="ru-RU" sz="1400" smtClean="0"/>
              <a:t>.</a:t>
            </a:r>
            <a:r>
              <a:rPr lang="en-US" sz="1400" smtClean="0"/>
              <a:t/>
            </a:r>
            <a:br>
              <a:rPr lang="en-US" sz="1400" smtClean="0"/>
            </a:br>
            <a:endParaRPr lang="ru-RU" sz="1400" dirty="0"/>
          </a:p>
          <a:p>
            <a:r>
              <a:rPr lang="ru-RU" sz="1400" b="1" dirty="0"/>
              <a:t>Цифровое предпринимательство </a:t>
            </a:r>
            <a:r>
              <a:rPr lang="ru-RU" sz="1400" dirty="0"/>
              <a:t>– получение и развитие практических навыков как </a:t>
            </a:r>
            <a:r>
              <a:rPr lang="ru-RU" sz="1400" dirty="0" err="1"/>
              <a:t>hard</a:t>
            </a:r>
            <a:r>
              <a:rPr lang="ru-RU" sz="1400" dirty="0"/>
              <a:t> </a:t>
            </a:r>
            <a:r>
              <a:rPr lang="ru-RU" sz="1400" dirty="0" err="1"/>
              <a:t>skills</a:t>
            </a:r>
            <a:r>
              <a:rPr lang="ru-RU" sz="1400" dirty="0"/>
              <a:t> и </a:t>
            </a:r>
            <a:r>
              <a:rPr lang="ru-RU" sz="1400" dirty="0" err="1"/>
              <a:t>soft</a:t>
            </a:r>
            <a:r>
              <a:rPr lang="ru-RU" sz="1400" dirty="0"/>
              <a:t> </a:t>
            </a:r>
            <a:r>
              <a:rPr lang="ru-RU" sz="1400" dirty="0" err="1"/>
              <a:t>skills</a:t>
            </a:r>
            <a:r>
              <a:rPr lang="ru-RU" sz="1400" dirty="0"/>
              <a:t>, без которых невозможно представить предпринимателя – лидерство, управление командой, презентации, </a:t>
            </a:r>
            <a:r>
              <a:rPr lang="ru-RU" sz="1400"/>
              <a:t>переговоры</a:t>
            </a:r>
            <a:r>
              <a:rPr lang="ru-RU" sz="1400" smtClean="0"/>
              <a:t>.</a:t>
            </a:r>
            <a:r>
              <a:rPr lang="en-US" sz="1400" smtClean="0"/>
              <a:t/>
            </a:r>
            <a:br>
              <a:rPr lang="en-US" sz="1400" smtClean="0"/>
            </a:br>
            <a:endParaRPr lang="ru-RU" sz="1400" dirty="0"/>
          </a:p>
          <a:p>
            <a:r>
              <a:rPr lang="ru-RU" sz="1400" b="1" dirty="0" err="1"/>
              <a:t>Hard</a:t>
            </a:r>
            <a:r>
              <a:rPr lang="ru-RU" sz="1400" b="1" dirty="0"/>
              <a:t> </a:t>
            </a:r>
            <a:r>
              <a:rPr lang="ru-RU" sz="1400" b="1" dirty="0" err="1"/>
              <a:t>skills</a:t>
            </a:r>
            <a:r>
              <a:rPr lang="ru-RU" sz="1400" b="1" dirty="0"/>
              <a:t> </a:t>
            </a:r>
            <a:r>
              <a:rPr lang="ru-RU" sz="1400" dirty="0"/>
              <a:t>- это профессиональные навыки, которые нужны только в конкретной профессии. На русском их еще называют жесткими навыками (в переводе с англ. означают «жесткие навыки») — профессиональные, технические компетенции, которые можно наглядно продемонстрировать, оценить и </a:t>
            </a:r>
            <a:r>
              <a:rPr lang="ru-RU" sz="1400"/>
              <a:t>проверить</a:t>
            </a:r>
            <a:r>
              <a:rPr lang="ru-RU" sz="1400" smtClean="0"/>
              <a:t>.</a:t>
            </a:r>
            <a:r>
              <a:rPr lang="en-US" sz="1400" smtClean="0"/>
              <a:t/>
            </a:r>
            <a:br>
              <a:rPr lang="en-US" sz="1400" smtClean="0"/>
            </a:br>
            <a:endParaRPr lang="ru-RU" sz="1400" dirty="0"/>
          </a:p>
          <a:p>
            <a:r>
              <a:rPr lang="ru-RU" sz="1400" b="1" dirty="0" err="1"/>
              <a:t>Soft</a:t>
            </a:r>
            <a:r>
              <a:rPr lang="ru-RU" sz="1400" b="1" dirty="0"/>
              <a:t> </a:t>
            </a:r>
            <a:r>
              <a:rPr lang="ru-RU" sz="1400" b="1" dirty="0" err="1"/>
              <a:t>skills</a:t>
            </a:r>
            <a:r>
              <a:rPr lang="ru-RU" sz="1400" dirty="0"/>
              <a:t> - это навыки, которые полезны в большинстве профессий. Они связаны с личными качествами человека (в переводе с англ. означают «мягкие или гибкие навыки»). Комплекс умений общего характера, тесно связанных с личностными качествами; так или иначе важных во всякой профессии. Гибкими считаются навыки критического мышления, решения задач, публичного выступления, делового общения, работы в команде, цифрового общения, организации деятельности, на которые также влияют уровень лидерских качеств, знания трудовой этики, дисциплины, чувство ответственности.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72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Производственный 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Этот раздел бизнес-плана разрабатывается в соответствии с планом продаж с увеличением на объём запаса готовой продукции и возможных потерь</a:t>
            </a:r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n-US" sz="200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ru-RU" sz="2000" smtClean="0">
                <a:latin typeface="Calibri Light" panose="020F0302020204030204" pitchFamily="34" charset="0"/>
                <a:cs typeface="Calibri Light" panose="020F0302020204030204" pitchFamily="34" charset="0"/>
              </a:rPr>
              <a:t>Цель </a:t>
            </a: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раздела – представить инвестору, партнёру аргументы, доказывающие реальность предлагаемой бизнес-планом производственной программы, проработанность всего производственного процесса: от приобретения сырья, оборудования , энергоресурсов, найма рабочей силы до выпуска конечного продукта – товара.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692" y="3602736"/>
            <a:ext cx="2574227" cy="257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Финансовый 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331848"/>
            <a:ext cx="8351139" cy="5087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В этот разделе бизнес-плана необходимо обобщить и представить материалы предыдущих разделов в стоимостном выражении.</a:t>
            </a:r>
          </a:p>
          <a:p>
            <a:pPr marL="0" indent="0">
              <a:buNone/>
            </a:pP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Приводятся нормативы для выполнения финансовых расчётов: валюта и её рублевый эквивалент, среднемесячная инфляция рубля, ставка ЦБ РФ, налоги на добавленную стоимость, прибыль, имущество, начисления на заработную плату, рассчитываются следующие показатели:</a:t>
            </a:r>
          </a:p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качество товара; </a:t>
            </a:r>
          </a:p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себестоимости </a:t>
            </a: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продукции;</a:t>
            </a:r>
          </a:p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расход </a:t>
            </a: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материалов;</a:t>
            </a:r>
          </a:p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нормы </a:t>
            </a: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амортизации;</a:t>
            </a:r>
          </a:p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процент </a:t>
            </a: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возможного брака и другие параметры производства.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604" y="2103120"/>
            <a:ext cx="267462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2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по рискам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306830"/>
            <a:ext cx="10515600" cy="5057394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Риск</a:t>
            </a: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- вероятность потери ресурсов предприятия или </a:t>
            </a:r>
            <a:r>
              <a:rPr lang="ru-RU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недополучения</a:t>
            </a: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доходов по сравнению с запланированными (вероятность неудачи). Причина рисков - неопределенность хозяйствования.</a:t>
            </a:r>
          </a:p>
          <a:p>
            <a:pPr marL="0" indent="0">
              <a:buNone/>
            </a:pP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Выделяют риски:</a:t>
            </a:r>
          </a:p>
          <a:p>
            <a:r>
              <a:rPr lang="ru-RU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политические </a:t>
            </a: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(следствие изменений государственной политики, перемен приоритетов в экономике);</a:t>
            </a:r>
          </a:p>
          <a:p>
            <a:r>
              <a:rPr lang="ru-RU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производственные</a:t>
            </a: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(рост себестоимости, увеличение потерь рабочего времени, использование новой технологии);</a:t>
            </a:r>
          </a:p>
          <a:p>
            <a:r>
              <a:rPr lang="ru-RU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коммерческие</a:t>
            </a: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(падение потребительского спроса, повышение закупочных цен, потери товара или его качества, выплаты штрафов, отказ от платежей и др.);</a:t>
            </a:r>
          </a:p>
          <a:p>
            <a:r>
              <a:rPr lang="ru-RU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финансовые</a:t>
            </a: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(потери в результате изменения валютного курса, невыполнение взаимных финансовых обязательств между поставщиками, посредниками), технические (потери из-за низких технологических возможностей производства, поломки оборудования);</a:t>
            </a:r>
          </a:p>
          <a:p>
            <a:r>
              <a:rPr lang="ru-RU" sz="1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отраслевые</a:t>
            </a:r>
            <a: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(потери в результате изменений в экономическом состоянии отрасли, внутриотраслевой конкуренции);</a:t>
            </a:r>
          </a:p>
          <a:p>
            <a:r>
              <a:rPr lang="ru-RU" sz="1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инновационные</a:t>
            </a:r>
            <a: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(вероятность потерь, возникающих при вложении средств в производство новых товаров и услуг</a:t>
            </a:r>
            <a: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  <a:endParaRPr lang="ru-RU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5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Гарантии инвесторам, партнерам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261872"/>
            <a:ext cx="10515600" cy="4531043"/>
          </a:xfrm>
        </p:spPr>
        <p:txBody>
          <a:bodyPr/>
          <a:lstStyle/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Виды гарантий:</a:t>
            </a:r>
          </a:p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обязательства федеральных, региональных и местных органов власти; банковские гарантии; страхование;</a:t>
            </a:r>
          </a:p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залог недвижимости и ценных бумаг;</a:t>
            </a:r>
          </a:p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передача прав; гарантии готовой продукцией.</a:t>
            </a:r>
          </a:p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Юридическое оформление гарантий: гарантийное письмо, договор.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395" y="3872705"/>
            <a:ext cx="3014614" cy="242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эффективности реализации бизнес-плана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9888"/>
            <a:ext cx="7080504" cy="4787075"/>
          </a:xfrm>
        </p:spPr>
        <p:txBody>
          <a:bodyPr/>
          <a:lstStyle/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Показатели эффективности проекта в целом характеризуют с экономической точки зрения технические, технологические и организационные проектные решения.</a:t>
            </a:r>
          </a:p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Эффективность проекта в целом оценивается с целью определения потенциальной привлекательности проекта для возможных участников и поисков источников финансирования. Она включает в себя:</a:t>
            </a:r>
          </a:p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коммерческую эффективность проекта;</a:t>
            </a:r>
          </a:p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общественную (социально-экономическую) эффективность проекта.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704" y="2585457"/>
            <a:ext cx="3493311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1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55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47725" y="4319016"/>
            <a:ext cx="10582275" cy="1514856"/>
          </a:xfrm>
        </p:spPr>
        <p:txBody>
          <a:bodyPr/>
          <a:lstStyle/>
          <a:p>
            <a:pPr marL="0" lvl="0" indent="360363" algn="just" defTabSz="685800">
              <a:spcBef>
                <a:spcPts val="750"/>
              </a:spcBef>
              <a:buNone/>
            </a:pPr>
            <a:r>
              <a:rPr lang="ru-RU" sz="2000" b="1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Предпринимательская идея </a:t>
            </a:r>
            <a:r>
              <a:rPr lang="ru-RU" sz="2000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возможность и необходимость собственной самореализации индивидуума для решения собственных целей, путем удовлетворения потребностей других.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Предпринимательская идея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5230368" y="1652016"/>
            <a:ext cx="5637657" cy="2667000"/>
          </a:xfrm>
        </p:spPr>
        <p:txBody>
          <a:bodyPr/>
          <a:lstStyle/>
          <a:p>
            <a:pPr marL="0" lvl="0" indent="360363" algn="just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ru-RU" sz="2000" b="1" i="1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Идея</a:t>
            </a:r>
            <a:r>
              <a:rPr lang="ru-RU" sz="2000" i="1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(греч. </a:t>
            </a:r>
            <a:r>
              <a:rPr lang="en-US" sz="2000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idea</a:t>
            </a:r>
            <a:r>
              <a:rPr lang="ru-RU" sz="2000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то, что видно). С точки зрения предпринимательства идея – это смысл, концепция предстоящей предпринимательской деятельности.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516" y="1387983"/>
            <a:ext cx="3164633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3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47724" y="1283208"/>
            <a:ext cx="6650356" cy="5117592"/>
          </a:xfrm>
        </p:spPr>
        <p:txBody>
          <a:bodyPr>
            <a:normAutofit/>
          </a:bodyPr>
          <a:lstStyle/>
          <a:p>
            <a:pPr marL="0" lvl="0" indent="449263" defTabSz="685800">
              <a:spcBef>
                <a:spcPts val="75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Интеллект – это определенный уровень знаний, профессия, квалификация и способность к инновационному мышлению и </a:t>
            </a:r>
            <a:r>
              <a:rPr lang="ru-RU" sz="160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поведению</a:t>
            </a:r>
            <a:r>
              <a:rPr lang="ru-RU" sz="1600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n-US" sz="1600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1600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ru-RU" sz="1600" dirty="0">
              <a:solidFill>
                <a:srgbClr val="034A9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449263" defTabSz="685800">
              <a:spcBef>
                <a:spcPts val="75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Человеческие ресурсы – ресурсы, необходимые для выполнения </a:t>
            </a:r>
            <a:r>
              <a:rPr lang="ru-RU" sz="160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идей</a:t>
            </a:r>
            <a:r>
              <a:rPr lang="ru-RU" sz="1600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n-US" sz="1600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1600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ru-RU" sz="1600" dirty="0">
              <a:solidFill>
                <a:srgbClr val="034A9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449263" defTabSz="685800">
              <a:spcBef>
                <a:spcPts val="75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Имущество – богатство. Человеческие ресурсы – ресурсы, необходимые для выполнения </a:t>
            </a:r>
            <a:r>
              <a:rPr lang="ru-RU" sz="160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идей</a:t>
            </a:r>
            <a:r>
              <a:rPr lang="ru-RU" sz="1600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n-US" sz="1600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1600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ru-RU" sz="1600" dirty="0">
              <a:solidFill>
                <a:srgbClr val="034A9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449263" defTabSz="685800">
              <a:spcBef>
                <a:spcPts val="75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Денежные средства могут быть личными и </a:t>
            </a:r>
            <a:r>
              <a:rPr lang="ru-RU" sz="160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заемными</a:t>
            </a:r>
            <a:r>
              <a:rPr lang="ru-RU" sz="1600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n-US" sz="1600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1600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ru-RU" sz="1600" dirty="0">
              <a:solidFill>
                <a:srgbClr val="034A9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449263" defTabSz="685800">
              <a:spcBef>
                <a:spcPts val="75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Время </a:t>
            </a:r>
            <a:r>
              <a:rPr lang="ru-RU" sz="160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деятельности</a:t>
            </a:r>
            <a:r>
              <a:rPr lang="ru-RU" sz="1600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n-US" sz="1600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1600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ru-RU" sz="1600" dirty="0">
              <a:solidFill>
                <a:srgbClr val="034A9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449263" defTabSz="685800">
              <a:spcBef>
                <a:spcPts val="75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Природные </a:t>
            </a:r>
            <a:r>
              <a:rPr lang="ru-RU" sz="160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ресурсы</a:t>
            </a:r>
            <a:r>
              <a:rPr lang="ru-RU" sz="1600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n-US" sz="1600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1600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ru-RU" sz="1600" dirty="0">
              <a:solidFill>
                <a:srgbClr val="034A9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449263" defTabSz="685800">
              <a:spcBef>
                <a:spcPts val="75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Инфраструктура – транспорт, инженерные </a:t>
            </a:r>
            <a:r>
              <a:rPr lang="ru-RU" sz="160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сети</a:t>
            </a:r>
            <a:r>
              <a:rPr lang="ru-RU" sz="1600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n-US" sz="1600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1600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ru-RU" sz="1600" dirty="0">
              <a:solidFill>
                <a:srgbClr val="034A9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449263" defTabSz="685800">
              <a:spcBef>
                <a:spcPts val="75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Национальные традиции.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Условия необходимые для осуществления предпринимательской деятельности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7788083" y="2158117"/>
            <a:ext cx="3756597" cy="284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2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Бизнес-идея. Этапы разработки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725" y="1459864"/>
            <a:ext cx="5036061" cy="49043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113" y="1713312"/>
            <a:ext cx="4183912" cy="391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предпринимательской операции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135" y="5039421"/>
            <a:ext cx="10474833" cy="11294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b="1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2000" b="1" smtClean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Предпринимательская </a:t>
            </a:r>
            <a:r>
              <a:rPr lang="ru-RU" sz="2000" b="1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схема — </a:t>
            </a:r>
            <a:r>
              <a:rPr lang="ru-RU" sz="2000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это алгоритм принятия предпринимательских решений, который разделен на определенные этапы.</a:t>
            </a:r>
            <a:endParaRPr lang="en-US" sz="2000" b="1" i="1" dirty="0">
              <a:solidFill>
                <a:srgbClr val="034A9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1279834"/>
            <a:ext cx="5035732" cy="37493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124" y="1290056"/>
            <a:ext cx="2236908" cy="358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4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Назначение бизнес-плана предприятия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1872"/>
            <a:ext cx="7427976" cy="4915091"/>
          </a:xfrm>
        </p:spPr>
        <p:txBody>
          <a:bodyPr/>
          <a:lstStyle/>
          <a:p>
            <a:pPr marL="0" lvl="0" indent="0" defTabSz="685800">
              <a:spcBef>
                <a:spcPts val="750"/>
              </a:spcBef>
              <a:buNone/>
            </a:pPr>
            <a:r>
              <a:rPr lang="ru-RU" sz="1800" b="1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Бизнес-план:</a:t>
            </a:r>
          </a:p>
          <a:p>
            <a:pPr marL="171450" lvl="0" indent="-171450" defTabSz="685800">
              <a:spcBef>
                <a:spcPts val="750"/>
              </a:spcBef>
            </a:pPr>
            <a:r>
              <a:rPr lang="ru-RU" sz="1800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документ, который описывает предполагаемый бизнес, дает технико-экономические расчеты, на основе которых строится дальнейшая работа предприятий;</a:t>
            </a:r>
          </a:p>
          <a:p>
            <a:pPr marL="171450" lvl="0" indent="-171450" defTabSz="685800">
              <a:spcBef>
                <a:spcPts val="750"/>
              </a:spcBef>
            </a:pPr>
            <a:r>
              <a:rPr lang="ru-RU" sz="1800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БП служит для обоснования предполагаемого бизнеса и оценки его результатов;</a:t>
            </a:r>
          </a:p>
          <a:p>
            <a:pPr marL="171450" lvl="0" indent="-171450" defTabSz="685800">
              <a:spcBef>
                <a:spcPts val="750"/>
              </a:spcBef>
            </a:pPr>
            <a:r>
              <a:rPr lang="ru-RU" sz="1800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БП является неотъемлемым  элементом стратегического планирования и руководством для исполнения и контроля;</a:t>
            </a:r>
          </a:p>
          <a:p>
            <a:pPr marL="171450" lvl="0" indent="-171450" defTabSz="685800">
              <a:spcBef>
                <a:spcPts val="750"/>
              </a:spcBef>
            </a:pPr>
            <a:r>
              <a:rPr lang="ru-RU" sz="1800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средством получения необходимых инвестиций;</a:t>
            </a:r>
          </a:p>
          <a:p>
            <a:pPr marL="171450" lvl="0" indent="-171450" defTabSz="685800">
              <a:spcBef>
                <a:spcPts val="750"/>
              </a:spcBef>
            </a:pPr>
            <a:r>
              <a:rPr lang="ru-RU" sz="1800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процессом планирования и инструментом внутрифирменного управления;</a:t>
            </a:r>
          </a:p>
          <a:p>
            <a:pPr marL="171450" lvl="0" indent="-171450" defTabSz="685800">
              <a:spcBef>
                <a:spcPts val="750"/>
              </a:spcBef>
            </a:pPr>
            <a:r>
              <a:rPr lang="ru-RU" sz="1800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рекламой для предлагаемого бизнеса;</a:t>
            </a:r>
          </a:p>
          <a:p>
            <a:pPr marL="171450" lvl="0" indent="-171450" defTabSz="685800">
              <a:spcBef>
                <a:spcPts val="750"/>
              </a:spcBef>
            </a:pPr>
            <a:r>
              <a:rPr lang="ru-RU" sz="1800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инструментом самообучения;</a:t>
            </a:r>
          </a:p>
          <a:p>
            <a:pPr marL="171450" lvl="0" indent="-171450" defTabSz="685800">
              <a:spcBef>
                <a:spcPts val="750"/>
              </a:spcBef>
            </a:pPr>
            <a:r>
              <a:rPr lang="ru-RU" sz="1800" dirty="0">
                <a:solidFill>
                  <a:srgbClr val="034A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творческим процессом, требующим профессионализма и творческого подхода.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281" y="1883664"/>
            <a:ext cx="3240993" cy="324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1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Назначение бизнес-плана предприятия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1600"/>
            <a:ext cx="8104632" cy="4805363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Разрабатывается на определенный период времени;</a:t>
            </a:r>
          </a:p>
          <a:p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На срок достижения запланированных экономических показателей (объёма производства, сбыта, прибыли);</a:t>
            </a:r>
          </a:p>
          <a:p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БП может быть разработан до срока возврата кредита;</a:t>
            </a:r>
          </a:p>
          <a:p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На срок аренды или лизинга;</a:t>
            </a:r>
          </a:p>
          <a:p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По своему содержанию бизнес-план должен быть лаконичным, понятным для всех пользователей , логичным в своей последовательности, экономически обоснованным, критичным и точным в аналитических оценках;</a:t>
            </a:r>
          </a:p>
          <a:p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В зависимости от специфики общий объём бизнес-плана составляет 20-40 страниц; </a:t>
            </a:r>
            <a:r>
              <a:rPr lang="ru-RU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бп</a:t>
            </a: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может содержать  графики, диаграммы, рисунки, фотографии, относящиеся к обоснованиям деятельности бизнеса ;</a:t>
            </a:r>
          </a:p>
          <a:p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Несмотря на большую трудоёмкость разработки бизнес-плана (около 150-350 ч/часов), пренебрегать его составлением невозможно.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2832" y="2194560"/>
            <a:ext cx="2712629" cy="264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9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Типология бизнес-планов по объектам бизнеса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480" y="1150462"/>
            <a:ext cx="8892254" cy="50857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" y="3508136"/>
            <a:ext cx="3877392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rgbClr val="034A90"/>
      </a:dk1>
      <a:lt1>
        <a:sysClr val="window" lastClr="FFFFFF"/>
      </a:lt1>
      <a:dk2>
        <a:srgbClr val="3A3838"/>
      </a:dk2>
      <a:lt2>
        <a:srgbClr val="E7E6E6"/>
      </a:lt2>
      <a:accent1>
        <a:srgbClr val="4472C4"/>
      </a:accent1>
      <a:accent2>
        <a:srgbClr val="00B05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D5E5A095-B2D6-474D-9C67-B17638D0D070}" vid="{AB021925-D5F9-4D1E-89A7-82CC2D971F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36</TotalTime>
  <Words>1513</Words>
  <Application>Microsoft Office PowerPoint</Application>
  <PresentationFormat>Широкоэкранный</PresentationFormat>
  <Paragraphs>131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Тема1</vt:lpstr>
      <vt:lpstr>Бизнес-планирование деятельности предприятия</vt:lpstr>
      <vt:lpstr>Основы бизнес-планирования на предприятиях</vt:lpstr>
      <vt:lpstr>Предпринимательская идея</vt:lpstr>
      <vt:lpstr>Условия необходимые для осуществления предпринимательской деятельности</vt:lpstr>
      <vt:lpstr>Бизнес-идея. Этапы разработки</vt:lpstr>
      <vt:lpstr>Схема предпринимательской операции</vt:lpstr>
      <vt:lpstr>Назначение бизнес-плана предприятия</vt:lpstr>
      <vt:lpstr>Назначение бизнес-плана предприятия</vt:lpstr>
      <vt:lpstr>Типология бизнес-планов по объектам бизнеса</vt:lpstr>
      <vt:lpstr>Процесс бизнес-планирования</vt:lpstr>
      <vt:lpstr>Организационная структура построения процесса разработки бизнес-плана</vt:lpstr>
      <vt:lpstr>Последовательность разработки бизнес-плана</vt:lpstr>
      <vt:lpstr>Оптимальная структура бизнес-плана</vt:lpstr>
      <vt:lpstr>Разделы бизнес-плана</vt:lpstr>
      <vt:lpstr>Сведения о предприятии</vt:lpstr>
      <vt:lpstr>Юридический план  (юридическое обеспечение деятельности предприятия)</vt:lpstr>
      <vt:lpstr>Сведения о внешней среде предприятия </vt:lpstr>
      <vt:lpstr>План маркетинга</vt:lpstr>
      <vt:lpstr>Организационный план</vt:lpstr>
      <vt:lpstr>Производственный план</vt:lpstr>
      <vt:lpstr>Финансовый план</vt:lpstr>
      <vt:lpstr>План по рискам</vt:lpstr>
      <vt:lpstr>Гарантии инвесторам, партнерам</vt:lpstr>
      <vt:lpstr>Оценка эффективности реализации бизнес-плана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Бизнес-планирование деятельности предприятия</dc:title>
  <dc:creator>Ноутбук аудитория FosAGRO</dc:creator>
  <cp:lastModifiedBy>Хлевной Александр Сергеевич</cp:lastModifiedBy>
  <cp:revision>5</cp:revision>
  <dcterms:created xsi:type="dcterms:W3CDTF">2024-02-07T10:01:01Z</dcterms:created>
  <dcterms:modified xsi:type="dcterms:W3CDTF">2024-02-08T11:14:40Z</dcterms:modified>
</cp:coreProperties>
</file>