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0" r:id="rId2"/>
    <p:sldId id="303" r:id="rId3"/>
    <p:sldId id="274" r:id="rId4"/>
    <p:sldId id="293" r:id="rId5"/>
    <p:sldId id="294" r:id="rId6"/>
    <p:sldId id="295" r:id="rId7"/>
    <p:sldId id="296" r:id="rId8"/>
    <p:sldId id="298" r:id="rId9"/>
    <p:sldId id="299" r:id="rId10"/>
    <p:sldId id="302" r:id="rId11"/>
    <p:sldId id="301" r:id="rId12"/>
    <p:sldId id="291" r:id="rId13"/>
  </p:sldIdLst>
  <p:sldSz cx="11704638" cy="6583363"/>
  <p:notesSz cx="6858000" cy="9144000"/>
  <p:defaultTextStyle>
    <a:defPPr>
      <a:defRPr lang="ru-RU"/>
    </a:defPPr>
    <a:lvl1pPr marL="0" algn="l" defTabSz="1170432" rtl="0" eaLnBrk="1" latinLnBrk="0" hangingPunct="1">
      <a:defRPr sz="2304" kern="1200">
        <a:solidFill>
          <a:schemeClr val="tx1"/>
        </a:solidFill>
        <a:latin typeface="+mn-lt"/>
        <a:ea typeface="+mn-ea"/>
        <a:cs typeface="+mn-cs"/>
      </a:defRPr>
    </a:lvl1pPr>
    <a:lvl2pPr marL="585216" algn="l" defTabSz="1170432" rtl="0" eaLnBrk="1" latinLnBrk="0" hangingPunct="1">
      <a:defRPr sz="2304" kern="1200">
        <a:solidFill>
          <a:schemeClr val="tx1"/>
        </a:solidFill>
        <a:latin typeface="+mn-lt"/>
        <a:ea typeface="+mn-ea"/>
        <a:cs typeface="+mn-cs"/>
      </a:defRPr>
    </a:lvl2pPr>
    <a:lvl3pPr marL="1170432" algn="l" defTabSz="1170432" rtl="0" eaLnBrk="1" latinLnBrk="0" hangingPunct="1">
      <a:defRPr sz="2304" kern="1200">
        <a:solidFill>
          <a:schemeClr val="tx1"/>
        </a:solidFill>
        <a:latin typeface="+mn-lt"/>
        <a:ea typeface="+mn-ea"/>
        <a:cs typeface="+mn-cs"/>
      </a:defRPr>
    </a:lvl3pPr>
    <a:lvl4pPr marL="1755648" algn="l" defTabSz="1170432" rtl="0" eaLnBrk="1" latinLnBrk="0" hangingPunct="1">
      <a:defRPr sz="2304" kern="1200">
        <a:solidFill>
          <a:schemeClr val="tx1"/>
        </a:solidFill>
        <a:latin typeface="+mn-lt"/>
        <a:ea typeface="+mn-ea"/>
        <a:cs typeface="+mn-cs"/>
      </a:defRPr>
    </a:lvl4pPr>
    <a:lvl5pPr marL="2340864" algn="l" defTabSz="1170432" rtl="0" eaLnBrk="1" latinLnBrk="0" hangingPunct="1">
      <a:defRPr sz="2304" kern="1200">
        <a:solidFill>
          <a:schemeClr val="tx1"/>
        </a:solidFill>
        <a:latin typeface="+mn-lt"/>
        <a:ea typeface="+mn-ea"/>
        <a:cs typeface="+mn-cs"/>
      </a:defRPr>
    </a:lvl5pPr>
    <a:lvl6pPr marL="2926080" algn="l" defTabSz="1170432" rtl="0" eaLnBrk="1" latinLnBrk="0" hangingPunct="1">
      <a:defRPr sz="2304" kern="1200">
        <a:solidFill>
          <a:schemeClr val="tx1"/>
        </a:solidFill>
        <a:latin typeface="+mn-lt"/>
        <a:ea typeface="+mn-ea"/>
        <a:cs typeface="+mn-cs"/>
      </a:defRPr>
    </a:lvl6pPr>
    <a:lvl7pPr marL="3511296" algn="l" defTabSz="1170432" rtl="0" eaLnBrk="1" latinLnBrk="0" hangingPunct="1">
      <a:defRPr sz="2304" kern="1200">
        <a:solidFill>
          <a:schemeClr val="tx1"/>
        </a:solidFill>
        <a:latin typeface="+mn-lt"/>
        <a:ea typeface="+mn-ea"/>
        <a:cs typeface="+mn-cs"/>
      </a:defRPr>
    </a:lvl7pPr>
    <a:lvl8pPr marL="4096512" algn="l" defTabSz="1170432" rtl="0" eaLnBrk="1" latinLnBrk="0" hangingPunct="1">
      <a:defRPr sz="2304" kern="1200">
        <a:solidFill>
          <a:schemeClr val="tx1"/>
        </a:solidFill>
        <a:latin typeface="+mn-lt"/>
        <a:ea typeface="+mn-ea"/>
        <a:cs typeface="+mn-cs"/>
      </a:defRPr>
    </a:lvl8pPr>
    <a:lvl9pPr marL="4681728" algn="l" defTabSz="1170432" rtl="0" eaLnBrk="1" latinLnBrk="0" hangingPunct="1">
      <a:defRPr sz="23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8" userDrawn="1">
          <p15:clr>
            <a:srgbClr val="A4A3A4"/>
          </p15:clr>
        </p15:guide>
        <p15:guide id="2" pos="33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59B"/>
    <a:srgbClr val="0A5095"/>
    <a:srgbClr val="D98848"/>
    <a:srgbClr val="DA8347"/>
    <a:srgbClr val="76BCD6"/>
    <a:srgbClr val="31AA47"/>
    <a:srgbClr val="004A93"/>
    <a:srgbClr val="002F93"/>
    <a:srgbClr val="69A954"/>
    <a:srgbClr val="2F5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3" d="100"/>
          <a:sy n="113" d="100"/>
        </p:scale>
        <p:origin x="648" y="108"/>
      </p:cViewPr>
      <p:guideLst>
        <p:guide orient="horz" pos="758"/>
        <p:guide pos="3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Температура кипения, гр.С</c:v>
                </c:pt>
              </c:strCache>
            </c:strRef>
          </c:tx>
          <c:spPr>
            <a:ln w="28575" cap="rnd">
              <a:solidFill>
                <a:srgbClr val="0A5095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Лист1!$A$2:$A$7</c:f>
              <c:strCache>
                <c:ptCount val="6"/>
                <c:pt idx="0">
                  <c:v>0,1 Мпа</c:v>
                </c:pt>
                <c:pt idx="1">
                  <c:v>0,5 Мпа</c:v>
                </c:pt>
                <c:pt idx="2">
                  <c:v>1 Мпа</c:v>
                </c:pt>
                <c:pt idx="3">
                  <c:v>2 Мпа</c:v>
                </c:pt>
                <c:pt idx="4">
                  <c:v>5 Мпа</c:v>
                </c:pt>
                <c:pt idx="5">
                  <c:v>10 МПа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100</c:v>
                </c:pt>
                <c:pt idx="1">
                  <c:v>200</c:v>
                </c:pt>
                <c:pt idx="2">
                  <c:v>230</c:v>
                </c:pt>
                <c:pt idx="3">
                  <c:v>250</c:v>
                </c:pt>
                <c:pt idx="4">
                  <c:v>280</c:v>
                </c:pt>
                <c:pt idx="5">
                  <c:v>300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260-4834-871F-F6F9320F78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1952808"/>
        <c:axId val="237586176"/>
      </c:lineChart>
      <c:catAx>
        <c:axId val="341952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7586176"/>
        <c:crosses val="autoZero"/>
        <c:auto val="1"/>
        <c:lblAlgn val="ctr"/>
        <c:lblOffset val="100"/>
        <c:noMultiLvlLbl val="0"/>
      </c:catAx>
      <c:valAx>
        <c:axId val="237586176"/>
        <c:scaling>
          <c:orientation val="minMax"/>
          <c:max val="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1952808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FF830-8950-4D8C-B3E8-3B0E1DCA6095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37A55-4846-47C7-94D3-F1753174B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416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70432" rtl="0" eaLnBrk="1" latinLnBrk="0" hangingPunct="1">
      <a:defRPr sz="1536" kern="1200">
        <a:solidFill>
          <a:schemeClr val="tx1"/>
        </a:solidFill>
        <a:latin typeface="+mn-lt"/>
        <a:ea typeface="+mn-ea"/>
        <a:cs typeface="+mn-cs"/>
      </a:defRPr>
    </a:lvl1pPr>
    <a:lvl2pPr marL="585216" algn="l" defTabSz="1170432" rtl="0" eaLnBrk="1" latinLnBrk="0" hangingPunct="1">
      <a:defRPr sz="1536" kern="1200">
        <a:solidFill>
          <a:schemeClr val="tx1"/>
        </a:solidFill>
        <a:latin typeface="+mn-lt"/>
        <a:ea typeface="+mn-ea"/>
        <a:cs typeface="+mn-cs"/>
      </a:defRPr>
    </a:lvl2pPr>
    <a:lvl3pPr marL="1170432" algn="l" defTabSz="1170432" rtl="0" eaLnBrk="1" latinLnBrk="0" hangingPunct="1">
      <a:defRPr sz="1536" kern="1200">
        <a:solidFill>
          <a:schemeClr val="tx1"/>
        </a:solidFill>
        <a:latin typeface="+mn-lt"/>
        <a:ea typeface="+mn-ea"/>
        <a:cs typeface="+mn-cs"/>
      </a:defRPr>
    </a:lvl3pPr>
    <a:lvl4pPr marL="1755648" algn="l" defTabSz="1170432" rtl="0" eaLnBrk="1" latinLnBrk="0" hangingPunct="1">
      <a:defRPr sz="1536" kern="1200">
        <a:solidFill>
          <a:schemeClr val="tx1"/>
        </a:solidFill>
        <a:latin typeface="+mn-lt"/>
        <a:ea typeface="+mn-ea"/>
        <a:cs typeface="+mn-cs"/>
      </a:defRPr>
    </a:lvl4pPr>
    <a:lvl5pPr marL="2340864" algn="l" defTabSz="1170432" rtl="0" eaLnBrk="1" latinLnBrk="0" hangingPunct="1">
      <a:defRPr sz="1536" kern="1200">
        <a:solidFill>
          <a:schemeClr val="tx1"/>
        </a:solidFill>
        <a:latin typeface="+mn-lt"/>
        <a:ea typeface="+mn-ea"/>
        <a:cs typeface="+mn-cs"/>
      </a:defRPr>
    </a:lvl5pPr>
    <a:lvl6pPr marL="2926080" algn="l" defTabSz="1170432" rtl="0" eaLnBrk="1" latinLnBrk="0" hangingPunct="1">
      <a:defRPr sz="1536" kern="1200">
        <a:solidFill>
          <a:schemeClr val="tx1"/>
        </a:solidFill>
        <a:latin typeface="+mn-lt"/>
        <a:ea typeface="+mn-ea"/>
        <a:cs typeface="+mn-cs"/>
      </a:defRPr>
    </a:lvl6pPr>
    <a:lvl7pPr marL="3511296" algn="l" defTabSz="1170432" rtl="0" eaLnBrk="1" latinLnBrk="0" hangingPunct="1">
      <a:defRPr sz="1536" kern="1200">
        <a:solidFill>
          <a:schemeClr val="tx1"/>
        </a:solidFill>
        <a:latin typeface="+mn-lt"/>
        <a:ea typeface="+mn-ea"/>
        <a:cs typeface="+mn-cs"/>
      </a:defRPr>
    </a:lvl7pPr>
    <a:lvl8pPr marL="4096512" algn="l" defTabSz="1170432" rtl="0" eaLnBrk="1" latinLnBrk="0" hangingPunct="1">
      <a:defRPr sz="1536" kern="1200">
        <a:solidFill>
          <a:schemeClr val="tx1"/>
        </a:solidFill>
        <a:latin typeface="+mn-lt"/>
        <a:ea typeface="+mn-ea"/>
        <a:cs typeface="+mn-cs"/>
      </a:defRPr>
    </a:lvl8pPr>
    <a:lvl9pPr marL="4681728" algn="l" defTabSz="1170432" rtl="0" eaLnBrk="1" latinLnBrk="0" hangingPunct="1">
      <a:defRPr sz="15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7848" y="2045111"/>
            <a:ext cx="9948942" cy="141115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5696" y="3730572"/>
            <a:ext cx="8193247" cy="168241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0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5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0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5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1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96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1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890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479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85862" y="198110"/>
            <a:ext cx="2633544" cy="421213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85232" y="198110"/>
            <a:ext cx="7705553" cy="4212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997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99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4586" y="4230421"/>
            <a:ext cx="9948942" cy="1307529"/>
          </a:xfrm>
        </p:spPr>
        <p:txBody>
          <a:bodyPr anchor="t"/>
          <a:lstStyle>
            <a:lvl1pPr algn="l">
              <a:defRPr sz="512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4586" y="2790310"/>
            <a:ext cx="9948942" cy="1440110"/>
          </a:xfrm>
        </p:spPr>
        <p:txBody>
          <a:bodyPr anchor="b"/>
          <a:lstStyle>
            <a:lvl1pPr marL="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1pPr>
            <a:lvl2pPr marL="585170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2pPr>
            <a:lvl3pPr marL="1170341" indent="0">
              <a:buNone/>
              <a:defRPr sz="2048">
                <a:solidFill>
                  <a:schemeClr val="tx1">
                    <a:tint val="75000"/>
                  </a:schemeClr>
                </a:solidFill>
              </a:defRPr>
            </a:lvl3pPr>
            <a:lvl4pPr marL="1755511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4pPr>
            <a:lvl5pPr marL="2340681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5pPr>
            <a:lvl6pPr marL="2925851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6pPr>
            <a:lvl7pPr marL="3511022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7pPr>
            <a:lvl8pPr marL="4096192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8pPr>
            <a:lvl9pPr marL="4681362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135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5232" y="1152089"/>
            <a:ext cx="5169548" cy="3258155"/>
          </a:xfrm>
        </p:spPr>
        <p:txBody>
          <a:bodyPr/>
          <a:lstStyle>
            <a:lvl1pPr>
              <a:defRPr sz="3584"/>
            </a:lvl1pPr>
            <a:lvl2pPr>
              <a:defRPr sz="3072"/>
            </a:lvl2pPr>
            <a:lvl3pPr>
              <a:defRPr sz="2560"/>
            </a:lvl3pPr>
            <a:lvl4pPr>
              <a:defRPr sz="2304"/>
            </a:lvl4pPr>
            <a:lvl5pPr>
              <a:defRPr sz="2304"/>
            </a:lvl5pPr>
            <a:lvl6pPr>
              <a:defRPr sz="2304"/>
            </a:lvl6pPr>
            <a:lvl7pPr>
              <a:defRPr sz="2304"/>
            </a:lvl7pPr>
            <a:lvl8pPr>
              <a:defRPr sz="2304"/>
            </a:lvl8pPr>
            <a:lvl9pPr>
              <a:defRPr sz="230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49858" y="1152089"/>
            <a:ext cx="5169548" cy="3258155"/>
          </a:xfrm>
        </p:spPr>
        <p:txBody>
          <a:bodyPr/>
          <a:lstStyle>
            <a:lvl1pPr>
              <a:defRPr sz="3584"/>
            </a:lvl1pPr>
            <a:lvl2pPr>
              <a:defRPr sz="3072"/>
            </a:lvl2pPr>
            <a:lvl3pPr>
              <a:defRPr sz="2560"/>
            </a:lvl3pPr>
            <a:lvl4pPr>
              <a:defRPr sz="2304"/>
            </a:lvl4pPr>
            <a:lvl5pPr>
              <a:defRPr sz="2304"/>
            </a:lvl5pPr>
            <a:lvl6pPr>
              <a:defRPr sz="2304"/>
            </a:lvl6pPr>
            <a:lvl7pPr>
              <a:defRPr sz="2304"/>
            </a:lvl7pPr>
            <a:lvl8pPr>
              <a:defRPr sz="2304"/>
            </a:lvl8pPr>
            <a:lvl9pPr>
              <a:defRPr sz="230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24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232" y="263641"/>
            <a:ext cx="10534174" cy="10972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5232" y="1473638"/>
            <a:ext cx="5171581" cy="614143"/>
          </a:xfrm>
        </p:spPr>
        <p:txBody>
          <a:bodyPr anchor="b"/>
          <a:lstStyle>
            <a:lvl1pPr marL="0" indent="0">
              <a:buNone/>
              <a:defRPr sz="3072" b="1"/>
            </a:lvl1pPr>
            <a:lvl2pPr marL="585170" indent="0">
              <a:buNone/>
              <a:defRPr sz="2560" b="1"/>
            </a:lvl2pPr>
            <a:lvl3pPr marL="1170341" indent="0">
              <a:buNone/>
              <a:defRPr sz="2304" b="1"/>
            </a:lvl3pPr>
            <a:lvl4pPr marL="1755511" indent="0">
              <a:buNone/>
              <a:defRPr sz="2048" b="1"/>
            </a:lvl4pPr>
            <a:lvl5pPr marL="2340681" indent="0">
              <a:buNone/>
              <a:defRPr sz="2048" b="1"/>
            </a:lvl5pPr>
            <a:lvl6pPr marL="2925851" indent="0">
              <a:buNone/>
              <a:defRPr sz="2048" b="1"/>
            </a:lvl6pPr>
            <a:lvl7pPr marL="3511022" indent="0">
              <a:buNone/>
              <a:defRPr sz="2048" b="1"/>
            </a:lvl7pPr>
            <a:lvl8pPr marL="4096192" indent="0">
              <a:buNone/>
              <a:defRPr sz="2048" b="1"/>
            </a:lvl8pPr>
            <a:lvl9pPr marL="4681362" indent="0">
              <a:buNone/>
              <a:defRPr sz="204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5232" y="2087779"/>
            <a:ext cx="5171581" cy="3793054"/>
          </a:xfrm>
        </p:spPr>
        <p:txBody>
          <a:bodyPr/>
          <a:lstStyle>
            <a:lvl1pPr>
              <a:defRPr sz="3072"/>
            </a:lvl1pPr>
            <a:lvl2pPr>
              <a:defRPr sz="2560"/>
            </a:lvl2pPr>
            <a:lvl3pPr>
              <a:defRPr sz="2304"/>
            </a:lvl3pPr>
            <a:lvl4pPr>
              <a:defRPr sz="2048"/>
            </a:lvl4pPr>
            <a:lvl5pPr>
              <a:defRPr sz="2048"/>
            </a:lvl5pPr>
            <a:lvl6pPr>
              <a:defRPr sz="2048"/>
            </a:lvl6pPr>
            <a:lvl7pPr>
              <a:defRPr sz="2048"/>
            </a:lvl7pPr>
            <a:lvl8pPr>
              <a:defRPr sz="2048"/>
            </a:lvl8pPr>
            <a:lvl9pPr>
              <a:defRPr sz="204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945795" y="1473638"/>
            <a:ext cx="5173613" cy="614143"/>
          </a:xfrm>
        </p:spPr>
        <p:txBody>
          <a:bodyPr anchor="b"/>
          <a:lstStyle>
            <a:lvl1pPr marL="0" indent="0">
              <a:buNone/>
              <a:defRPr sz="3072" b="1"/>
            </a:lvl1pPr>
            <a:lvl2pPr marL="585170" indent="0">
              <a:buNone/>
              <a:defRPr sz="2560" b="1"/>
            </a:lvl2pPr>
            <a:lvl3pPr marL="1170341" indent="0">
              <a:buNone/>
              <a:defRPr sz="2304" b="1"/>
            </a:lvl3pPr>
            <a:lvl4pPr marL="1755511" indent="0">
              <a:buNone/>
              <a:defRPr sz="2048" b="1"/>
            </a:lvl4pPr>
            <a:lvl5pPr marL="2340681" indent="0">
              <a:buNone/>
              <a:defRPr sz="2048" b="1"/>
            </a:lvl5pPr>
            <a:lvl6pPr marL="2925851" indent="0">
              <a:buNone/>
              <a:defRPr sz="2048" b="1"/>
            </a:lvl6pPr>
            <a:lvl7pPr marL="3511022" indent="0">
              <a:buNone/>
              <a:defRPr sz="2048" b="1"/>
            </a:lvl7pPr>
            <a:lvl8pPr marL="4096192" indent="0">
              <a:buNone/>
              <a:defRPr sz="2048" b="1"/>
            </a:lvl8pPr>
            <a:lvl9pPr marL="4681362" indent="0">
              <a:buNone/>
              <a:defRPr sz="204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945795" y="2087779"/>
            <a:ext cx="5173613" cy="3793054"/>
          </a:xfrm>
        </p:spPr>
        <p:txBody>
          <a:bodyPr/>
          <a:lstStyle>
            <a:lvl1pPr>
              <a:defRPr sz="3072"/>
            </a:lvl1pPr>
            <a:lvl2pPr>
              <a:defRPr sz="2560"/>
            </a:lvl2pPr>
            <a:lvl3pPr>
              <a:defRPr sz="2304"/>
            </a:lvl3pPr>
            <a:lvl4pPr>
              <a:defRPr sz="2048"/>
            </a:lvl4pPr>
            <a:lvl5pPr>
              <a:defRPr sz="2048"/>
            </a:lvl5pPr>
            <a:lvl6pPr>
              <a:defRPr sz="2048"/>
            </a:lvl6pPr>
            <a:lvl7pPr>
              <a:defRPr sz="2048"/>
            </a:lvl7pPr>
            <a:lvl8pPr>
              <a:defRPr sz="2048"/>
            </a:lvl8pPr>
            <a:lvl9pPr>
              <a:defRPr sz="204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225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93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091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234" y="262115"/>
            <a:ext cx="3850745" cy="1115515"/>
          </a:xfrm>
        </p:spPr>
        <p:txBody>
          <a:bodyPr anchor="b"/>
          <a:lstStyle>
            <a:lvl1pPr algn="l">
              <a:defRPr sz="256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6188" y="262117"/>
            <a:ext cx="6543218" cy="5618718"/>
          </a:xfrm>
        </p:spPr>
        <p:txBody>
          <a:bodyPr/>
          <a:lstStyle>
            <a:lvl1pPr>
              <a:defRPr sz="4096"/>
            </a:lvl1pPr>
            <a:lvl2pPr>
              <a:defRPr sz="3584"/>
            </a:lvl2pPr>
            <a:lvl3pPr>
              <a:defRPr sz="3072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5234" y="1377632"/>
            <a:ext cx="3850745" cy="4503203"/>
          </a:xfrm>
        </p:spPr>
        <p:txBody>
          <a:bodyPr/>
          <a:lstStyle>
            <a:lvl1pPr marL="0" indent="0">
              <a:buNone/>
              <a:defRPr sz="1792"/>
            </a:lvl1pPr>
            <a:lvl2pPr marL="585170" indent="0">
              <a:buNone/>
              <a:defRPr sz="1536"/>
            </a:lvl2pPr>
            <a:lvl3pPr marL="1170341" indent="0">
              <a:buNone/>
              <a:defRPr sz="1280"/>
            </a:lvl3pPr>
            <a:lvl4pPr marL="1755511" indent="0">
              <a:buNone/>
              <a:defRPr sz="1152"/>
            </a:lvl4pPr>
            <a:lvl5pPr marL="2340681" indent="0">
              <a:buNone/>
              <a:defRPr sz="1152"/>
            </a:lvl5pPr>
            <a:lvl6pPr marL="2925851" indent="0">
              <a:buNone/>
              <a:defRPr sz="1152"/>
            </a:lvl6pPr>
            <a:lvl7pPr marL="3511022" indent="0">
              <a:buNone/>
              <a:defRPr sz="1152"/>
            </a:lvl7pPr>
            <a:lvl8pPr marL="4096192" indent="0">
              <a:buNone/>
              <a:defRPr sz="1152"/>
            </a:lvl8pPr>
            <a:lvl9pPr marL="4681362" indent="0">
              <a:buNone/>
              <a:defRPr sz="115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80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4191" y="4608354"/>
            <a:ext cx="7022783" cy="544043"/>
          </a:xfrm>
        </p:spPr>
        <p:txBody>
          <a:bodyPr anchor="b"/>
          <a:lstStyle>
            <a:lvl1pPr algn="l">
              <a:defRPr sz="256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94191" y="588235"/>
            <a:ext cx="7022783" cy="3950018"/>
          </a:xfrm>
        </p:spPr>
        <p:txBody>
          <a:bodyPr/>
          <a:lstStyle>
            <a:lvl1pPr marL="0" indent="0">
              <a:buNone/>
              <a:defRPr sz="4096"/>
            </a:lvl1pPr>
            <a:lvl2pPr marL="585170" indent="0">
              <a:buNone/>
              <a:defRPr sz="3584"/>
            </a:lvl2pPr>
            <a:lvl3pPr marL="1170341" indent="0">
              <a:buNone/>
              <a:defRPr sz="3072"/>
            </a:lvl3pPr>
            <a:lvl4pPr marL="1755511" indent="0">
              <a:buNone/>
              <a:defRPr sz="2560"/>
            </a:lvl4pPr>
            <a:lvl5pPr marL="2340681" indent="0">
              <a:buNone/>
              <a:defRPr sz="2560"/>
            </a:lvl5pPr>
            <a:lvl6pPr marL="2925851" indent="0">
              <a:buNone/>
              <a:defRPr sz="2560"/>
            </a:lvl6pPr>
            <a:lvl7pPr marL="3511022" indent="0">
              <a:buNone/>
              <a:defRPr sz="2560"/>
            </a:lvl7pPr>
            <a:lvl8pPr marL="4096192" indent="0">
              <a:buNone/>
              <a:defRPr sz="2560"/>
            </a:lvl8pPr>
            <a:lvl9pPr marL="4681362" indent="0">
              <a:buNone/>
              <a:defRPr sz="256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94191" y="5152396"/>
            <a:ext cx="7022783" cy="772631"/>
          </a:xfrm>
        </p:spPr>
        <p:txBody>
          <a:bodyPr/>
          <a:lstStyle>
            <a:lvl1pPr marL="0" indent="0">
              <a:buNone/>
              <a:defRPr sz="1792"/>
            </a:lvl1pPr>
            <a:lvl2pPr marL="585170" indent="0">
              <a:buNone/>
              <a:defRPr sz="1536"/>
            </a:lvl2pPr>
            <a:lvl3pPr marL="1170341" indent="0">
              <a:buNone/>
              <a:defRPr sz="1280"/>
            </a:lvl3pPr>
            <a:lvl4pPr marL="1755511" indent="0">
              <a:buNone/>
              <a:defRPr sz="1152"/>
            </a:lvl4pPr>
            <a:lvl5pPr marL="2340681" indent="0">
              <a:buNone/>
              <a:defRPr sz="1152"/>
            </a:lvl5pPr>
            <a:lvl6pPr marL="2925851" indent="0">
              <a:buNone/>
              <a:defRPr sz="1152"/>
            </a:lvl6pPr>
            <a:lvl7pPr marL="3511022" indent="0">
              <a:buNone/>
              <a:defRPr sz="1152"/>
            </a:lvl7pPr>
            <a:lvl8pPr marL="4096192" indent="0">
              <a:buNone/>
              <a:defRPr sz="1152"/>
            </a:lvl8pPr>
            <a:lvl9pPr marL="4681362" indent="0">
              <a:buNone/>
              <a:defRPr sz="115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117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232" y="263641"/>
            <a:ext cx="10534174" cy="1097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5232" y="1536119"/>
            <a:ext cx="10534174" cy="4344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85232" y="6101803"/>
            <a:ext cx="2731082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B59E2-375A-46A0-B750-C6258B9ACA89}" type="datetimeFigureOut">
              <a:rPr lang="ru-RU" smtClean="0"/>
              <a:t>04.06.2026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99085" y="6101803"/>
            <a:ext cx="3706469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88324" y="6101803"/>
            <a:ext cx="2731082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37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70341" rtl="0" eaLnBrk="1" latinLnBrk="0" hangingPunct="1">
        <a:spcBef>
          <a:spcPct val="0"/>
        </a:spcBef>
        <a:buNone/>
        <a:defRPr sz="563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8878" indent="-438878" algn="l" defTabSz="1170341" rtl="0" eaLnBrk="1" latinLnBrk="0" hangingPunct="1">
        <a:spcBef>
          <a:spcPct val="20000"/>
        </a:spcBef>
        <a:buFont typeface="Arial" pitchFamily="34" charset="0"/>
        <a:buChar char="•"/>
        <a:defRPr sz="4096" kern="1200">
          <a:solidFill>
            <a:schemeClr val="tx1"/>
          </a:solidFill>
          <a:latin typeface="+mn-lt"/>
          <a:ea typeface="+mn-ea"/>
          <a:cs typeface="+mn-cs"/>
        </a:defRPr>
      </a:lvl1pPr>
      <a:lvl2pPr marL="950902" indent="-365731" algn="l" defTabSz="1170341" rtl="0" eaLnBrk="1" latinLnBrk="0" hangingPunct="1">
        <a:spcBef>
          <a:spcPct val="20000"/>
        </a:spcBef>
        <a:buFont typeface="Arial" pitchFamily="34" charset="0"/>
        <a:buChar char="–"/>
        <a:defRPr sz="3584" kern="1200">
          <a:solidFill>
            <a:schemeClr val="tx1"/>
          </a:solidFill>
          <a:latin typeface="+mn-lt"/>
          <a:ea typeface="+mn-ea"/>
          <a:cs typeface="+mn-cs"/>
        </a:defRPr>
      </a:lvl2pPr>
      <a:lvl3pPr marL="1462926" indent="-292585" algn="l" defTabSz="1170341" rtl="0" eaLnBrk="1" latinLnBrk="0" hangingPunct="1">
        <a:spcBef>
          <a:spcPct val="20000"/>
        </a:spcBef>
        <a:buFont typeface="Arial" pitchFamily="34" charset="0"/>
        <a:buChar char="•"/>
        <a:defRPr sz="3072" kern="1200">
          <a:solidFill>
            <a:schemeClr val="tx1"/>
          </a:solidFill>
          <a:latin typeface="+mn-lt"/>
          <a:ea typeface="+mn-ea"/>
          <a:cs typeface="+mn-cs"/>
        </a:defRPr>
      </a:lvl3pPr>
      <a:lvl4pPr marL="2048096" indent="-292585" algn="l" defTabSz="1170341" rtl="0" eaLnBrk="1" latinLnBrk="0" hangingPunct="1">
        <a:spcBef>
          <a:spcPct val="20000"/>
        </a:spcBef>
        <a:buFont typeface="Arial" pitchFamily="34" charset="0"/>
        <a:buChar char="–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33266" indent="-292585" algn="l" defTabSz="1170341" rtl="0" eaLnBrk="1" latinLnBrk="0" hangingPunct="1">
        <a:spcBef>
          <a:spcPct val="20000"/>
        </a:spcBef>
        <a:buFont typeface="Arial" pitchFamily="34" charset="0"/>
        <a:buChar char="»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18437" indent="-292585" algn="l" defTabSz="1170341" rtl="0" eaLnBrk="1" latinLnBrk="0" hangingPunct="1">
        <a:spcBef>
          <a:spcPct val="20000"/>
        </a:spcBef>
        <a:buFont typeface="Arial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803607" indent="-292585" algn="l" defTabSz="1170341" rtl="0" eaLnBrk="1" latinLnBrk="0" hangingPunct="1">
        <a:spcBef>
          <a:spcPct val="20000"/>
        </a:spcBef>
        <a:buFont typeface="Arial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388777" indent="-292585" algn="l" defTabSz="1170341" rtl="0" eaLnBrk="1" latinLnBrk="0" hangingPunct="1">
        <a:spcBef>
          <a:spcPct val="20000"/>
        </a:spcBef>
        <a:buFont typeface="Arial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4973947" indent="-292585" algn="l" defTabSz="1170341" rtl="0" eaLnBrk="1" latinLnBrk="0" hangingPunct="1">
        <a:spcBef>
          <a:spcPct val="20000"/>
        </a:spcBef>
        <a:buFont typeface="Arial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70341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1pPr>
      <a:lvl2pPr marL="585170" algn="l" defTabSz="1170341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2pPr>
      <a:lvl3pPr marL="1170341" algn="l" defTabSz="1170341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3pPr>
      <a:lvl4pPr marL="1755511" algn="l" defTabSz="1170341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4pPr>
      <a:lvl5pPr marL="2340681" algn="l" defTabSz="1170341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5pPr>
      <a:lvl6pPr marL="2925851" algn="l" defTabSz="1170341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6pPr>
      <a:lvl7pPr marL="3511022" algn="l" defTabSz="1170341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7pPr>
      <a:lvl8pPr marL="4096192" algn="l" defTabSz="1170341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8pPr>
      <a:lvl9pPr marL="4681362" algn="l" defTabSz="1170341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74007" y="3059198"/>
            <a:ext cx="619268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b="1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ПРОИЗВОДСТВО</a:t>
            </a:r>
            <a:r>
              <a:rPr lang="ru-RU" sz="3800" b="1" spc="200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 </a:t>
            </a:r>
            <a:r>
              <a:rPr lang="ru-RU" sz="3800" b="1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АЗОТА</a:t>
            </a:r>
          </a:p>
          <a:p>
            <a:r>
              <a:rPr lang="ru-RU" sz="3800" b="1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КРИОГЕННЫМ</a:t>
            </a:r>
            <a:r>
              <a:rPr lang="ru-RU" sz="3800" b="1" spc="200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 </a:t>
            </a:r>
            <a:r>
              <a:rPr lang="ru-RU" sz="3800" b="1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СПОСОБОМ.</a:t>
            </a:r>
          </a:p>
          <a:p>
            <a:r>
              <a:rPr lang="ru-RU" sz="3800" b="1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АДСОРБЦИЯ</a:t>
            </a:r>
            <a:r>
              <a:rPr lang="ru-RU" sz="3800" b="1" spc="100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 </a:t>
            </a:r>
            <a:r>
              <a:rPr lang="ru-RU" sz="3800" b="1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ГАЗОВ</a:t>
            </a:r>
            <a:endParaRPr lang="ru-RU" sz="3800" b="1" dirty="0">
              <a:solidFill>
                <a:schemeClr val="bg1"/>
              </a:solidFill>
              <a:latin typeface="+mj-lt"/>
              <a:cs typeface="Foco" panose="020B050405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459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8226" y="893594"/>
            <a:ext cx="6552728" cy="521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КРИОГЕННОЕ</a:t>
            </a:r>
            <a:r>
              <a:rPr lang="ru-RU" sz="33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РАЗДЕЛЕНИЕ</a:t>
            </a:r>
            <a:endParaRPr lang="ru-RU" sz="33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3548" y="1684989"/>
            <a:ext cx="863845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24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Основные</a:t>
            </a:r>
            <a:r>
              <a:rPr lang="ru-RU" sz="24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стадии</a:t>
            </a:r>
            <a:r>
              <a:rPr lang="ru-RU" sz="24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процесса</a:t>
            </a:r>
            <a:r>
              <a:rPr lang="ru-RU" sz="24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получения</a:t>
            </a:r>
            <a:r>
              <a:rPr lang="ru-RU" sz="24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чистого</a:t>
            </a:r>
            <a:r>
              <a:rPr lang="ru-RU" sz="24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азота</a:t>
            </a:r>
            <a:r>
              <a:rPr lang="ru-RU" sz="24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:</a:t>
            </a:r>
            <a:endParaRPr lang="ru-RU" sz="24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sp>
        <p:nvSpPr>
          <p:cNvPr id="13" name="Google Shape;250;p10"/>
          <p:cNvSpPr/>
          <p:nvPr/>
        </p:nvSpPr>
        <p:spPr>
          <a:xfrm>
            <a:off x="732650" y="2966423"/>
            <a:ext cx="1762270" cy="807949"/>
          </a:xfrm>
          <a:prstGeom prst="roundRect">
            <a:avLst>
              <a:gd name="adj" fmla="val 16667"/>
            </a:avLst>
          </a:prstGeom>
          <a:solidFill>
            <a:srgbClr val="0A5095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Компрессор</a:t>
            </a:r>
            <a:endParaRPr sz="1800" dirty="0">
              <a:solidFill>
                <a:schemeClr val="bg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252;p10"/>
          <p:cNvSpPr/>
          <p:nvPr/>
        </p:nvSpPr>
        <p:spPr>
          <a:xfrm>
            <a:off x="3307992" y="2986423"/>
            <a:ext cx="1764000" cy="807949"/>
          </a:xfrm>
          <a:prstGeom prst="roundRect">
            <a:avLst>
              <a:gd name="adj" fmla="val 16667"/>
            </a:avLst>
          </a:prstGeom>
          <a:solidFill>
            <a:srgbClr val="0A5095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Адсорбция</a:t>
            </a:r>
            <a:r>
              <a:rPr lang="ru-RU" sz="1800" spc="200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endParaRPr lang="ru-RU" sz="1800" dirty="0" smtClean="0">
              <a:solidFill>
                <a:schemeClr val="bg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(</a:t>
            </a:r>
            <a:r>
              <a:rPr lang="ru-RU" sz="1800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от</a:t>
            </a:r>
            <a:r>
              <a:rPr lang="ru-RU" sz="1800" spc="100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ru-RU" sz="1800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влаги</a:t>
            </a:r>
            <a:r>
              <a:rPr lang="ru-RU" sz="1800" spc="100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ru-RU" sz="1800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и</a:t>
            </a:r>
            <a:r>
              <a:rPr lang="ru-RU" sz="1800" spc="100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ru-RU" sz="1800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пыли)</a:t>
            </a:r>
            <a:endParaRPr sz="1800" dirty="0">
              <a:solidFill>
                <a:schemeClr val="bg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53;p10"/>
          <p:cNvSpPr/>
          <p:nvPr/>
        </p:nvSpPr>
        <p:spPr>
          <a:xfrm>
            <a:off x="5796461" y="2986423"/>
            <a:ext cx="1555252" cy="847335"/>
          </a:xfrm>
          <a:prstGeom prst="roundRect">
            <a:avLst>
              <a:gd name="adj" fmla="val 16667"/>
            </a:avLst>
          </a:prstGeom>
          <a:solidFill>
            <a:srgbClr val="0A5095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Теплообмен</a:t>
            </a:r>
            <a:endParaRPr sz="1800" dirty="0">
              <a:solidFill>
                <a:schemeClr val="bg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cxnSp>
        <p:nvCxnSpPr>
          <p:cNvPr id="22" name="Google Shape;254;p10"/>
          <p:cNvCxnSpPr/>
          <p:nvPr/>
        </p:nvCxnSpPr>
        <p:spPr>
          <a:xfrm>
            <a:off x="5051238" y="3295848"/>
            <a:ext cx="720000" cy="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  <a:effectLst>
            <a:outerShdw dist="20000" sx="1000" sy="1000" rotWithShape="0">
              <a:srgbClr val="000000"/>
            </a:outerShdw>
          </a:effectLst>
        </p:spPr>
      </p:cxnSp>
      <p:sp>
        <p:nvSpPr>
          <p:cNvPr id="23" name="Google Shape;255;p10"/>
          <p:cNvSpPr/>
          <p:nvPr/>
        </p:nvSpPr>
        <p:spPr>
          <a:xfrm>
            <a:off x="8173716" y="2828448"/>
            <a:ext cx="1986309" cy="1053539"/>
          </a:xfrm>
          <a:prstGeom prst="roundRect">
            <a:avLst>
              <a:gd name="adj" fmla="val 16667"/>
            </a:avLst>
          </a:prstGeom>
          <a:solidFill>
            <a:srgbClr val="0A5095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Ректификация</a:t>
            </a:r>
            <a:r>
              <a:rPr lang="ru-RU" sz="1800" spc="200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ru-RU" sz="1800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(разделение)</a:t>
            </a:r>
            <a:endParaRPr sz="1800" dirty="0">
              <a:solidFill>
                <a:schemeClr val="bg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cxnSp>
        <p:nvCxnSpPr>
          <p:cNvPr id="24" name="Google Shape;256;p10"/>
          <p:cNvCxnSpPr/>
          <p:nvPr/>
        </p:nvCxnSpPr>
        <p:spPr>
          <a:xfrm>
            <a:off x="7321713" y="3295848"/>
            <a:ext cx="828000" cy="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  <a:effectLst>
            <a:outerShdw dist="20000" sx="1000" sy="1000" rotWithShape="0">
              <a:srgbClr val="000000"/>
            </a:outerShdw>
          </a:effectLst>
        </p:spPr>
      </p:cxnSp>
      <p:sp>
        <p:nvSpPr>
          <p:cNvPr id="25" name="Google Shape;257;p10"/>
          <p:cNvSpPr txBox="1"/>
          <p:nvPr/>
        </p:nvSpPr>
        <p:spPr>
          <a:xfrm>
            <a:off x="7331713" y="4839277"/>
            <a:ext cx="301452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Кислород</a:t>
            </a:r>
            <a:r>
              <a:rPr lang="ru-RU" sz="18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+</a:t>
            </a:r>
            <a:r>
              <a:rPr lang="ru-RU" sz="18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азот</a:t>
            </a:r>
            <a:endParaRPr sz="1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cxnSp>
        <p:nvCxnSpPr>
          <p:cNvPr id="26" name="Google Shape;258;p10"/>
          <p:cNvCxnSpPr/>
          <p:nvPr/>
        </p:nvCxnSpPr>
        <p:spPr>
          <a:xfrm>
            <a:off x="10130025" y="3256795"/>
            <a:ext cx="864000" cy="0"/>
          </a:xfrm>
          <a:prstGeom prst="straightConnector1">
            <a:avLst/>
          </a:prstGeom>
          <a:noFill/>
          <a:ln w="25400" cap="flat" cmpd="sng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sm" len="sm"/>
            <a:tailEnd type="triangle" w="med" len="med"/>
          </a:ln>
          <a:effectLst>
            <a:outerShdw dist="20000" sx="1000" sy="1000" rotWithShape="0">
              <a:srgbClr val="000000"/>
            </a:outerShdw>
          </a:effectLst>
        </p:spPr>
      </p:cxnSp>
      <p:sp>
        <p:nvSpPr>
          <p:cNvPr id="27" name="Google Shape;259;p10"/>
          <p:cNvSpPr txBox="1"/>
          <p:nvPr/>
        </p:nvSpPr>
        <p:spPr>
          <a:xfrm>
            <a:off x="10163410" y="3345217"/>
            <a:ext cx="1901597" cy="579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Азот</a:t>
            </a:r>
            <a:r>
              <a:rPr lang="ru-RU" sz="17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endParaRPr lang="ru-RU" sz="17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потребителю</a:t>
            </a:r>
            <a:endParaRPr sz="17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cxnSp>
        <p:nvCxnSpPr>
          <p:cNvPr id="28" name="Google Shape;260;p10"/>
          <p:cNvCxnSpPr/>
          <p:nvPr/>
        </p:nvCxnSpPr>
        <p:spPr>
          <a:xfrm rot="10800000">
            <a:off x="6027989" y="2715617"/>
            <a:ext cx="0" cy="265741"/>
          </a:xfrm>
          <a:prstGeom prst="straightConnector1">
            <a:avLst/>
          </a:prstGeom>
          <a:noFill/>
          <a:ln w="25400" cap="flat" cmpd="sng">
            <a:solidFill>
              <a:srgbClr val="0A5095"/>
            </a:solidFill>
            <a:prstDash val="solid"/>
            <a:round/>
            <a:headEnd type="none" w="sm" len="sm"/>
            <a:tailEnd type="triangle" w="med" len="med"/>
          </a:ln>
          <a:effectLst>
            <a:outerShdw dist="20000" sx="1000" sy="1000" rotWithShape="0">
              <a:srgbClr val="000000"/>
            </a:outerShdw>
          </a:effectLst>
        </p:spPr>
      </p:cxnSp>
      <p:cxnSp>
        <p:nvCxnSpPr>
          <p:cNvPr id="29" name="Google Shape;261;p10"/>
          <p:cNvCxnSpPr/>
          <p:nvPr/>
        </p:nvCxnSpPr>
        <p:spPr>
          <a:xfrm>
            <a:off x="6483203" y="4717555"/>
            <a:ext cx="2700000" cy="0"/>
          </a:xfrm>
          <a:prstGeom prst="straightConnector1">
            <a:avLst/>
          </a:prstGeom>
          <a:noFill/>
          <a:ln w="25400" cap="flat" cmpd="sng">
            <a:solidFill>
              <a:srgbClr val="0A5095"/>
            </a:solidFill>
            <a:prstDash val="solid"/>
            <a:round/>
            <a:headEnd type="triangle" w="med" len="med"/>
            <a:tailEnd type="none" w="sm" len="sm"/>
          </a:ln>
          <a:effectLst>
            <a:outerShdw dist="20000" sx="1000" sy="1000" rotWithShape="0">
              <a:srgbClr val="000000"/>
            </a:outerShdw>
          </a:effectLst>
        </p:spPr>
      </p:cxnSp>
      <p:cxnSp>
        <p:nvCxnSpPr>
          <p:cNvPr id="30" name="Google Shape;262;p10"/>
          <p:cNvCxnSpPr/>
          <p:nvPr/>
        </p:nvCxnSpPr>
        <p:spPr>
          <a:xfrm rot="10800000">
            <a:off x="9183203" y="3746532"/>
            <a:ext cx="0" cy="972000"/>
          </a:xfrm>
          <a:prstGeom prst="straightConnector1">
            <a:avLst/>
          </a:prstGeom>
          <a:noFill/>
          <a:ln w="25400" cap="flat" cmpd="sng">
            <a:solidFill>
              <a:srgbClr val="0A5095"/>
            </a:solidFill>
            <a:prstDash val="solid"/>
            <a:round/>
            <a:headEnd type="none" w="sm" len="sm"/>
            <a:tailEnd type="none" w="sm" len="sm"/>
          </a:ln>
          <a:effectLst>
            <a:outerShdw dist="20000" sx="1000" sy="1000" rotWithShape="0">
              <a:srgbClr val="000000"/>
            </a:outerShdw>
          </a:effectLst>
        </p:spPr>
      </p:cxnSp>
      <p:sp>
        <p:nvSpPr>
          <p:cNvPr id="31" name="Google Shape;263;p10"/>
          <p:cNvSpPr txBox="1"/>
          <p:nvPr/>
        </p:nvSpPr>
        <p:spPr>
          <a:xfrm>
            <a:off x="7150228" y="2873560"/>
            <a:ext cx="105826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-183°С</a:t>
            </a:r>
            <a:endParaRPr sz="1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264;p10"/>
          <p:cNvSpPr txBox="1"/>
          <p:nvPr/>
        </p:nvSpPr>
        <p:spPr>
          <a:xfrm>
            <a:off x="7666568" y="4322403"/>
            <a:ext cx="93913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-183°С</a:t>
            </a:r>
            <a:endParaRPr sz="1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265;p10"/>
          <p:cNvSpPr/>
          <p:nvPr/>
        </p:nvSpPr>
        <p:spPr>
          <a:xfrm>
            <a:off x="5627007" y="4381801"/>
            <a:ext cx="875901" cy="697964"/>
          </a:xfrm>
          <a:prstGeom prst="roundRect">
            <a:avLst>
              <a:gd name="adj" fmla="val 16667"/>
            </a:avLst>
          </a:prstGeom>
          <a:solidFill>
            <a:srgbClr val="0A5095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т/д</a:t>
            </a:r>
            <a:endParaRPr sz="1800" dirty="0">
              <a:solidFill>
                <a:schemeClr val="bg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cxnSp>
        <p:nvCxnSpPr>
          <p:cNvPr id="34" name="Google Shape;266;p10"/>
          <p:cNvCxnSpPr/>
          <p:nvPr/>
        </p:nvCxnSpPr>
        <p:spPr>
          <a:xfrm>
            <a:off x="6054958" y="3831809"/>
            <a:ext cx="0" cy="612000"/>
          </a:xfrm>
          <a:prstGeom prst="straightConnector1">
            <a:avLst/>
          </a:prstGeom>
          <a:noFill/>
          <a:ln w="25400" cap="flat" cmpd="sng">
            <a:solidFill>
              <a:srgbClr val="0A5095"/>
            </a:solidFill>
            <a:prstDash val="solid"/>
            <a:round/>
            <a:headEnd type="triangle" w="med" len="med"/>
            <a:tailEnd type="none" w="sm" len="sm"/>
          </a:ln>
          <a:effectLst>
            <a:outerShdw dist="20000" sx="1000" sy="1000" rotWithShape="0">
              <a:srgbClr val="000000"/>
            </a:outerShdw>
          </a:effectLst>
        </p:spPr>
      </p:cxnSp>
      <p:sp>
        <p:nvSpPr>
          <p:cNvPr id="35" name="Google Shape;267;p10"/>
          <p:cNvSpPr txBox="1"/>
          <p:nvPr/>
        </p:nvSpPr>
        <p:spPr>
          <a:xfrm>
            <a:off x="6183697" y="3945480"/>
            <a:ext cx="108414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-183°С</a:t>
            </a:r>
            <a:endParaRPr sz="1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268;p10"/>
          <p:cNvSpPr txBox="1"/>
          <p:nvPr/>
        </p:nvSpPr>
        <p:spPr>
          <a:xfrm>
            <a:off x="5068867" y="2929292"/>
            <a:ext cx="74849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+30°С</a:t>
            </a:r>
            <a:endParaRPr sz="1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269;p10"/>
          <p:cNvSpPr txBox="1"/>
          <p:nvPr/>
        </p:nvSpPr>
        <p:spPr>
          <a:xfrm>
            <a:off x="5592774" y="2394034"/>
            <a:ext cx="91042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+30°С</a:t>
            </a:r>
            <a:endParaRPr sz="1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270;p10"/>
          <p:cNvSpPr txBox="1"/>
          <p:nvPr/>
        </p:nvSpPr>
        <p:spPr>
          <a:xfrm>
            <a:off x="5032110" y="4588942"/>
            <a:ext cx="515601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Р↓</a:t>
            </a:r>
            <a:endParaRPr sz="1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271;p10"/>
          <p:cNvSpPr txBox="1"/>
          <p:nvPr/>
        </p:nvSpPr>
        <p:spPr>
          <a:xfrm>
            <a:off x="2471353" y="2976423"/>
            <a:ext cx="79442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Р↑</a:t>
            </a:r>
            <a:endParaRPr sz="18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272;p10"/>
          <p:cNvSpPr txBox="1"/>
          <p:nvPr/>
        </p:nvSpPr>
        <p:spPr>
          <a:xfrm>
            <a:off x="621201" y="5757215"/>
            <a:ext cx="449473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Р↓↑</a:t>
            </a:r>
            <a:r>
              <a:rPr lang="ru-RU" sz="1800" b="1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-</a:t>
            </a:r>
            <a:r>
              <a:rPr lang="ru-RU" sz="1800" b="1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рост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или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падение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давления</a:t>
            </a:r>
            <a:endParaRPr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cxnSp>
        <p:nvCxnSpPr>
          <p:cNvPr id="42" name="Google Shape;273;p10"/>
          <p:cNvCxnSpPr/>
          <p:nvPr/>
        </p:nvCxnSpPr>
        <p:spPr>
          <a:xfrm rot="10800000">
            <a:off x="838172" y="3794569"/>
            <a:ext cx="0" cy="437963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  <a:effectLst>
            <a:outerShdw sx="1000" sy="1000" rotWithShape="0">
              <a:srgbClr val="000000"/>
            </a:outerShdw>
          </a:effectLst>
        </p:spPr>
      </p:cxnSp>
      <p:sp>
        <p:nvSpPr>
          <p:cNvPr id="43" name="Google Shape;274;p10"/>
          <p:cNvSpPr txBox="1"/>
          <p:nvPr/>
        </p:nvSpPr>
        <p:spPr>
          <a:xfrm>
            <a:off x="750693" y="4282729"/>
            <a:ext cx="2778942" cy="34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В</a:t>
            </a:r>
            <a:r>
              <a:rPr lang="ru-RU" sz="1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оздух</a:t>
            </a:r>
            <a:r>
              <a:rPr lang="ru-RU" sz="1700" b="1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из</a:t>
            </a:r>
            <a:r>
              <a:rPr lang="ru-RU" sz="17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/>
                <a:cs typeface="Times New Roman"/>
                <a:sym typeface="Times New Roman"/>
              </a:rPr>
              <a:t>атмосферы</a:t>
            </a:r>
            <a:endParaRPr sz="17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cxnSp>
        <p:nvCxnSpPr>
          <p:cNvPr id="44" name="Google Shape;254;p10"/>
          <p:cNvCxnSpPr/>
          <p:nvPr/>
        </p:nvCxnSpPr>
        <p:spPr>
          <a:xfrm>
            <a:off x="2484920" y="3295848"/>
            <a:ext cx="792000" cy="0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none" w="sm" len="sm"/>
            <a:tailEnd type="triangle" w="med" len="med"/>
          </a:ln>
          <a:effectLst>
            <a:outerShdw dist="20000" sx="1000" sy="1000" rotWithShape="0">
              <a:srgbClr val="000000"/>
            </a:outerShdw>
          </a:effectLst>
        </p:spPr>
      </p:cxnSp>
    </p:spTree>
    <p:extLst>
      <p:ext uri="{BB962C8B-B14F-4D97-AF65-F5344CB8AC3E}">
        <p14:creationId xmlns:p14="http://schemas.microsoft.com/office/powerpoint/2010/main" val="94532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4230" y="888593"/>
            <a:ext cx="4320480" cy="521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ИТОГИ</a:t>
            </a:r>
            <a:endParaRPr lang="ru-RU" sz="33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65702" y="3530248"/>
            <a:ext cx="4752602" cy="448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Процесс</a:t>
            </a:r>
            <a:r>
              <a:rPr lang="ru-RU" sz="20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компримирования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21" y="4150295"/>
            <a:ext cx="198000" cy="1980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625735" y="1953529"/>
            <a:ext cx="6624736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Для</a:t>
            </a:r>
            <a:r>
              <a:rPr lang="ru-RU" sz="24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получения</a:t>
            </a:r>
            <a:r>
              <a:rPr lang="ru-RU" sz="24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чистого</a:t>
            </a:r>
            <a:r>
              <a:rPr lang="ru-RU" sz="24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азота</a:t>
            </a:r>
            <a:r>
              <a:rPr lang="ru-RU" sz="24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с</a:t>
            </a:r>
            <a:r>
              <a:rPr lang="ru-RU" sz="24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определенным</a:t>
            </a:r>
            <a:r>
              <a:rPr lang="ru-RU" sz="24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давлением</a:t>
            </a:r>
            <a:r>
              <a:rPr lang="ru-RU" sz="24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необходимо</a:t>
            </a:r>
            <a:r>
              <a:rPr lang="ru-RU" sz="24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знать:</a:t>
            </a: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29" y="2986919"/>
            <a:ext cx="198000" cy="19800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21" y="4828000"/>
            <a:ext cx="198000" cy="19800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21" y="3686623"/>
            <a:ext cx="198000" cy="198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65701" y="2901324"/>
            <a:ext cx="4752602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Свойства</a:t>
            </a:r>
            <a:r>
              <a:rPr lang="ru-RU" sz="20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газов</a:t>
            </a:r>
            <a:r>
              <a:rPr lang="ru-RU" sz="20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(азот,</a:t>
            </a:r>
            <a:r>
              <a:rPr lang="ru-RU" sz="20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кислород)</a:t>
            </a:r>
            <a:r>
              <a:rPr lang="ru-RU" sz="20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endParaRPr lang="ru-RU" sz="2000" dirty="0" smtClean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2200"/>
              </a:lnSpc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</a:t>
            </a:r>
            <a:r>
              <a:rPr lang="ru-RU" sz="20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их</a:t>
            </a:r>
            <a:r>
              <a:rPr lang="ru-RU" sz="2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температуры</a:t>
            </a:r>
            <a:r>
              <a:rPr lang="ru-RU" sz="20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конденсации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5701" y="4071572"/>
            <a:ext cx="4752602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Зависимость</a:t>
            </a:r>
            <a:r>
              <a:rPr lang="ru-RU" sz="20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температуры</a:t>
            </a:r>
          </a:p>
          <a:p>
            <a:pPr>
              <a:lnSpc>
                <a:spcPts val="2200"/>
              </a:lnSpc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кипения</a:t>
            </a:r>
            <a:r>
              <a:rPr lang="ru-RU" sz="20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от</a:t>
            </a:r>
            <a:r>
              <a:rPr lang="ru-RU" sz="20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давления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57294" y="4765014"/>
            <a:ext cx="4752602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Методы</a:t>
            </a:r>
            <a:r>
              <a:rPr lang="ru-RU" sz="20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очистки</a:t>
            </a:r>
            <a:r>
              <a:rPr lang="ru-RU" sz="20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от</a:t>
            </a:r>
            <a:r>
              <a:rPr lang="ru-RU" sz="20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влаги:</a:t>
            </a:r>
            <a:r>
              <a:rPr lang="ru-RU" sz="20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адсорбция,</a:t>
            </a:r>
            <a:r>
              <a:rPr lang="ru-RU" sz="20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десорбции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60277" y="3336356"/>
            <a:ext cx="4752602" cy="448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Метод</a:t>
            </a:r>
            <a:r>
              <a:rPr lang="ru-RU" sz="20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разделения</a:t>
            </a:r>
            <a:r>
              <a:rPr lang="ru-RU" sz="20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(ректификация)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996" y="3915076"/>
            <a:ext cx="198000" cy="198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4" y="2986919"/>
            <a:ext cx="198000" cy="1980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996" y="3482731"/>
            <a:ext cx="198000" cy="198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170276" y="2921324"/>
            <a:ext cx="4752602" cy="448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Теплообменные</a:t>
            </a:r>
            <a:r>
              <a:rPr lang="ru-RU" sz="20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процессы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70276" y="3846353"/>
            <a:ext cx="4752602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Процесс</a:t>
            </a:r>
            <a:r>
              <a:rPr lang="ru-RU" sz="2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криогенного</a:t>
            </a:r>
            <a:r>
              <a:rPr lang="ru-RU" sz="20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захолаживания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34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8023" y="2385577"/>
            <a:ext cx="554461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500" b="1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СПАСИБО</a:t>
            </a:r>
            <a:r>
              <a:rPr lang="ru-RU" sz="5500" b="1" spc="200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 </a:t>
            </a:r>
          </a:p>
          <a:p>
            <a:r>
              <a:rPr lang="ru-RU" sz="5500" b="1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ЗА</a:t>
            </a:r>
            <a:r>
              <a:rPr lang="ru-RU" sz="5500" b="1" spc="100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 </a:t>
            </a:r>
            <a:r>
              <a:rPr lang="ru-RU" sz="5500" b="1" dirty="0" smtClean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ВНИМАНИЕ!</a:t>
            </a:r>
            <a:endParaRPr lang="ru-RU" sz="5500" b="1" dirty="0">
              <a:solidFill>
                <a:schemeClr val="bg1"/>
              </a:solidFill>
              <a:latin typeface="+mj-lt"/>
              <a:cs typeface="Foco" panose="020B050405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493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224247" y="149695"/>
            <a:ext cx="6085853" cy="565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072" b="1" dirty="0">
              <a:solidFill>
                <a:schemeClr val="bg1"/>
              </a:solidFill>
              <a:cs typeface="Foco" panose="020B0504050202020203" pitchFamily="34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560288" y="2787625"/>
            <a:ext cx="6192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oogle Shape;92;p1"/>
          <p:cNvSpPr txBox="1"/>
          <p:nvPr/>
        </p:nvSpPr>
        <p:spPr>
          <a:xfrm>
            <a:off x="887909" y="2880671"/>
            <a:ext cx="5942274" cy="56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36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Череповецкий</a:t>
            </a:r>
            <a:r>
              <a:rPr lang="ru-RU" sz="1536" spc="20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1536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государственный</a:t>
            </a:r>
            <a:r>
              <a:rPr lang="ru-RU" sz="1536" spc="30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1536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университет,</a:t>
            </a:r>
            <a:r>
              <a:rPr lang="ru-RU" sz="1536" spc="20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1536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инженер</a:t>
            </a:r>
            <a:r>
              <a:rPr lang="ru-RU" sz="1536" spc="20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endParaRPr lang="ru-RU" sz="1536" dirty="0" smtClean="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36" dirty="0" smtClean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химик-технолог</a:t>
            </a:r>
            <a:r>
              <a:rPr lang="ru-RU" sz="1536" spc="300" dirty="0" smtClean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1536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(2004)</a:t>
            </a:r>
            <a:endParaRPr sz="1536" dirty="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9" name="Google Shape;94;p1"/>
          <p:cNvSpPr txBox="1"/>
          <p:nvPr/>
        </p:nvSpPr>
        <p:spPr>
          <a:xfrm>
            <a:off x="897909" y="3487057"/>
            <a:ext cx="6454708" cy="32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36" dirty="0" err="1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The</a:t>
            </a:r>
            <a:r>
              <a:rPr lang="ru-RU" sz="1536" spc="10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1536" dirty="0" err="1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professional</a:t>
            </a:r>
            <a:r>
              <a:rPr lang="ru-RU" sz="1536" spc="30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1536" dirty="0" err="1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Diploma</a:t>
            </a:r>
            <a:r>
              <a:rPr lang="ru-RU" sz="1536" spc="20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1536" dirty="0" err="1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in</a:t>
            </a:r>
            <a:r>
              <a:rPr lang="ru-RU" sz="1536" spc="10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1536" dirty="0" err="1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Management</a:t>
            </a:r>
            <a:r>
              <a:rPr lang="ru-RU" sz="1536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,</a:t>
            </a:r>
            <a:r>
              <a:rPr lang="ru-RU" sz="1536" spc="10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1536" dirty="0" err="1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The</a:t>
            </a:r>
            <a:r>
              <a:rPr lang="ru-RU" sz="1536" spc="30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1536" dirty="0" err="1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Open</a:t>
            </a:r>
            <a:r>
              <a:rPr lang="ru-RU" sz="1536" spc="30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1536" dirty="0" err="1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University</a:t>
            </a:r>
            <a:r>
              <a:rPr lang="ru-RU" sz="1536" spc="20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1536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(2009)</a:t>
            </a:r>
            <a:endParaRPr sz="1536" dirty="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30" name="Google Shape;96;p1"/>
          <p:cNvSpPr txBox="1"/>
          <p:nvPr/>
        </p:nvSpPr>
        <p:spPr>
          <a:xfrm>
            <a:off x="899222" y="3866647"/>
            <a:ext cx="6115784" cy="56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36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Диплом</a:t>
            </a:r>
            <a:r>
              <a:rPr lang="ru-RU" sz="1536" spc="10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1536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о</a:t>
            </a:r>
            <a:r>
              <a:rPr lang="ru-RU" sz="1536" spc="20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1536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профессиональной</a:t>
            </a:r>
            <a:r>
              <a:rPr lang="ru-RU" sz="1536" spc="20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1536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переподготовке,</a:t>
            </a:r>
            <a:r>
              <a:rPr lang="ru-RU" sz="1536" spc="10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1536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мастер</a:t>
            </a:r>
            <a:r>
              <a:rPr lang="ru-RU" sz="1536" spc="20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1536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производственного</a:t>
            </a:r>
            <a:r>
              <a:rPr lang="ru-RU" sz="1536" spc="10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1536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обучения,</a:t>
            </a:r>
            <a:r>
              <a:rPr lang="ru-RU" sz="1536" spc="20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1536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ИРПО</a:t>
            </a:r>
            <a:r>
              <a:rPr lang="ru-RU" sz="1536" spc="30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1536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(2021)</a:t>
            </a:r>
            <a:endParaRPr sz="1536" dirty="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32" name="Google Shape;98;p1"/>
          <p:cNvSpPr txBox="1"/>
          <p:nvPr/>
        </p:nvSpPr>
        <p:spPr>
          <a:xfrm>
            <a:off x="897908" y="4452286"/>
            <a:ext cx="6127097" cy="56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36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Профессиональная</a:t>
            </a:r>
            <a:r>
              <a:rPr lang="ru-RU" sz="1536" spc="20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1536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переподготовка</a:t>
            </a:r>
            <a:r>
              <a:rPr lang="ru-RU" sz="1536" spc="30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1536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Mini-MBA,</a:t>
            </a:r>
            <a:r>
              <a:rPr lang="ru-RU" sz="1536" spc="10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1536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РЭУ</a:t>
            </a:r>
            <a:r>
              <a:rPr lang="ru-RU" sz="1536" spc="30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1536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им.</a:t>
            </a:r>
            <a:r>
              <a:rPr lang="ru-RU" sz="1536" spc="20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1536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Плеханова</a:t>
            </a:r>
            <a:r>
              <a:rPr lang="ru-RU" sz="1536" spc="10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1536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(2024)</a:t>
            </a:r>
            <a:endParaRPr sz="1536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35" name="Google Shape;101;p1"/>
          <p:cNvSpPr txBox="1"/>
          <p:nvPr/>
        </p:nvSpPr>
        <p:spPr>
          <a:xfrm>
            <a:off x="919221" y="5060951"/>
            <a:ext cx="6733297" cy="564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36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Награды</a:t>
            </a:r>
            <a:r>
              <a:rPr lang="ru-RU" sz="1536" spc="30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1536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компании</a:t>
            </a:r>
            <a:r>
              <a:rPr lang="ru-RU" sz="1536" spc="20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1536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«ФосАгро»:</a:t>
            </a:r>
            <a:r>
              <a:rPr lang="ru-RU" sz="1536" spc="30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1536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Почетная</a:t>
            </a:r>
            <a:r>
              <a:rPr lang="ru-RU" sz="1536" spc="30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1536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грамота</a:t>
            </a:r>
            <a:r>
              <a:rPr lang="ru-RU" sz="1536" spc="20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1536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(2013),</a:t>
            </a:r>
            <a:r>
              <a:rPr lang="ru-RU" sz="1536" spc="20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1536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Занесение</a:t>
            </a:r>
            <a:r>
              <a:rPr lang="ru-RU" sz="1536" spc="30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1536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на</a:t>
            </a:r>
            <a:r>
              <a:rPr lang="ru-RU" sz="1536" spc="20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1536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доску</a:t>
            </a:r>
            <a:r>
              <a:rPr lang="ru-RU" sz="1536" spc="10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1536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почета</a:t>
            </a:r>
            <a:r>
              <a:rPr lang="ru-RU" sz="1536" spc="20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1536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(2019),</a:t>
            </a:r>
            <a:r>
              <a:rPr lang="ru-RU" sz="1536" spc="20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1536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Благодарственное</a:t>
            </a:r>
            <a:r>
              <a:rPr lang="ru-RU" sz="1536" spc="20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1536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письмо</a:t>
            </a:r>
            <a:r>
              <a:rPr lang="ru-RU" sz="1536" spc="20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1536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(2023)</a:t>
            </a:r>
            <a:endParaRPr sz="1536" dirty="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36" name="Google Shape;102;p1"/>
          <p:cNvSpPr txBox="1"/>
          <p:nvPr/>
        </p:nvSpPr>
        <p:spPr>
          <a:xfrm>
            <a:off x="897908" y="5626975"/>
            <a:ext cx="5942274" cy="56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36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Орден</a:t>
            </a:r>
            <a:r>
              <a:rPr lang="ru-RU" sz="1536" spc="30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1536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II</a:t>
            </a:r>
            <a:r>
              <a:rPr lang="ru-RU" sz="1536" spc="20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1536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степени</a:t>
            </a:r>
            <a:r>
              <a:rPr lang="ru-RU" sz="1536" spc="10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1536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«За</a:t>
            </a:r>
            <a:r>
              <a:rPr lang="ru-RU" sz="1536" spc="10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1536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заслуги</a:t>
            </a:r>
            <a:r>
              <a:rPr lang="ru-RU" sz="1536" spc="30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1536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перед</a:t>
            </a:r>
            <a:r>
              <a:rPr lang="ru-RU" sz="1536" spc="20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1536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химической</a:t>
            </a:r>
            <a:r>
              <a:rPr lang="ru-RU" sz="1536" spc="20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1536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индустрией</a:t>
            </a:r>
            <a:r>
              <a:rPr lang="ru-RU" sz="1536" spc="30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1536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России»</a:t>
            </a:r>
            <a:r>
              <a:rPr lang="ru-RU" sz="1536" spc="30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ru-RU" sz="1536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(2025)</a:t>
            </a:r>
            <a:endParaRPr sz="1536" dirty="0">
              <a:solidFill>
                <a:schemeClr val="lt1"/>
              </a:solidFill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1721" y="1794043"/>
            <a:ext cx="38603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cs typeface="Foco" panose="020B0504050202020203" pitchFamily="34" charset="0"/>
              </a:rPr>
              <a:t>Павел</a:t>
            </a:r>
            <a:r>
              <a:rPr lang="ru-RU" sz="2800" b="1" spc="2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cs typeface="Foco" panose="020B0504050202020203" pitchFamily="34" charset="0"/>
              </a:rPr>
              <a:t>Александрович</a:t>
            </a:r>
            <a:r>
              <a:rPr lang="ru-RU" sz="2800" b="1" spc="1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cs typeface="Foco" panose="020B0504050202020203" pitchFamily="34" charset="0"/>
              </a:rPr>
              <a:t>Аникичев</a:t>
            </a:r>
            <a:endParaRPr lang="ru-RU" sz="2800" b="1" dirty="0">
              <a:solidFill>
                <a:schemeClr val="bg1"/>
              </a:solidFill>
              <a:cs typeface="Foco" panose="020B0504050202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42118" y="1825942"/>
            <a:ext cx="2592288" cy="919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92" dirty="0" smtClean="0">
                <a:solidFill>
                  <a:schemeClr val="bg1"/>
                </a:solidFill>
                <a:cs typeface="Foco" panose="020B0504050202020203" pitchFamily="34" charset="0"/>
              </a:rPr>
              <a:t>Заместитель</a:t>
            </a:r>
            <a:r>
              <a:rPr lang="ru-RU" sz="1792" spc="100" dirty="0" smtClean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792" dirty="0" smtClean="0">
                <a:solidFill>
                  <a:schemeClr val="bg1"/>
                </a:solidFill>
                <a:cs typeface="Foco" panose="020B0504050202020203" pitchFamily="34" charset="0"/>
              </a:rPr>
              <a:t>директора</a:t>
            </a:r>
            <a:r>
              <a:rPr lang="ru-RU" sz="1792" spc="300" dirty="0" smtClean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</a:p>
          <a:p>
            <a:r>
              <a:rPr lang="ru-RU" sz="1792" dirty="0" smtClean="0">
                <a:solidFill>
                  <a:schemeClr val="bg1"/>
                </a:solidFill>
                <a:cs typeface="Foco" panose="020B0504050202020203" pitchFamily="34" charset="0"/>
              </a:rPr>
              <a:t>центра</a:t>
            </a:r>
            <a:r>
              <a:rPr lang="ru-RU" sz="1792" spc="200" dirty="0" smtClean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792" dirty="0" smtClean="0">
                <a:solidFill>
                  <a:schemeClr val="bg1"/>
                </a:solidFill>
                <a:cs typeface="Foco" panose="020B0504050202020203" pitchFamily="34" charset="0"/>
              </a:rPr>
              <a:t>обслуживания</a:t>
            </a:r>
            <a:r>
              <a:rPr lang="ru-RU" sz="1792" spc="100" dirty="0" smtClean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</a:p>
          <a:p>
            <a:r>
              <a:rPr lang="ru-RU" sz="1792" dirty="0" smtClean="0">
                <a:solidFill>
                  <a:schemeClr val="bg1"/>
                </a:solidFill>
                <a:cs typeface="Foco" panose="020B0504050202020203" pitchFamily="34" charset="0"/>
              </a:rPr>
              <a:t>АО</a:t>
            </a:r>
            <a:r>
              <a:rPr lang="ru-RU" sz="1792" spc="100" dirty="0" smtClean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792" dirty="0" smtClean="0">
                <a:solidFill>
                  <a:schemeClr val="bg1"/>
                </a:solidFill>
                <a:cs typeface="Foco" panose="020B0504050202020203" pitchFamily="34" charset="0"/>
              </a:rPr>
              <a:t>«Апатит»</a:t>
            </a:r>
            <a:endParaRPr lang="ru-RU" sz="1792" dirty="0">
              <a:solidFill>
                <a:schemeClr val="bg1"/>
              </a:solidFill>
              <a:cs typeface="Foco" panose="020B0504050202020203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82" y="2931832"/>
            <a:ext cx="285453" cy="3598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3482123"/>
            <a:ext cx="285453" cy="35985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24" y="3959235"/>
            <a:ext cx="285453" cy="35985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31" y="4509999"/>
            <a:ext cx="285453" cy="35985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5100366"/>
            <a:ext cx="285453" cy="35985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74" y="5709563"/>
            <a:ext cx="285453" cy="35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26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8269" y="422895"/>
            <a:ext cx="7836338" cy="967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ПРОЦЕСС</a:t>
            </a:r>
            <a:r>
              <a:rPr lang="ru-RU" sz="33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ПОЛУЧЕНИЯ</a:t>
            </a:r>
            <a:r>
              <a:rPr lang="ru-RU" sz="33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ЧИСТОГО</a:t>
            </a:r>
            <a:r>
              <a:rPr lang="ru-RU" sz="33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</a:p>
          <a:p>
            <a:pPr>
              <a:lnSpc>
                <a:spcPts val="3400"/>
              </a:lnSpc>
            </a:pP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АЗОТА</a:t>
            </a:r>
            <a:r>
              <a:rPr lang="ru-RU" sz="33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И</a:t>
            </a:r>
            <a:r>
              <a:rPr lang="ru-RU" sz="33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ЕГО</a:t>
            </a:r>
            <a:r>
              <a:rPr lang="ru-RU" sz="33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ФИЗИКА</a:t>
            </a:r>
            <a:endParaRPr lang="ru-RU" sz="33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00405" y="1943529"/>
            <a:ext cx="6004361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Основные</a:t>
            </a:r>
            <a:r>
              <a:rPr lang="ru-RU" sz="24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физические</a:t>
            </a:r>
            <a:r>
              <a:rPr lang="ru-RU" sz="24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понятия:</a:t>
            </a: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690116" y="2183877"/>
            <a:ext cx="2887947" cy="3667388"/>
          </a:xfrm>
          <a:prstGeom prst="round2Diag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644" y="4465394"/>
            <a:ext cx="795530" cy="79248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938930" y="3564707"/>
            <a:ext cx="13396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Испарение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41518" y="3534425"/>
            <a:ext cx="15892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Конденсация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13011" y="3551129"/>
            <a:ext cx="1339628" cy="441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Точка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росы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025599" y="3530847"/>
            <a:ext cx="1589248" cy="441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Адсорбция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938930" y="5298158"/>
            <a:ext cx="1339628" cy="441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Десорбция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551518" y="5277876"/>
            <a:ext cx="1589248" cy="441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Теплообмен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23011" y="5377863"/>
            <a:ext cx="162258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Сжатие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газов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035598" y="5357581"/>
            <a:ext cx="2689039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Создание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холода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</a:p>
          <a:p>
            <a:pPr>
              <a:lnSpc>
                <a:spcPts val="2000"/>
              </a:lnSpc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(криогенные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процессы)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837" y="4436720"/>
            <a:ext cx="771055" cy="7710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419" y="2620813"/>
            <a:ext cx="910316" cy="9103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590" y="2621944"/>
            <a:ext cx="909185" cy="9091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044" y="2781185"/>
            <a:ext cx="849268" cy="77573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84" y="4371801"/>
            <a:ext cx="896357" cy="89635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049" y="2763021"/>
            <a:ext cx="1008890" cy="78943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279" y="4458366"/>
            <a:ext cx="1008890" cy="78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67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5735" y="421206"/>
            <a:ext cx="7848872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АГРЕГАТНОЕ</a:t>
            </a:r>
            <a:r>
              <a:rPr lang="ru-RU" sz="33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СОСТОЯНИЕ</a:t>
            </a:r>
            <a:r>
              <a:rPr lang="ru-RU" sz="33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</a:p>
          <a:p>
            <a:pPr>
              <a:lnSpc>
                <a:spcPts val="3400"/>
              </a:lnSpc>
            </a:pP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ВЕЩЕСТВА</a:t>
            </a:r>
            <a:endParaRPr lang="ru-RU" sz="33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37385" y="2698999"/>
            <a:ext cx="3168204" cy="1563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ru-RU" sz="1800" b="1" dirty="0">
                <a:solidFill>
                  <a:srgbClr val="31AA47"/>
                </a:solidFill>
                <a:cs typeface="Foco" panose="020B0504050202020203" pitchFamily="34" charset="0"/>
              </a:rPr>
              <a:t>Т</a:t>
            </a:r>
            <a:r>
              <a:rPr lang="ru-RU" sz="1800" b="1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b="1" dirty="0">
                <a:solidFill>
                  <a:srgbClr val="0A5095"/>
                </a:solidFill>
                <a:cs typeface="Foco" panose="020B0504050202020203" pitchFamily="34" charset="0"/>
              </a:rPr>
              <a:t>→</a:t>
            </a:r>
            <a:r>
              <a:rPr lang="ru-RU" sz="18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b="1" dirty="0">
                <a:solidFill>
                  <a:srgbClr val="0A5095"/>
                </a:solidFill>
                <a:cs typeface="Foco" panose="020B0504050202020203" pitchFamily="34" charset="0"/>
              </a:rPr>
              <a:t>Ж</a:t>
            </a:r>
            <a:r>
              <a:rPr lang="ru-RU" sz="1800" b="1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плавление</a:t>
            </a:r>
          </a:p>
          <a:p>
            <a:pPr>
              <a:lnSpc>
                <a:spcPts val="4000"/>
              </a:lnSpc>
            </a:pPr>
            <a:r>
              <a:rPr lang="ru-RU" sz="1800" b="1" dirty="0">
                <a:solidFill>
                  <a:srgbClr val="0A5095"/>
                </a:solidFill>
                <a:cs typeface="Foco" panose="020B0504050202020203" pitchFamily="34" charset="0"/>
              </a:rPr>
              <a:t>Ж</a:t>
            </a:r>
            <a:r>
              <a:rPr lang="ru-RU" sz="18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b="1" dirty="0">
                <a:solidFill>
                  <a:srgbClr val="0A5095"/>
                </a:solidFill>
                <a:cs typeface="Foco" panose="020B0504050202020203" pitchFamily="34" charset="0"/>
              </a:rPr>
              <a:t>→</a:t>
            </a:r>
            <a:r>
              <a:rPr lang="ru-RU" sz="18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b="1" dirty="0">
                <a:solidFill>
                  <a:srgbClr val="31AA47"/>
                </a:solidFill>
                <a:cs typeface="Foco" panose="020B0504050202020203" pitchFamily="34" charset="0"/>
              </a:rPr>
              <a:t>Г</a:t>
            </a:r>
            <a:r>
              <a:rPr lang="ru-RU" sz="1800" b="1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кипение/испарение</a:t>
            </a:r>
          </a:p>
          <a:p>
            <a:pPr>
              <a:lnSpc>
                <a:spcPts val="4000"/>
              </a:lnSpc>
            </a:pPr>
            <a:r>
              <a:rPr lang="ru-RU" sz="1800" b="1" dirty="0">
                <a:solidFill>
                  <a:srgbClr val="31AA47"/>
                </a:solidFill>
                <a:cs typeface="Foco" panose="020B0504050202020203" pitchFamily="34" charset="0"/>
              </a:rPr>
              <a:t>Г</a:t>
            </a:r>
            <a:r>
              <a:rPr lang="ru-RU" sz="1800" b="1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b="1" dirty="0">
                <a:solidFill>
                  <a:srgbClr val="0A5095"/>
                </a:solidFill>
                <a:cs typeface="Foco" panose="020B0504050202020203" pitchFamily="34" charset="0"/>
              </a:rPr>
              <a:t>→</a:t>
            </a:r>
            <a:r>
              <a:rPr lang="ru-RU" sz="18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b="1" dirty="0">
                <a:solidFill>
                  <a:srgbClr val="0A5095"/>
                </a:solidFill>
                <a:cs typeface="Foco" panose="020B0504050202020203" pitchFamily="34" charset="0"/>
              </a:rPr>
              <a:t>Ж</a:t>
            </a:r>
            <a:r>
              <a:rPr lang="ru-RU" sz="1800" b="1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конденсация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468716" y="3292116"/>
            <a:ext cx="0" cy="17640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129747" y="2241561"/>
            <a:ext cx="2232248" cy="477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Переходы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: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38758" y="4326323"/>
            <a:ext cx="32681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8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Ж</a:t>
            </a:r>
            <a:r>
              <a:rPr lang="ru-RU" sz="18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b="1" dirty="0">
                <a:solidFill>
                  <a:srgbClr val="0A5095"/>
                </a:solidFill>
                <a:cs typeface="Foco" panose="020B0504050202020203" pitchFamily="34" charset="0"/>
              </a:rPr>
              <a:t>→</a:t>
            </a:r>
            <a:r>
              <a:rPr lang="ru-RU" sz="18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800" b="1" dirty="0">
                <a:solidFill>
                  <a:srgbClr val="D98848"/>
                </a:solidFill>
                <a:cs typeface="Foco" panose="020B0504050202020203" pitchFamily="34" charset="0"/>
              </a:rPr>
              <a:t>Т</a:t>
            </a:r>
            <a:r>
              <a:rPr lang="ru-RU" sz="1800" b="1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затвердевание/</a:t>
            </a:r>
          </a:p>
          <a:p>
            <a:pPr>
              <a:lnSpc>
                <a:spcPts val="2000"/>
              </a:lnSpc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застывание</a:t>
            </a:r>
            <a:r>
              <a:rPr lang="ru-RU" sz="18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(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иногда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кристаллизация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)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4611" y="2307508"/>
            <a:ext cx="678065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Три</a:t>
            </a:r>
            <a:r>
              <a:rPr lang="ru-RU" sz="24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основных</a:t>
            </a:r>
            <a:r>
              <a:rPr lang="ru-RU" sz="24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агрегатных</a:t>
            </a:r>
            <a:r>
              <a:rPr lang="ru-RU" sz="24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состояния</a:t>
            </a:r>
            <a:r>
              <a:rPr lang="ru-RU" sz="24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вещества: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34" y="3182968"/>
            <a:ext cx="1286897" cy="147829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57866" y="4679088"/>
            <a:ext cx="1676834" cy="484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ru-RU" sz="2200" b="1" dirty="0">
                <a:solidFill>
                  <a:srgbClr val="31AA47"/>
                </a:solidFill>
                <a:cs typeface="Foco" panose="020B0504050202020203" pitchFamily="34" charset="0"/>
              </a:rPr>
              <a:t>ТВЕРДОЕ</a:t>
            </a:r>
            <a:r>
              <a:rPr lang="ru-RU" sz="2200" b="1" spc="100" dirty="0">
                <a:solidFill>
                  <a:srgbClr val="31AA47"/>
                </a:solidFill>
                <a:cs typeface="Foco" panose="020B0504050202020203" pitchFamily="34" charset="0"/>
              </a:rPr>
              <a:t> </a:t>
            </a:r>
            <a:r>
              <a:rPr lang="ru-RU" sz="2200" b="1" dirty="0">
                <a:solidFill>
                  <a:srgbClr val="31AA47"/>
                </a:solidFill>
                <a:cs typeface="Foco" panose="020B0504050202020203" pitchFamily="34" charset="0"/>
              </a:rPr>
              <a:t>(Т)</a:t>
            </a:r>
            <a:r>
              <a:rPr lang="ru-RU" sz="2200" b="1" spc="100" dirty="0">
                <a:solidFill>
                  <a:srgbClr val="31AA47"/>
                </a:solidFill>
                <a:cs typeface="Foco" panose="020B0504050202020203" pitchFamily="34" charset="0"/>
              </a:rPr>
              <a:t>  </a:t>
            </a:r>
            <a:r>
              <a:rPr lang="ru-RU" sz="2200" b="1" spc="300" dirty="0">
                <a:solidFill>
                  <a:srgbClr val="31AA47"/>
                </a:solidFill>
                <a:cs typeface="Foco" panose="020B0504050202020203" pitchFamily="34" charset="0"/>
              </a:rPr>
              <a:t>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47903" y="4699336"/>
            <a:ext cx="1841906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ru-RU" sz="2200" b="1" dirty="0">
                <a:solidFill>
                  <a:srgbClr val="0A5095"/>
                </a:solidFill>
                <a:cs typeface="Foco" panose="020B0504050202020203" pitchFamily="34" charset="0"/>
              </a:rPr>
              <a:t>ЖИДКОЕ</a:t>
            </a:r>
            <a:r>
              <a:rPr lang="ru-RU" sz="22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200" b="1" dirty="0">
                <a:solidFill>
                  <a:srgbClr val="0A5095"/>
                </a:solidFill>
                <a:cs typeface="Foco" panose="020B0504050202020203" pitchFamily="34" charset="0"/>
              </a:rPr>
              <a:t>(Ж)</a:t>
            </a:r>
            <a:r>
              <a:rPr lang="ru-RU" sz="2200" b="1" spc="200" dirty="0">
                <a:solidFill>
                  <a:srgbClr val="0A5095"/>
                </a:solidFill>
                <a:cs typeface="Foco" panose="020B0504050202020203" pitchFamily="34" charset="0"/>
              </a:rPr>
              <a:t>  </a:t>
            </a:r>
            <a:r>
              <a:rPr lang="ru-RU" sz="2200" b="1" spc="100" dirty="0">
                <a:solidFill>
                  <a:srgbClr val="0A5095"/>
                </a:solidFill>
                <a:cs typeface="Foco" panose="020B0504050202020203" pitchFamily="34" charset="0"/>
              </a:rPr>
              <a:t>  </a:t>
            </a:r>
            <a:r>
              <a:rPr lang="ru-RU" sz="22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80797" y="4696911"/>
            <a:ext cx="3019714" cy="484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ru-RU" sz="2200" b="1" dirty="0">
                <a:solidFill>
                  <a:srgbClr val="D98848"/>
                </a:solidFill>
                <a:cs typeface="Foco" panose="020B0504050202020203" pitchFamily="34" charset="0"/>
              </a:rPr>
              <a:t>ГАЗООБРАЗНОЕ</a:t>
            </a:r>
            <a:r>
              <a:rPr lang="ru-RU" sz="2200" b="1" spc="100" dirty="0">
                <a:solidFill>
                  <a:srgbClr val="D98848"/>
                </a:solidFill>
                <a:cs typeface="Foco" panose="020B0504050202020203" pitchFamily="34" charset="0"/>
              </a:rPr>
              <a:t> </a:t>
            </a:r>
            <a:r>
              <a:rPr lang="ru-RU" sz="2200" b="1" dirty="0">
                <a:solidFill>
                  <a:srgbClr val="D98848"/>
                </a:solidFill>
                <a:cs typeface="Foco" panose="020B0504050202020203" pitchFamily="34" charset="0"/>
              </a:rPr>
              <a:t>(Г)</a:t>
            </a:r>
            <a:r>
              <a:rPr lang="ru-RU" sz="2200" b="1" spc="200" dirty="0">
                <a:solidFill>
                  <a:srgbClr val="D98848"/>
                </a:solidFill>
                <a:cs typeface="Foco" panose="020B0504050202020203" pitchFamily="34" charset="0"/>
              </a:rPr>
              <a:t> 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700964" y="3301619"/>
            <a:ext cx="0" cy="17640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181" y="3392896"/>
            <a:ext cx="1234443" cy="12039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254" y="3215023"/>
            <a:ext cx="1308602" cy="1381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37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5735" y="853409"/>
            <a:ext cx="6840760" cy="521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ЗАВИСИМОСТЬ</a:t>
            </a:r>
            <a:r>
              <a:rPr lang="ru-RU" sz="3300" b="1" spc="1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ОТ</a:t>
            </a:r>
            <a:r>
              <a:rPr lang="ru-RU" sz="33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ДАВЛЕНИЯ</a:t>
            </a:r>
            <a:endParaRPr lang="ru-RU" sz="33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graphicFrame>
        <p:nvGraphicFramePr>
          <p:cNvPr id="9" name="Google Shape;127;p4"/>
          <p:cNvGraphicFramePr/>
          <p:nvPr>
            <p:extLst>
              <p:ext uri="{D42A27DB-BD31-4B8C-83A1-F6EECF244321}">
                <p14:modId xmlns:p14="http://schemas.microsoft.com/office/powerpoint/2010/main" val="2848635985"/>
              </p:ext>
            </p:extLst>
          </p:nvPr>
        </p:nvGraphicFramePr>
        <p:xfrm>
          <a:off x="667891" y="1851521"/>
          <a:ext cx="921687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4932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0734" y="853409"/>
            <a:ext cx="6336704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АДСОРБЦИЯ,</a:t>
            </a:r>
            <a:r>
              <a:rPr lang="ru-RU" sz="33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ДЕСОРБЦИЯ</a:t>
            </a:r>
            <a:endParaRPr lang="ru-RU" sz="33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0781" y="2373188"/>
            <a:ext cx="3781378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поглощение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газов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или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паров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жидкости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твердым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веществом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635" y="1854020"/>
            <a:ext cx="2664296" cy="490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Адсорбция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22974" y="2385688"/>
            <a:ext cx="3914294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обратный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процесс: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выход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газа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(паров)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из</a:t>
            </a:r>
            <a:r>
              <a:rPr lang="ru-RU" sz="1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пор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твердого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вещества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12974" y="1866520"/>
            <a:ext cx="2664296" cy="490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Десорбция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91" y="3147598"/>
            <a:ext cx="4001980" cy="26933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193" y="3147665"/>
            <a:ext cx="4001534" cy="269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60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6998" y="860640"/>
            <a:ext cx="6042699" cy="521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ТЕХНОЛОГИЧЕСКИЙ</a:t>
            </a:r>
            <a:r>
              <a:rPr lang="ru-RU" sz="33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ПРОЦЕСС</a:t>
            </a:r>
            <a:endParaRPr lang="ru-RU" sz="33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sp>
        <p:nvSpPr>
          <p:cNvPr id="9" name="Google Shape;144;p6"/>
          <p:cNvSpPr/>
          <p:nvPr/>
        </p:nvSpPr>
        <p:spPr>
          <a:xfrm>
            <a:off x="2170508" y="2829597"/>
            <a:ext cx="1224136" cy="1944216"/>
          </a:xfrm>
          <a:prstGeom prst="roundRect">
            <a:avLst>
              <a:gd name="adj" fmla="val 16667"/>
            </a:avLst>
          </a:prstGeom>
          <a:solidFill>
            <a:srgbClr val="76BCD6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45;p6"/>
          <p:cNvSpPr/>
          <p:nvPr/>
        </p:nvSpPr>
        <p:spPr>
          <a:xfrm>
            <a:off x="5929042" y="2819597"/>
            <a:ext cx="1224136" cy="1944216"/>
          </a:xfrm>
          <a:prstGeom prst="roundRect">
            <a:avLst>
              <a:gd name="adj" fmla="val 16667"/>
            </a:avLst>
          </a:prstGeom>
          <a:solidFill>
            <a:srgbClr val="76BCD6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" name="Google Shape;146;p6"/>
          <p:cNvCxnSpPr/>
          <p:nvPr/>
        </p:nvCxnSpPr>
        <p:spPr>
          <a:xfrm rot="10800000">
            <a:off x="3112616" y="4727165"/>
            <a:ext cx="0" cy="437963"/>
          </a:xfrm>
          <a:prstGeom prst="straightConnector1">
            <a:avLst/>
          </a:prstGeom>
          <a:noFill/>
          <a:ln w="25400" cap="flat" cmpd="sng">
            <a:solidFill>
              <a:srgbClr val="0A5095"/>
            </a:solidFill>
            <a:prstDash val="solid"/>
            <a:round/>
            <a:headEnd type="none" w="sm" len="sm"/>
            <a:tailEnd type="triangle" w="med" len="med"/>
          </a:ln>
          <a:effectLst>
            <a:outerShdw dist="20000" sx="1000" sy="1000" rotWithShape="0">
              <a:srgbClr val="000000"/>
            </a:outerShdw>
          </a:effectLst>
        </p:spPr>
      </p:cxnSp>
      <p:cxnSp>
        <p:nvCxnSpPr>
          <p:cNvPr id="14" name="Google Shape;147;p6"/>
          <p:cNvCxnSpPr/>
          <p:nvPr/>
        </p:nvCxnSpPr>
        <p:spPr>
          <a:xfrm rot="10800000">
            <a:off x="6269082" y="4727165"/>
            <a:ext cx="0" cy="437963"/>
          </a:xfrm>
          <a:prstGeom prst="straightConnector1">
            <a:avLst/>
          </a:prstGeom>
          <a:noFill/>
          <a:ln w="25400" cap="flat" cmpd="sng">
            <a:solidFill>
              <a:srgbClr val="DA8347"/>
            </a:solidFill>
            <a:prstDash val="solid"/>
            <a:round/>
            <a:headEnd type="none" w="sm" len="sm"/>
            <a:tailEnd type="triangle" w="med" len="med"/>
          </a:ln>
          <a:effectLst>
            <a:outerShdw dist="20000" sx="1000" sy="1000" rotWithShape="0">
              <a:srgbClr val="000000"/>
            </a:outerShdw>
          </a:effectLst>
        </p:spPr>
      </p:cxnSp>
      <p:cxnSp>
        <p:nvCxnSpPr>
          <p:cNvPr id="15" name="Google Shape;148;p6"/>
          <p:cNvCxnSpPr/>
          <p:nvPr/>
        </p:nvCxnSpPr>
        <p:spPr>
          <a:xfrm rot="10800000">
            <a:off x="3103251" y="5181776"/>
            <a:ext cx="2376000" cy="0"/>
          </a:xfrm>
          <a:prstGeom prst="straightConnector1">
            <a:avLst/>
          </a:prstGeom>
          <a:noFill/>
          <a:ln w="25400" cap="flat" cmpd="sng">
            <a:solidFill>
              <a:srgbClr val="0A5095"/>
            </a:solidFill>
            <a:prstDash val="solid"/>
            <a:round/>
            <a:headEnd type="none" w="sm" len="sm"/>
            <a:tailEnd type="none" w="sm" len="sm"/>
          </a:ln>
          <a:effectLst>
            <a:outerShdw dist="20000" sx="1000" sy="1000" rotWithShape="0">
              <a:srgbClr val="000000"/>
            </a:outerShdw>
          </a:effectLst>
        </p:spPr>
      </p:cxnSp>
      <p:cxnSp>
        <p:nvCxnSpPr>
          <p:cNvPr id="16" name="Google Shape;149;p6"/>
          <p:cNvCxnSpPr/>
          <p:nvPr/>
        </p:nvCxnSpPr>
        <p:spPr>
          <a:xfrm rot="10800000">
            <a:off x="5466645" y="5181776"/>
            <a:ext cx="0" cy="437963"/>
          </a:xfrm>
          <a:prstGeom prst="straightConnector1">
            <a:avLst/>
          </a:prstGeom>
          <a:noFill/>
          <a:ln w="25400" cap="flat" cmpd="sng">
            <a:solidFill>
              <a:srgbClr val="0A5095"/>
            </a:solidFill>
            <a:prstDash val="solid"/>
            <a:round/>
            <a:headEnd type="none" w="sm" len="sm"/>
            <a:tailEnd type="triangle" w="med" len="med"/>
          </a:ln>
          <a:effectLst>
            <a:outerShdw dist="20000" sx="1000" sy="1000" rotWithShape="0">
              <a:srgbClr val="000000"/>
            </a:outerShdw>
          </a:effectLst>
        </p:spPr>
      </p:cxnSp>
      <p:sp>
        <p:nvSpPr>
          <p:cNvPr id="17" name="Google Shape;150;p6"/>
          <p:cNvSpPr/>
          <p:nvPr/>
        </p:nvSpPr>
        <p:spPr>
          <a:xfrm>
            <a:off x="2170508" y="2973613"/>
            <a:ext cx="1224136" cy="165618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0085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4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51;p6"/>
          <p:cNvSpPr/>
          <p:nvPr/>
        </p:nvSpPr>
        <p:spPr>
          <a:xfrm>
            <a:off x="5929042" y="2972128"/>
            <a:ext cx="1224136" cy="165618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0085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4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" name="Google Shape;152;p6"/>
          <p:cNvCxnSpPr/>
          <p:nvPr/>
        </p:nvCxnSpPr>
        <p:spPr>
          <a:xfrm rot="10800000">
            <a:off x="5461267" y="5181776"/>
            <a:ext cx="814143" cy="0"/>
          </a:xfrm>
          <a:prstGeom prst="straightConnector1">
            <a:avLst/>
          </a:prstGeom>
          <a:noFill/>
          <a:ln w="25400" cap="flat" cmpd="sng">
            <a:solidFill>
              <a:srgbClr val="DA8347"/>
            </a:solidFill>
            <a:prstDash val="solid"/>
            <a:round/>
            <a:headEnd type="none" w="sm" len="sm"/>
            <a:tailEnd type="none" w="sm" len="sm"/>
          </a:ln>
          <a:effectLst>
            <a:outerShdw dist="20000" sx="1000" sy="1000" rotWithShape="0">
              <a:srgbClr val="000000"/>
            </a:outerShdw>
          </a:effectLst>
        </p:spPr>
      </p:cxnSp>
      <p:cxnSp>
        <p:nvCxnSpPr>
          <p:cNvPr id="20" name="Google Shape;153;p6"/>
          <p:cNvCxnSpPr/>
          <p:nvPr/>
        </p:nvCxnSpPr>
        <p:spPr>
          <a:xfrm rot="10800000" flipH="1">
            <a:off x="2752576" y="2427580"/>
            <a:ext cx="1" cy="504056"/>
          </a:xfrm>
          <a:prstGeom prst="straightConnector1">
            <a:avLst/>
          </a:prstGeom>
          <a:noFill/>
          <a:ln w="25400" cap="flat" cmpd="sng">
            <a:solidFill>
              <a:srgbClr val="31AA47"/>
            </a:solidFill>
            <a:prstDash val="solid"/>
            <a:round/>
            <a:headEnd type="none" w="sm" len="sm"/>
            <a:tailEnd type="triangle" w="med" len="med"/>
          </a:ln>
          <a:effectLst>
            <a:outerShdw dist="20000" sx="1000" sy="1000" rotWithShape="0">
              <a:srgbClr val="000000"/>
            </a:outerShdw>
          </a:effectLst>
        </p:spPr>
      </p:cxnSp>
      <p:cxnSp>
        <p:nvCxnSpPr>
          <p:cNvPr id="21" name="Google Shape;154;p6"/>
          <p:cNvCxnSpPr/>
          <p:nvPr/>
        </p:nvCxnSpPr>
        <p:spPr>
          <a:xfrm rot="10800000">
            <a:off x="1832530" y="2427580"/>
            <a:ext cx="4392000" cy="0"/>
          </a:xfrm>
          <a:prstGeom prst="straightConnector1">
            <a:avLst/>
          </a:prstGeom>
          <a:noFill/>
          <a:ln w="25400" cap="flat" cmpd="sng">
            <a:solidFill>
              <a:srgbClr val="31AA47"/>
            </a:solidFill>
            <a:prstDash val="solid"/>
            <a:round/>
            <a:headEnd type="none" w="sm" len="sm"/>
            <a:tailEnd type="triangle" w="med" len="med"/>
          </a:ln>
          <a:effectLst>
            <a:outerShdw dist="20000" sx="1000" sy="1000" rotWithShape="0">
              <a:srgbClr val="000000"/>
            </a:outerShdw>
          </a:effectLst>
        </p:spPr>
      </p:cxnSp>
      <p:cxnSp>
        <p:nvCxnSpPr>
          <p:cNvPr id="22" name="Google Shape;155;p6"/>
          <p:cNvCxnSpPr/>
          <p:nvPr/>
        </p:nvCxnSpPr>
        <p:spPr>
          <a:xfrm rot="10800000" flipH="1">
            <a:off x="6223026" y="2443507"/>
            <a:ext cx="1" cy="504056"/>
          </a:xfrm>
          <a:prstGeom prst="straightConnector1">
            <a:avLst/>
          </a:prstGeom>
          <a:noFill/>
          <a:ln w="25400" cap="flat" cmpd="sng">
            <a:solidFill>
              <a:srgbClr val="00B050"/>
            </a:solidFill>
            <a:prstDash val="solid"/>
            <a:round/>
            <a:headEnd type="triangle" w="med" len="med"/>
            <a:tailEnd type="none" w="sm" len="sm"/>
          </a:ln>
          <a:effectLst>
            <a:outerShdw dist="20000" sx="1000" sy="1000" rotWithShape="0">
              <a:srgbClr val="000000"/>
            </a:outerShdw>
          </a:effectLst>
        </p:spPr>
      </p:cxnSp>
      <p:cxnSp>
        <p:nvCxnSpPr>
          <p:cNvPr id="24" name="Google Shape;157;p6"/>
          <p:cNvCxnSpPr/>
          <p:nvPr/>
        </p:nvCxnSpPr>
        <p:spPr>
          <a:xfrm rot="10800000">
            <a:off x="6701130" y="4727164"/>
            <a:ext cx="0" cy="437963"/>
          </a:xfrm>
          <a:prstGeom prst="straightConnector1">
            <a:avLst/>
          </a:prstGeom>
          <a:noFill/>
          <a:ln w="25400" cap="flat" cmpd="sng">
            <a:solidFill>
              <a:srgbClr val="0A5095"/>
            </a:solidFill>
            <a:prstDash val="solid"/>
            <a:round/>
            <a:headEnd type="none" w="sm" len="sm"/>
            <a:tailEnd type="none" w="sm" len="sm"/>
          </a:ln>
          <a:effectLst>
            <a:outerShdw dist="20000" sx="1000" sy="1000" rotWithShape="0">
              <a:srgbClr val="000000"/>
            </a:outerShdw>
          </a:effectLst>
        </p:spPr>
      </p:cxnSp>
      <p:sp>
        <p:nvSpPr>
          <p:cNvPr id="25" name="Google Shape;158;p6"/>
          <p:cNvSpPr txBox="1"/>
          <p:nvPr/>
        </p:nvSpPr>
        <p:spPr>
          <a:xfrm>
            <a:off x="1990368" y="3560953"/>
            <a:ext cx="1566174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00859B"/>
                </a:solidFill>
                <a:latin typeface="+mj-lt"/>
                <a:ea typeface="Calibri"/>
                <a:cs typeface="Calibri"/>
                <a:sym typeface="Calibri"/>
              </a:rPr>
              <a:t>В</a:t>
            </a:r>
            <a:r>
              <a:rPr lang="ru-RU" sz="1400" b="1" spc="200" dirty="0">
                <a:solidFill>
                  <a:srgbClr val="00859B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ru-RU" sz="1400" b="1" dirty="0">
                <a:solidFill>
                  <a:srgbClr val="00859B"/>
                </a:solidFill>
                <a:latin typeface="+mj-lt"/>
                <a:ea typeface="Calibri"/>
                <a:cs typeface="Calibri"/>
                <a:sym typeface="Calibri"/>
              </a:rPr>
              <a:t>работе</a:t>
            </a:r>
            <a:endParaRPr sz="1400" b="1" dirty="0">
              <a:solidFill>
                <a:srgbClr val="00859B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159;p6"/>
          <p:cNvSpPr txBox="1"/>
          <p:nvPr/>
        </p:nvSpPr>
        <p:spPr>
          <a:xfrm>
            <a:off x="5939192" y="3447238"/>
            <a:ext cx="120398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00859B"/>
                </a:solidFill>
                <a:latin typeface="+mj-lt"/>
                <a:ea typeface="Calibri"/>
                <a:cs typeface="Calibri"/>
                <a:sym typeface="Calibri"/>
              </a:rPr>
              <a:t>На</a:t>
            </a:r>
            <a:r>
              <a:rPr lang="ru-RU" sz="1400" b="1" spc="100" dirty="0">
                <a:solidFill>
                  <a:srgbClr val="00859B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endParaRPr lang="ru-RU" sz="1400" b="1" dirty="0" smtClean="0">
              <a:solidFill>
                <a:srgbClr val="00859B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>
                <a:solidFill>
                  <a:srgbClr val="00859B"/>
                </a:solidFill>
                <a:latin typeface="+mj-lt"/>
                <a:ea typeface="Calibri"/>
                <a:cs typeface="Calibri"/>
                <a:sym typeface="Calibri"/>
              </a:rPr>
              <a:t>регенерации</a:t>
            </a:r>
            <a:endParaRPr sz="1400" b="1" dirty="0">
              <a:solidFill>
                <a:srgbClr val="00859B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161;p6"/>
          <p:cNvSpPr txBox="1"/>
          <p:nvPr/>
        </p:nvSpPr>
        <p:spPr>
          <a:xfrm>
            <a:off x="605735" y="2303009"/>
            <a:ext cx="1315202" cy="528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Основной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поток</a:t>
            </a:r>
            <a:endParaRPr sz="18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162;p6"/>
          <p:cNvSpPr txBox="1"/>
          <p:nvPr/>
        </p:nvSpPr>
        <p:spPr>
          <a:xfrm>
            <a:off x="9300189" y="2313564"/>
            <a:ext cx="1368708" cy="528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С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лой</a:t>
            </a:r>
            <a:r>
              <a:rPr lang="ru-RU" sz="1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rtl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силикагеля</a:t>
            </a:r>
            <a:endParaRPr sz="18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164;p6"/>
          <p:cNvSpPr txBox="1"/>
          <p:nvPr/>
        </p:nvSpPr>
        <p:spPr>
          <a:xfrm>
            <a:off x="7234264" y="4762063"/>
            <a:ext cx="2045925" cy="528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Сырой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воздух</a:t>
            </a:r>
          </a:p>
          <a:p>
            <a:pPr marL="0" marR="0" lvl="0" indent="0" rtl="0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в</a:t>
            </a:r>
            <a:r>
              <a:rPr lang="ru-RU" sz="1800" spc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атмосферу</a:t>
            </a:r>
            <a:endParaRPr sz="18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165;p6"/>
          <p:cNvSpPr txBox="1"/>
          <p:nvPr/>
        </p:nvSpPr>
        <p:spPr>
          <a:xfrm>
            <a:off x="1582559" y="3540843"/>
            <a:ext cx="75690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А1</a:t>
            </a:r>
            <a:endParaRPr sz="180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166;p6"/>
          <p:cNvSpPr txBox="1"/>
          <p:nvPr/>
        </p:nvSpPr>
        <p:spPr>
          <a:xfrm>
            <a:off x="7008730" y="3586397"/>
            <a:ext cx="84937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А2</a:t>
            </a:r>
            <a:endParaRPr sz="16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" name="Google Shape;169;p6"/>
          <p:cNvCxnSpPr/>
          <p:nvPr/>
        </p:nvCxnSpPr>
        <p:spPr>
          <a:xfrm>
            <a:off x="3106046" y="2439348"/>
            <a:ext cx="6569" cy="358297"/>
          </a:xfrm>
          <a:prstGeom prst="straightConnector1">
            <a:avLst/>
          </a:prstGeom>
          <a:noFill/>
          <a:ln w="25400" cap="flat" cmpd="sng">
            <a:solidFill>
              <a:srgbClr val="DA8347"/>
            </a:solidFill>
            <a:prstDash val="solid"/>
            <a:round/>
            <a:headEnd type="none" w="sm" len="sm"/>
            <a:tailEnd type="triangle" w="med" len="med"/>
          </a:ln>
          <a:effectLst>
            <a:outerShdw dist="20000" sx="1000" sy="1000" rotWithShape="0">
              <a:srgbClr val="000000"/>
            </a:outerShdw>
          </a:effectLst>
        </p:spPr>
      </p:cxnSp>
      <p:cxnSp>
        <p:nvCxnSpPr>
          <p:cNvPr id="37" name="Google Shape;170;p6"/>
          <p:cNvCxnSpPr/>
          <p:nvPr/>
        </p:nvCxnSpPr>
        <p:spPr>
          <a:xfrm>
            <a:off x="6514539" y="2434440"/>
            <a:ext cx="6569" cy="358297"/>
          </a:xfrm>
          <a:prstGeom prst="straightConnector1">
            <a:avLst/>
          </a:prstGeom>
          <a:noFill/>
          <a:ln w="25400" cap="flat" cmpd="sng">
            <a:solidFill>
              <a:srgbClr val="DA8347"/>
            </a:solidFill>
            <a:prstDash val="solid"/>
            <a:round/>
            <a:headEnd type="triangle" w="med" len="med"/>
            <a:tailEnd type="none" w="sm" len="sm"/>
          </a:ln>
          <a:effectLst>
            <a:outerShdw dist="20000" sx="1000" sy="1000" rotWithShape="0">
              <a:srgbClr val="000000"/>
            </a:outerShdw>
          </a:effectLst>
        </p:spPr>
      </p:cxnSp>
      <p:sp>
        <p:nvSpPr>
          <p:cNvPr id="40" name="Google Shape;173;p6"/>
          <p:cNvSpPr/>
          <p:nvPr/>
        </p:nvSpPr>
        <p:spPr>
          <a:xfrm>
            <a:off x="4253774" y="2303563"/>
            <a:ext cx="694127" cy="648073"/>
          </a:xfrm>
          <a:prstGeom prst="bevel">
            <a:avLst>
              <a:gd name="adj" fmla="val 12500"/>
            </a:avLst>
          </a:prstGeom>
          <a:solidFill>
            <a:srgbClr val="DA8347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4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174;p6"/>
          <p:cNvSpPr txBox="1"/>
          <p:nvPr/>
        </p:nvSpPr>
        <p:spPr>
          <a:xfrm>
            <a:off x="3755289" y="1779398"/>
            <a:ext cx="180473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П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одогреватель</a:t>
            </a:r>
            <a:endParaRPr sz="18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" name="Google Shape;175;p6"/>
          <p:cNvCxnSpPr/>
          <p:nvPr/>
        </p:nvCxnSpPr>
        <p:spPr>
          <a:xfrm rot="10800000">
            <a:off x="6227678" y="2427580"/>
            <a:ext cx="286861" cy="0"/>
          </a:xfrm>
          <a:prstGeom prst="straightConnector1">
            <a:avLst/>
          </a:prstGeom>
          <a:noFill/>
          <a:ln w="25400" cap="flat" cmpd="sng">
            <a:solidFill>
              <a:srgbClr val="DA8347"/>
            </a:solidFill>
            <a:prstDash val="solid"/>
            <a:round/>
            <a:headEnd type="none" w="sm" len="sm"/>
            <a:tailEnd type="none" w="sm" len="sm"/>
          </a:ln>
          <a:effectLst>
            <a:outerShdw dist="20000" sx="1000" sy="1000" rotWithShape="0">
              <a:srgbClr val="000000"/>
            </a:outerShdw>
          </a:effectLst>
        </p:spPr>
      </p:cxnSp>
      <p:sp>
        <p:nvSpPr>
          <p:cNvPr id="46" name="Google Shape;177;p6"/>
          <p:cNvSpPr txBox="1"/>
          <p:nvPr/>
        </p:nvSpPr>
        <p:spPr>
          <a:xfrm>
            <a:off x="2309384" y="2468357"/>
            <a:ext cx="53105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31AA47"/>
                </a:solidFill>
                <a:latin typeface="Calibri"/>
                <a:ea typeface="Calibri"/>
                <a:cs typeface="Calibri"/>
                <a:sym typeface="Calibri"/>
              </a:rPr>
              <a:t>В3</a:t>
            </a:r>
            <a:endParaRPr sz="1800" dirty="0">
              <a:solidFill>
                <a:srgbClr val="31AA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34853" y="2396598"/>
            <a:ext cx="237600" cy="237504"/>
          </a:xfrm>
          <a:prstGeom prst="rect">
            <a:avLst/>
          </a:prstGeom>
          <a:solidFill>
            <a:srgbClr val="76B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Google Shape;172;p6"/>
          <p:cNvSpPr txBox="1"/>
          <p:nvPr/>
        </p:nvSpPr>
        <p:spPr>
          <a:xfrm>
            <a:off x="6530218" y="2466917"/>
            <a:ext cx="53105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DA8347"/>
                </a:solidFill>
                <a:latin typeface="Calibri"/>
                <a:ea typeface="Calibri"/>
                <a:cs typeface="Calibri"/>
                <a:sym typeface="Calibri"/>
              </a:rPr>
              <a:t>В4</a:t>
            </a:r>
            <a:endParaRPr sz="1800" dirty="0">
              <a:solidFill>
                <a:srgbClr val="DA83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171;p6"/>
          <p:cNvSpPr txBox="1"/>
          <p:nvPr/>
        </p:nvSpPr>
        <p:spPr>
          <a:xfrm>
            <a:off x="3147966" y="2482027"/>
            <a:ext cx="53105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DA8347"/>
                </a:solidFill>
                <a:latin typeface="Calibri"/>
                <a:ea typeface="Calibri"/>
                <a:cs typeface="Calibri"/>
                <a:sym typeface="Calibri"/>
              </a:rPr>
              <a:t>В6</a:t>
            </a:r>
            <a:endParaRPr sz="1800" dirty="0">
              <a:solidFill>
                <a:srgbClr val="DA83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168;p6"/>
          <p:cNvSpPr txBox="1"/>
          <p:nvPr/>
        </p:nvSpPr>
        <p:spPr>
          <a:xfrm>
            <a:off x="5827093" y="4822730"/>
            <a:ext cx="53105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DA8347"/>
                </a:solidFill>
                <a:latin typeface="Calibri"/>
                <a:ea typeface="Calibri"/>
                <a:cs typeface="Calibri"/>
                <a:sym typeface="Calibri"/>
              </a:rPr>
              <a:t>В2</a:t>
            </a:r>
            <a:endParaRPr sz="1600" dirty="0">
              <a:solidFill>
                <a:srgbClr val="DA83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160;p6"/>
          <p:cNvSpPr txBox="1"/>
          <p:nvPr/>
        </p:nvSpPr>
        <p:spPr>
          <a:xfrm>
            <a:off x="4637656" y="5660232"/>
            <a:ext cx="1566174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Сырой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воздух</a:t>
            </a:r>
            <a:endParaRPr sz="18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167;p6"/>
          <p:cNvSpPr txBox="1"/>
          <p:nvPr/>
        </p:nvSpPr>
        <p:spPr>
          <a:xfrm>
            <a:off x="2621846" y="4909778"/>
            <a:ext cx="53105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В1</a:t>
            </a:r>
            <a:endParaRPr sz="1800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176;p6"/>
          <p:cNvSpPr txBox="1"/>
          <p:nvPr/>
        </p:nvSpPr>
        <p:spPr>
          <a:xfrm>
            <a:off x="5765759" y="2457585"/>
            <a:ext cx="53105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31AA47"/>
                </a:solidFill>
                <a:latin typeface="Calibri"/>
                <a:ea typeface="Calibri"/>
                <a:cs typeface="Calibri"/>
                <a:sym typeface="Calibri"/>
              </a:rPr>
              <a:t>В5</a:t>
            </a:r>
            <a:endParaRPr sz="1800">
              <a:solidFill>
                <a:srgbClr val="31AA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3" name="Google Shape;149;p6"/>
          <p:cNvCxnSpPr/>
          <p:nvPr/>
        </p:nvCxnSpPr>
        <p:spPr>
          <a:xfrm rot="-5400000">
            <a:off x="6921258" y="4932302"/>
            <a:ext cx="0" cy="437963"/>
          </a:xfrm>
          <a:prstGeom prst="straightConnector1">
            <a:avLst/>
          </a:prstGeom>
          <a:noFill/>
          <a:ln w="25400" cap="flat" cmpd="sng">
            <a:solidFill>
              <a:srgbClr val="0A5095"/>
            </a:solidFill>
            <a:prstDash val="solid"/>
            <a:round/>
            <a:headEnd type="none" w="sm" len="sm"/>
            <a:tailEnd type="triangle" w="med" len="med"/>
          </a:ln>
          <a:effectLst>
            <a:outerShdw dist="20000" sx="1000" sy="1000" rotWithShape="0">
              <a:srgbClr val="000000"/>
            </a:outerShdw>
          </a:effectLst>
        </p:spPr>
      </p:cxnSp>
    </p:spTree>
    <p:extLst>
      <p:ext uri="{BB962C8B-B14F-4D97-AF65-F5344CB8AC3E}">
        <p14:creationId xmlns:p14="http://schemas.microsoft.com/office/powerpoint/2010/main" val="417350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2620" y="881874"/>
            <a:ext cx="6552728" cy="521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ПОЛУЧЕНИЕ</a:t>
            </a:r>
            <a:r>
              <a:rPr lang="ru-RU" sz="33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ЧИСТОГО</a:t>
            </a:r>
            <a:r>
              <a:rPr lang="ru-RU" sz="33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АЗОТА</a:t>
            </a:r>
            <a:endParaRPr lang="ru-RU" sz="33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01682" y="2529474"/>
            <a:ext cx="4880637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Продувочного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газа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для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вытеснения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2000"/>
              </a:lnSpc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других</a:t>
            </a:r>
            <a:r>
              <a:rPr lang="ru-RU" sz="18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вредных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веществ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(газов)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41641" y="1809513"/>
            <a:ext cx="6887449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Чистый</a:t>
            </a:r>
            <a:r>
              <a:rPr lang="ru-RU" sz="24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азот</a:t>
            </a:r>
            <a:r>
              <a:rPr lang="ru-RU" sz="24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используют</a:t>
            </a:r>
            <a:r>
              <a:rPr lang="ru-RU" sz="24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в</a:t>
            </a:r>
            <a:r>
              <a:rPr lang="ru-RU" sz="24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качестве:</a:t>
            </a: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24" y="2591297"/>
            <a:ext cx="198000" cy="198000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1001683" y="3211546"/>
            <a:ext cx="4880636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Пожарного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азота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2000"/>
              </a:lnSpc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(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для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вытеснения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кислорода</a:t>
            </a:r>
            <a:r>
              <a:rPr lang="ru-RU" sz="18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из</a:t>
            </a:r>
            <a:r>
              <a:rPr lang="ru-RU" sz="18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зоны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горения)</a:t>
            </a: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24" y="3273369"/>
            <a:ext cx="198000" cy="198000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992289" y="3897190"/>
            <a:ext cx="422195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Газа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для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опрессовок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оборудования</a:t>
            </a: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24" y="3966189"/>
            <a:ext cx="198000" cy="198000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6458383" y="2548611"/>
            <a:ext cx="44644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Газа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для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создания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инертных</a:t>
            </a:r>
            <a:r>
              <a:rPr lang="ru-RU" sz="18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сред</a:t>
            </a:r>
            <a:r>
              <a:rPr lang="ru-RU" sz="18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</a:p>
          <a:p>
            <a:pPr>
              <a:lnSpc>
                <a:spcPts val="2000"/>
              </a:lnSpc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(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где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необходимо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не</a:t>
            </a:r>
            <a:r>
              <a:rPr lang="ru-RU" sz="18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допустить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присутствие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кислорода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)</a:t>
            </a: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425" y="2587664"/>
            <a:ext cx="198000" cy="198000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6439160" y="3448019"/>
            <a:ext cx="4751751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Составляющей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производственного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процесса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(например,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для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производства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аммиака)</a:t>
            </a: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202" y="3507072"/>
            <a:ext cx="198000" cy="19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91" y="4624530"/>
            <a:ext cx="6815367" cy="12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69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623" y="897272"/>
            <a:ext cx="5976664" cy="521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КРИОГЕННОЕ</a:t>
            </a:r>
            <a:r>
              <a:rPr lang="ru-RU" sz="3300" b="1" spc="3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spc="200" dirty="0" smtClean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 smtClean="0">
                <a:solidFill>
                  <a:srgbClr val="0A5095"/>
                </a:solidFill>
                <a:cs typeface="Foco" panose="020B0504050202020203" pitchFamily="34" charset="0"/>
              </a:rPr>
              <a:t>РАЗДЕЛЕНИЕ</a:t>
            </a:r>
            <a:endParaRPr lang="ru-RU" sz="33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8322" y="2149553"/>
            <a:ext cx="49129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Для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получения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чистого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азота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осуществляется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криогенное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разделение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очищенного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воздуха</a:t>
            </a:r>
          </a:p>
          <a:p>
            <a:pPr>
              <a:lnSpc>
                <a:spcPts val="2000"/>
              </a:lnSpc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</a:t>
            </a:r>
            <a:r>
              <a:rPr lang="ru-RU" sz="1800" spc="2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ректификационной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колонне.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14681" y="5104203"/>
            <a:ext cx="48281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За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счет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разницы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кислород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первым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станет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жидким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будет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стекать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низ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колонны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,</a:t>
            </a:r>
          </a:p>
          <a:p>
            <a:pPr>
              <a:lnSpc>
                <a:spcPts val="2000"/>
              </a:lnSpc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а</a:t>
            </a:r>
            <a:r>
              <a:rPr lang="ru-RU" sz="1800" spc="3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азот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(при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-183°С)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нет.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886378" y="2231198"/>
            <a:ext cx="2" cy="356992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606108" y="1873031"/>
            <a:ext cx="1514683" cy="429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-183°С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994" y="2067545"/>
            <a:ext cx="941403" cy="386800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631669" y="5780935"/>
            <a:ext cx="1514683" cy="429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-196°С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767695" y="5935552"/>
            <a:ext cx="720000" cy="1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724129" y="2067545"/>
            <a:ext cx="720000" cy="1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700478" y="3311681"/>
            <a:ext cx="4464348" cy="1368152"/>
          </a:xfrm>
          <a:prstGeom prst="round2DiagRect">
            <a:avLst/>
          </a:prstGeom>
          <a:gradFill flip="none" rotWithShape="1">
            <a:gsLst>
              <a:gs pos="13000">
                <a:srgbClr val="0A5095"/>
              </a:gs>
              <a:gs pos="82000">
                <a:srgbClr val="00859B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TextBox 61"/>
          <p:cNvSpPr txBox="1"/>
          <p:nvPr/>
        </p:nvSpPr>
        <p:spPr>
          <a:xfrm>
            <a:off x="869940" y="3545213"/>
            <a:ext cx="426996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000" b="1" dirty="0" smtClean="0">
                <a:solidFill>
                  <a:schemeClr val="bg1"/>
                </a:solidFill>
                <a:cs typeface="Foco" panose="020B0504050202020203" pitchFamily="34" charset="0"/>
              </a:rPr>
              <a:t>КРИОГЕННОЕ</a:t>
            </a:r>
            <a:r>
              <a:rPr lang="ru-RU" sz="3000" b="1" spc="100" dirty="0" smtClean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3000" b="1" dirty="0" smtClean="0">
                <a:solidFill>
                  <a:schemeClr val="bg1"/>
                </a:solidFill>
                <a:cs typeface="Foco" panose="020B0504050202020203" pitchFamily="34" charset="0"/>
              </a:rPr>
              <a:t>–</a:t>
            </a:r>
            <a:r>
              <a:rPr lang="ru-RU" sz="3000" b="1" spc="100" dirty="0" smtClean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3000" b="1" dirty="0" smtClean="0">
                <a:solidFill>
                  <a:schemeClr val="bg1"/>
                </a:solidFill>
                <a:cs typeface="Foco" panose="020B0504050202020203" pitchFamily="34" charset="0"/>
              </a:rPr>
              <a:t>ЗНАЧИТ</a:t>
            </a:r>
            <a:r>
              <a:rPr lang="ru-RU" sz="3000" b="1" spc="200" dirty="0" smtClean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3000" b="1" dirty="0" smtClean="0">
                <a:solidFill>
                  <a:schemeClr val="bg1"/>
                </a:solidFill>
                <a:cs typeface="Foco" panose="020B0504050202020203" pitchFamily="34" charset="0"/>
              </a:rPr>
              <a:t>НИЗКОТЕМПЕРАТУРНОЕ</a:t>
            </a:r>
            <a:endParaRPr lang="ru-RU" sz="3000" b="1" dirty="0">
              <a:solidFill>
                <a:schemeClr val="bg1"/>
              </a:solidFill>
              <a:cs typeface="Foco" panose="020B050405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98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>
          <a:solidFill>
            <a:schemeClr val="tx1">
              <a:lumMod val="50000"/>
              <a:lumOff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436</Words>
  <Application>Microsoft Office PowerPoint</Application>
  <PresentationFormat>Произвольный</PresentationFormat>
  <Paragraphs>115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Foco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Павлова Алена Андреевна</cp:lastModifiedBy>
  <cp:revision>89</cp:revision>
  <dcterms:created xsi:type="dcterms:W3CDTF">2024-02-20T11:12:56Z</dcterms:created>
  <dcterms:modified xsi:type="dcterms:W3CDTF">2026-06-04T13:03:56Z</dcterms:modified>
</cp:coreProperties>
</file>