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3" r:id="rId3"/>
    <p:sldId id="279" r:id="rId4"/>
    <p:sldId id="258" r:id="rId5"/>
    <p:sldId id="286" r:id="rId6"/>
    <p:sldId id="259" r:id="rId7"/>
    <p:sldId id="284" r:id="rId8"/>
    <p:sldId id="285" r:id="rId9"/>
    <p:sldId id="260" r:id="rId10"/>
    <p:sldId id="261" r:id="rId11"/>
    <p:sldId id="280" r:id="rId12"/>
    <p:sldId id="281" r:id="rId13"/>
    <p:sldId id="282" r:id="rId14"/>
    <p:sldId id="276" r:id="rId15"/>
    <p:sldId id="268" r:id="rId16"/>
    <p:sldId id="269" r:id="rId17"/>
    <p:sldId id="271" r:id="rId18"/>
    <p:sldId id="272" r:id="rId19"/>
    <p:sldId id="274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7B08-CAF0-4D61-B197-E65D0AE011F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719F-EFC5-4047-A98E-E519F9261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8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7B08-CAF0-4D61-B197-E65D0AE011F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719F-EFC5-4047-A98E-E519F9261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42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7B08-CAF0-4D61-B197-E65D0AE011F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719F-EFC5-4047-A98E-E519F9261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4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7B08-CAF0-4D61-B197-E65D0AE011F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719F-EFC5-4047-A98E-E519F9261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7B08-CAF0-4D61-B197-E65D0AE011F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719F-EFC5-4047-A98E-E519F9261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6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7B08-CAF0-4D61-B197-E65D0AE011F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719F-EFC5-4047-A98E-E519F9261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6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7B08-CAF0-4D61-B197-E65D0AE011F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719F-EFC5-4047-A98E-E519F9261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3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7B08-CAF0-4D61-B197-E65D0AE011F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719F-EFC5-4047-A98E-E519F9261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7B08-CAF0-4D61-B197-E65D0AE011F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719F-EFC5-4047-A98E-E519F9261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4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7B08-CAF0-4D61-B197-E65D0AE011F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719F-EFC5-4047-A98E-E519F9261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0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7B08-CAF0-4D61-B197-E65D0AE011F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719F-EFC5-4047-A98E-E519F9261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8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7B08-CAF0-4D61-B197-E65D0AE011F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0719F-EFC5-4047-A98E-E519F9261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2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ru/rn77/taxation/submission_statements/el_count/#t2" TargetMode="External"/><Relationship Id="rId2" Type="http://schemas.openxmlformats.org/officeDocument/2006/relationships/hyperlink" Target="https://www.nalog.ru/rn77/about_fts/docs/3922066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4690" y="797510"/>
            <a:ext cx="10142620" cy="2032776"/>
          </a:xfrm>
          <a:solidFill>
            <a:srgbClr val="00B050">
              <a:alpha val="47000"/>
            </a:srgb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cs typeface="Aharoni" panose="02010803020104030203" pitchFamily="2" charset="-79"/>
              </a:rPr>
              <a:t>ЭЛЕКТРОННЫЙ ДОКУМЕНТООБОРОТ 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114" y="4649066"/>
            <a:ext cx="9817769" cy="1267798"/>
          </a:xfrm>
          <a:gradFill>
            <a:gsLst>
              <a:gs pos="28000">
                <a:srgbClr val="92D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dirty="0"/>
              <a:t>Электронный документооборот, или сокращённо ЭДО, — это обмен юридически значимыми электронными документами с контрагентами по защищённым каналам связи без применения бумажных носителей.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946" y="3007698"/>
            <a:ext cx="3116179" cy="1463956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642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96948"/>
            <a:ext cx="11165225" cy="240281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На что нужно </a:t>
            </a:r>
            <a:r>
              <a:rPr lang="ru-RU" sz="3200" b="1" dirty="0"/>
              <a:t>обратить внимание при выборе посредника для внедрения в своей организации ЭДО.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  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246" y="3496235"/>
            <a:ext cx="11162920" cy="297628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lvl="0"/>
            <a:r>
              <a:rPr lang="ru-RU" dirty="0" smtClean="0"/>
              <a:t>уведомляет ФНС о том, что организация клиента присоединилась к электронной системе;</a:t>
            </a:r>
          </a:p>
          <a:p>
            <a:pPr lvl="0"/>
            <a:r>
              <a:rPr lang="ru-RU" dirty="0" smtClean="0"/>
              <a:t>гарантирует </a:t>
            </a:r>
            <a:r>
              <a:rPr lang="ru-RU" dirty="0"/>
              <a:t>конфиденциальность, </a:t>
            </a:r>
            <a:r>
              <a:rPr lang="ru-RU" dirty="0" smtClean="0"/>
              <a:t>используя для обмена только каналы с высокой степенью защиты;</a:t>
            </a:r>
          </a:p>
          <a:p>
            <a:pPr lvl="0"/>
            <a:r>
              <a:rPr lang="ru-RU" dirty="0" smtClean="0"/>
              <a:t>следит за регламентами, соблюдает требования законодательства;</a:t>
            </a:r>
          </a:p>
          <a:p>
            <a:pPr lvl="0"/>
            <a:r>
              <a:rPr lang="ru-RU" dirty="0" smtClean="0"/>
              <a:t>делает </a:t>
            </a:r>
            <a:r>
              <a:rPr lang="ru-RU" dirty="0"/>
              <a:t>проверку подлинности электронных подписей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9245" y="1506071"/>
            <a:ext cx="11162921" cy="1093693"/>
          </a:xfrm>
          <a:prstGeom prst="roundRect">
            <a:avLst/>
          </a:prstGeom>
          <a:solidFill>
            <a:srgbClr val="00B050">
              <a:alpha val="39000"/>
            </a:srgbClr>
          </a:solidFill>
          <a:effectLst>
            <a:outerShdw blurRad="50800" dist="63500" dir="9000000" algn="ctr" rotWithShape="0">
              <a:srgbClr val="000000">
                <a:alpha val="8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Кроме обмена документами, оператор обеспечивает клиентам полноценный сервис: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011689" y="2599764"/>
            <a:ext cx="448235" cy="914401"/>
          </a:xfrm>
          <a:prstGeom prst="downArrow">
            <a:avLst/>
          </a:prstGeom>
          <a:solidFill>
            <a:srgbClr val="00B05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345" y="2599764"/>
            <a:ext cx="448288" cy="8964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399" y="2599764"/>
            <a:ext cx="487722" cy="9327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504" y="2599764"/>
            <a:ext cx="487722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ru-RU" b="1" dirty="0"/>
              <a:t>Как перейти на электронный </a:t>
            </a:r>
            <a:r>
              <a:rPr lang="ru-RU" b="1" dirty="0" smtClean="0"/>
              <a:t>документооборот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882" y="1954306"/>
            <a:ext cx="11044518" cy="46257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1099" y="1999499"/>
            <a:ext cx="9881348" cy="1004047"/>
          </a:xfrm>
          <a:prstGeom prst="roundRect">
            <a:avLst/>
          </a:prstGeom>
          <a:solidFill>
            <a:srgbClr val="00B0F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Первым делом нужно подключиться к оператору ЭДО или воспользуйтесь готовым продуктом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1097" y="3672723"/>
            <a:ext cx="9881350" cy="1004047"/>
          </a:xfrm>
          <a:prstGeom prst="round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Купите сертификат электронной подписи и получите ключ шифрования. Если сертификат уже есть, — зарегистрируйте электронную подпись в системе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1097" y="5408612"/>
            <a:ext cx="9881350" cy="1004047"/>
          </a:xfrm>
          <a:prstGeom prst="roundRect">
            <a:avLst/>
          </a:prstGeom>
          <a:solidFill>
            <a:srgbClr val="00B0F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этого проинформируйте своих контрагентов о том, что теперь вы работаете по ЭДО и укажите с каким оператором.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318" y="3035105"/>
            <a:ext cx="591363" cy="6828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459" y="4725801"/>
            <a:ext cx="591363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376" y="365125"/>
            <a:ext cx="11367248" cy="1325563"/>
          </a:xfrm>
          <a:gradFill>
            <a:gsLst>
              <a:gs pos="100000">
                <a:srgbClr val="00B0F0"/>
              </a:gs>
              <a:gs pos="59000">
                <a:srgbClr val="EEF5EA"/>
              </a:gs>
              <a:gs pos="22286">
                <a:srgbClr val="FFFFFF"/>
              </a:gs>
              <a:gs pos="8785">
                <a:srgbClr val="FFFFFF"/>
              </a:gs>
              <a:gs pos="9000">
                <a:srgbClr val="BFDAAC"/>
              </a:gs>
              <a:gs pos="5000">
                <a:srgbClr val="A0C884"/>
              </a:gs>
              <a:gs pos="0">
                <a:schemeClr val="accent6">
                  <a:lumMod val="0"/>
                  <a:lumOff val="100000"/>
                </a:schemeClr>
              </a:gs>
              <a:gs pos="4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Autofit/>
          </a:bodyPr>
          <a:lstStyle/>
          <a:p>
            <a:pPr algn="ctr"/>
            <a:r>
              <a:rPr lang="ru-RU" sz="3000" b="1" u="sng" dirty="0" smtClean="0"/>
              <a:t>Для электронного документооборота организации </a:t>
            </a:r>
            <a:r>
              <a:rPr lang="ru-RU" sz="3000" b="1" dirty="0" smtClean="0"/>
              <a:t>используют электронные подписи с максимальной степенью защиты — КЭП.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825624"/>
            <a:ext cx="10865223" cy="4575175"/>
          </a:xfrm>
          <a:solidFill>
            <a:srgbClr val="00B050">
              <a:alpha val="55000"/>
            </a:srgb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Электронный </a:t>
            </a:r>
            <a:r>
              <a:rPr lang="ru-RU" dirty="0"/>
              <a:t>документооборот и электронная подпись неразрывно связаны друг с другом.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ru-RU" dirty="0" smtClean="0"/>
              <a:t>В </a:t>
            </a:r>
            <a:r>
              <a:rPr lang="ru-RU" dirty="0"/>
              <a:t>ЭДО электронная подпись используется для того, чтобы документы получили юридическую значимость. Использование юридических значимых документов в электронной форме позволяет организациям полностью уйти от бумажной документации.</a:t>
            </a:r>
          </a:p>
          <a:p>
            <a:pPr marL="0" indent="0" algn="just">
              <a:buNone/>
            </a:pPr>
            <a:r>
              <a:rPr lang="ru-RU" dirty="0" smtClean="0"/>
              <a:t>	Для </a:t>
            </a:r>
            <a:r>
              <a:rPr lang="ru-RU" dirty="0"/>
              <a:t>ЭДО в основном используется квалифицированная электронная подпись. В отличие от НЭП — неквалифицированной электронной подписи — КЭП придаёт документам правовую силу без дополнительных соглашений между контрагентами.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2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062" y="197224"/>
            <a:ext cx="11027691" cy="735106"/>
          </a:xfrm>
          <a:gradFill>
            <a:gsLst>
              <a:gs pos="100000">
                <a:srgbClr val="00B0F0"/>
              </a:gs>
              <a:gs pos="59000">
                <a:srgbClr val="EEF5EA"/>
              </a:gs>
              <a:gs pos="22286">
                <a:srgbClr val="FFFFFF"/>
              </a:gs>
              <a:gs pos="8785">
                <a:srgbClr val="FFFFFF"/>
              </a:gs>
              <a:gs pos="9000">
                <a:srgbClr val="BFDAAC"/>
              </a:gs>
              <a:gs pos="5000">
                <a:srgbClr val="A0C884"/>
              </a:gs>
              <a:gs pos="0">
                <a:schemeClr val="accent6">
                  <a:lumMod val="0"/>
                  <a:lumOff val="100000"/>
                </a:schemeClr>
              </a:gs>
              <a:gs pos="4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ru-RU" sz="3400" b="1" dirty="0"/>
              <a:t>Электронная подпись для внешнего </a:t>
            </a:r>
            <a:r>
              <a:rPr lang="ru-RU" sz="3400" b="1" dirty="0" smtClean="0"/>
              <a:t>документооборота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41" y="1163481"/>
            <a:ext cx="11636188" cy="527317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Для </a:t>
            </a:r>
            <a:r>
              <a:rPr lang="ru-RU" dirty="0"/>
              <a:t>внешнего ЭДО нужна усиленная квалифицированная ЭП. Такая подпись обеспечивает выполнение двух задач безопасной передачи документов:</a:t>
            </a:r>
          </a:p>
          <a:p>
            <a:pPr lvl="0" algn="just"/>
            <a:r>
              <a:rPr lang="ru-RU" dirty="0"/>
              <a:t>Защита от перехвата информации.</a:t>
            </a:r>
          </a:p>
          <a:p>
            <a:pPr lvl="0" algn="just"/>
            <a:r>
              <a:rPr lang="ru-RU" dirty="0"/>
              <a:t>Защита файла от изменений после отправки.</a:t>
            </a:r>
          </a:p>
          <a:p>
            <a:pPr marL="0" indent="0" algn="just">
              <a:buNone/>
            </a:pPr>
            <a:r>
              <a:rPr lang="ru-RU" dirty="0" smtClean="0"/>
              <a:t>	Квалифицированная </a:t>
            </a:r>
            <a:r>
              <a:rPr lang="ru-RU" dirty="0"/>
              <a:t>ЭП обеспечивает безопасность с помощью сертифицированных ключей проверки закрытого и открытого типа.</a:t>
            </a:r>
          </a:p>
          <a:p>
            <a:pPr marL="0" indent="0" algn="just">
              <a:buNone/>
            </a:pPr>
            <a:r>
              <a:rPr lang="ru-RU" dirty="0" smtClean="0"/>
              <a:t>	С </a:t>
            </a:r>
            <a:r>
              <a:rPr lang="ru-RU" dirty="0"/>
              <a:t>помощью внешней документации сотрудники организации обрабатывают обращения клиентов, взаимодействуют с внешними смежными клиентами, обмениваются счетами и договорами с контрагентами, а бухгалтеры сдают отчётность в контролирующие органы.</a:t>
            </a:r>
          </a:p>
          <a:p>
            <a:pPr marL="0" indent="0" algn="just">
              <a:buNone/>
            </a:pPr>
            <a:r>
              <a:rPr lang="ru-RU" dirty="0" smtClean="0"/>
              <a:t>	Электронную </a:t>
            </a:r>
            <a:r>
              <a:rPr lang="ru-RU" dirty="0"/>
              <a:t>подпись придаёт юридическую значимость счетам, декларациям, отчётам и накладным в СЭД.</a:t>
            </a:r>
          </a:p>
          <a:p>
            <a:pPr marL="0" indent="0" algn="just">
              <a:buNone/>
            </a:pPr>
            <a:r>
              <a:rPr lang="ru-RU" dirty="0" smtClean="0"/>
              <a:t>	ЭП </a:t>
            </a:r>
            <a:r>
              <a:rPr lang="ru-RU" dirty="0"/>
              <a:t>может использоваться для электронных торгов и клиент-банка при соблюдении двух условий:</a:t>
            </a:r>
          </a:p>
          <a:p>
            <a:pPr lvl="0" algn="just"/>
            <a:r>
              <a:rPr lang="ru-RU" dirty="0"/>
              <a:t>ЭП выдана УЦ, входящим в сеть доверия ФНС.</a:t>
            </a:r>
          </a:p>
          <a:p>
            <a:pPr lvl="0" algn="just"/>
            <a:r>
              <a:rPr lang="ru-RU" dirty="0"/>
              <a:t>В сертификате ЭП содержится информация о компании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2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55" y="148591"/>
            <a:ext cx="11692890" cy="86867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 получения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сертификатов КЭП руководителей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организации: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899" y="1017270"/>
            <a:ext cx="11599545" cy="540639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sz="3000" dirty="0" smtClean="0"/>
              <a:t>— </a:t>
            </a:r>
            <a:r>
              <a:rPr lang="ru-RU" sz="3000" dirty="0" err="1"/>
              <a:t>cертификат</a:t>
            </a:r>
            <a:r>
              <a:rPr lang="ru-RU" sz="3000" dirty="0"/>
              <a:t> выдается только руководителю </a:t>
            </a:r>
            <a:r>
              <a:rPr lang="ru-RU" sz="3000" dirty="0" err="1"/>
              <a:t>юрлица</a:t>
            </a:r>
            <a:r>
              <a:rPr lang="ru-RU" sz="3000" dirty="0"/>
              <a:t> или ИП;</a:t>
            </a:r>
          </a:p>
          <a:p>
            <a:pPr marL="0" indent="0" algn="just">
              <a:buNone/>
            </a:pPr>
            <a:r>
              <a:rPr lang="ru-RU" sz="3000" dirty="0"/>
              <a:t>— для первичного получения обязательна личная явка руководителя в точку выдачи;</a:t>
            </a:r>
          </a:p>
          <a:p>
            <a:pPr marL="0" indent="0" algn="just">
              <a:buNone/>
            </a:pPr>
            <a:r>
              <a:rPr lang="ru-RU" sz="3000" dirty="0"/>
              <a:t>— если у организации в ЕГРЮЛ в качестве единоличного исполнительного органа указана управляющая компания (УК), а не физлицо, то получать сертификат необходимо руководителю УК, на каждую из управляемых организаций;</a:t>
            </a:r>
          </a:p>
          <a:p>
            <a:pPr marL="0" indent="0" algn="just">
              <a:buNone/>
            </a:pPr>
            <a:r>
              <a:rPr lang="ru-RU" sz="3000" dirty="0"/>
              <a:t>— сотрудники филиалов и представительств, не зарегистрированных в ЕГРЮЛ как отдельные </a:t>
            </a:r>
            <a:r>
              <a:rPr lang="ru-RU" sz="3000" dirty="0" err="1"/>
              <a:t>юрлица</a:t>
            </a:r>
            <a:r>
              <a:rPr lang="ru-RU" sz="3000" dirty="0"/>
              <a:t>, получают сертификаты КЭП на физлиц в коммерческих УЦ; </a:t>
            </a:r>
          </a:p>
          <a:p>
            <a:pPr marL="0" indent="0" algn="just">
              <a:buNone/>
            </a:pPr>
            <a:r>
              <a:rPr lang="ru-RU" sz="3000" dirty="0"/>
              <a:t>— если у организации несколько руководителей, указанных в ЕГРЮЛ, получить сертификат КЭП может каждый из них;</a:t>
            </a:r>
          </a:p>
          <a:p>
            <a:pPr marL="0" indent="0" algn="just">
              <a:buNone/>
            </a:pPr>
            <a:r>
              <a:rPr lang="ru-RU" sz="3000" dirty="0"/>
              <a:t>— сертификат получают на каждую организацию и ИП, в которой физлицо является руководителем. При этом ключи по всем организациям можно записать на один носитель (если руководителем является один и тот же человек);</a:t>
            </a:r>
          </a:p>
          <a:p>
            <a:pPr marL="0" indent="0" algn="just">
              <a:buNone/>
            </a:pPr>
            <a:r>
              <a:rPr lang="ru-RU" sz="3000" dirty="0"/>
              <a:t>— сертификат выдается в единственном экземпляре на каждую организацию, а его ключ защищен от копирования; </a:t>
            </a:r>
          </a:p>
          <a:p>
            <a:pPr marL="0" indent="0" algn="just">
              <a:buNone/>
            </a:pPr>
            <a:r>
              <a:rPr lang="ru-RU" sz="3000" dirty="0"/>
              <a:t>— в сертификат не включают никаких расширений, дающих доступ к специализированным площадкам и порталам;</a:t>
            </a:r>
          </a:p>
          <a:p>
            <a:pPr marL="0" indent="0" algn="just">
              <a:buNone/>
            </a:pPr>
            <a:r>
              <a:rPr lang="ru-RU" sz="3000" dirty="0"/>
              <a:t>— руководители организаций -  иностранные граждане получают сертификаты КЭП так же, как российские граждане. Им необходимо иметь номера СНИЛС и ИНН физлица; дополнительно может потребоваться нотариальный перевод документа, удостоверяющего </a:t>
            </a:r>
            <a:r>
              <a:rPr lang="ru-RU" sz="3000" dirty="0" smtClean="0"/>
              <a:t>личность</a:t>
            </a:r>
            <a:r>
              <a:rPr lang="ru-RU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17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36" y="160019"/>
            <a:ext cx="11043184" cy="5979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3200" b="1" u="sng" dirty="0">
                <a:solidFill>
                  <a:srgbClr val="0070C0"/>
                </a:solidFill>
              </a:rPr>
              <a:t>Важные нюансы работы с электронной подписью в 2022 </a:t>
            </a:r>
            <a:r>
              <a:rPr lang="ru-RU" sz="3200" b="1" u="sng" dirty="0" smtClean="0">
                <a:solidFill>
                  <a:srgbClr val="0070C0"/>
                </a:solidFill>
              </a:rPr>
              <a:t>году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36" y="854243"/>
            <a:ext cx="11281410" cy="59075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      </a:t>
            </a:r>
            <a:r>
              <a:rPr lang="ru-RU" sz="2200" dirty="0" smtClean="0"/>
              <a:t>Выдачей </a:t>
            </a:r>
            <a:r>
              <a:rPr lang="ru-RU" sz="2200" dirty="0"/>
              <a:t>электронных подписей занимаются операторы электронного документооборота - ОЭД. Согласно </a:t>
            </a:r>
            <a:r>
              <a:rPr lang="ru-RU" sz="2200" u="sng" dirty="0">
                <a:hlinkClick r:id="rId2"/>
              </a:rPr>
              <a:t>Приказу от 20.04.2012 № ММВ-7-6/253@</a:t>
            </a:r>
            <a:r>
              <a:rPr lang="ru-RU" sz="2200" dirty="0"/>
              <a:t>, ОЭД должны быть включены в сеть доверия ФНС. </a:t>
            </a:r>
            <a:r>
              <a:rPr lang="ru-RU" sz="2200" dirty="0" smtClean="0"/>
              <a:t>На </a:t>
            </a:r>
            <a:r>
              <a:rPr lang="ru-RU" sz="2200" dirty="0"/>
              <a:t>сайте налоговой публикуется актуальный </a:t>
            </a:r>
            <a:r>
              <a:rPr lang="ru-RU" sz="2200" u="sng" dirty="0">
                <a:hlinkClick r:id="rId3"/>
              </a:rPr>
              <a:t>перечень операторов электронного документооборота</a:t>
            </a:r>
            <a:r>
              <a:rPr lang="ru-RU" sz="2200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/>
              <a:t>    Сертификаты </a:t>
            </a:r>
            <a:r>
              <a:rPr lang="ru-RU" sz="2200" dirty="0"/>
              <a:t>электронной подписи, выданные ранее, продолжат действовать и в 2022 году. Это следует из разъяснений </a:t>
            </a:r>
            <a:r>
              <a:rPr lang="ru-RU" sz="2200" dirty="0" err="1"/>
              <a:t>Минцифры</a:t>
            </a:r>
            <a:r>
              <a:rPr lang="ru-RU" sz="2200" dirty="0"/>
              <a:t> РФ (письмо от 10.08.2021 № ОП-П15_085-33604). </a:t>
            </a:r>
            <a:endParaRPr lang="ru-R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/>
              <a:t>      С </a:t>
            </a:r>
            <a:r>
              <a:rPr lang="ru-RU" sz="2200" dirty="0"/>
              <a:t>1 января 2022 после вступления в силу поправок в Закон 63-ФЗ ИП и руководители </a:t>
            </a:r>
            <a:r>
              <a:rPr lang="ru-RU" sz="2200" dirty="0" err="1"/>
              <a:t>юрлиц</a:t>
            </a:r>
            <a:r>
              <a:rPr lang="ru-RU" sz="2200" dirty="0"/>
              <a:t> могут получать сертификаты ЭП только в УЦ ФНС (и у доверенных лиц ведомства).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/>
              <a:t>     Руководители </a:t>
            </a:r>
            <a:r>
              <a:rPr lang="ru-RU" sz="2200" dirty="0"/>
              <a:t>и должностные лица бюджетных организаций будут получать сертификат КЭП в УЦ Федерального казначейства, а руководители кредитных организаций - в УЦ Центрального банка. </a:t>
            </a:r>
            <a:endParaRPr lang="ru-R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/>
              <a:t>     Так же, с </a:t>
            </a:r>
            <a:r>
              <a:rPr lang="ru-RU" sz="2200" dirty="0"/>
              <a:t>1 января 2022 </a:t>
            </a:r>
            <a:r>
              <a:rPr lang="ru-RU" sz="2200" dirty="0" smtClean="0"/>
              <a:t>в </a:t>
            </a:r>
            <a:r>
              <a:rPr lang="ru-RU" sz="2200" dirty="0"/>
              <a:t>рамках новых нормативно-правовых актов на подписантов компании необходимо выпускать </a:t>
            </a:r>
            <a:r>
              <a:rPr lang="ru-RU" sz="2200" u="sng" dirty="0"/>
              <a:t>доверенность в машиночитаемом виде</a:t>
            </a:r>
            <a:r>
              <a:rPr lang="ru-RU" sz="2200" dirty="0"/>
              <a:t>. </a:t>
            </a:r>
            <a:endParaRPr lang="ru-R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/>
              <a:t> </a:t>
            </a:r>
            <a:r>
              <a:rPr lang="ru-RU" sz="2200" dirty="0" smtClean="0"/>
              <a:t>     Её </a:t>
            </a:r>
            <a:r>
              <a:rPr lang="ru-RU" sz="2200" dirty="0"/>
              <a:t>формат и порядок работы с ней уже утверждены Федеральной налоговой службой РФ. </a:t>
            </a:r>
            <a:r>
              <a:rPr lang="ru-RU" sz="2200" dirty="0" smtClean="0"/>
              <a:t>Предлагаю подробно рассмотреть, </a:t>
            </a:r>
            <a:r>
              <a:rPr lang="ru-RU" sz="2200" dirty="0"/>
              <a:t>что такое </a:t>
            </a:r>
            <a:r>
              <a:rPr lang="ru-RU" sz="2200" b="1" u="sng" dirty="0"/>
              <a:t>машиночитаемая доверенность (МЧД)</a:t>
            </a:r>
            <a:r>
              <a:rPr lang="ru-RU" sz="2200" dirty="0"/>
              <a:t>, когда и в каком формате её можно </a:t>
            </a:r>
            <a:r>
              <a:rPr lang="ru-RU" sz="2200" dirty="0" smtClean="0"/>
              <a:t>использовать.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179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043" y="182247"/>
            <a:ext cx="11393904" cy="4915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Как будет работать МЧД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878305"/>
            <a:ext cx="11219447" cy="584734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       Машиночитаемая </a:t>
            </a:r>
            <a:r>
              <a:rPr lang="ru-RU" b="1" dirty="0"/>
              <a:t>доверенность (МЧД)</a:t>
            </a:r>
            <a:r>
              <a:rPr lang="ru-RU" dirty="0"/>
              <a:t> – </a:t>
            </a:r>
            <a:r>
              <a:rPr lang="ru-RU" dirty="0" smtClean="0"/>
              <a:t>это </a:t>
            </a:r>
            <a:r>
              <a:rPr lang="ru-RU" dirty="0"/>
              <a:t>доверенность на имя сотрудника организации, созданная в электронном виде и имеющая машиночитаемый формат, который обеспечивает возможность декодирования информации компьютером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b="1" dirty="0" smtClean="0"/>
              <a:t>МЧД</a:t>
            </a:r>
            <a:r>
              <a:rPr lang="ru-RU" dirty="0" smtClean="0"/>
              <a:t> необходима </a:t>
            </a:r>
            <a:r>
              <a:rPr lang="ru-RU" dirty="0"/>
              <a:t>для подтверждения полномочий сотрудника на выполнение действий от имени организации. МЧД подписывается электронной подписью представителя организации, имеющего право на выполнение действий от имени компании без доверенности.</a:t>
            </a:r>
          </a:p>
          <a:p>
            <a:pPr marL="0" indent="0" algn="just">
              <a:buNone/>
            </a:pPr>
            <a:r>
              <a:rPr lang="ru-RU" dirty="0" smtClean="0"/>
              <a:t>Уполномоченным </a:t>
            </a:r>
            <a:r>
              <a:rPr lang="ru-RU" dirty="0"/>
              <a:t>представителем может быть директор, ответственный сотрудник или бухгалтер компании, а также наёмный работник сторонней организации. С последним заключают договор на оказание соответствующих услуг.</a:t>
            </a:r>
            <a:r>
              <a:rPr lang="ru-RU" dirty="0" smtClean="0"/>
              <a:t>	</a:t>
            </a:r>
          </a:p>
          <a:p>
            <a:pPr marL="0" indent="0" algn="just">
              <a:buNone/>
            </a:pPr>
            <a:r>
              <a:rPr lang="ru-RU" b="1" dirty="0"/>
              <a:t>Сроки внедрения МЧД</a:t>
            </a:r>
          </a:p>
          <a:p>
            <a:pPr marL="0" indent="0" algn="just">
              <a:buNone/>
            </a:pPr>
            <a:r>
              <a:rPr lang="ru-RU" dirty="0"/>
              <a:t>Формат доверенности утверждён приказом ФНС № ЕД-7-26/445@ от 30.04.2021 года. Документ уже вступил в силу. Согласно тексту приказа, применять МЧД можно с 30 августа 2021 года. Использовать </a:t>
            </a:r>
            <a:r>
              <a:rPr lang="ru-RU" b="1" u="sng" dirty="0"/>
              <a:t>свою </a:t>
            </a:r>
            <a:r>
              <a:rPr lang="ru-RU" dirty="0"/>
              <a:t>электронную подпись от </a:t>
            </a:r>
            <a:r>
              <a:rPr lang="ru-RU" b="1" u="sng" dirty="0"/>
              <a:t>имени организации или ИП </a:t>
            </a:r>
            <a:r>
              <a:rPr lang="ru-RU" dirty="0" smtClean="0"/>
              <a:t>работникам </a:t>
            </a:r>
            <a:r>
              <a:rPr lang="ru-RU" dirty="0"/>
              <a:t>запрещено с 1 января 2022 года.</a:t>
            </a:r>
            <a:r>
              <a:rPr lang="ru-RU" dirty="0" smtClean="0"/>
              <a:t>	</a:t>
            </a:r>
          </a:p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подтверждения полномочий сотрудника ЮЛ/ИП на выполнение действий от имени ЮЛ/ИП, необходимо представлять </a:t>
            </a:r>
            <a:r>
              <a:rPr lang="ru-RU" b="1" u="sng" dirty="0"/>
              <a:t>МЧД</a:t>
            </a:r>
            <a:r>
              <a:rPr lang="ru-RU" dirty="0"/>
              <a:t> на его имя, подписанную электронной подписью уполномоченного представителя ЮЛ/ИП.</a:t>
            </a:r>
          </a:p>
          <a:p>
            <a:pPr marL="0" indent="0" algn="just">
              <a:buNone/>
            </a:pPr>
            <a:r>
              <a:rPr lang="ru-RU" dirty="0"/>
              <a:t>Формат такой </a:t>
            </a:r>
            <a:r>
              <a:rPr lang="ru-RU" b="1" u="sng" dirty="0"/>
              <a:t>МЧД </a:t>
            </a:r>
            <a:r>
              <a:rPr lang="ru-RU" dirty="0"/>
              <a:t>публикуется на официальных сайтах информационных систем, в которых предполагается применение указанных </a:t>
            </a:r>
            <a:r>
              <a:rPr lang="ru-RU" b="1" u="sng" dirty="0"/>
              <a:t>МЧД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3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106" y="178596"/>
            <a:ext cx="10515600" cy="6591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САЙТ АО «РОСАГРОЛИЗИНГ»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24" y="954505"/>
            <a:ext cx="5210175" cy="2619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99" y="932989"/>
            <a:ext cx="6030151" cy="2662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298" y="3785936"/>
            <a:ext cx="6030151" cy="2526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24" y="3785936"/>
            <a:ext cx="5581650" cy="25265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6427" y="1840832"/>
            <a:ext cx="5133474" cy="299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24" y="220579"/>
            <a:ext cx="55245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844" y="220579"/>
            <a:ext cx="6041609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253" y="2849981"/>
            <a:ext cx="8390021" cy="384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864"/>
          </a:xfrm>
        </p:spPr>
        <p:txBody>
          <a:bodyPr/>
          <a:lstStyle/>
          <a:p>
            <a:pPr algn="ctr"/>
            <a:r>
              <a:rPr lang="ru-RU" b="1" dirty="0" smtClean="0"/>
              <a:t>Регистрация в личном кабинете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138990"/>
            <a:ext cx="7460080" cy="2969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854" y="2840957"/>
            <a:ext cx="6941219" cy="342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568" y="190499"/>
            <a:ext cx="11454063" cy="1295401"/>
          </a:xfrm>
          <a:gradFill>
            <a:gsLst>
              <a:gs pos="5000">
                <a:srgbClr val="FF0000"/>
              </a:gs>
              <a:gs pos="1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just"/>
            <a:r>
              <a:rPr lang="ru-RU" sz="2800" dirty="0"/>
              <a:t>Для начала </a:t>
            </a:r>
            <a:r>
              <a:rPr lang="ru-RU" sz="2800" b="1" u="sng" dirty="0" smtClean="0"/>
              <a:t>важно </a:t>
            </a:r>
            <a:r>
              <a:rPr lang="ru-RU" sz="2800" b="1" u="sng" dirty="0"/>
              <a:t>понять</a:t>
            </a:r>
            <a:r>
              <a:rPr lang="ru-RU" sz="2800" dirty="0"/>
              <a:t>, что электронный документ — это файл, заверенный </a:t>
            </a:r>
            <a:r>
              <a:rPr lang="ru-RU" sz="2800" b="1" u="sng" dirty="0"/>
              <a:t>электронной подписью</a:t>
            </a:r>
            <a:r>
              <a:rPr lang="ru-RU" sz="2800" dirty="0"/>
              <a:t>. Его не нужно распечатывать.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Он </a:t>
            </a:r>
            <a:r>
              <a:rPr lang="ru-RU" sz="2800" dirty="0"/>
              <a:t>признаётся </a:t>
            </a:r>
            <a:r>
              <a:rPr lang="ru-RU" sz="2800" b="1" u="sng" dirty="0"/>
              <a:t>юридически значимым оригиналом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567" y="1485900"/>
            <a:ext cx="11454063" cy="5207000"/>
          </a:xfrm>
          <a:noFill/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Оператор ЭДО </a:t>
            </a:r>
            <a:r>
              <a:rPr lang="ru-RU" dirty="0"/>
              <a:t>—  это организация, которая обеспечивает защищённую систему хранения и передачи данных. Требования к таким организациям зафиксированы в Приказе ФНС России от 04.03.2014 N ММВ-7-6/76@ «Об утверждении Требований к оператору электронного документооборота». </a:t>
            </a:r>
          </a:p>
          <a:p>
            <a:pPr marL="0" indent="0">
              <a:buNone/>
            </a:pPr>
            <a:r>
              <a:rPr lang="ru-RU" b="1" dirty="0"/>
              <a:t>Электронная цифровая подпись </a:t>
            </a:r>
            <a:r>
              <a:rPr lang="ru-RU" dirty="0"/>
              <a:t>(ЭЦП) — это уникальная комбинация знаков, которая служит эквивалентом обычной подписи на бумаге. ЭЦП бывает простой, неквалифицированной и квалифицированной. Каждый вид электронной подписи отличается уровнем защиты и юридической значимостью, из-за чего применяется в разных ситуациях.</a:t>
            </a:r>
          </a:p>
          <a:p>
            <a:pPr marL="0" indent="0">
              <a:buNone/>
            </a:pPr>
            <a:r>
              <a:rPr lang="ru-RU" sz="2400" b="1" u="sng" dirty="0" smtClean="0"/>
              <a:t>С </a:t>
            </a:r>
            <a:r>
              <a:rPr lang="ru-RU" sz="2400" b="1" u="sng" dirty="0"/>
              <a:t>1 марта 2022 г. </a:t>
            </a:r>
            <a:r>
              <a:rPr lang="ru-RU" sz="2400" dirty="0"/>
              <a:t>вступит в силу новый Приказ ФНС России от 08.06.2021 N ЕД-7-26/546@ «Об утверждении Требований к оператору электронного документооборота».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4000" y="1676400"/>
            <a:ext cx="9423400" cy="1587500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/>
              <a:t>В системе ЭДО есть два важных звена: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727200" y="2514600"/>
            <a:ext cx="4254500" cy="6604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200" dirty="0" smtClean="0"/>
              <a:t>оператор ЭДО</a:t>
            </a:r>
            <a:endParaRPr lang="ru-RU" sz="2200" dirty="0"/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743032" y="2514600"/>
            <a:ext cx="4026567" cy="660400"/>
          </a:xfrm>
          <a:prstGeom prst="ellipse">
            <a:avLst/>
          </a:prstGeom>
          <a:solidFill>
            <a:srgbClr val="0070C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200" dirty="0"/>
              <a:t>электронная </a:t>
            </a:r>
            <a:r>
              <a:rPr lang="ru-RU" sz="2200" dirty="0" smtClean="0"/>
              <a:t>подпись</a:t>
            </a:r>
            <a:endParaRPr lang="ru-RU" sz="22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9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221" y="373809"/>
            <a:ext cx="11261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221" y="3192686"/>
            <a:ext cx="11307736" cy="24929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</a:t>
            </a:r>
          </a:p>
          <a:p>
            <a:pPr algn="ctr"/>
            <a:r>
              <a:rPr lang="ru-RU" sz="7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СПАСИБО ЗА ВНИМАНИЕ!</a:t>
            </a:r>
            <a:r>
              <a:rPr lang="ru-RU" sz="8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							</a:t>
            </a:r>
            <a:endParaRPr lang="ru-RU" sz="1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0862" y="743141"/>
            <a:ext cx="85953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У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лизинговых компаний как правило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есть инструкция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установке и настройке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рабочего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места для работы с сертификатом ЭП,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где прописывается механизм действия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для работы в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ЭДО</a:t>
            </a:r>
            <a:endParaRPr lang="ru-RU" sz="24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9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447" y="264695"/>
            <a:ext cx="11170024" cy="1425993"/>
          </a:xfrm>
          <a:gradFill>
            <a:gsLst>
              <a:gs pos="0">
                <a:srgbClr val="0070C0"/>
              </a:gs>
              <a:gs pos="18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ru-RU" sz="3200" b="1" u="sng" dirty="0" smtClean="0"/>
              <a:t>Принцип работы</a:t>
            </a:r>
            <a:r>
              <a:rPr lang="ru-RU" sz="3200" b="1" dirty="0" smtClean="0"/>
              <a:t>: </a:t>
            </a:r>
            <a:r>
              <a:rPr lang="ru-RU" sz="3200" dirty="0" smtClean="0"/>
              <a:t>передача </a:t>
            </a:r>
            <a:r>
              <a:rPr lang="ru-RU" sz="3200" dirty="0"/>
              <a:t>данных осуществляется через особое программное обеспечение, </a:t>
            </a:r>
            <a:r>
              <a:rPr lang="ru-RU" sz="3200" dirty="0" smtClean="0"/>
              <a:t>а </a:t>
            </a:r>
            <a:r>
              <a:rPr lang="ru-RU" sz="3200" dirty="0"/>
              <a:t>все образцы и формуляры заполняются на компьютере.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864895"/>
            <a:ext cx="10858500" cy="47284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/>
              <a:t>Цель ЭДО </a:t>
            </a:r>
            <a:r>
              <a:rPr lang="ru-RU" b="1" dirty="0"/>
              <a:t>в том,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- чтобы </a:t>
            </a:r>
            <a:r>
              <a:rPr lang="ru-RU" dirty="0"/>
              <a:t>обеспечить повышение скорости работы организации в </a:t>
            </a:r>
            <a:r>
              <a:rPr lang="ru-RU" dirty="0" smtClean="0"/>
              <a:t>целом, </a:t>
            </a:r>
            <a:r>
              <a:rPr lang="ru-RU" dirty="0"/>
              <a:t>удобства ведения расчетов и конфиденциальности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sz="1700" dirty="0" smtClean="0"/>
          </a:p>
          <a:p>
            <a:pPr marL="0" indent="0" algn="just">
              <a:buNone/>
            </a:pPr>
            <a:r>
              <a:rPr lang="ru-RU" dirty="0" smtClean="0"/>
              <a:t>      Создать </a:t>
            </a:r>
            <a:r>
              <a:rPr lang="ru-RU" dirty="0"/>
              <a:t>электронный документооборот, не отказываясь от бумажного очень просто. ЭДО способен выполнять все те же функции, что и его аналог на бумаге. Он позволяет формировать, редактировать, регистрировать документы, отправлять их клиентам или партнёрам. </a:t>
            </a:r>
            <a:r>
              <a:rPr lang="ru-RU" dirty="0" smtClean="0"/>
              <a:t>  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Кроме </a:t>
            </a:r>
            <a:r>
              <a:rPr lang="ru-RU" dirty="0"/>
              <a:t>того, он значительно упрощает сдачу отчётов в ФНС или другие контролирующие органы. Электронные документы подготавливаются в доступной электронной форме. Они должны быть пригодны для обработки различными системами. Чтобы такой документ имел юридическую силу, он подписывается электронной подписью.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0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73005"/>
            <a:ext cx="11382205" cy="112046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Рассмотрим электронный документооборот </a:t>
            </a:r>
            <a:br>
              <a:rPr lang="ru-RU" sz="3200" b="1" dirty="0" smtClean="0"/>
            </a:br>
            <a:r>
              <a:rPr lang="ru-RU" sz="3200" b="1" dirty="0" smtClean="0"/>
              <a:t>при </a:t>
            </a:r>
            <a:r>
              <a:rPr lang="ru-RU" sz="3200" b="1" dirty="0"/>
              <a:t>обмене документами между компаниями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453" y="1299411"/>
            <a:ext cx="11273589" cy="5366083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53452" y="2513299"/>
            <a:ext cx="11197050" cy="1287379"/>
          </a:xfrm>
          <a:prstGeom prst="downArrowCallout">
            <a:avLst/>
          </a:prstGeom>
          <a:solidFill>
            <a:srgbClr val="00B05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Затем подписывает его электронной подписью и посылает через систему ЭДО адресату.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53453" y="1299411"/>
            <a:ext cx="11197051" cy="1209047"/>
          </a:xfrm>
          <a:prstGeom prst="downArrowCallout">
            <a:avLst/>
          </a:prstGeom>
          <a:solidFill>
            <a:srgbClr val="00B05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Сотрудник одной из компаний формирует документ, </a:t>
            </a:r>
            <a:endParaRPr lang="ru-RU" sz="2400" dirty="0" smtClean="0"/>
          </a:p>
          <a:p>
            <a:pPr algn="ctr"/>
            <a:r>
              <a:rPr lang="ru-RU" sz="2400" dirty="0" smtClean="0"/>
              <a:t>например </a:t>
            </a:r>
            <a:r>
              <a:rPr lang="ru-RU" sz="2400" dirty="0"/>
              <a:t>заявление или официальное письмо. 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553452" y="3796785"/>
            <a:ext cx="11197051" cy="1287379"/>
          </a:xfrm>
          <a:prstGeom prst="downArrowCallout">
            <a:avLst/>
          </a:prstGeom>
          <a:solidFill>
            <a:srgbClr val="00B05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Работник компании-получателя прочитывает документ, а затем также проставляет свою электронную подпись.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3450" y="5123291"/>
            <a:ext cx="11197052" cy="131560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Сразу после этого в первую организацию приходит уведомление, после которого можно действовать — </a:t>
            </a:r>
            <a:r>
              <a:rPr lang="ru-RU" sz="2400" dirty="0" smtClean="0"/>
              <a:t>отгружать </a:t>
            </a:r>
            <a:r>
              <a:rPr lang="ru-RU" sz="2400" dirty="0"/>
              <a:t>товары, переводить оплату или совершать прочие действия, описанные в </a:t>
            </a:r>
            <a:r>
              <a:rPr lang="ru-RU" sz="2400" dirty="0" smtClean="0"/>
              <a:t>документе.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87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5600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Механизм </a:t>
            </a:r>
            <a:r>
              <a:rPr lang="ru-RU" sz="2800" b="1" dirty="0" smtClean="0"/>
              <a:t>работы электронной подписи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4380"/>
            <a:ext cx="10515600" cy="5989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947" y="854242"/>
            <a:ext cx="8650706" cy="57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950" y="159063"/>
            <a:ext cx="10649755" cy="72957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Виды электронного </a:t>
            </a:r>
            <a:r>
              <a:rPr lang="ru-RU" sz="3600" b="1" dirty="0" smtClean="0"/>
              <a:t>документооборота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5" y="888642"/>
            <a:ext cx="11359166" cy="56730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Существует </a:t>
            </a:r>
            <a:r>
              <a:rPr lang="ru-RU" dirty="0"/>
              <a:t>более детальная классификация по типам </a:t>
            </a:r>
            <a:r>
              <a:rPr lang="ru-RU" dirty="0" smtClean="0"/>
              <a:t>документов: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386365" y="1434352"/>
            <a:ext cx="6168975" cy="10109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Два </a:t>
            </a:r>
            <a:r>
              <a:rPr lang="ru-RU" sz="2400" dirty="0"/>
              <a:t>основных вида ЭДО: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800041" y="888642"/>
            <a:ext cx="4700789" cy="9272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/>
              <a:t>внутренний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в пределах одной организации)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800042" y="1972235"/>
            <a:ext cx="4700789" cy="88964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/>
              <a:t>внешний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передача данных между компаниями и госучреждениями).</a:t>
            </a:r>
          </a:p>
        </p:txBody>
      </p:sp>
      <p:sp>
        <p:nvSpPr>
          <p:cNvPr id="19" name="Блок-схема: несколько документов 18"/>
          <p:cNvSpPr/>
          <p:nvPr/>
        </p:nvSpPr>
        <p:spPr>
          <a:xfrm>
            <a:off x="2223248" y="3812146"/>
            <a:ext cx="7189694" cy="2660372"/>
          </a:xfrm>
          <a:prstGeom prst="flowChartMultidocumen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кадровый ЭДО;</a:t>
            </a:r>
          </a:p>
          <a:p>
            <a:r>
              <a:rPr lang="en-US" sz="2000" dirty="0" smtClean="0"/>
              <a:t>                 </a:t>
            </a:r>
            <a:r>
              <a:rPr lang="ru-RU" sz="2000" dirty="0" smtClean="0"/>
              <a:t>управленческий</a:t>
            </a:r>
            <a:r>
              <a:rPr lang="ru-RU" sz="2000" dirty="0"/>
              <a:t>;</a:t>
            </a:r>
          </a:p>
          <a:p>
            <a:r>
              <a:rPr lang="en-US" sz="2000" dirty="0" smtClean="0"/>
              <a:t>                               </a:t>
            </a:r>
            <a:r>
              <a:rPr lang="ru-RU" sz="2000" dirty="0" smtClean="0"/>
              <a:t>складской;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</a:t>
            </a:r>
            <a:r>
              <a:rPr lang="ru-RU" sz="2000" dirty="0" smtClean="0"/>
              <a:t>бухгалтерский</a:t>
            </a:r>
            <a:r>
              <a:rPr lang="ru-RU" sz="2000" dirty="0"/>
              <a:t>;</a:t>
            </a:r>
          </a:p>
          <a:p>
            <a:pPr algn="ctr"/>
            <a:r>
              <a:rPr lang="en-US" sz="2000" dirty="0" smtClean="0"/>
              <a:t>                   </a:t>
            </a:r>
            <a:r>
              <a:rPr lang="ru-RU" sz="2000" dirty="0" smtClean="0"/>
              <a:t>архивный </a:t>
            </a:r>
            <a:r>
              <a:rPr lang="ru-RU" sz="2000" dirty="0"/>
              <a:t>и т. д.</a:t>
            </a:r>
          </a:p>
        </p:txBody>
      </p:sp>
    </p:spTree>
    <p:extLst>
      <p:ext uri="{BB962C8B-B14F-4D97-AF65-F5344CB8AC3E}">
        <p14:creationId xmlns:p14="http://schemas.microsoft.com/office/powerpoint/2010/main" val="33892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63" y="365126"/>
            <a:ext cx="11340519" cy="8192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063" y="1075757"/>
            <a:ext cx="11511014" cy="56258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/>
              <a:t>Положительные стороны:</a:t>
            </a:r>
            <a:endParaRPr lang="ru-RU" sz="8000" dirty="0"/>
          </a:p>
          <a:p>
            <a:pPr marL="0" indent="0">
              <a:buNone/>
            </a:pPr>
            <a:r>
              <a:rPr lang="ru-RU" sz="7200" b="1" dirty="0"/>
              <a:t>Экономия.</a:t>
            </a:r>
            <a:r>
              <a:rPr lang="ru-RU" sz="7200" dirty="0"/>
              <a:t> </a:t>
            </a:r>
            <a:r>
              <a:rPr lang="ru-RU" sz="6400" dirty="0" smtClean="0"/>
              <a:t>это </a:t>
            </a:r>
            <a:r>
              <a:rPr lang="ru-RU" sz="6400" dirty="0"/>
              <a:t>самый первый и очевидный плюс электронного документооборота. Для традиционных документов нужны бумага, принтер, печати, </a:t>
            </a:r>
            <a:r>
              <a:rPr lang="ru-RU" sz="6400" dirty="0" err="1"/>
              <a:t>степлеры</a:t>
            </a:r>
            <a:r>
              <a:rPr lang="ru-RU" sz="6400" dirty="0"/>
              <a:t>, файлы, папки, </a:t>
            </a:r>
            <a:r>
              <a:rPr lang="ru-RU" sz="6400" dirty="0" smtClean="0"/>
              <a:t>дыроколы, на </a:t>
            </a:r>
            <a:r>
              <a:rPr lang="ru-RU" sz="6400" dirty="0"/>
              <a:t>эти мелочи тратит </a:t>
            </a:r>
            <a:r>
              <a:rPr lang="ru-RU" sz="6400" dirty="0" smtClean="0"/>
              <a:t>компания немаленькие суммы. </a:t>
            </a:r>
            <a:r>
              <a:rPr lang="ru-RU" sz="6400" dirty="0"/>
              <a:t>Электронные версии документов тоже требуют своих затрат, но это в разы меньше, чем бумажные носители.</a:t>
            </a:r>
          </a:p>
          <a:p>
            <a:pPr marL="0" indent="0">
              <a:buNone/>
            </a:pPr>
            <a:r>
              <a:rPr lang="ru-RU" sz="7200" b="1" dirty="0"/>
              <a:t>Занимают меньше места.</a:t>
            </a:r>
            <a:r>
              <a:rPr lang="ru-RU" sz="7200" dirty="0"/>
              <a:t> </a:t>
            </a:r>
            <a:r>
              <a:rPr lang="ru-RU" sz="6400" dirty="0"/>
              <a:t>Этот пункт связан с первым. Не секрет, что многие документы компании обязаны хранить 3, 5 и более лет. Чтобы хранить такой объём бумаг, организации снимают помещения, которые могут занимать не один этаж. Электронные документы хранятся на серверах, которые тоже занимают место, но оно в разы меньше.</a:t>
            </a:r>
          </a:p>
          <a:p>
            <a:pPr marL="0" indent="0">
              <a:buNone/>
            </a:pPr>
            <a:r>
              <a:rPr lang="ru-RU" sz="7200" b="1" dirty="0"/>
              <a:t>Надёжность хранения и поиска.</a:t>
            </a:r>
            <a:r>
              <a:rPr lang="ru-RU" sz="7200" dirty="0"/>
              <a:t> </a:t>
            </a:r>
            <a:r>
              <a:rPr lang="ru-RU" sz="6400" dirty="0"/>
              <a:t>Бумага не самый долговечный материал, он может выцвести, сгореть, порваться. Также из-за постоянной транспортировки между кабинетами некоторые листы могут потеряться, перепутаться. Бумажные носители слишком сильно зависят от человеческого фактора. У электронных хранилищ есть резервные копии, которые не дадут потерять данные. Искать бумажные носители тоже непросто</a:t>
            </a:r>
            <a:r>
              <a:rPr lang="ru-RU" sz="6400" dirty="0" smtClean="0"/>
              <a:t>.</a:t>
            </a:r>
            <a:endParaRPr lang="ru-RU" sz="6400" dirty="0"/>
          </a:p>
          <a:p>
            <a:pPr marL="0" indent="0">
              <a:buNone/>
            </a:pPr>
            <a:r>
              <a:rPr lang="ru-RU" sz="7200" b="1" dirty="0"/>
              <a:t>Ускоренный процесс обработки документов между сотрудниками.</a:t>
            </a:r>
            <a:r>
              <a:rPr lang="ru-RU" sz="7200" dirty="0"/>
              <a:t> </a:t>
            </a:r>
            <a:r>
              <a:rPr lang="ru-RU" sz="6400" dirty="0"/>
              <a:t>Если сотруднику нужен бумажный документ, ему придётся идти туда, где он </a:t>
            </a:r>
            <a:r>
              <a:rPr lang="ru-RU" sz="6400" dirty="0" smtClean="0"/>
              <a:t>хранится, если </a:t>
            </a:r>
            <a:r>
              <a:rPr lang="ru-RU" sz="6400" dirty="0"/>
              <a:t>компания </a:t>
            </a:r>
            <a:r>
              <a:rPr lang="ru-RU" sz="6400" dirty="0" smtClean="0"/>
              <a:t>маленькая. </a:t>
            </a:r>
            <a:r>
              <a:rPr lang="ru-RU" sz="6400" dirty="0"/>
              <a:t>Однако у крупных компаний </a:t>
            </a:r>
            <a:r>
              <a:rPr lang="ru-RU" sz="6400" dirty="0" smtClean="0"/>
              <a:t>с этим возникают большие трудности. </a:t>
            </a:r>
            <a:r>
              <a:rPr lang="ru-RU" sz="6400" dirty="0"/>
              <a:t>За электронным документом никуда идти не нужно. Он есть на компьютере любого сотрудника. Также виртуальные документы не нужно носить на подписание. Достаточно просто отправить и подождать ответа.</a:t>
            </a:r>
          </a:p>
          <a:p>
            <a:pPr marL="0" indent="0">
              <a:buNone/>
            </a:pPr>
            <a:r>
              <a:rPr lang="ru-RU" sz="7200" b="1" dirty="0"/>
              <a:t>Скорость работы с клиентами.</a:t>
            </a:r>
            <a:r>
              <a:rPr lang="ru-RU" sz="7200" dirty="0"/>
              <a:t> </a:t>
            </a:r>
            <a:r>
              <a:rPr lang="ru-RU" sz="6400" dirty="0"/>
              <a:t>Клиентам могут быть нужны не только чеки, но и акты выполненных работ, налоговые документы и многое другое. Клиент будет рад, если у него будет возможность получить необходимые документы в короткие сроки и не вставая с дивана.</a:t>
            </a:r>
          </a:p>
          <a:p>
            <a:pPr marL="0" indent="0">
              <a:buNone/>
            </a:pPr>
            <a:r>
              <a:rPr lang="ru-RU" sz="7200" b="1" dirty="0"/>
              <a:t>Безопасность.</a:t>
            </a:r>
            <a:r>
              <a:rPr lang="ru-RU" sz="7200" dirty="0"/>
              <a:t> </a:t>
            </a:r>
            <a:r>
              <a:rPr lang="ru-RU" sz="6400" dirty="0"/>
              <a:t>Представим, что один документ понадобился сразу нескольким людям. В век технологий можно отсканировать его и разослать всем нуждающимся, но так у этого документа будет много копий. Чтобы ни одна копия с коммерческой или другой тайной не утекла в сеть, нужно потратить много сил и средств на защиту всех пересылок. ЭДО ― это единая сеть, в которой один документ могут просматривать сразу несколько сотрудников без лишней пересылки. </a:t>
            </a:r>
          </a:p>
          <a:p>
            <a:pPr marL="0" indent="0">
              <a:buNone/>
            </a:pPr>
            <a:r>
              <a:rPr lang="ru-RU" sz="7200" b="1" dirty="0"/>
              <a:t>Можно следить за эффективностью работников.</a:t>
            </a:r>
            <a:r>
              <a:rPr lang="ru-RU" sz="7200" dirty="0"/>
              <a:t> </a:t>
            </a:r>
            <a:r>
              <a:rPr lang="ru-RU" sz="6400" dirty="0"/>
              <a:t>Электронные документы могут хранить историю изменения документа: когда и кому он поступил, сколько понадобилось времени на его обработку. Если какая-то работа не была выполнена в срок, сразу будет видно слабое звено. Один сотрудник не сможет оклеветать другого, так как все действия зафиксированы.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0310" y="187192"/>
            <a:ext cx="11170024" cy="777549"/>
          </a:xfrm>
          <a:prstGeom prst="rect">
            <a:avLst/>
          </a:prstGeom>
          <a:gradFill>
            <a:gsLst>
              <a:gs pos="0">
                <a:srgbClr val="0070C0"/>
              </a:gs>
              <a:gs pos="18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/>
              <a:t>Положительные и отрицательные стороны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использования ЭДО </a:t>
            </a:r>
            <a:r>
              <a:rPr lang="ru-RU" sz="3200" b="1" dirty="0"/>
              <a:t>для бизнеса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873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737"/>
          </a:xfrm>
        </p:spPr>
        <p:txBody>
          <a:bodyPr>
            <a:noAutofit/>
          </a:bodyPr>
          <a:lstStyle/>
          <a:p>
            <a:pPr algn="ctr"/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34037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Трудность и дороговизна внедрения</a:t>
            </a:r>
            <a:r>
              <a:rPr lang="ru-RU" dirty="0"/>
              <a:t>. Несмотря на то, что сама система экономит много денег, для её внедрения нужно много средств. Нужно приобрести и настроить ПО, купить электронные подписи для всего персонала, обучить сотрудников работе с программой, также перевести все существующие документы в электронный вид. Всё это недёшево и долго.</a:t>
            </a:r>
          </a:p>
          <a:p>
            <a:r>
              <a:rPr lang="ru-RU" b="1" dirty="0"/>
              <a:t>Потребуется администратор. </a:t>
            </a:r>
            <a:r>
              <a:rPr lang="ru-RU" dirty="0"/>
              <a:t>Даже если вы будете использовать систему, которую предлагает оператор, вам всё равно нужно будет </a:t>
            </a:r>
            <a:r>
              <a:rPr lang="ru-RU" dirty="0" err="1"/>
              <a:t>кастомизировать</a:t>
            </a:r>
            <a:r>
              <a:rPr lang="ru-RU" dirty="0"/>
              <a:t> некоторые </a:t>
            </a:r>
            <a:r>
              <a:rPr lang="ru-RU" dirty="0" smtClean="0"/>
              <a:t>настройки </a:t>
            </a:r>
            <a:r>
              <a:rPr lang="ru-RU" dirty="0"/>
              <a:t>под нужды компании и поддерживать работоспособность системы. </a:t>
            </a:r>
          </a:p>
          <a:p>
            <a:r>
              <a:rPr lang="ru-RU" b="1" dirty="0"/>
              <a:t>Контрагент тоже должен быть подключён к ЭДО.</a:t>
            </a:r>
            <a:r>
              <a:rPr lang="ru-RU" dirty="0"/>
              <a:t> Нельзя </a:t>
            </a:r>
            <a:r>
              <a:rPr lang="ru-RU" dirty="0" err="1"/>
              <a:t>рандомно</a:t>
            </a:r>
            <a:r>
              <a:rPr lang="ru-RU" dirty="0"/>
              <a:t> (выборочно) отправлять официальные документы. Физическое или юридическое лицо, с которым вы хотите обменяться документами, тоже должно быть зарегистрировано в системе ЭДО. Если же у контрагента нет ЭДО, вам придётся вести смешанный документооборот (бумажно-электронный) для таких партнёров.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6866" y="290176"/>
            <a:ext cx="11170024" cy="864635"/>
          </a:xfrm>
          <a:prstGeom prst="rect">
            <a:avLst/>
          </a:prstGeom>
          <a:gradFill>
            <a:gsLst>
              <a:gs pos="0">
                <a:srgbClr val="0070C0"/>
              </a:gs>
              <a:gs pos="18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/>
              <a:t>Без минусов здесь тоже не обошлось,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но </a:t>
            </a:r>
            <a:r>
              <a:rPr lang="ru-RU" sz="3200" b="1" dirty="0"/>
              <a:t>их намного меньше, чем плюсов.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8867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377" y="430306"/>
            <a:ext cx="11259670" cy="3299012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2700" dirty="0" smtClean="0"/>
              <a:t>       Чтобы </a:t>
            </a:r>
            <a:r>
              <a:rPr lang="ru-RU" sz="2700" dirty="0"/>
              <a:t>избежать неприятностей и безопасно обмениваться важными документами, такими как договоры, нужно работать через системы операторов.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Операторы </a:t>
            </a:r>
            <a:r>
              <a:rPr lang="ru-RU" sz="2700" b="1" dirty="0"/>
              <a:t>ЭДО </a:t>
            </a:r>
            <a:r>
              <a:rPr lang="ru-RU" sz="2700" dirty="0"/>
              <a:t>— это организации, обладающие необходимым программным комплексом для обмена информацией. Как открытой, так и строго конфиденциальной. По сути, это сервисы с защищенными каналами связи с особым шифрованием. В нашей стране несколько подобных сервисов, примерно одинаковых по цене услуг, скорости передачи данных, надёжности и безопасности. Незначительные отличия могут быть в следующем</a:t>
            </a:r>
            <a:r>
              <a:rPr lang="ru-RU" sz="2700" dirty="0" smtClean="0"/>
              <a:t>: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377" y="4376609"/>
            <a:ext cx="11259670" cy="2201652"/>
          </a:xfrm>
          <a:solidFill>
            <a:srgbClr val="00B050">
              <a:alpha val="37000"/>
            </a:srgbClr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скорость работы </a:t>
            </a:r>
            <a:r>
              <a:rPr lang="ru-RU" dirty="0" smtClean="0"/>
              <a:t>технической поддержки клиентов;</a:t>
            </a:r>
          </a:p>
          <a:p>
            <a:pPr lvl="0"/>
            <a:r>
              <a:rPr lang="ru-RU" dirty="0" smtClean="0"/>
              <a:t>готовность оказывать помощь в подключении </a:t>
            </a:r>
            <a:r>
              <a:rPr lang="ru-RU" dirty="0"/>
              <a:t>контрагентов;</a:t>
            </a:r>
          </a:p>
          <a:p>
            <a:pPr lvl="0"/>
            <a:r>
              <a:rPr lang="ru-RU" dirty="0"/>
              <a:t>дополнительные возможности интеграции;</a:t>
            </a:r>
          </a:p>
          <a:p>
            <a:pPr lvl="0"/>
            <a:r>
              <a:rPr lang="ru-RU" dirty="0"/>
              <a:t>наличие консультантов, готовых помочь клиентам с внедрением в работу ЭДО.</a:t>
            </a:r>
          </a:p>
          <a:p>
            <a:endParaRPr lang="ru-RU" dirty="0"/>
          </a:p>
        </p:txBody>
      </p:sp>
      <p:sp>
        <p:nvSpPr>
          <p:cNvPr id="4" name="Выгнутая вверх стрелка 3"/>
          <p:cNvSpPr/>
          <p:nvPr/>
        </p:nvSpPr>
        <p:spPr>
          <a:xfrm rot="4748655">
            <a:off x="7037678" y="3314868"/>
            <a:ext cx="1228752" cy="7714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2136</Words>
  <Application>Microsoft Office PowerPoint</Application>
  <PresentationFormat>Широкоэкранный</PresentationFormat>
  <Paragraphs>137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Тема Office</vt:lpstr>
      <vt:lpstr>ЭЛЕКТРОННЫЙ ДОКУМЕНТООБОРОТ </vt:lpstr>
      <vt:lpstr>Для начала важно понять, что электронный документ — это файл, заверенный электронной подписью. Его не нужно распечатывать.  Он признаётся юридически значимым оригиналом.</vt:lpstr>
      <vt:lpstr>Принцип работы: передача данных осуществляется через особое программное обеспечение, а все образцы и формуляры заполняются на компьютере. </vt:lpstr>
      <vt:lpstr>Рассмотрим электронный документооборот  при обмене документами между компаниями:</vt:lpstr>
      <vt:lpstr>Механизм работы электронной подписи</vt:lpstr>
      <vt:lpstr>Виды электронного документооборота</vt:lpstr>
      <vt:lpstr>    </vt:lpstr>
      <vt:lpstr>Презентация PowerPoint</vt:lpstr>
      <vt:lpstr>       Чтобы избежать неприятностей и безопасно обмениваться важными документами, такими как договоры, нужно работать через системы операторов.  Операторы ЭДО — это организации, обладающие необходимым программным комплексом для обмена информацией. Как открытой, так и строго конфиденциальной. По сути, это сервисы с защищенными каналами связи с особым шифрованием. В нашей стране несколько подобных сервисов, примерно одинаковых по цене услуг, скорости передачи данных, надёжности и безопасности. Незначительные отличия могут быть в следующем:</vt:lpstr>
      <vt:lpstr>     На что нужно обратить внимание при выборе посредника для внедрения в своей организации ЭДО.        </vt:lpstr>
      <vt:lpstr>Как перейти на электронный документооборот</vt:lpstr>
      <vt:lpstr>Для электронного документооборота организации используют электронные подписи с максимальной степенью защиты — КЭП.</vt:lpstr>
      <vt:lpstr>Электронная подпись для внешнего документооборота</vt:lpstr>
      <vt:lpstr>Особенности получения сертификатов КЭП руководителей организации:</vt:lpstr>
      <vt:lpstr> Важные нюансы работы с электронной подписью в 2022 году</vt:lpstr>
      <vt:lpstr> Как будет работать МЧД</vt:lpstr>
      <vt:lpstr>САЙТ АО «РОСАГРОЛИЗИНГ»</vt:lpstr>
      <vt:lpstr>Презентация PowerPoint</vt:lpstr>
      <vt:lpstr>Регистрация в личном кабинете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kovaleva_elv@sukhoi.company</dc:creator>
  <cp:lastModifiedBy>Хлевной Александр Сергеевич</cp:lastModifiedBy>
  <cp:revision>56</cp:revision>
  <dcterms:created xsi:type="dcterms:W3CDTF">2022-01-20T07:22:04Z</dcterms:created>
  <dcterms:modified xsi:type="dcterms:W3CDTF">2023-11-29T14:37:19Z</dcterms:modified>
</cp:coreProperties>
</file>