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4" r:id="rId12"/>
    <p:sldId id="275" r:id="rId13"/>
    <p:sldId id="269" r:id="rId14"/>
    <p:sldId id="270" r:id="rId15"/>
    <p:sldId id="271" r:id="rId16"/>
    <p:sldId id="272" r:id="rId17"/>
    <p:sldId id="273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38DB4-BF2B-49E8-B877-F9F3C27B7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9" y="833007"/>
            <a:ext cx="2973936" cy="79145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4CB0C8-B9A2-436E-950A-0D85470AA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A1CA7A6E-3324-4FF3-A447-3D63D3F65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091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DE55738-A6BD-44FB-94E3-7CD0EAC8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A1CA7A6E-3324-4FF3-A447-3D63D3F65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89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45DC1-CCF8-421F-AEB8-5651D3F19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6280467"/>
            <a:ext cx="1546789" cy="4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8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0D495309-9686-4AFC-8CC8-370E144D2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A1CA7A6E-3324-4FF3-A447-3D63D3F659F9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0853CAD-1B6C-453B-B696-52986945DF6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093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072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CBF30-2005-4284-BB0D-B94636E8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A1CA7A6E-3324-4FF3-A447-3D63D3F65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092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76BCB-9DE8-4E9A-B176-5E4D6BAB5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81" y="1700267"/>
            <a:ext cx="3247401" cy="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08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A2DE0-343D-4166-95FA-105AF2ED4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A7A6E-3324-4FF3-A447-3D63D3F65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82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Органическое сельское </a:t>
            </a:r>
            <a:r>
              <a:rPr lang="ru-RU" dirty="0" smtClean="0">
                <a:solidFill>
                  <a:schemeClr val="tx1"/>
                </a:solidFill>
              </a:rPr>
              <a:t>хозяйство (часть 1)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285" y="5010555"/>
            <a:ext cx="4890987" cy="893050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+mj-lt"/>
              </a:rPr>
              <a:t>Кошелев Валерий Михайлович, д.э.н., профессор, зав. кафедрой </a:t>
            </a:r>
            <a:r>
              <a:rPr lang="ru-RU" dirty="0" smtClean="0">
                <a:latin typeface="+mj-lt"/>
              </a:rPr>
              <a:t>управления РГАУ-МСХА имени К. А. Тимирязева</a:t>
            </a:r>
            <a:endParaRPr lang="ru-RU" dirty="0">
              <a:latin typeface="+mj-lt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r="39423"/>
          <a:stretch/>
        </p:blipFill>
        <p:spPr>
          <a:xfrm>
            <a:off x="1335024" y="1089129"/>
            <a:ext cx="4114800" cy="4419600"/>
          </a:xfrm>
        </p:spPr>
      </p:pic>
    </p:spTree>
    <p:extLst>
      <p:ext uri="{BB962C8B-B14F-4D97-AF65-F5344CB8AC3E}">
        <p14:creationId xmlns:p14="http://schemas.microsoft.com/office/powerpoint/2010/main" val="365105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Органическое сельское хозяйство: основные показатели 2019 г.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001" y="1261872"/>
            <a:ext cx="7790446" cy="491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6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Число стран, производящих органическую продукцию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247"/>
          <a:stretch/>
        </p:blipFill>
        <p:spPr>
          <a:xfrm>
            <a:off x="1965619" y="1444753"/>
            <a:ext cx="8418836" cy="40372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691" y="5482019"/>
            <a:ext cx="6864691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06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Площадь органических угодий в мире, млн. га.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22"/>
          <a:stretch/>
        </p:blipFill>
        <p:spPr>
          <a:xfrm>
            <a:off x="1945855" y="1335025"/>
            <a:ext cx="8435858" cy="4384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419" y="5719763"/>
            <a:ext cx="7913294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4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Распределение органических сельскохозяйственных угодий по регионам, млн. га., 2019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288"/>
          <a:stretch/>
        </p:blipFill>
        <p:spPr>
          <a:xfrm>
            <a:off x="1760754" y="1123950"/>
            <a:ext cx="7858734" cy="4846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450" y="5970071"/>
            <a:ext cx="586486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81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Мировой рынок органических продуктов, млрд долл. США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013" y="1381081"/>
            <a:ext cx="6748579" cy="4479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957" y="5901445"/>
            <a:ext cx="4858933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15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Десять стран с наиболее емким рынком органической продукции в 2019 г., млн. евро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60"/>
          <a:stretch/>
        </p:blipFill>
        <p:spPr>
          <a:xfrm>
            <a:off x="2355567" y="1220343"/>
            <a:ext cx="7004614" cy="44709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048" y="5811614"/>
            <a:ext cx="4858933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09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Десять стран с наиболее высоким потреблением органической продукции на душу населения в 2019 г., евро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8408" y="5723395"/>
            <a:ext cx="4858933" cy="432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0564"/>
          <a:stretch/>
        </p:blipFill>
        <p:spPr>
          <a:xfrm>
            <a:off x="2310946" y="1516915"/>
            <a:ext cx="7093855" cy="420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56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Структура розничных продаж органической продукции по странам, 2019 г.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363" b="6204"/>
          <a:stretch/>
        </p:blipFill>
        <p:spPr>
          <a:xfrm>
            <a:off x="1786367" y="1408177"/>
            <a:ext cx="8143016" cy="4443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586" y="5919961"/>
            <a:ext cx="586486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29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Органическое сельское хозяйство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51472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+mn-lt"/>
              </a:rPr>
              <a:t>Потенциал </a:t>
            </a:r>
            <a:r>
              <a:rPr lang="ru-RU" b="1" dirty="0" smtClean="0">
                <a:latin typeface="+mn-lt"/>
              </a:rPr>
              <a:t>России</a:t>
            </a:r>
          </a:p>
          <a:p>
            <a:r>
              <a:rPr lang="ru-RU" smtClean="0"/>
              <a:t>большой </a:t>
            </a:r>
            <a:r>
              <a:rPr lang="ru-RU" dirty="0"/>
              <a:t>ресурс земель сельскохозяйственного назначения, площадь сопоставима с суммарной площадью земель 27 стран Европейского Союза</a:t>
            </a:r>
          </a:p>
          <a:p>
            <a:r>
              <a:rPr lang="ru-RU" dirty="0"/>
              <a:t>от 20 до 40 млн. га либо совсем не обрабатывались последние 25 лет, либо использовались крайне экстенсивно - конверсионный период и затраты на трансформацию могут быть существенно сокращены</a:t>
            </a:r>
          </a:p>
          <a:p>
            <a:r>
              <a:rPr lang="ru-RU" dirty="0"/>
              <a:t>запрет на использование в российском сельском хозяйстве генно-модифицированных организмов</a:t>
            </a:r>
          </a:p>
          <a:p>
            <a:r>
              <a:rPr lang="ru-RU" dirty="0"/>
              <a:t>введение эмбарго на ввоз продовольствия из ряда стран и низкий курс рубля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259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Преимущества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679321"/>
            <a:ext cx="10515600" cy="4351338"/>
          </a:xfrm>
        </p:spPr>
        <p:txBody>
          <a:bodyPr/>
          <a:lstStyle/>
          <a:p>
            <a:r>
              <a:rPr lang="ru-RU" dirty="0"/>
              <a:t>Привлекательный рынок рабочей силы, сельское население страны - 25%  </a:t>
            </a:r>
          </a:p>
          <a:p>
            <a:r>
              <a:rPr lang="ru-RU" dirty="0"/>
              <a:t>Оплата труда ниже, чем в Европе </a:t>
            </a:r>
          </a:p>
          <a:p>
            <a:r>
              <a:rPr lang="ru-RU" dirty="0"/>
              <a:t>Внесение мин. удобрений в России в среднем 8 кг/га, в ЕС - 320 кг/га </a:t>
            </a:r>
          </a:p>
          <a:p>
            <a:r>
              <a:rPr lang="ru-RU" dirty="0"/>
              <a:t>Наличие неудовлетворенного спроса</a:t>
            </a:r>
          </a:p>
          <a:p>
            <a:r>
              <a:rPr lang="ru-RU" dirty="0"/>
              <a:t>Запрет на использование ГМО в сельскохозяйственном производстве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087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Основные понятия и принципы органического сельского хозяйства</a:t>
            </a:r>
          </a:p>
          <a:p>
            <a:r>
              <a:rPr lang="ru-RU" dirty="0"/>
              <a:t>Мировой рынок органической продукции</a:t>
            </a:r>
          </a:p>
          <a:p>
            <a:r>
              <a:rPr lang="ru-RU" dirty="0"/>
              <a:t>Органическое сельское хозяйство России</a:t>
            </a:r>
          </a:p>
          <a:p>
            <a:r>
              <a:rPr lang="ru-RU" dirty="0"/>
              <a:t>Экономические аспекты перехода на органическое производство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976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Место России в мировом органическом производстве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6389" y="1353313"/>
            <a:ext cx="7670843" cy="44122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82712" y="5825358"/>
            <a:ext cx="4950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Источник: использованы данные IFOAM и </a:t>
            </a:r>
            <a:r>
              <a:rPr lang="ru-RU" dirty="0" err="1"/>
              <a:t>FiBL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485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Площадь органических с.-х. угодий в России, тыс. га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623"/>
          <a:stretch/>
        </p:blipFill>
        <p:spPr>
          <a:xfrm>
            <a:off x="2748115" y="1336539"/>
            <a:ext cx="7371895" cy="4403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264" y="5916789"/>
            <a:ext cx="5565871" cy="46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15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Оборот органической продукции на рынке России, млн. долл.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21"/>
          <a:stretch/>
        </p:blipFill>
        <p:spPr>
          <a:xfrm>
            <a:off x="2236801" y="1371601"/>
            <a:ext cx="7364399" cy="43497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4" y="5721345"/>
            <a:ext cx="8266892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56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9360" y="1713268"/>
            <a:ext cx="776020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Федеральный закон "Об органической продукции и о внесении изменений в отдельные законодательные акты Российской Федерации" от 03.08.2018 N 280-ФЗ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8250" y="4846320"/>
            <a:ext cx="537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Вступил в силу с 01.01.2020 г</a:t>
            </a:r>
          </a:p>
        </p:txBody>
      </p:sp>
    </p:spTree>
    <p:extLst>
      <p:ext uri="{BB962C8B-B14F-4D97-AF65-F5344CB8AC3E}">
        <p14:creationId xmlns:p14="http://schemas.microsoft.com/office/powerpoint/2010/main" val="2709399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Российские ГОСТы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661033"/>
            <a:ext cx="10515600" cy="4351338"/>
          </a:xfrm>
        </p:spPr>
        <p:txBody>
          <a:bodyPr/>
          <a:lstStyle/>
          <a:p>
            <a:r>
              <a:rPr lang="ru-RU" dirty="0"/>
              <a:t>ГОСТ Р 56104-2014 «Продукты пищевые органические. Термины и определения»</a:t>
            </a:r>
          </a:p>
          <a:p>
            <a:r>
              <a:rPr lang="ru-RU" dirty="0"/>
              <a:t>Национальный ГОСТ Р 56508-2015 «Продукция органического производства. Правила производства, хранения, транспортирования»</a:t>
            </a:r>
          </a:p>
          <a:p>
            <a:r>
              <a:rPr lang="ru-RU" dirty="0"/>
              <a:t>Межгосударственный (Кыргызстан, Россия, Таджикистан) ГОСТ 33980-2016 «Продукция органического производства. Правила производства, переработки, маркировки и реализации»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9603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дает развитие производства органической продукции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Экономический аспект</a:t>
            </a:r>
          </a:p>
          <a:p>
            <a:pPr marL="0" indent="0">
              <a:buNone/>
            </a:pPr>
            <a:r>
              <a:rPr lang="ru-RU" dirty="0"/>
              <a:t>1. Вклад в обеспечение продовольственной безопасности:</a:t>
            </a:r>
          </a:p>
          <a:p>
            <a:r>
              <a:rPr lang="ru-RU" dirty="0" smtClean="0"/>
              <a:t>Повышение </a:t>
            </a:r>
            <a:r>
              <a:rPr lang="ru-RU" dirty="0"/>
              <a:t>качества продовольствия</a:t>
            </a:r>
          </a:p>
          <a:p>
            <a:r>
              <a:rPr lang="ru-RU" dirty="0" smtClean="0"/>
              <a:t>Повышение </a:t>
            </a:r>
            <a:r>
              <a:rPr lang="ru-RU" dirty="0"/>
              <a:t>экономической доступности органической продукции для потребителей</a:t>
            </a:r>
          </a:p>
          <a:p>
            <a:pPr marL="0" indent="0">
              <a:buNone/>
            </a:pPr>
            <a:r>
              <a:rPr lang="ru-RU" dirty="0"/>
              <a:t>2. Замещение импорта органической продукции</a:t>
            </a:r>
          </a:p>
          <a:p>
            <a:pPr marL="0" indent="0">
              <a:buNone/>
            </a:pPr>
            <a:r>
              <a:rPr lang="ru-RU" dirty="0"/>
              <a:t>3. Развитие экспорта</a:t>
            </a:r>
          </a:p>
          <a:p>
            <a:pPr marL="0" indent="0">
              <a:buNone/>
            </a:pPr>
            <a:r>
              <a:rPr lang="ru-RU" dirty="0"/>
              <a:t>4. Рост добавленной стоимости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4755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дает развитие производства органической продукции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Экологический аспект</a:t>
            </a:r>
          </a:p>
          <a:p>
            <a:pPr marL="0" indent="0">
              <a:buNone/>
            </a:pPr>
            <a:r>
              <a:rPr lang="ru-RU" dirty="0"/>
              <a:t>1. Защита окружающей среды:</a:t>
            </a:r>
          </a:p>
          <a:p>
            <a:r>
              <a:rPr lang="ru-RU" dirty="0" smtClean="0"/>
              <a:t>Очищение </a:t>
            </a:r>
            <a:r>
              <a:rPr lang="ru-RU" dirty="0"/>
              <a:t>почв</a:t>
            </a:r>
          </a:p>
          <a:p>
            <a:r>
              <a:rPr lang="ru-RU" dirty="0" smtClean="0"/>
              <a:t>Снижение </a:t>
            </a:r>
            <a:r>
              <a:rPr lang="ru-RU" dirty="0"/>
              <a:t>вредных стоков и загрязнения грунтовых вод</a:t>
            </a:r>
          </a:p>
          <a:p>
            <a:pPr marL="0" indent="0">
              <a:buNone/>
            </a:pPr>
            <a:r>
              <a:rPr lang="ru-RU" dirty="0"/>
              <a:t>2. Сохранение биоразнообразия</a:t>
            </a:r>
          </a:p>
          <a:p>
            <a:pPr marL="0" indent="0">
              <a:buNone/>
            </a:pPr>
            <a:r>
              <a:rPr lang="ru-RU" dirty="0"/>
              <a:t>3. Благополучие животных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6739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дает развитие производства органической продукции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Социальный аспект</a:t>
            </a:r>
          </a:p>
          <a:p>
            <a:pPr marL="0" indent="0">
              <a:buNone/>
            </a:pPr>
            <a:r>
              <a:rPr lang="ru-RU" dirty="0"/>
              <a:t>1. Диверсификация сельской экономики и рост занятости на селе :</a:t>
            </a:r>
          </a:p>
          <a:p>
            <a:r>
              <a:rPr lang="ru-RU" dirty="0" smtClean="0"/>
              <a:t>Переработка </a:t>
            </a:r>
            <a:r>
              <a:rPr lang="ru-RU" dirty="0"/>
              <a:t>сельскохозяйственного сырья </a:t>
            </a:r>
          </a:p>
          <a:p>
            <a:r>
              <a:rPr lang="ru-RU" dirty="0" smtClean="0"/>
              <a:t>Развитие </a:t>
            </a:r>
            <a:r>
              <a:rPr lang="ru-RU" dirty="0" err="1"/>
              <a:t>агротуризма</a:t>
            </a:r>
            <a:r>
              <a:rPr lang="ru-RU" dirty="0"/>
              <a:t>, традиционных промыслов, биоэнергетики, просвещения и </a:t>
            </a:r>
            <a:r>
              <a:rPr lang="ru-RU" dirty="0" smtClean="0"/>
              <a:t>др.</a:t>
            </a:r>
          </a:p>
          <a:p>
            <a:pPr marL="0" indent="0">
              <a:buNone/>
            </a:pPr>
            <a:r>
              <a:rPr lang="ru-RU" dirty="0" smtClean="0"/>
              <a:t>2</a:t>
            </a:r>
            <a:r>
              <a:rPr lang="ru-RU" dirty="0"/>
              <a:t>. Рост доходов сельских производителей и сельского населения</a:t>
            </a:r>
          </a:p>
          <a:p>
            <a:pPr marL="0" indent="0">
              <a:buNone/>
            </a:pPr>
            <a:r>
              <a:rPr lang="ru-RU" dirty="0"/>
              <a:t>3. Развитие социальной инфраструктуры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085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Российский опыт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4023" y="1371600"/>
            <a:ext cx="8167704" cy="478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86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Агрохолдинг «</a:t>
            </a:r>
            <a:r>
              <a:rPr lang="ru-RU" dirty="0" err="1"/>
              <a:t>Агри</a:t>
            </a:r>
            <a:r>
              <a:rPr lang="ru-RU" dirty="0"/>
              <a:t>-Волга»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1313" y="1335024"/>
            <a:ext cx="8633124" cy="486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36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1424" y="239260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/>
              <a:t>Основные понятия и принципы органического сельского хозяйства</a:t>
            </a:r>
          </a:p>
        </p:txBody>
      </p:sp>
    </p:spTree>
    <p:extLst>
      <p:ext uri="{BB962C8B-B14F-4D97-AF65-F5344CB8AC3E}">
        <p14:creationId xmlns:p14="http://schemas.microsoft.com/office/powerpoint/2010/main" val="2084243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Доильный робот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1313" y="1316736"/>
            <a:ext cx="8633124" cy="486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20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Ярославская </a:t>
            </a:r>
            <a:r>
              <a:rPr lang="ru-RU" dirty="0" smtClean="0"/>
              <a:t>порода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580" y="1306558"/>
            <a:ext cx="8336589" cy="470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59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52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органическое сельское хозяйство?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5970" y="1309785"/>
            <a:ext cx="6145301" cy="12314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970" y="2349177"/>
            <a:ext cx="6145301" cy="10425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875" y="3391683"/>
            <a:ext cx="6145301" cy="7681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875" y="4046993"/>
            <a:ext cx="6151397" cy="7681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875" y="4809017"/>
            <a:ext cx="6151397" cy="7681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875" y="5571041"/>
            <a:ext cx="6151397" cy="7681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182" y="2279066"/>
            <a:ext cx="1707028" cy="11827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182" y="4616908"/>
            <a:ext cx="1710730" cy="11439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6031" y="1245771"/>
            <a:ext cx="1685689" cy="11495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6394" y="2622872"/>
            <a:ext cx="1524962" cy="11528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3782" y="4011240"/>
            <a:ext cx="1547574" cy="12113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90460" y="5458052"/>
            <a:ext cx="1560896" cy="8811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31210" y="2708896"/>
            <a:ext cx="713294" cy="4206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31210" y="4957560"/>
            <a:ext cx="713294" cy="4206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16845" y="1603725"/>
            <a:ext cx="713294" cy="4206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0547" y="3346284"/>
            <a:ext cx="713294" cy="42066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16845" y="4139176"/>
            <a:ext cx="713294" cy="42066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16845" y="5616031"/>
            <a:ext cx="713294" cy="42066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03781" y="1123951"/>
            <a:ext cx="1654680" cy="139859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48441" y="2481828"/>
            <a:ext cx="1658256" cy="14022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46031" y="3935424"/>
            <a:ext cx="1658256" cy="140220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10305" y="5373672"/>
            <a:ext cx="1241631" cy="10499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41114" y="1229558"/>
            <a:ext cx="1578953" cy="136748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88068" y="2527612"/>
            <a:ext cx="1579001" cy="13656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72935" y="3989621"/>
            <a:ext cx="1579001" cy="13656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57954" y="5302330"/>
            <a:ext cx="1264791" cy="109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80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Основная идея органического земледелия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576" y="1645920"/>
            <a:ext cx="3121423" cy="10783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5" y="1912268"/>
            <a:ext cx="530398" cy="5456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149" y="1645920"/>
            <a:ext cx="2365453" cy="1103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514" y="2724230"/>
            <a:ext cx="1621677" cy="2298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191" y="4974236"/>
            <a:ext cx="2615411" cy="1249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978" y="2797775"/>
            <a:ext cx="554784" cy="21764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6419" y="5050442"/>
            <a:ext cx="2011854" cy="10973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1050" y="4916217"/>
            <a:ext cx="2615411" cy="12497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2675" y="2734456"/>
            <a:ext cx="1652159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7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Органическое сельское хозяйство основывается на: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Принципе здоровья</a:t>
            </a:r>
          </a:p>
          <a:p>
            <a:r>
              <a:rPr lang="ru-RU" dirty="0" smtClean="0"/>
              <a:t>Принципе экологии</a:t>
            </a:r>
          </a:p>
          <a:p>
            <a:r>
              <a:rPr lang="ru-RU" dirty="0" smtClean="0"/>
              <a:t>Принципе справедливости</a:t>
            </a:r>
          </a:p>
          <a:p>
            <a:r>
              <a:rPr lang="ru-RU" dirty="0" smtClean="0"/>
              <a:t>Принципе заботы</a:t>
            </a:r>
          </a:p>
          <a:p>
            <a:pPr marL="0" indent="0">
              <a:buNone/>
            </a:pPr>
            <a:r>
              <a:rPr lang="ru-RU" dirty="0" smtClean="0"/>
              <a:t>Каждый принцип сформулирован как определение с последующим объяснением. Принципы должны использоваться как единое целое. Они составляют этическую основу и являются вдохновителем деятельности.</a:t>
            </a:r>
          </a:p>
          <a:p>
            <a:pPr marL="0" indent="0" algn="r">
              <a:buNone/>
            </a:pPr>
            <a:r>
              <a:rPr lang="ru-RU" dirty="0" smtClean="0"/>
              <a:t>(</a:t>
            </a:r>
            <a:r>
              <a:rPr lang="en-US" dirty="0" smtClean="0"/>
              <a:t>IFOAM</a:t>
            </a:r>
            <a:r>
              <a:rPr lang="ru-RU" dirty="0" smtClean="0"/>
              <a:t>, 2002 г.)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159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Принцип здоровья</a:t>
            </a:r>
          </a:p>
          <a:p>
            <a:pPr marL="0" indent="0">
              <a:buNone/>
            </a:pPr>
            <a:r>
              <a:rPr lang="ru-RU" dirty="0"/>
              <a:t>Органическое сельское хозяйство должно поддерживать и улучшать здоровье почвы, растения, животного, человека и планеты как единого и неделимого </a:t>
            </a:r>
            <a:r>
              <a:rPr lang="ru-RU" dirty="0" smtClean="0"/>
              <a:t>целого.</a:t>
            </a:r>
            <a:endParaRPr lang="ru-RU" dirty="0"/>
          </a:p>
          <a:p>
            <a:pPr marL="0" indent="0">
              <a:buNone/>
            </a:pPr>
            <a:endParaRPr lang="ru-RU" b="1" dirty="0">
              <a:latin typeface="+mn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Принципы органического сельского хозяйства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6053093" y="1426464"/>
            <a:ext cx="5067300" cy="470922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Принцип экологии</a:t>
            </a:r>
          </a:p>
          <a:p>
            <a:pPr marL="0" indent="0">
              <a:buNone/>
            </a:pPr>
            <a:r>
              <a:rPr lang="ru-RU" dirty="0"/>
              <a:t>Органическое сельское хозяйство должно основываться на принципах существования естественных экологических систем и циклов, работая, сосуществуя с ними и поддерживая </a:t>
            </a:r>
            <a:r>
              <a:rPr lang="ru-RU" dirty="0" smtClean="0"/>
              <a:t>их.</a:t>
            </a:r>
            <a:endParaRPr lang="ru-RU" dirty="0"/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52085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Принцип справедливости</a:t>
            </a:r>
          </a:p>
          <a:p>
            <a:pPr marL="0" indent="0" algn="ctr">
              <a:buNone/>
            </a:pPr>
            <a:r>
              <a:rPr lang="ru-RU" dirty="0"/>
              <a:t>Строится на отношениях, гарантирующих </a:t>
            </a:r>
            <a:r>
              <a:rPr lang="ru-RU" dirty="0" smtClean="0"/>
              <a:t>справедливость</a:t>
            </a:r>
            <a:r>
              <a:rPr lang="ru-RU" dirty="0"/>
              <a:t>, которая </a:t>
            </a:r>
            <a:r>
              <a:rPr lang="ru-RU" dirty="0" smtClean="0"/>
              <a:t>характеризуется объективностью</a:t>
            </a:r>
            <a:r>
              <a:rPr lang="ru-RU" dirty="0"/>
              <a:t>, уважением, </a:t>
            </a:r>
            <a:r>
              <a:rPr lang="ru-RU" dirty="0" smtClean="0"/>
              <a:t>корректностью </a:t>
            </a:r>
            <a:r>
              <a:rPr lang="ru-RU" dirty="0"/>
              <a:t>и </a:t>
            </a:r>
            <a:r>
              <a:rPr lang="ru-RU" dirty="0" smtClean="0"/>
              <a:t>хозяйственным </a:t>
            </a:r>
            <a:r>
              <a:rPr lang="ru-RU" dirty="0"/>
              <a:t>отношением, общими для всего мира, как в отношениях между людьми, так и с другими живыми </a:t>
            </a:r>
            <a:r>
              <a:rPr lang="ru-RU" dirty="0" smtClean="0"/>
              <a:t>существами.</a:t>
            </a:r>
            <a:endParaRPr lang="ru-RU" dirty="0"/>
          </a:p>
          <a:p>
            <a:pPr marL="0" indent="0">
              <a:buNone/>
            </a:pP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Принципы органического сельского хозяйства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Принцип заботы</a:t>
            </a:r>
          </a:p>
          <a:p>
            <a:pPr marL="0" indent="0">
              <a:buNone/>
            </a:pPr>
            <a:r>
              <a:rPr lang="ru-RU" dirty="0"/>
              <a:t>Управление органическим сельским хозяйством должно носить предупредительный и ответственный характер для защиты здоровья и благополучия нынешних и будущих поколений и окружающей </a:t>
            </a:r>
            <a:r>
              <a:rPr lang="ru-RU" dirty="0" smtClean="0"/>
              <a:t>среды.</a:t>
            </a:r>
            <a:endParaRPr lang="ru-RU" dirty="0"/>
          </a:p>
          <a:p>
            <a:pPr marL="0" indent="0">
              <a:buNone/>
            </a:pP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8592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0163"/>
          <a:stretch/>
        </p:blipFill>
        <p:spPr>
          <a:xfrm>
            <a:off x="2587353" y="129159"/>
            <a:ext cx="6684663" cy="613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077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D5E5A095-B2D6-474D-9C67-B17638D0D070}" vid="{AB021925-D5F9-4D1E-89A7-82CC2D971F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49</TotalTime>
  <Words>692</Words>
  <Application>Microsoft Office PowerPoint</Application>
  <PresentationFormat>Широкоэкранный</PresentationFormat>
  <Paragraphs>84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Тема1</vt:lpstr>
      <vt:lpstr>Органическое сельское хозяйство (часть 1)</vt:lpstr>
      <vt:lpstr>Вопросы</vt:lpstr>
      <vt:lpstr>Презентация PowerPoint</vt:lpstr>
      <vt:lpstr>Что такое органическое сельское хозяйство?</vt:lpstr>
      <vt:lpstr>Основная идея органического земледелия</vt:lpstr>
      <vt:lpstr>Органическое сельское хозяйство основывается на:</vt:lpstr>
      <vt:lpstr>Принципы органического сельского хозяйства</vt:lpstr>
      <vt:lpstr>Принципы органического сельского хозяйства</vt:lpstr>
      <vt:lpstr>Презентация PowerPoint</vt:lpstr>
      <vt:lpstr>Органическое сельское хозяйство: основные показатели 2019 г.</vt:lpstr>
      <vt:lpstr>Число стран, производящих органическую продукцию</vt:lpstr>
      <vt:lpstr>Площадь органических угодий в мире, млн. га.</vt:lpstr>
      <vt:lpstr>Распределение органических сельскохозяйственных угодий по регионам, млн. га., 2019</vt:lpstr>
      <vt:lpstr>Мировой рынок органических продуктов, млрд долл. США</vt:lpstr>
      <vt:lpstr>Десять стран с наиболее емким рынком органической продукции в 2019 г., млн. евро</vt:lpstr>
      <vt:lpstr>Десять стран с наиболее высоким потреблением органической продукции на душу населения в 2019 г., евро</vt:lpstr>
      <vt:lpstr>Структура розничных продаж органической продукции по странам, 2019 г.</vt:lpstr>
      <vt:lpstr>Органическое сельское хозяйство России</vt:lpstr>
      <vt:lpstr>Преимущества России</vt:lpstr>
      <vt:lpstr>Место России в мировом органическом производстве</vt:lpstr>
      <vt:lpstr>Площадь органических с.-х. угодий в России, тыс. га</vt:lpstr>
      <vt:lpstr>Оборот органической продукции на рынке России, млн. долл.</vt:lpstr>
      <vt:lpstr>Презентация PowerPoint</vt:lpstr>
      <vt:lpstr>Российские ГОСТы</vt:lpstr>
      <vt:lpstr>Что дает развитие производства органической продукции</vt:lpstr>
      <vt:lpstr>Что дает развитие производства органической продукции</vt:lpstr>
      <vt:lpstr>Что дает развитие производства органической продукции</vt:lpstr>
      <vt:lpstr>Российский опыт</vt:lpstr>
      <vt:lpstr>Агрохолдинг «Агри-Волга»</vt:lpstr>
      <vt:lpstr>Доильный робот</vt:lpstr>
      <vt:lpstr>Ярославская порода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Органическое сельское хозяйство (часть 1)</dc:title>
  <dc:creator>Ноутбук аудитория FosAGRO</dc:creator>
  <cp:lastModifiedBy>Хлевной Александр Сергеевич</cp:lastModifiedBy>
  <cp:revision>8</cp:revision>
  <dcterms:created xsi:type="dcterms:W3CDTF">2024-02-06T12:23:13Z</dcterms:created>
  <dcterms:modified xsi:type="dcterms:W3CDTF">2024-02-08T11:22:32Z</dcterms:modified>
</cp:coreProperties>
</file>