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5" r:id="rId5"/>
    <p:sldId id="266" r:id="rId6"/>
    <p:sldId id="267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384185-578F-4B9D-BF14-7AE465A7F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5B53-05E1-498C-B359-84EAA97A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2489-8771-4ECC-A7A9-19993BD0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2096503"/>
            <a:ext cx="5252815" cy="2387600"/>
          </a:xfrm>
        </p:spPr>
        <p:txBody>
          <a:bodyPr/>
          <a:lstStyle/>
          <a:p>
            <a:r>
              <a:rPr lang="ru-RU" dirty="0"/>
              <a:t>Лекция 1. </a:t>
            </a:r>
            <a:br>
              <a:rPr lang="ru-RU" dirty="0"/>
            </a:br>
            <a:r>
              <a:rPr lang="ru-RU" sz="3600" dirty="0"/>
              <a:t>Лизинг – история </a:t>
            </a:r>
            <a:br>
              <a:rPr lang="ru-RU" sz="3600" dirty="0"/>
            </a:br>
            <a:r>
              <a:rPr lang="ru-RU" sz="3600" dirty="0"/>
              <a:t>и общая характеристика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4" y="4590288"/>
            <a:ext cx="4150323" cy="12222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300" dirty="0" err="1"/>
              <a:t>Давлетшин</a:t>
            </a:r>
            <a:r>
              <a:rPr lang="ru-RU" sz="2300" dirty="0"/>
              <a:t> А.Н.</a:t>
            </a:r>
          </a:p>
          <a:p>
            <a:pPr>
              <a:lnSpc>
                <a:spcPct val="100000"/>
              </a:lnSpc>
            </a:pPr>
            <a:r>
              <a:rPr lang="ru-RU" dirty="0">
                <a:latin typeface="+mj-lt"/>
              </a:rPr>
              <a:t>Акционерное общество</a:t>
            </a:r>
            <a:br>
              <a:rPr lang="ru-RU" dirty="0">
                <a:latin typeface="+mj-lt"/>
              </a:rPr>
            </a:br>
            <a:r>
              <a:rPr lang="ru-RU" cap="all" dirty="0" err="1">
                <a:latin typeface="+mj-lt"/>
              </a:rPr>
              <a:t>Росагролизинг</a:t>
            </a:r>
            <a:endParaRPr lang="ru-RU" cap="all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9B0EAD-481E-4A2F-8211-EE9FB5EE7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t="1887" r="3428"/>
          <a:stretch/>
        </p:blipFill>
        <p:spPr>
          <a:xfrm>
            <a:off x="688946" y="1018816"/>
            <a:ext cx="4873925" cy="48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A8E9-0B97-4454-B07C-70A95E15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лизинга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2AA14E-9036-4C53-A2E0-30C107F94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468315"/>
            <a:ext cx="3006998" cy="4690918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33" y="1685164"/>
            <a:ext cx="3762084" cy="2974398"/>
          </a:xfrm>
          <a:prstGeom prst="rect">
            <a:avLst/>
          </a:prstGeom>
        </p:spPr>
      </p:pic>
      <p:sp>
        <p:nvSpPr>
          <p:cNvPr id="7" name="Прямоугольник 5"/>
          <p:cNvSpPr/>
          <p:nvPr/>
        </p:nvSpPr>
        <p:spPr>
          <a:xfrm>
            <a:off x="4713991" y="4407045"/>
            <a:ext cx="6242495" cy="839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ko-KR" sz="3200" b="1" dirty="0">
                <a:ea typeface="Roboto" panose="02000000000000000000" pitchFamily="2" charset="0"/>
              </a:rPr>
              <a:t>Генри </a:t>
            </a:r>
            <a:r>
              <a:rPr lang="ru-RU" altLang="ko-KR" sz="3200" b="1" dirty="0" err="1">
                <a:ea typeface="Roboto" panose="02000000000000000000" pitchFamily="2" charset="0"/>
              </a:rPr>
              <a:t>Шонфенльд</a:t>
            </a:r>
            <a:r>
              <a:rPr lang="ru-RU" altLang="ko-KR" sz="3200" b="1" dirty="0">
                <a:ea typeface="Roboto" panose="02000000000000000000" pitchFamily="2" charset="0"/>
              </a:rPr>
              <a:t> </a:t>
            </a:r>
            <a:r>
              <a:rPr lang="ru-RU" altLang="ko-KR" sz="2800" b="1" dirty="0">
                <a:ea typeface="Roboto" panose="02000000000000000000" pitchFamily="2" charset="0"/>
              </a:rPr>
              <a:t/>
            </a:r>
            <a:br>
              <a:rPr lang="ru-RU" altLang="ko-KR" sz="2800" b="1" dirty="0">
                <a:ea typeface="Roboto" panose="02000000000000000000" pitchFamily="2" charset="0"/>
              </a:rPr>
            </a:br>
            <a:r>
              <a:rPr lang="ru-RU" altLang="ko-KR" sz="2800" b="1" dirty="0">
                <a:ea typeface="Roboto" panose="02000000000000000000" pitchFamily="2" charset="0"/>
              </a:rPr>
              <a:t>(</a:t>
            </a:r>
            <a:r>
              <a:rPr lang="en-US" sz="2800" b="1" dirty="0">
                <a:ea typeface="Roboto" panose="02000000000000000000" pitchFamily="2" charset="0"/>
              </a:rPr>
              <a:t>Henry B. Schoenfeld</a:t>
            </a:r>
            <a:r>
              <a:rPr lang="ru-RU" sz="2800" b="1" dirty="0">
                <a:ea typeface="Roboto" panose="02000000000000000000" pitchFamily="2" charset="0"/>
              </a:rPr>
              <a:t>, </a:t>
            </a:r>
            <a:r>
              <a:rPr lang="en-US" sz="2800" b="1" dirty="0">
                <a:ea typeface="Roboto" panose="02000000000000000000" pitchFamily="2" charset="0"/>
              </a:rPr>
              <a:t>1916–1976)</a:t>
            </a:r>
            <a:endParaRPr lang="ru-RU" altLang="ko-KR" sz="2800" b="1" dirty="0">
              <a:ea typeface="Roboto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0699" y="5346500"/>
            <a:ext cx="525287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ko-KR" dirty="0">
                <a:ea typeface="Roboto" panose="02000000000000000000" pitchFamily="2" charset="0"/>
              </a:rPr>
              <a:t>организовал в 1952 году в Сан-Франциско компанию </a:t>
            </a:r>
            <a:r>
              <a:rPr lang="ru-RU" altLang="ko-KR" dirty="0" err="1">
                <a:ea typeface="Roboto" panose="02000000000000000000" pitchFamily="2" charset="0"/>
              </a:rPr>
              <a:t>United</a:t>
            </a:r>
            <a:r>
              <a:rPr lang="ru-RU" altLang="ko-KR" dirty="0">
                <a:ea typeface="Roboto" panose="02000000000000000000" pitchFamily="2" charset="0"/>
              </a:rPr>
              <a:t> </a:t>
            </a:r>
            <a:r>
              <a:rPr lang="ru-RU" altLang="ko-KR" dirty="0" err="1">
                <a:ea typeface="Roboto" panose="02000000000000000000" pitchFamily="2" charset="0"/>
              </a:rPr>
              <a:t>States</a:t>
            </a:r>
            <a:r>
              <a:rPr lang="ru-RU" altLang="ko-KR" dirty="0">
                <a:ea typeface="Roboto" panose="02000000000000000000" pitchFamily="2" charset="0"/>
              </a:rPr>
              <a:t> </a:t>
            </a:r>
            <a:r>
              <a:rPr lang="ru-RU" altLang="ko-KR" dirty="0" err="1">
                <a:ea typeface="Roboto" panose="02000000000000000000" pitchFamily="2" charset="0"/>
              </a:rPr>
              <a:t>Leasing</a:t>
            </a:r>
            <a:r>
              <a:rPr lang="ru-RU" altLang="ko-KR" dirty="0">
                <a:ea typeface="Roboto" panose="02000000000000000000" pitchFamily="2" charset="0"/>
              </a:rPr>
              <a:t> </a:t>
            </a:r>
            <a:r>
              <a:rPr lang="ru-RU" altLang="ko-KR" dirty="0" err="1">
                <a:ea typeface="Roboto" panose="02000000000000000000" pitchFamily="2" charset="0"/>
              </a:rPr>
              <a:t>Corporation</a:t>
            </a:r>
            <a:endParaRPr lang="ru-RU" altLang="ko-KR" dirty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8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18F5605-EC85-4743-806D-D97DEF39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latin typeface="+mn-lt"/>
              </a:rPr>
              <a:t>Лизинг —</a:t>
            </a:r>
          </a:p>
          <a:p>
            <a:pPr marL="0" indent="0">
              <a:buNone/>
            </a:pPr>
            <a:r>
              <a:rPr lang="ru-RU" dirty="0">
                <a:latin typeface="+mn-lt"/>
              </a:rPr>
              <a:t>совокупность экономических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и правовых отношений, при которых </a:t>
            </a:r>
            <a:r>
              <a:rPr lang="ru-RU" b="1" dirty="0">
                <a:latin typeface="+mn-lt"/>
              </a:rPr>
              <a:t>арендодатель</a:t>
            </a:r>
            <a:r>
              <a:rPr lang="ru-RU" dirty="0">
                <a:latin typeface="+mn-lt"/>
              </a:rPr>
              <a:t> (лизингодатель) обязуется приобрести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в собственность указанное </a:t>
            </a:r>
            <a:r>
              <a:rPr lang="ru-RU" b="1" dirty="0">
                <a:latin typeface="+mn-lt"/>
              </a:rPr>
              <a:t>арендатором</a:t>
            </a:r>
            <a:r>
              <a:rPr lang="ru-RU" dirty="0">
                <a:latin typeface="+mn-lt"/>
              </a:rPr>
              <a:t> (лизингополучатель) имущество у определенного им </a:t>
            </a:r>
            <a:r>
              <a:rPr lang="ru-RU" b="1" dirty="0">
                <a:latin typeface="+mn-lt"/>
              </a:rPr>
              <a:t>продавца</a:t>
            </a:r>
            <a:r>
              <a:rPr lang="ru-RU" dirty="0">
                <a:latin typeface="+mn-lt"/>
              </a:rPr>
              <a:t> и предоставить лизингополучателю это имущество за плату во временное владение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и пользование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FB1FD-2E22-4B70-941D-53C04985D9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53150" y="1447800"/>
            <a:ext cx="5067300" cy="49808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ru-RU" b="1" dirty="0"/>
              <a:t>Три принципа лизинга: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BC724-CCA8-44CE-A28D-020AC81F7028}"/>
              </a:ext>
            </a:extLst>
          </p:cNvPr>
          <p:cNvSpPr txBox="1"/>
          <p:nvPr/>
        </p:nvSpPr>
        <p:spPr>
          <a:xfrm>
            <a:off x="7420614" y="2384985"/>
            <a:ext cx="3519505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80000"/>
              </a:lnSpc>
            </a:pPr>
            <a:r>
              <a:rPr lang="ru-RU" altLang="ko-KR" sz="2000" b="1" dirty="0">
                <a:ea typeface="Arial Unicode MS"/>
                <a:cs typeface="Arial" pitchFamily="34" charset="0"/>
              </a:rPr>
              <a:t>Срочность</a:t>
            </a:r>
            <a:endParaRPr lang="ru-RU" altLang="ko-KR" sz="2000" dirty="0">
              <a:ea typeface="Arial Unicode MS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BC724-CCA8-44CE-A28D-020AC81F7028}"/>
              </a:ext>
            </a:extLst>
          </p:cNvPr>
          <p:cNvSpPr txBox="1"/>
          <p:nvPr/>
        </p:nvSpPr>
        <p:spPr>
          <a:xfrm>
            <a:off x="7420614" y="5014927"/>
            <a:ext cx="5722607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80000"/>
              </a:lnSpc>
            </a:pPr>
            <a:r>
              <a:rPr lang="ru-RU" altLang="ko-KR" sz="2000" b="1" dirty="0">
                <a:ea typeface="Arial Unicode MS"/>
                <a:cs typeface="Arial" pitchFamily="34" charset="0"/>
              </a:rPr>
              <a:t>Платность</a:t>
            </a:r>
            <a:endParaRPr lang="ru-RU" altLang="ko-KR" sz="2000" dirty="0">
              <a:ea typeface="Arial Unicode MS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BC724-CCA8-44CE-A28D-020AC81F7028}"/>
              </a:ext>
            </a:extLst>
          </p:cNvPr>
          <p:cNvSpPr txBox="1"/>
          <p:nvPr/>
        </p:nvSpPr>
        <p:spPr>
          <a:xfrm>
            <a:off x="7420614" y="3699956"/>
            <a:ext cx="3322832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80000"/>
              </a:lnSpc>
            </a:pPr>
            <a:r>
              <a:rPr lang="ru-RU" altLang="ko-KR" sz="2000" b="1" dirty="0">
                <a:ea typeface="Arial Unicode MS"/>
                <a:cs typeface="Arial" pitchFamily="34" charset="0"/>
              </a:rPr>
              <a:t>Возвратность</a:t>
            </a:r>
            <a:endParaRPr lang="ru-RU" altLang="ko-KR" sz="2000" dirty="0">
              <a:ea typeface="Arial Unicode MS"/>
              <a:cs typeface="Arial" pitchFamily="34" charset="0"/>
            </a:endParaRPr>
          </a:p>
        </p:txBody>
      </p:sp>
      <p:sp>
        <p:nvSpPr>
          <p:cNvPr id="9" name="Freeform 243"/>
          <p:cNvSpPr>
            <a:spLocks noEditPoints="1"/>
          </p:cNvSpPr>
          <p:nvPr/>
        </p:nvSpPr>
        <p:spPr bwMode="auto">
          <a:xfrm>
            <a:off x="6396055" y="4881409"/>
            <a:ext cx="490667" cy="611746"/>
          </a:xfrm>
          <a:custGeom>
            <a:avLst/>
            <a:gdLst/>
            <a:ahLst/>
            <a:cxnLst>
              <a:cxn ang="0">
                <a:pos x="31" y="33"/>
              </a:cxn>
              <a:cxn ang="0">
                <a:pos x="18" y="33"/>
              </a:cxn>
              <a:cxn ang="0">
                <a:pos x="18" y="37"/>
              </a:cxn>
              <a:cxn ang="0">
                <a:pos x="37" y="37"/>
              </a:cxn>
              <a:cxn ang="0">
                <a:pos x="39" y="38"/>
              </a:cxn>
              <a:cxn ang="0">
                <a:pos x="39" y="43"/>
              </a:cxn>
              <a:cxn ang="0">
                <a:pos x="37" y="44"/>
              </a:cxn>
              <a:cxn ang="0">
                <a:pos x="18" y="44"/>
              </a:cxn>
              <a:cxn ang="0">
                <a:pos x="18" y="52"/>
              </a:cxn>
              <a:cxn ang="0">
                <a:pos x="17" y="53"/>
              </a:cxn>
              <a:cxn ang="0">
                <a:pos x="11" y="53"/>
              </a:cxn>
              <a:cxn ang="0">
                <a:pos x="9" y="52"/>
              </a:cxn>
              <a:cxn ang="0">
                <a:pos x="9" y="44"/>
              </a:cxn>
              <a:cxn ang="0">
                <a:pos x="1" y="44"/>
              </a:cxn>
              <a:cxn ang="0">
                <a:pos x="0" y="43"/>
              </a:cxn>
              <a:cxn ang="0">
                <a:pos x="0" y="38"/>
              </a:cxn>
              <a:cxn ang="0">
                <a:pos x="1" y="37"/>
              </a:cxn>
              <a:cxn ang="0">
                <a:pos x="9" y="37"/>
              </a:cxn>
              <a:cxn ang="0">
                <a:pos x="9" y="33"/>
              </a:cxn>
              <a:cxn ang="0">
                <a:pos x="1" y="33"/>
              </a:cxn>
              <a:cxn ang="0">
                <a:pos x="0" y="32"/>
              </a:cxn>
              <a:cxn ang="0">
                <a:pos x="0" y="26"/>
              </a:cxn>
              <a:cxn ang="0">
                <a:pos x="1" y="25"/>
              </a:cxn>
              <a:cxn ang="0">
                <a:pos x="9" y="25"/>
              </a:cxn>
              <a:cxn ang="0">
                <a:pos x="9" y="1"/>
              </a:cxn>
              <a:cxn ang="0">
                <a:pos x="11" y="0"/>
              </a:cxn>
              <a:cxn ang="0">
                <a:pos x="31" y="0"/>
              </a:cxn>
              <a:cxn ang="0">
                <a:pos x="48" y="16"/>
              </a:cxn>
              <a:cxn ang="0">
                <a:pos x="31" y="33"/>
              </a:cxn>
              <a:cxn ang="0">
                <a:pos x="30" y="8"/>
              </a:cxn>
              <a:cxn ang="0">
                <a:pos x="18" y="8"/>
              </a:cxn>
              <a:cxn ang="0">
                <a:pos x="18" y="25"/>
              </a:cxn>
              <a:cxn ang="0">
                <a:pos x="30" y="25"/>
              </a:cxn>
              <a:cxn ang="0">
                <a:pos x="39" y="16"/>
              </a:cxn>
              <a:cxn ang="0">
                <a:pos x="30" y="8"/>
              </a:cxn>
            </a:cxnLst>
            <a:rect l="0" t="0" r="r" b="b"/>
            <a:pathLst>
              <a:path w="48" h="53">
                <a:moveTo>
                  <a:pt x="31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7"/>
                  <a:pt x="18" y="37"/>
                  <a:pt x="18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8" y="37"/>
                  <a:pt x="39" y="38"/>
                  <a:pt x="39" y="38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4"/>
                  <a:pt x="38" y="44"/>
                  <a:pt x="3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8" y="53"/>
                  <a:pt x="17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3"/>
                  <a:pt x="9" y="52"/>
                  <a:pt x="9" y="52"/>
                </a:cubicBezTo>
                <a:cubicBezTo>
                  <a:pt x="9" y="44"/>
                  <a:pt x="9" y="44"/>
                  <a:pt x="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7"/>
                  <a:pt x="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3"/>
                  <a:pt x="9" y="33"/>
                  <a:pt x="9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10" y="0"/>
                  <a:pt x="1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1" y="0"/>
                  <a:pt x="48" y="6"/>
                  <a:pt x="48" y="16"/>
                </a:cubicBezTo>
                <a:cubicBezTo>
                  <a:pt x="48" y="26"/>
                  <a:pt x="41" y="33"/>
                  <a:pt x="31" y="33"/>
                </a:cubicBezTo>
                <a:close/>
                <a:moveTo>
                  <a:pt x="30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25"/>
                  <a:pt x="18" y="25"/>
                  <a:pt x="1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6" y="25"/>
                  <a:pt x="39" y="21"/>
                  <a:pt x="39" y="16"/>
                </a:cubicBezTo>
                <a:cubicBezTo>
                  <a:pt x="39" y="11"/>
                  <a:pt x="36" y="8"/>
                  <a:pt x="30" y="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C9980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95"/>
          <p:cNvSpPr>
            <a:spLocks noChangeArrowheads="1"/>
          </p:cNvSpPr>
          <p:nvPr/>
        </p:nvSpPr>
        <p:spPr bwMode="auto">
          <a:xfrm>
            <a:off x="6242108" y="3513510"/>
            <a:ext cx="798561" cy="687048"/>
          </a:xfrm>
          <a:custGeom>
            <a:avLst/>
            <a:gdLst>
              <a:gd name="T0" fmla="*/ 114802 w 462"/>
              <a:gd name="T1" fmla="*/ 0 h 409"/>
              <a:gd name="T2" fmla="*/ 114802 w 462"/>
              <a:gd name="T3" fmla="*/ 0 h 409"/>
              <a:gd name="T4" fmla="*/ 27695 w 462"/>
              <a:gd name="T5" fmla="*/ 91504 h 409"/>
              <a:gd name="T6" fmla="*/ 0 w 462"/>
              <a:gd name="T7" fmla="*/ 91504 h 409"/>
              <a:gd name="T8" fmla="*/ 39756 w 462"/>
              <a:gd name="T9" fmla="*/ 134801 h 409"/>
              <a:gd name="T10" fmla="*/ 79512 w 462"/>
              <a:gd name="T11" fmla="*/ 91504 h 409"/>
              <a:gd name="T12" fmla="*/ 47350 w 462"/>
              <a:gd name="T13" fmla="*/ 91504 h 409"/>
              <a:gd name="T14" fmla="*/ 114802 w 462"/>
              <a:gd name="T15" fmla="*/ 23657 h 409"/>
              <a:gd name="T16" fmla="*/ 185827 w 462"/>
              <a:gd name="T17" fmla="*/ 91504 h 409"/>
              <a:gd name="T18" fmla="*/ 114802 w 462"/>
              <a:gd name="T19" fmla="*/ 162476 h 409"/>
              <a:gd name="T20" fmla="*/ 75492 w 462"/>
              <a:gd name="T21" fmla="*/ 146407 h 409"/>
              <a:gd name="T22" fmla="*/ 59411 w 462"/>
              <a:gd name="T23" fmla="*/ 162476 h 409"/>
              <a:gd name="T24" fmla="*/ 114802 w 462"/>
              <a:gd name="T25" fmla="*/ 182116 h 409"/>
              <a:gd name="T26" fmla="*/ 205928 w 462"/>
              <a:gd name="T27" fmla="*/ 91504 h 409"/>
              <a:gd name="T28" fmla="*/ 114802 w 462"/>
              <a:gd name="T29" fmla="*/ 0 h 409"/>
              <a:gd name="T30" fmla="*/ 107208 w 462"/>
              <a:gd name="T31" fmla="*/ 43743 h 409"/>
              <a:gd name="T32" fmla="*/ 107208 w 462"/>
              <a:gd name="T33" fmla="*/ 43743 h 409"/>
              <a:gd name="T34" fmla="*/ 107208 w 462"/>
              <a:gd name="T35" fmla="*/ 95075 h 409"/>
              <a:gd name="T36" fmla="*/ 142497 w 462"/>
              <a:gd name="T37" fmla="*/ 130784 h 409"/>
              <a:gd name="T38" fmla="*/ 154558 w 462"/>
              <a:gd name="T39" fmla="*/ 118732 h 409"/>
              <a:gd name="T40" fmla="*/ 122842 w 462"/>
              <a:gd name="T41" fmla="*/ 91504 h 409"/>
              <a:gd name="T42" fmla="*/ 122842 w 462"/>
              <a:gd name="T43" fmla="*/ 43743 h 409"/>
              <a:gd name="T44" fmla="*/ 107208 w 462"/>
              <a:gd name="T45" fmla="*/ 43743 h 40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</p:spPr>
        <p:txBody>
          <a:bodyPr wrap="none" lIns="34290" tIns="17145" rIns="34290" bIns="17145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reeform 36"/>
          <p:cNvSpPr>
            <a:spLocks noEditPoints="1"/>
          </p:cNvSpPr>
          <p:nvPr/>
        </p:nvSpPr>
        <p:spPr bwMode="auto">
          <a:xfrm>
            <a:off x="6357318" y="2188738"/>
            <a:ext cx="568140" cy="671302"/>
          </a:xfrm>
          <a:custGeom>
            <a:avLst/>
            <a:gdLst>
              <a:gd name="T0" fmla="*/ 652389098 w 59"/>
              <a:gd name="T1" fmla="*/ 760814993 h 64"/>
              <a:gd name="T2" fmla="*/ 0 w 59"/>
              <a:gd name="T3" fmla="*/ 701377346 h 64"/>
              <a:gd name="T4" fmla="*/ 47445478 w 59"/>
              <a:gd name="T5" fmla="*/ 106990524 h 64"/>
              <a:gd name="T6" fmla="*/ 106755769 w 59"/>
              <a:gd name="T7" fmla="*/ 59437648 h 64"/>
              <a:gd name="T8" fmla="*/ 201646725 w 59"/>
              <a:gd name="T9" fmla="*/ 0 h 64"/>
              <a:gd name="T10" fmla="*/ 272818386 w 59"/>
              <a:gd name="T11" fmla="*/ 106990524 h 64"/>
              <a:gd name="T12" fmla="*/ 427016190 w 59"/>
              <a:gd name="T13" fmla="*/ 59437648 h 64"/>
              <a:gd name="T14" fmla="*/ 521910590 w 59"/>
              <a:gd name="T15" fmla="*/ 0 h 64"/>
              <a:gd name="T16" fmla="*/ 593078807 w 59"/>
              <a:gd name="T17" fmla="*/ 106990524 h 64"/>
              <a:gd name="T18" fmla="*/ 699834576 w 59"/>
              <a:gd name="T19" fmla="*/ 154539953 h 64"/>
              <a:gd name="T20" fmla="*/ 177923986 w 59"/>
              <a:gd name="T21" fmla="*/ 392293992 h 64"/>
              <a:gd name="T22" fmla="*/ 47445478 w 59"/>
              <a:gd name="T23" fmla="*/ 273418696 h 64"/>
              <a:gd name="T24" fmla="*/ 177923986 w 59"/>
              <a:gd name="T25" fmla="*/ 392293992 h 64"/>
              <a:gd name="T26" fmla="*/ 177923986 w 59"/>
              <a:gd name="T27" fmla="*/ 416070430 h 64"/>
              <a:gd name="T28" fmla="*/ 47445478 w 59"/>
              <a:gd name="T29" fmla="*/ 558722164 h 64"/>
              <a:gd name="T30" fmla="*/ 177923986 w 59"/>
              <a:gd name="T31" fmla="*/ 701377346 h 64"/>
              <a:gd name="T32" fmla="*/ 47445478 w 59"/>
              <a:gd name="T33" fmla="*/ 582498602 h 64"/>
              <a:gd name="T34" fmla="*/ 177923986 w 59"/>
              <a:gd name="T35" fmla="*/ 701377346 h 64"/>
              <a:gd name="T36" fmla="*/ 201646725 w 59"/>
              <a:gd name="T37" fmla="*/ 47549429 h 64"/>
              <a:gd name="T38" fmla="*/ 154201247 w 59"/>
              <a:gd name="T39" fmla="*/ 59437648 h 64"/>
              <a:gd name="T40" fmla="*/ 177923986 w 59"/>
              <a:gd name="T41" fmla="*/ 202092829 h 64"/>
              <a:gd name="T42" fmla="*/ 213508095 w 59"/>
              <a:gd name="T43" fmla="*/ 190204610 h 64"/>
              <a:gd name="T44" fmla="*/ 332125234 w 59"/>
              <a:gd name="T45" fmla="*/ 392293992 h 64"/>
              <a:gd name="T46" fmla="*/ 201646725 w 59"/>
              <a:gd name="T47" fmla="*/ 273418696 h 64"/>
              <a:gd name="T48" fmla="*/ 332125234 w 59"/>
              <a:gd name="T49" fmla="*/ 392293992 h 64"/>
              <a:gd name="T50" fmla="*/ 332125234 w 59"/>
              <a:gd name="T51" fmla="*/ 416070430 h 64"/>
              <a:gd name="T52" fmla="*/ 201646725 w 59"/>
              <a:gd name="T53" fmla="*/ 558722164 h 64"/>
              <a:gd name="T54" fmla="*/ 332125234 w 59"/>
              <a:gd name="T55" fmla="*/ 701377346 h 64"/>
              <a:gd name="T56" fmla="*/ 201646725 w 59"/>
              <a:gd name="T57" fmla="*/ 582498602 h 64"/>
              <a:gd name="T58" fmla="*/ 332125234 w 59"/>
              <a:gd name="T59" fmla="*/ 701377346 h 64"/>
              <a:gd name="T60" fmla="*/ 498187851 w 59"/>
              <a:gd name="T61" fmla="*/ 273418696 h 64"/>
              <a:gd name="T62" fmla="*/ 367709342 w 59"/>
              <a:gd name="T63" fmla="*/ 392293992 h 64"/>
              <a:gd name="T64" fmla="*/ 498187851 w 59"/>
              <a:gd name="T65" fmla="*/ 558722164 h 64"/>
              <a:gd name="T66" fmla="*/ 367709342 w 59"/>
              <a:gd name="T67" fmla="*/ 416070430 h 64"/>
              <a:gd name="T68" fmla="*/ 498187851 w 59"/>
              <a:gd name="T69" fmla="*/ 558722164 h 64"/>
              <a:gd name="T70" fmla="*/ 498187851 w 59"/>
              <a:gd name="T71" fmla="*/ 582498602 h 64"/>
              <a:gd name="T72" fmla="*/ 367709342 w 59"/>
              <a:gd name="T73" fmla="*/ 701377346 h 64"/>
              <a:gd name="T74" fmla="*/ 533771959 w 59"/>
              <a:gd name="T75" fmla="*/ 59437648 h 64"/>
              <a:gd name="T76" fmla="*/ 498187851 w 59"/>
              <a:gd name="T77" fmla="*/ 47549429 h 64"/>
              <a:gd name="T78" fmla="*/ 486326481 w 59"/>
              <a:gd name="T79" fmla="*/ 190204610 h 64"/>
              <a:gd name="T80" fmla="*/ 521910590 w 59"/>
              <a:gd name="T81" fmla="*/ 202092829 h 64"/>
              <a:gd name="T82" fmla="*/ 533771959 w 59"/>
              <a:gd name="T83" fmla="*/ 59437648 h 64"/>
              <a:gd name="T84" fmla="*/ 652389098 w 59"/>
              <a:gd name="T85" fmla="*/ 273418696 h 64"/>
              <a:gd name="T86" fmla="*/ 521910590 w 59"/>
              <a:gd name="T87" fmla="*/ 392293992 h 64"/>
              <a:gd name="T88" fmla="*/ 652389098 w 59"/>
              <a:gd name="T89" fmla="*/ 558722164 h 64"/>
              <a:gd name="T90" fmla="*/ 521910590 w 59"/>
              <a:gd name="T91" fmla="*/ 416070430 h 64"/>
              <a:gd name="T92" fmla="*/ 652389098 w 59"/>
              <a:gd name="T93" fmla="*/ 558722164 h 64"/>
              <a:gd name="T94" fmla="*/ 652389098 w 59"/>
              <a:gd name="T95" fmla="*/ 582498602 h 64"/>
              <a:gd name="T96" fmla="*/ 521910590 w 59"/>
              <a:gd name="T97" fmla="*/ 701377346 h 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143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виды лизинга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90090" y="2371926"/>
            <a:ext cx="4707619" cy="8032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2800" b="1" dirty="0"/>
              <a:t>Финансовый лизинг </a:t>
            </a:r>
            <a:br>
              <a:rPr lang="ru-RU" sz="2800" b="1" dirty="0"/>
            </a:br>
            <a:r>
              <a:rPr lang="ru-RU" sz="2800" dirty="0"/>
              <a:t>(</a:t>
            </a:r>
            <a:r>
              <a:rPr lang="en-US" sz="2800" dirty="0"/>
              <a:t>finance lease)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90090" y="4202175"/>
            <a:ext cx="5980656" cy="8032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ru-RU" sz="2800" b="1" dirty="0"/>
              <a:t>Операционный лизинг </a:t>
            </a:r>
          </a:p>
          <a:p>
            <a:pPr fontAlgn="ctr">
              <a:lnSpc>
                <a:spcPct val="80000"/>
              </a:lnSpc>
            </a:pPr>
            <a:r>
              <a:rPr lang="ru-RU" sz="2800" dirty="0"/>
              <a:t>(</a:t>
            </a:r>
            <a:r>
              <a:rPr lang="en-US" sz="2800" dirty="0"/>
              <a:t>operating lease)</a:t>
            </a:r>
            <a:endParaRPr lang="ru-RU" sz="2800" dirty="0"/>
          </a:p>
        </p:txBody>
      </p:sp>
      <p:sp>
        <p:nvSpPr>
          <p:cNvPr id="15" name="Freeform 243"/>
          <p:cNvSpPr>
            <a:spLocks noEditPoints="1"/>
          </p:cNvSpPr>
          <p:nvPr/>
        </p:nvSpPr>
        <p:spPr bwMode="auto">
          <a:xfrm>
            <a:off x="3490878" y="2467702"/>
            <a:ext cx="490667" cy="611746"/>
          </a:xfrm>
          <a:custGeom>
            <a:avLst/>
            <a:gdLst/>
            <a:ahLst/>
            <a:cxnLst>
              <a:cxn ang="0">
                <a:pos x="31" y="33"/>
              </a:cxn>
              <a:cxn ang="0">
                <a:pos x="18" y="33"/>
              </a:cxn>
              <a:cxn ang="0">
                <a:pos x="18" y="37"/>
              </a:cxn>
              <a:cxn ang="0">
                <a:pos x="37" y="37"/>
              </a:cxn>
              <a:cxn ang="0">
                <a:pos x="39" y="38"/>
              </a:cxn>
              <a:cxn ang="0">
                <a:pos x="39" y="43"/>
              </a:cxn>
              <a:cxn ang="0">
                <a:pos x="37" y="44"/>
              </a:cxn>
              <a:cxn ang="0">
                <a:pos x="18" y="44"/>
              </a:cxn>
              <a:cxn ang="0">
                <a:pos x="18" y="52"/>
              </a:cxn>
              <a:cxn ang="0">
                <a:pos x="17" y="53"/>
              </a:cxn>
              <a:cxn ang="0">
                <a:pos x="11" y="53"/>
              </a:cxn>
              <a:cxn ang="0">
                <a:pos x="9" y="52"/>
              </a:cxn>
              <a:cxn ang="0">
                <a:pos x="9" y="44"/>
              </a:cxn>
              <a:cxn ang="0">
                <a:pos x="1" y="44"/>
              </a:cxn>
              <a:cxn ang="0">
                <a:pos x="0" y="43"/>
              </a:cxn>
              <a:cxn ang="0">
                <a:pos x="0" y="38"/>
              </a:cxn>
              <a:cxn ang="0">
                <a:pos x="1" y="37"/>
              </a:cxn>
              <a:cxn ang="0">
                <a:pos x="9" y="37"/>
              </a:cxn>
              <a:cxn ang="0">
                <a:pos x="9" y="33"/>
              </a:cxn>
              <a:cxn ang="0">
                <a:pos x="1" y="33"/>
              </a:cxn>
              <a:cxn ang="0">
                <a:pos x="0" y="32"/>
              </a:cxn>
              <a:cxn ang="0">
                <a:pos x="0" y="26"/>
              </a:cxn>
              <a:cxn ang="0">
                <a:pos x="1" y="25"/>
              </a:cxn>
              <a:cxn ang="0">
                <a:pos x="9" y="25"/>
              </a:cxn>
              <a:cxn ang="0">
                <a:pos x="9" y="1"/>
              </a:cxn>
              <a:cxn ang="0">
                <a:pos x="11" y="0"/>
              </a:cxn>
              <a:cxn ang="0">
                <a:pos x="31" y="0"/>
              </a:cxn>
              <a:cxn ang="0">
                <a:pos x="48" y="16"/>
              </a:cxn>
              <a:cxn ang="0">
                <a:pos x="31" y="33"/>
              </a:cxn>
              <a:cxn ang="0">
                <a:pos x="30" y="8"/>
              </a:cxn>
              <a:cxn ang="0">
                <a:pos x="18" y="8"/>
              </a:cxn>
              <a:cxn ang="0">
                <a:pos x="18" y="25"/>
              </a:cxn>
              <a:cxn ang="0">
                <a:pos x="30" y="25"/>
              </a:cxn>
              <a:cxn ang="0">
                <a:pos x="39" y="16"/>
              </a:cxn>
              <a:cxn ang="0">
                <a:pos x="30" y="8"/>
              </a:cxn>
            </a:cxnLst>
            <a:rect l="0" t="0" r="r" b="b"/>
            <a:pathLst>
              <a:path w="48" h="53">
                <a:moveTo>
                  <a:pt x="31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7"/>
                  <a:pt x="18" y="37"/>
                  <a:pt x="18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8" y="37"/>
                  <a:pt x="39" y="38"/>
                  <a:pt x="39" y="38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4"/>
                  <a:pt x="38" y="44"/>
                  <a:pt x="3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8" y="53"/>
                  <a:pt x="17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3"/>
                  <a:pt x="9" y="52"/>
                  <a:pt x="9" y="52"/>
                </a:cubicBezTo>
                <a:cubicBezTo>
                  <a:pt x="9" y="44"/>
                  <a:pt x="9" y="44"/>
                  <a:pt x="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7"/>
                  <a:pt x="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3"/>
                  <a:pt x="9" y="33"/>
                  <a:pt x="9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10" y="0"/>
                  <a:pt x="1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1" y="0"/>
                  <a:pt x="48" y="6"/>
                  <a:pt x="48" y="16"/>
                </a:cubicBezTo>
                <a:cubicBezTo>
                  <a:pt x="48" y="26"/>
                  <a:pt x="41" y="33"/>
                  <a:pt x="31" y="33"/>
                </a:cubicBezTo>
                <a:close/>
                <a:moveTo>
                  <a:pt x="30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25"/>
                  <a:pt x="18" y="25"/>
                  <a:pt x="1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6" y="25"/>
                  <a:pt x="39" y="21"/>
                  <a:pt x="39" y="16"/>
                </a:cubicBezTo>
                <a:cubicBezTo>
                  <a:pt x="39" y="11"/>
                  <a:pt x="36" y="8"/>
                  <a:pt x="30" y="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C9980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reeform 127"/>
          <p:cNvSpPr>
            <a:spLocks noEditPoints="1"/>
          </p:cNvSpPr>
          <p:nvPr/>
        </p:nvSpPr>
        <p:spPr bwMode="auto">
          <a:xfrm>
            <a:off x="3490878" y="4350048"/>
            <a:ext cx="690513" cy="507552"/>
          </a:xfrm>
          <a:custGeom>
            <a:avLst/>
            <a:gdLst/>
            <a:ahLst/>
            <a:cxnLst>
              <a:cxn ang="0">
                <a:pos x="51" y="46"/>
              </a:cxn>
              <a:cxn ang="0">
                <a:pos x="12" y="46"/>
              </a:cxn>
              <a:cxn ang="0">
                <a:pos x="11" y="43"/>
              </a:cxn>
              <a:cxn ang="0">
                <a:pos x="11" y="37"/>
              </a:cxn>
              <a:cxn ang="0">
                <a:pos x="11" y="20"/>
              </a:cxn>
              <a:cxn ang="0">
                <a:pos x="3" y="20"/>
              </a:cxn>
              <a:cxn ang="0">
                <a:pos x="0" y="18"/>
              </a:cxn>
              <a:cxn ang="0">
                <a:pos x="1" y="16"/>
              </a:cxn>
              <a:cxn ang="0">
                <a:pos x="14" y="1"/>
              </a:cxn>
              <a:cxn ang="0">
                <a:pos x="16" y="0"/>
              </a:cxn>
              <a:cxn ang="0">
                <a:pos x="18" y="1"/>
              </a:cxn>
              <a:cxn ang="0">
                <a:pos x="31" y="16"/>
              </a:cxn>
              <a:cxn ang="0">
                <a:pos x="31" y="18"/>
              </a:cxn>
              <a:cxn ang="0">
                <a:pos x="29" y="20"/>
              </a:cxn>
              <a:cxn ang="0">
                <a:pos x="21" y="20"/>
              </a:cxn>
              <a:cxn ang="0">
                <a:pos x="21" y="36"/>
              </a:cxn>
              <a:cxn ang="0">
                <a:pos x="44" y="36"/>
              </a:cxn>
              <a:cxn ang="0">
                <a:pos x="45" y="36"/>
              </a:cxn>
              <a:cxn ang="0">
                <a:pos x="52" y="44"/>
              </a:cxn>
              <a:cxn ang="0">
                <a:pos x="52" y="45"/>
              </a:cxn>
              <a:cxn ang="0">
                <a:pos x="51" y="46"/>
              </a:cxn>
              <a:cxn ang="0">
                <a:pos x="77" y="30"/>
              </a:cxn>
              <a:cxn ang="0">
                <a:pos x="64" y="45"/>
              </a:cxn>
              <a:cxn ang="0">
                <a:pos x="62" y="46"/>
              </a:cxn>
              <a:cxn ang="0">
                <a:pos x="60" y="45"/>
              </a:cxn>
              <a:cxn ang="0">
                <a:pos x="47" y="30"/>
              </a:cxn>
              <a:cxn ang="0">
                <a:pos x="47" y="28"/>
              </a:cxn>
              <a:cxn ang="0">
                <a:pos x="49" y="25"/>
              </a:cxn>
              <a:cxn ang="0">
                <a:pos x="57" y="25"/>
              </a:cxn>
              <a:cxn ang="0">
                <a:pos x="57" y="10"/>
              </a:cxn>
              <a:cxn ang="0">
                <a:pos x="34" y="10"/>
              </a:cxn>
              <a:cxn ang="0">
                <a:pos x="33" y="10"/>
              </a:cxn>
              <a:cxn ang="0">
                <a:pos x="26" y="2"/>
              </a:cxn>
              <a:cxn ang="0">
                <a:pos x="26" y="1"/>
              </a:cxn>
              <a:cxn ang="0">
                <a:pos x="27" y="0"/>
              </a:cxn>
              <a:cxn ang="0">
                <a:pos x="66" y="0"/>
              </a:cxn>
              <a:cxn ang="0">
                <a:pos x="67" y="2"/>
              </a:cxn>
              <a:cxn ang="0">
                <a:pos x="67" y="9"/>
              </a:cxn>
              <a:cxn ang="0">
                <a:pos x="67" y="25"/>
              </a:cxn>
              <a:cxn ang="0">
                <a:pos x="75" y="25"/>
              </a:cxn>
              <a:cxn ang="0">
                <a:pos x="78" y="28"/>
              </a:cxn>
              <a:cxn ang="0">
                <a:pos x="77" y="30"/>
              </a:cxn>
            </a:cxnLst>
            <a:rect l="0" t="0" r="r" b="b"/>
            <a:pathLst>
              <a:path w="78" h="46">
                <a:moveTo>
                  <a:pt x="51" y="46"/>
                </a:moveTo>
                <a:cubicBezTo>
                  <a:pt x="12" y="46"/>
                  <a:pt x="12" y="46"/>
                  <a:pt x="12" y="46"/>
                </a:cubicBezTo>
                <a:cubicBezTo>
                  <a:pt x="11" y="46"/>
                  <a:pt x="11" y="44"/>
                  <a:pt x="11" y="43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20"/>
                  <a:pt x="11" y="20"/>
                  <a:pt x="1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19"/>
                  <a:pt x="0" y="18"/>
                </a:cubicBezTo>
                <a:cubicBezTo>
                  <a:pt x="0" y="17"/>
                  <a:pt x="1" y="17"/>
                  <a:pt x="1" y="16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17" y="0"/>
                  <a:pt x="17" y="0"/>
                  <a:pt x="18" y="1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7"/>
                  <a:pt x="31" y="17"/>
                  <a:pt x="31" y="18"/>
                </a:cubicBezTo>
                <a:cubicBezTo>
                  <a:pt x="31" y="19"/>
                  <a:pt x="30" y="20"/>
                  <a:pt x="29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36"/>
                  <a:pt x="21" y="36"/>
                  <a:pt x="21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2" y="45"/>
                </a:cubicBezTo>
                <a:cubicBezTo>
                  <a:pt x="52" y="45"/>
                  <a:pt x="51" y="46"/>
                  <a:pt x="51" y="46"/>
                </a:cubicBezTo>
                <a:close/>
                <a:moveTo>
                  <a:pt x="77" y="30"/>
                </a:moveTo>
                <a:cubicBezTo>
                  <a:pt x="64" y="45"/>
                  <a:pt x="64" y="45"/>
                  <a:pt x="64" y="45"/>
                </a:cubicBezTo>
                <a:cubicBezTo>
                  <a:pt x="64" y="46"/>
                  <a:pt x="63" y="46"/>
                  <a:pt x="62" y="46"/>
                </a:cubicBezTo>
                <a:cubicBezTo>
                  <a:pt x="61" y="46"/>
                  <a:pt x="61" y="46"/>
                  <a:pt x="60" y="45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29"/>
                  <a:pt x="47" y="29"/>
                  <a:pt x="47" y="28"/>
                </a:cubicBezTo>
                <a:cubicBezTo>
                  <a:pt x="47" y="27"/>
                  <a:pt x="48" y="25"/>
                  <a:pt x="49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10"/>
                  <a:pt x="57" y="10"/>
                  <a:pt x="57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3" y="10"/>
                  <a:pt x="33" y="1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1"/>
                  <a:pt x="26" y="1"/>
                </a:cubicBezTo>
                <a:cubicBezTo>
                  <a:pt x="26" y="0"/>
                  <a:pt x="27" y="0"/>
                  <a:pt x="2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7" y="1"/>
                  <a:pt x="67" y="2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25"/>
                  <a:pt x="67" y="25"/>
                  <a:pt x="67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6" y="25"/>
                  <a:pt x="78" y="27"/>
                  <a:pt x="78" y="28"/>
                </a:cubicBezTo>
                <a:cubicBezTo>
                  <a:pt x="78" y="29"/>
                  <a:pt x="77" y="29"/>
                  <a:pt x="77" y="3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5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лизинга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F8AC3-05DF-4797-ADBC-9934A198BF25}"/>
              </a:ext>
            </a:extLst>
          </p:cNvPr>
          <p:cNvSpPr txBox="1"/>
          <p:nvPr/>
        </p:nvSpPr>
        <p:spPr>
          <a:xfrm>
            <a:off x="1729714" y="1707796"/>
            <a:ext cx="3875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Снижение финансовой нагрузки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872A5-D789-4D8E-BE8F-A070E50C8AE2}"/>
              </a:ext>
            </a:extLst>
          </p:cNvPr>
          <p:cNvSpPr txBox="1"/>
          <p:nvPr/>
        </p:nvSpPr>
        <p:spPr>
          <a:xfrm>
            <a:off x="1729715" y="3773429"/>
            <a:ext cx="3283400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4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Экономия на налогах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B2946-8214-4CA5-AAA9-A5BC0A53BAAE}"/>
              </a:ext>
            </a:extLst>
          </p:cNvPr>
          <p:cNvSpPr txBox="1"/>
          <p:nvPr/>
        </p:nvSpPr>
        <p:spPr>
          <a:xfrm>
            <a:off x="7136716" y="1707796"/>
            <a:ext cx="233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Целевой характер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E1132-0366-415F-AEB8-573FE6C2AA2C}"/>
              </a:ext>
            </a:extLst>
          </p:cNvPr>
          <p:cNvSpPr txBox="1"/>
          <p:nvPr/>
        </p:nvSpPr>
        <p:spPr>
          <a:xfrm>
            <a:off x="7136716" y="3773429"/>
            <a:ext cx="3486497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Скорость </a:t>
            </a:r>
          </a:p>
        </p:txBody>
      </p:sp>
      <p:sp>
        <p:nvSpPr>
          <p:cNvPr id="17" name="Рисунок 17" descr="Колокол">
            <a:extLst>
              <a:ext uri="{FF2B5EF4-FFF2-40B4-BE49-F238E27FC236}">
                <a16:creationId xmlns:a16="http://schemas.microsoft.com/office/drawing/2014/main" id="{E408C959-12AE-4DF6-AA11-C25A3E3C2F6A}"/>
              </a:ext>
            </a:extLst>
          </p:cNvPr>
          <p:cNvSpPr/>
          <p:nvPr/>
        </p:nvSpPr>
        <p:spPr>
          <a:xfrm>
            <a:off x="876907" y="1724875"/>
            <a:ext cx="548261" cy="528047"/>
          </a:xfrm>
          <a:custGeom>
            <a:avLst/>
            <a:gdLst>
              <a:gd name="connsiteX0" fmla="*/ 609391 w 653224"/>
              <a:gd name="connsiteY0" fmla="*/ 515972 h 743028"/>
              <a:gd name="connsiteX1" fmla="*/ 507216 w 653224"/>
              <a:gd name="connsiteY1" fmla="*/ 240004 h 743028"/>
              <a:gd name="connsiteX2" fmla="*/ 412918 w 653224"/>
              <a:gd name="connsiteY2" fmla="*/ 86432 h 743028"/>
              <a:gd name="connsiteX3" fmla="*/ 391792 w 653224"/>
              <a:gd name="connsiteY3" fmla="*/ 78298 h 743028"/>
              <a:gd name="connsiteX4" fmla="*/ 392897 w 653224"/>
              <a:gd name="connsiteY4" fmla="*/ 66544 h 743028"/>
              <a:gd name="connsiteX5" fmla="*/ 326853 w 653224"/>
              <a:gd name="connsiteY5" fmla="*/ 0 h 743028"/>
              <a:gd name="connsiteX6" fmla="*/ 260310 w 653224"/>
              <a:gd name="connsiteY6" fmla="*/ 66044 h 743028"/>
              <a:gd name="connsiteX7" fmla="*/ 261356 w 653224"/>
              <a:gd name="connsiteY7" fmla="*/ 78031 h 743028"/>
              <a:gd name="connsiteX8" fmla="*/ 240868 w 653224"/>
              <a:gd name="connsiteY8" fmla="*/ 86156 h 743028"/>
              <a:gd name="connsiteX9" fmla="*/ 145990 w 653224"/>
              <a:gd name="connsiteY9" fmla="*/ 240004 h 743028"/>
              <a:gd name="connsiteX10" fmla="*/ 43815 w 653224"/>
              <a:gd name="connsiteY10" fmla="*/ 515972 h 743028"/>
              <a:gd name="connsiteX11" fmla="*/ 0 w 653224"/>
              <a:gd name="connsiteY11" fmla="*/ 600601 h 743028"/>
              <a:gd name="connsiteX12" fmla="*/ 320507 w 653224"/>
              <a:gd name="connsiteY12" fmla="*/ 743029 h 743028"/>
              <a:gd name="connsiteX13" fmla="*/ 332718 w 653224"/>
              <a:gd name="connsiteY13" fmla="*/ 743029 h 743028"/>
              <a:gd name="connsiteX14" fmla="*/ 653225 w 653224"/>
              <a:gd name="connsiteY14" fmla="*/ 600601 h 743028"/>
              <a:gd name="connsiteX15" fmla="*/ 609391 w 653224"/>
              <a:gd name="connsiteY15" fmla="*/ 515972 h 743028"/>
              <a:gd name="connsiteX16" fmla="*/ 326593 w 653224"/>
              <a:gd name="connsiteY16" fmla="*/ 19300 h 743028"/>
              <a:gd name="connsiteX17" fmla="*/ 373837 w 653224"/>
              <a:gd name="connsiteY17" fmla="*/ 66544 h 743028"/>
              <a:gd name="connsiteX18" fmla="*/ 373266 w 653224"/>
              <a:gd name="connsiteY18" fmla="*/ 73564 h 743028"/>
              <a:gd name="connsiteX19" fmla="*/ 350406 w 653224"/>
              <a:gd name="connsiteY19" fmla="*/ 69754 h 743028"/>
              <a:gd name="connsiteX20" fmla="*/ 290941 w 653224"/>
              <a:gd name="connsiteY20" fmla="*/ 71002 h 743028"/>
              <a:gd name="connsiteX21" fmla="*/ 279902 w 653224"/>
              <a:gd name="connsiteY21" fmla="*/ 73126 h 743028"/>
              <a:gd name="connsiteX22" fmla="*/ 279378 w 653224"/>
              <a:gd name="connsiteY22" fmla="*/ 66525 h 743028"/>
              <a:gd name="connsiteX23" fmla="*/ 326593 w 653224"/>
              <a:gd name="connsiteY23" fmla="*/ 19300 h 743028"/>
              <a:gd name="connsiteX24" fmla="*/ 58941 w 653224"/>
              <a:gd name="connsiteY24" fmla="*/ 527487 h 743028"/>
              <a:gd name="connsiteX25" fmla="*/ 165002 w 653224"/>
              <a:gd name="connsiteY25" fmla="*/ 240004 h 743028"/>
              <a:gd name="connsiteX26" fmla="*/ 249364 w 653224"/>
              <a:gd name="connsiteY26" fmla="*/ 103168 h 743028"/>
              <a:gd name="connsiteX27" fmla="*/ 294037 w 653224"/>
              <a:gd name="connsiteY27" fmla="*/ 89833 h 743028"/>
              <a:gd name="connsiteX28" fmla="*/ 324688 w 653224"/>
              <a:gd name="connsiteY28" fmla="*/ 87308 h 743028"/>
              <a:gd name="connsiteX29" fmla="*/ 348196 w 653224"/>
              <a:gd name="connsiteY29" fmla="*/ 88690 h 743028"/>
              <a:gd name="connsiteX30" fmla="*/ 404498 w 653224"/>
              <a:gd name="connsiteY30" fmla="*/ 103501 h 743028"/>
              <a:gd name="connsiteX31" fmla="*/ 488194 w 653224"/>
              <a:gd name="connsiteY31" fmla="*/ 240004 h 743028"/>
              <a:gd name="connsiteX32" fmla="*/ 594255 w 653224"/>
              <a:gd name="connsiteY32" fmla="*/ 527487 h 743028"/>
              <a:gd name="connsiteX33" fmla="*/ 627593 w 653224"/>
              <a:gd name="connsiteY33" fmla="*/ 576617 h 743028"/>
              <a:gd name="connsiteX34" fmla="*/ 627450 w 653224"/>
              <a:gd name="connsiteY34" fmla="*/ 576713 h 743028"/>
              <a:gd name="connsiteX35" fmla="*/ 326593 w 653224"/>
              <a:gd name="connsiteY35" fmla="*/ 496979 h 743028"/>
              <a:gd name="connsiteX36" fmla="*/ 25794 w 653224"/>
              <a:gd name="connsiteY36" fmla="*/ 576703 h 743028"/>
              <a:gd name="connsiteX37" fmla="*/ 25651 w 653224"/>
              <a:gd name="connsiteY37" fmla="*/ 576598 h 743028"/>
              <a:gd name="connsiteX38" fmla="*/ 58941 w 653224"/>
              <a:gd name="connsiteY38" fmla="*/ 527487 h 743028"/>
              <a:gd name="connsiteX39" fmla="*/ 365293 w 653224"/>
              <a:gd name="connsiteY39" fmla="*/ 545270 h 743028"/>
              <a:gd name="connsiteX40" fmla="*/ 337269 w 653224"/>
              <a:gd name="connsiteY40" fmla="*/ 594882 h 743028"/>
              <a:gd name="connsiteX41" fmla="*/ 315697 w 653224"/>
              <a:gd name="connsiteY41" fmla="*/ 594886 h 743028"/>
              <a:gd name="connsiteX42" fmla="*/ 287893 w 653224"/>
              <a:gd name="connsiteY42" fmla="*/ 567092 h 743028"/>
              <a:gd name="connsiteX43" fmla="*/ 315891 w 653224"/>
              <a:gd name="connsiteY43" fmla="*/ 517466 h 743028"/>
              <a:gd name="connsiteX44" fmla="*/ 337490 w 653224"/>
              <a:gd name="connsiteY44" fmla="*/ 517457 h 743028"/>
              <a:gd name="connsiteX45" fmla="*/ 365293 w 653224"/>
              <a:gd name="connsiteY45" fmla="*/ 545270 h 743028"/>
              <a:gd name="connsiteX46" fmla="*/ 326593 w 653224"/>
              <a:gd name="connsiteY46" fmla="*/ 724083 h 743028"/>
              <a:gd name="connsiteX47" fmla="*/ 23241 w 653224"/>
              <a:gd name="connsiteY47" fmla="*/ 618422 h 743028"/>
              <a:gd name="connsiteX48" fmla="*/ 282073 w 653224"/>
              <a:gd name="connsiteY48" fmla="*/ 517296 h 743028"/>
              <a:gd name="connsiteX49" fmla="*/ 287576 w 653224"/>
              <a:gd name="connsiteY49" fmla="*/ 600833 h 743028"/>
              <a:gd name="connsiteX50" fmla="*/ 371113 w 653224"/>
              <a:gd name="connsiteY50" fmla="*/ 595331 h 743028"/>
              <a:gd name="connsiteX51" fmla="*/ 371113 w 653224"/>
              <a:gd name="connsiteY51" fmla="*/ 517296 h 743028"/>
              <a:gd name="connsiteX52" fmla="*/ 629945 w 653224"/>
              <a:gd name="connsiteY52" fmla="*/ 618422 h 743028"/>
              <a:gd name="connsiteX53" fmla="*/ 326593 w 653224"/>
              <a:gd name="connsiteY53" fmla="*/ 724083 h 74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53224" h="743028">
                <a:moveTo>
                  <a:pt x="609391" y="515972"/>
                </a:moveTo>
                <a:cubicBezTo>
                  <a:pt x="566271" y="459126"/>
                  <a:pt x="507216" y="381250"/>
                  <a:pt x="507216" y="240004"/>
                </a:cubicBezTo>
                <a:cubicBezTo>
                  <a:pt x="507216" y="173729"/>
                  <a:pt x="469116" y="111892"/>
                  <a:pt x="412918" y="86432"/>
                </a:cubicBezTo>
                <a:cubicBezTo>
                  <a:pt x="406117" y="83131"/>
                  <a:pt x="399051" y="80409"/>
                  <a:pt x="391792" y="78298"/>
                </a:cubicBezTo>
                <a:cubicBezTo>
                  <a:pt x="392504" y="74420"/>
                  <a:pt x="392874" y="70486"/>
                  <a:pt x="392897" y="66544"/>
                </a:cubicBezTo>
                <a:cubicBezTo>
                  <a:pt x="393035" y="29931"/>
                  <a:pt x="363466" y="139"/>
                  <a:pt x="326853" y="0"/>
                </a:cubicBezTo>
                <a:cubicBezTo>
                  <a:pt x="290240" y="-138"/>
                  <a:pt x="260448" y="29431"/>
                  <a:pt x="260310" y="66044"/>
                </a:cubicBezTo>
                <a:cubicBezTo>
                  <a:pt x="260294" y="70063"/>
                  <a:pt x="260645" y="74075"/>
                  <a:pt x="261356" y="78031"/>
                </a:cubicBezTo>
                <a:cubicBezTo>
                  <a:pt x="254294" y="80108"/>
                  <a:pt x="247436" y="82828"/>
                  <a:pt x="240868" y="86156"/>
                </a:cubicBezTo>
                <a:cubicBezTo>
                  <a:pt x="184118" y="111873"/>
                  <a:pt x="145990" y="173729"/>
                  <a:pt x="145990" y="240004"/>
                </a:cubicBezTo>
                <a:cubicBezTo>
                  <a:pt x="145990" y="381279"/>
                  <a:pt x="86935" y="459126"/>
                  <a:pt x="43815" y="515972"/>
                </a:cubicBezTo>
                <a:cubicBezTo>
                  <a:pt x="19326" y="548233"/>
                  <a:pt x="0" y="573712"/>
                  <a:pt x="0" y="600601"/>
                </a:cubicBezTo>
                <a:cubicBezTo>
                  <a:pt x="0" y="675058"/>
                  <a:pt x="145552" y="739123"/>
                  <a:pt x="320507" y="743029"/>
                </a:cubicBezTo>
                <a:lnTo>
                  <a:pt x="332718" y="743029"/>
                </a:lnTo>
                <a:cubicBezTo>
                  <a:pt x="507673" y="739123"/>
                  <a:pt x="653225" y="675058"/>
                  <a:pt x="653225" y="600601"/>
                </a:cubicBezTo>
                <a:cubicBezTo>
                  <a:pt x="653205" y="573712"/>
                  <a:pt x="633879" y="548233"/>
                  <a:pt x="609391" y="515972"/>
                </a:cubicBezTo>
                <a:close/>
                <a:moveTo>
                  <a:pt x="326593" y="19300"/>
                </a:moveTo>
                <a:cubicBezTo>
                  <a:pt x="352673" y="19331"/>
                  <a:pt x="373806" y="40464"/>
                  <a:pt x="373837" y="66544"/>
                </a:cubicBezTo>
                <a:cubicBezTo>
                  <a:pt x="373819" y="68895"/>
                  <a:pt x="373629" y="71241"/>
                  <a:pt x="373266" y="73564"/>
                </a:cubicBezTo>
                <a:cubicBezTo>
                  <a:pt x="366417" y="72116"/>
                  <a:pt x="358902" y="70773"/>
                  <a:pt x="350406" y="69754"/>
                </a:cubicBezTo>
                <a:cubicBezTo>
                  <a:pt x="330624" y="67365"/>
                  <a:pt x="310605" y="67785"/>
                  <a:pt x="290941" y="71002"/>
                </a:cubicBezTo>
                <a:cubicBezTo>
                  <a:pt x="287036" y="71659"/>
                  <a:pt x="283378" y="72373"/>
                  <a:pt x="279902" y="73126"/>
                </a:cubicBezTo>
                <a:cubicBezTo>
                  <a:pt x="279579" y="70940"/>
                  <a:pt x="279404" y="68735"/>
                  <a:pt x="279378" y="66525"/>
                </a:cubicBezTo>
                <a:cubicBezTo>
                  <a:pt x="279420" y="40464"/>
                  <a:pt x="300533" y="19348"/>
                  <a:pt x="326593" y="19300"/>
                </a:cubicBezTo>
                <a:close/>
                <a:moveTo>
                  <a:pt x="58941" y="527487"/>
                </a:moveTo>
                <a:cubicBezTo>
                  <a:pt x="101175" y="471814"/>
                  <a:pt x="165002" y="387689"/>
                  <a:pt x="165002" y="240004"/>
                </a:cubicBezTo>
                <a:cubicBezTo>
                  <a:pt x="164366" y="181936"/>
                  <a:pt x="197198" y="128683"/>
                  <a:pt x="249364" y="103168"/>
                </a:cubicBezTo>
                <a:cubicBezTo>
                  <a:pt x="263503" y="96510"/>
                  <a:pt x="278562" y="92015"/>
                  <a:pt x="294037" y="89833"/>
                </a:cubicBezTo>
                <a:cubicBezTo>
                  <a:pt x="304167" y="88143"/>
                  <a:pt x="314418" y="87299"/>
                  <a:pt x="324688" y="87308"/>
                </a:cubicBezTo>
                <a:cubicBezTo>
                  <a:pt x="332544" y="87313"/>
                  <a:pt x="340393" y="87774"/>
                  <a:pt x="348196" y="88690"/>
                </a:cubicBezTo>
                <a:cubicBezTo>
                  <a:pt x="367663" y="90422"/>
                  <a:pt x="386699" y="95429"/>
                  <a:pt x="404498" y="103501"/>
                </a:cubicBezTo>
                <a:cubicBezTo>
                  <a:pt x="456346" y="129098"/>
                  <a:pt x="488896" y="182186"/>
                  <a:pt x="488194" y="240004"/>
                </a:cubicBezTo>
                <a:cubicBezTo>
                  <a:pt x="488194" y="387689"/>
                  <a:pt x="552012" y="471814"/>
                  <a:pt x="594255" y="527487"/>
                </a:cubicBezTo>
                <a:cubicBezTo>
                  <a:pt x="606804" y="542843"/>
                  <a:pt x="617960" y="559284"/>
                  <a:pt x="627593" y="576617"/>
                </a:cubicBezTo>
                <a:cubicBezTo>
                  <a:pt x="627726" y="576874"/>
                  <a:pt x="627659" y="576922"/>
                  <a:pt x="627450" y="576713"/>
                </a:cubicBezTo>
                <a:cubicBezTo>
                  <a:pt x="577225" y="527659"/>
                  <a:pt x="448513" y="496979"/>
                  <a:pt x="326593" y="496979"/>
                </a:cubicBezTo>
                <a:cubicBezTo>
                  <a:pt x="204673" y="496979"/>
                  <a:pt x="75981" y="527649"/>
                  <a:pt x="25794" y="576703"/>
                </a:cubicBezTo>
                <a:cubicBezTo>
                  <a:pt x="25584" y="576913"/>
                  <a:pt x="25517" y="576874"/>
                  <a:pt x="25651" y="576598"/>
                </a:cubicBezTo>
                <a:cubicBezTo>
                  <a:pt x="35268" y="559272"/>
                  <a:pt x="46409" y="542838"/>
                  <a:pt x="58941" y="527487"/>
                </a:cubicBezTo>
                <a:close/>
                <a:moveTo>
                  <a:pt x="365293" y="545270"/>
                </a:moveTo>
                <a:cubicBezTo>
                  <a:pt x="371254" y="566709"/>
                  <a:pt x="358708" y="588921"/>
                  <a:pt x="337269" y="594882"/>
                </a:cubicBezTo>
                <a:cubicBezTo>
                  <a:pt x="330212" y="596845"/>
                  <a:pt x="322754" y="596845"/>
                  <a:pt x="315697" y="594886"/>
                </a:cubicBezTo>
                <a:cubicBezTo>
                  <a:pt x="302158" y="591204"/>
                  <a:pt x="291580" y="580629"/>
                  <a:pt x="287893" y="567092"/>
                </a:cubicBezTo>
                <a:cubicBezTo>
                  <a:pt x="281921" y="545657"/>
                  <a:pt x="294456" y="523438"/>
                  <a:pt x="315891" y="517466"/>
                </a:cubicBezTo>
                <a:cubicBezTo>
                  <a:pt x="322956" y="515497"/>
                  <a:pt x="330424" y="515494"/>
                  <a:pt x="337490" y="517457"/>
                </a:cubicBezTo>
                <a:cubicBezTo>
                  <a:pt x="351033" y="521144"/>
                  <a:pt x="361612" y="531726"/>
                  <a:pt x="365293" y="545270"/>
                </a:cubicBezTo>
                <a:close/>
                <a:moveTo>
                  <a:pt x="326593" y="724083"/>
                </a:moveTo>
                <a:cubicBezTo>
                  <a:pt x="168478" y="721797"/>
                  <a:pt x="46796" y="669991"/>
                  <a:pt x="23241" y="618422"/>
                </a:cubicBezTo>
                <a:cubicBezTo>
                  <a:pt x="28004" y="573817"/>
                  <a:pt x="134579" y="525563"/>
                  <a:pt x="282073" y="517296"/>
                </a:cubicBezTo>
                <a:cubicBezTo>
                  <a:pt x="260525" y="541883"/>
                  <a:pt x="262988" y="579284"/>
                  <a:pt x="287576" y="600833"/>
                </a:cubicBezTo>
                <a:cubicBezTo>
                  <a:pt x="312163" y="622382"/>
                  <a:pt x="349565" y="619919"/>
                  <a:pt x="371113" y="595331"/>
                </a:cubicBezTo>
                <a:cubicBezTo>
                  <a:pt x="390684" y="573001"/>
                  <a:pt x="390684" y="539626"/>
                  <a:pt x="371113" y="517296"/>
                </a:cubicBezTo>
                <a:cubicBezTo>
                  <a:pt x="518608" y="525563"/>
                  <a:pt x="625135" y="573817"/>
                  <a:pt x="629945" y="618422"/>
                </a:cubicBezTo>
                <a:cubicBezTo>
                  <a:pt x="606390" y="669991"/>
                  <a:pt x="484708" y="721797"/>
                  <a:pt x="326593" y="724083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 kern="0" dirty="0">
              <a:solidFill>
                <a:prstClr val="black"/>
              </a:solidFill>
              <a:latin typeface="Roboto"/>
            </a:endParaRPr>
          </a:p>
        </p:txBody>
      </p:sp>
      <p:grpSp>
        <p:nvGrpSpPr>
          <p:cNvPr id="18" name="Рисунок 21" descr="Поиск в папке">
            <a:extLst>
              <a:ext uri="{FF2B5EF4-FFF2-40B4-BE49-F238E27FC236}">
                <a16:creationId xmlns:a16="http://schemas.microsoft.com/office/drawing/2014/main" id="{16A2BD93-F8DC-44A3-AB0A-0D525D619CB2}"/>
              </a:ext>
            </a:extLst>
          </p:cNvPr>
          <p:cNvGrpSpPr/>
          <p:nvPr/>
        </p:nvGrpSpPr>
        <p:grpSpPr>
          <a:xfrm>
            <a:off x="914694" y="3760722"/>
            <a:ext cx="550950" cy="604106"/>
            <a:chOff x="1303904" y="2361285"/>
            <a:chExt cx="652718" cy="666780"/>
          </a:xfrm>
          <a:solidFill>
            <a:schemeClr val="accent2"/>
          </a:solidFill>
        </p:grpSpPr>
        <p:sp>
          <p:nvSpPr>
            <p:cNvPr id="19" name="Полилиния: фигура 42">
              <a:extLst>
                <a:ext uri="{FF2B5EF4-FFF2-40B4-BE49-F238E27FC236}">
                  <a16:creationId xmlns:a16="http://schemas.microsoft.com/office/drawing/2014/main" id="{F0AE8C39-8C91-42B0-B16C-64089B82CFD3}"/>
                </a:ext>
              </a:extLst>
            </p:cNvPr>
            <p:cNvSpPr/>
            <p:nvPr/>
          </p:nvSpPr>
          <p:spPr>
            <a:xfrm>
              <a:off x="1327716" y="2532735"/>
              <a:ext cx="624467" cy="295275"/>
            </a:xfrm>
            <a:custGeom>
              <a:avLst/>
              <a:gdLst>
                <a:gd name="connsiteX0" fmla="*/ 338138 w 624467"/>
                <a:gd name="connsiteY0" fmla="*/ 276225 h 295275"/>
                <a:gd name="connsiteX1" fmla="*/ 28575 w 624467"/>
                <a:gd name="connsiteY1" fmla="*/ 276225 h 295275"/>
                <a:gd name="connsiteX2" fmla="*/ 132531 w 624467"/>
                <a:gd name="connsiteY2" fmla="*/ 24927 h 295275"/>
                <a:gd name="connsiteX3" fmla="*/ 141322 w 624467"/>
                <a:gd name="connsiteY3" fmla="*/ 19050 h 295275"/>
                <a:gd name="connsiteX4" fmla="*/ 595894 w 624467"/>
                <a:gd name="connsiteY4" fmla="*/ 19050 h 295275"/>
                <a:gd name="connsiteX5" fmla="*/ 605411 w 624467"/>
                <a:gd name="connsiteY5" fmla="*/ 28583 h 295275"/>
                <a:gd name="connsiteX6" fmla="*/ 604657 w 624467"/>
                <a:gd name="connsiteY6" fmla="*/ 32290 h 295275"/>
                <a:gd name="connsiteX7" fmla="*/ 567509 w 624467"/>
                <a:gd name="connsiteY7" fmla="*/ 120110 h 295275"/>
                <a:gd name="connsiteX8" fmla="*/ 585054 w 624467"/>
                <a:gd name="connsiteY8" fmla="*/ 127540 h 295275"/>
                <a:gd name="connsiteX9" fmla="*/ 622202 w 624467"/>
                <a:gd name="connsiteY9" fmla="*/ 39710 h 295275"/>
                <a:gd name="connsiteX10" fmla="*/ 607020 w 624467"/>
                <a:gd name="connsiteY10" fmla="*/ 2258 h 295275"/>
                <a:gd name="connsiteX11" fmla="*/ 595894 w 624467"/>
                <a:gd name="connsiteY11" fmla="*/ 0 h 295275"/>
                <a:gd name="connsiteX12" fmla="*/ 141322 w 624467"/>
                <a:gd name="connsiteY12" fmla="*/ 0 h 295275"/>
                <a:gd name="connsiteX13" fmla="*/ 114919 w 624467"/>
                <a:gd name="connsiteY13" fmla="*/ 17650 h 295275"/>
                <a:gd name="connsiteX14" fmla="*/ 0 w 624467"/>
                <a:gd name="connsiteY14" fmla="*/ 295275 h 295275"/>
                <a:gd name="connsiteX15" fmla="*/ 338138 w 624467"/>
                <a:gd name="connsiteY15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4467" h="295275">
                  <a:moveTo>
                    <a:pt x="338138" y="276225"/>
                  </a:moveTo>
                  <a:lnTo>
                    <a:pt x="28575" y="276225"/>
                  </a:lnTo>
                  <a:lnTo>
                    <a:pt x="132531" y="24927"/>
                  </a:lnTo>
                  <a:cubicBezTo>
                    <a:pt x="133992" y="21362"/>
                    <a:pt x="137469" y="19038"/>
                    <a:pt x="141322" y="19050"/>
                  </a:cubicBezTo>
                  <a:lnTo>
                    <a:pt x="595894" y="19050"/>
                  </a:lnTo>
                  <a:cubicBezTo>
                    <a:pt x="601154" y="19055"/>
                    <a:pt x="605415" y="23322"/>
                    <a:pt x="605411" y="28583"/>
                  </a:cubicBezTo>
                  <a:cubicBezTo>
                    <a:pt x="605410" y="29856"/>
                    <a:pt x="605153" y="31117"/>
                    <a:pt x="604657" y="32290"/>
                  </a:cubicBezTo>
                  <a:lnTo>
                    <a:pt x="567509" y="120110"/>
                  </a:lnTo>
                  <a:lnTo>
                    <a:pt x="585054" y="127540"/>
                  </a:lnTo>
                  <a:lnTo>
                    <a:pt x="622202" y="39710"/>
                  </a:lnTo>
                  <a:cubicBezTo>
                    <a:pt x="628351" y="25176"/>
                    <a:pt x="621554" y="8409"/>
                    <a:pt x="607020" y="2258"/>
                  </a:cubicBezTo>
                  <a:cubicBezTo>
                    <a:pt x="603499" y="769"/>
                    <a:pt x="599716" y="1"/>
                    <a:pt x="595894" y="0"/>
                  </a:cubicBezTo>
                  <a:lnTo>
                    <a:pt x="141322" y="0"/>
                  </a:lnTo>
                  <a:cubicBezTo>
                    <a:pt x="129751" y="-30"/>
                    <a:pt x="119314" y="6947"/>
                    <a:pt x="114919" y="17650"/>
                  </a:cubicBezTo>
                  <a:lnTo>
                    <a:pt x="0" y="295275"/>
                  </a:lnTo>
                  <a:lnTo>
                    <a:pt x="338138" y="295275"/>
                  </a:ln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  <p:sp>
          <p:nvSpPr>
            <p:cNvPr id="20" name="Полилиния: фигура 43">
              <a:extLst>
                <a:ext uri="{FF2B5EF4-FFF2-40B4-BE49-F238E27FC236}">
                  <a16:creationId xmlns:a16="http://schemas.microsoft.com/office/drawing/2014/main" id="{E74E41D9-9FEE-4487-91CC-18CE3BD47CB4}"/>
                </a:ext>
              </a:extLst>
            </p:cNvPr>
            <p:cNvSpPr/>
            <p:nvPr/>
          </p:nvSpPr>
          <p:spPr>
            <a:xfrm>
              <a:off x="1599177" y="2670593"/>
              <a:ext cx="357445" cy="357473"/>
            </a:xfrm>
            <a:custGeom>
              <a:avLst/>
              <a:gdLst>
                <a:gd name="connsiteX0" fmla="*/ 319584 w 357445"/>
                <a:gd name="connsiteY0" fmla="*/ 37860 h 357473"/>
                <a:gd name="connsiteX1" fmla="*/ 137829 w 357445"/>
                <a:gd name="connsiteY1" fmla="*/ 37426 h 357473"/>
                <a:gd name="connsiteX2" fmla="*/ 131342 w 357445"/>
                <a:gd name="connsiteY2" fmla="*/ 212663 h 357473"/>
                <a:gd name="connsiteX3" fmla="*/ 115397 w 357445"/>
                <a:gd name="connsiteY3" fmla="*/ 228608 h 357473"/>
                <a:gd name="connsiteX4" fmla="*/ 76078 w 357445"/>
                <a:gd name="connsiteY4" fmla="*/ 234247 h 357473"/>
                <a:gd name="connsiteX5" fmla="*/ 9765 w 357445"/>
                <a:gd name="connsiteY5" fmla="*/ 300560 h 357473"/>
                <a:gd name="connsiteX6" fmla="*/ 9765 w 357445"/>
                <a:gd name="connsiteY6" fmla="*/ 347708 h 357473"/>
                <a:gd name="connsiteX7" fmla="*/ 56914 w 357445"/>
                <a:gd name="connsiteY7" fmla="*/ 347708 h 357473"/>
                <a:gd name="connsiteX8" fmla="*/ 123236 w 357445"/>
                <a:gd name="connsiteY8" fmla="*/ 281395 h 357473"/>
                <a:gd name="connsiteX9" fmla="*/ 128865 w 357445"/>
                <a:gd name="connsiteY9" fmla="*/ 242076 h 357473"/>
                <a:gd name="connsiteX10" fmla="*/ 144782 w 357445"/>
                <a:gd name="connsiteY10" fmla="*/ 226103 h 357473"/>
                <a:gd name="connsiteX11" fmla="*/ 326072 w 357445"/>
                <a:gd name="connsiteY11" fmla="*/ 213097 h 357473"/>
                <a:gd name="connsiteX12" fmla="*/ 319584 w 357445"/>
                <a:gd name="connsiteY12" fmla="*/ 37860 h 357473"/>
                <a:gd name="connsiteX13" fmla="*/ 151202 w 357445"/>
                <a:gd name="connsiteY13" fmla="*/ 51328 h 357473"/>
                <a:gd name="connsiteX14" fmla="*/ 271464 w 357445"/>
                <a:gd name="connsiteY14" fmla="*/ 28021 h 357473"/>
                <a:gd name="connsiteX15" fmla="*/ 222420 w 357445"/>
                <a:gd name="connsiteY15" fmla="*/ 138368 h 357473"/>
                <a:gd name="connsiteX16" fmla="*/ 119636 w 357445"/>
                <a:gd name="connsiteY16" fmla="*/ 138368 h 357473"/>
                <a:gd name="connsiteX17" fmla="*/ 151202 w 357445"/>
                <a:gd name="connsiteY17" fmla="*/ 51328 h 357473"/>
                <a:gd name="connsiteX18" fmla="*/ 109758 w 357445"/>
                <a:gd name="connsiteY18" fmla="*/ 267908 h 357473"/>
                <a:gd name="connsiteX19" fmla="*/ 43445 w 357445"/>
                <a:gd name="connsiteY19" fmla="*/ 334221 h 357473"/>
                <a:gd name="connsiteX20" fmla="*/ 23233 w 357445"/>
                <a:gd name="connsiteY20" fmla="*/ 334221 h 357473"/>
                <a:gd name="connsiteX21" fmla="*/ 23233 w 357445"/>
                <a:gd name="connsiteY21" fmla="*/ 314009 h 357473"/>
                <a:gd name="connsiteX22" fmla="*/ 89537 w 357445"/>
                <a:gd name="connsiteY22" fmla="*/ 247686 h 357473"/>
                <a:gd name="connsiteX23" fmla="*/ 109758 w 357445"/>
                <a:gd name="connsiteY23" fmla="*/ 247686 h 357473"/>
                <a:gd name="connsiteX24" fmla="*/ 109758 w 357445"/>
                <a:gd name="connsiteY24" fmla="*/ 267908 h 357473"/>
                <a:gd name="connsiteX25" fmla="*/ 306116 w 357445"/>
                <a:gd name="connsiteY25" fmla="*/ 206253 h 357473"/>
                <a:gd name="connsiteX26" fmla="*/ 151477 w 357445"/>
                <a:gd name="connsiteY26" fmla="*/ 206519 h 357473"/>
                <a:gd name="connsiteX27" fmla="*/ 123055 w 357445"/>
                <a:gd name="connsiteY27" fmla="*/ 157418 h 357473"/>
                <a:gd name="connsiteX28" fmla="*/ 234783 w 357445"/>
                <a:gd name="connsiteY28" fmla="*/ 157418 h 357473"/>
                <a:gd name="connsiteX29" fmla="*/ 288333 w 357445"/>
                <a:gd name="connsiteY29" fmla="*/ 36955 h 357473"/>
                <a:gd name="connsiteX30" fmla="*/ 320643 w 357445"/>
                <a:gd name="connsiteY30" fmla="*/ 188307 h 357473"/>
                <a:gd name="connsiteX31" fmla="*/ 306116 w 357445"/>
                <a:gd name="connsiteY31" fmla="*/ 206243 h 35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7445" h="357473">
                  <a:moveTo>
                    <a:pt x="319584" y="37860"/>
                  </a:moveTo>
                  <a:cubicBezTo>
                    <a:pt x="269514" y="-12450"/>
                    <a:pt x="188139" y="-12644"/>
                    <a:pt x="137829" y="37426"/>
                  </a:cubicBezTo>
                  <a:cubicBezTo>
                    <a:pt x="89964" y="85062"/>
                    <a:pt x="87131" y="161618"/>
                    <a:pt x="131342" y="212663"/>
                  </a:cubicBezTo>
                  <a:lnTo>
                    <a:pt x="115397" y="228608"/>
                  </a:lnTo>
                  <a:cubicBezTo>
                    <a:pt x="102479" y="221622"/>
                    <a:pt x="86512" y="223912"/>
                    <a:pt x="76078" y="234247"/>
                  </a:cubicBezTo>
                  <a:lnTo>
                    <a:pt x="9765" y="300560"/>
                  </a:lnTo>
                  <a:cubicBezTo>
                    <a:pt x="-3255" y="313579"/>
                    <a:pt x="-3255" y="334689"/>
                    <a:pt x="9765" y="347708"/>
                  </a:cubicBezTo>
                  <a:cubicBezTo>
                    <a:pt x="22785" y="360728"/>
                    <a:pt x="43894" y="360728"/>
                    <a:pt x="56914" y="347708"/>
                  </a:cubicBezTo>
                  <a:lnTo>
                    <a:pt x="123236" y="281395"/>
                  </a:lnTo>
                  <a:cubicBezTo>
                    <a:pt x="133568" y="270960"/>
                    <a:pt x="135854" y="254992"/>
                    <a:pt x="128865" y="242076"/>
                  </a:cubicBezTo>
                  <a:lnTo>
                    <a:pt x="144782" y="226103"/>
                  </a:lnTo>
                  <a:cubicBezTo>
                    <a:pt x="198435" y="272573"/>
                    <a:pt x="279601" y="266751"/>
                    <a:pt x="326072" y="213097"/>
                  </a:cubicBezTo>
                  <a:cubicBezTo>
                    <a:pt x="370283" y="162052"/>
                    <a:pt x="367450" y="85497"/>
                    <a:pt x="319584" y="37860"/>
                  </a:cubicBezTo>
                  <a:close/>
                  <a:moveTo>
                    <a:pt x="151202" y="51328"/>
                  </a:moveTo>
                  <a:cubicBezTo>
                    <a:pt x="182806" y="19801"/>
                    <a:pt x="230370" y="10583"/>
                    <a:pt x="271464" y="28021"/>
                  </a:cubicBezTo>
                  <a:lnTo>
                    <a:pt x="222420" y="138368"/>
                  </a:lnTo>
                  <a:lnTo>
                    <a:pt x="119636" y="138368"/>
                  </a:lnTo>
                  <a:cubicBezTo>
                    <a:pt x="116752" y="106112"/>
                    <a:pt x="128312" y="74237"/>
                    <a:pt x="151202" y="51328"/>
                  </a:cubicBezTo>
                  <a:close/>
                  <a:moveTo>
                    <a:pt x="109758" y="267908"/>
                  </a:moveTo>
                  <a:lnTo>
                    <a:pt x="43445" y="334221"/>
                  </a:lnTo>
                  <a:cubicBezTo>
                    <a:pt x="37864" y="339803"/>
                    <a:pt x="28815" y="339803"/>
                    <a:pt x="23233" y="334221"/>
                  </a:cubicBezTo>
                  <a:cubicBezTo>
                    <a:pt x="17651" y="328639"/>
                    <a:pt x="17651" y="319591"/>
                    <a:pt x="23233" y="314009"/>
                  </a:cubicBezTo>
                  <a:lnTo>
                    <a:pt x="89537" y="247686"/>
                  </a:lnTo>
                  <a:cubicBezTo>
                    <a:pt x="95121" y="242102"/>
                    <a:pt x="104175" y="242102"/>
                    <a:pt x="109758" y="247686"/>
                  </a:cubicBezTo>
                  <a:cubicBezTo>
                    <a:pt x="115343" y="253270"/>
                    <a:pt x="115343" y="262323"/>
                    <a:pt x="109758" y="267908"/>
                  </a:cubicBezTo>
                  <a:close/>
                  <a:moveTo>
                    <a:pt x="306116" y="206253"/>
                  </a:moveTo>
                  <a:cubicBezTo>
                    <a:pt x="263487" y="249029"/>
                    <a:pt x="194253" y="249148"/>
                    <a:pt x="151477" y="206519"/>
                  </a:cubicBezTo>
                  <a:cubicBezTo>
                    <a:pt x="137847" y="192938"/>
                    <a:pt x="128044" y="176000"/>
                    <a:pt x="123055" y="157418"/>
                  </a:cubicBezTo>
                  <a:lnTo>
                    <a:pt x="234783" y="157418"/>
                  </a:lnTo>
                  <a:lnTo>
                    <a:pt x="288333" y="36955"/>
                  </a:lnTo>
                  <a:cubicBezTo>
                    <a:pt x="339050" y="69828"/>
                    <a:pt x="353515" y="137590"/>
                    <a:pt x="320643" y="188307"/>
                  </a:cubicBezTo>
                  <a:cubicBezTo>
                    <a:pt x="316446" y="194781"/>
                    <a:pt x="311577" y="200793"/>
                    <a:pt x="306116" y="206243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  <p:sp>
          <p:nvSpPr>
            <p:cNvPr id="21" name="Полилиния: фигура 44">
              <a:extLst>
                <a:ext uri="{FF2B5EF4-FFF2-40B4-BE49-F238E27FC236}">
                  <a16:creationId xmlns:a16="http://schemas.microsoft.com/office/drawing/2014/main" id="{C6B9F905-188B-4D9C-B8E2-6D8675BE965E}"/>
                </a:ext>
              </a:extLst>
            </p:cNvPr>
            <p:cNvSpPr/>
            <p:nvPr/>
          </p:nvSpPr>
          <p:spPr>
            <a:xfrm>
              <a:off x="1303904" y="2361285"/>
              <a:ext cx="581025" cy="466725"/>
            </a:xfrm>
            <a:custGeom>
              <a:avLst/>
              <a:gdLst>
                <a:gd name="connsiteX0" fmla="*/ 194481 w 581025"/>
                <a:gd name="connsiteY0" fmla="*/ 19050 h 466725"/>
                <a:gd name="connsiteX1" fmla="*/ 199587 w 581025"/>
                <a:gd name="connsiteY1" fmla="*/ 20536 h 466725"/>
                <a:gd name="connsiteX2" fmla="*/ 295008 w 581025"/>
                <a:gd name="connsiteY2" fmla="*/ 81258 h 466725"/>
                <a:gd name="connsiteX3" fmla="*/ 310344 w 581025"/>
                <a:gd name="connsiteY3" fmla="*/ 85725 h 466725"/>
                <a:gd name="connsiteX4" fmla="*/ 552450 w 581025"/>
                <a:gd name="connsiteY4" fmla="*/ 85725 h 466725"/>
                <a:gd name="connsiteX5" fmla="*/ 561975 w 581025"/>
                <a:gd name="connsiteY5" fmla="*/ 95250 h 466725"/>
                <a:gd name="connsiteX6" fmla="*/ 561975 w 581025"/>
                <a:gd name="connsiteY6" fmla="*/ 152400 h 466725"/>
                <a:gd name="connsiteX7" fmla="*/ 581025 w 581025"/>
                <a:gd name="connsiteY7" fmla="*/ 152400 h 466725"/>
                <a:gd name="connsiteX8" fmla="*/ 581025 w 581025"/>
                <a:gd name="connsiteY8" fmla="*/ 95250 h 466725"/>
                <a:gd name="connsiteX9" fmla="*/ 552450 w 581025"/>
                <a:gd name="connsiteY9" fmla="*/ 66675 h 466725"/>
                <a:gd name="connsiteX10" fmla="*/ 310344 w 581025"/>
                <a:gd name="connsiteY10" fmla="*/ 66675 h 466725"/>
                <a:gd name="connsiteX11" fmla="*/ 305238 w 581025"/>
                <a:gd name="connsiteY11" fmla="*/ 65189 h 466725"/>
                <a:gd name="connsiteX12" fmla="*/ 209817 w 581025"/>
                <a:gd name="connsiteY12" fmla="*/ 4467 h 466725"/>
                <a:gd name="connsiteX13" fmla="*/ 194481 w 581025"/>
                <a:gd name="connsiteY13" fmla="*/ 0 h 466725"/>
                <a:gd name="connsiteX14" fmla="*/ 28575 w 581025"/>
                <a:gd name="connsiteY14" fmla="*/ 0 h 466725"/>
                <a:gd name="connsiteX15" fmla="*/ 0 w 581025"/>
                <a:gd name="connsiteY15" fmla="*/ 28575 h 466725"/>
                <a:gd name="connsiteX16" fmla="*/ 0 w 581025"/>
                <a:gd name="connsiteY16" fmla="*/ 466725 h 466725"/>
                <a:gd name="connsiteX17" fmla="*/ 19050 w 581025"/>
                <a:gd name="connsiteY17" fmla="*/ 466725 h 466725"/>
                <a:gd name="connsiteX18" fmla="*/ 19050 w 581025"/>
                <a:gd name="connsiteY18" fmla="*/ 28575 h 466725"/>
                <a:gd name="connsiteX19" fmla="*/ 28575 w 581025"/>
                <a:gd name="connsiteY19" fmla="*/ 1905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1025" h="466725">
                  <a:moveTo>
                    <a:pt x="194481" y="19050"/>
                  </a:moveTo>
                  <a:cubicBezTo>
                    <a:pt x="196290" y="19051"/>
                    <a:pt x="198061" y="19566"/>
                    <a:pt x="199587" y="20536"/>
                  </a:cubicBezTo>
                  <a:lnTo>
                    <a:pt x="295008" y="81258"/>
                  </a:lnTo>
                  <a:cubicBezTo>
                    <a:pt x="299589" y="84181"/>
                    <a:pt x="304911" y="85731"/>
                    <a:pt x="310344" y="85725"/>
                  </a:cubicBezTo>
                  <a:lnTo>
                    <a:pt x="552450" y="85725"/>
                  </a:lnTo>
                  <a:cubicBezTo>
                    <a:pt x="557711" y="85725"/>
                    <a:pt x="561975" y="89989"/>
                    <a:pt x="561975" y="95250"/>
                  </a:cubicBezTo>
                  <a:lnTo>
                    <a:pt x="561975" y="152400"/>
                  </a:lnTo>
                  <a:lnTo>
                    <a:pt x="581025" y="152400"/>
                  </a:lnTo>
                  <a:lnTo>
                    <a:pt x="581025" y="95250"/>
                  </a:lnTo>
                  <a:cubicBezTo>
                    <a:pt x="581025" y="79468"/>
                    <a:pt x="568232" y="66675"/>
                    <a:pt x="552450" y="66675"/>
                  </a:cubicBezTo>
                  <a:lnTo>
                    <a:pt x="310344" y="66675"/>
                  </a:lnTo>
                  <a:cubicBezTo>
                    <a:pt x="308535" y="66674"/>
                    <a:pt x="306764" y="66159"/>
                    <a:pt x="305238" y="65189"/>
                  </a:cubicBezTo>
                  <a:lnTo>
                    <a:pt x="209817" y="4467"/>
                  </a:lnTo>
                  <a:cubicBezTo>
                    <a:pt x="205236" y="1544"/>
                    <a:pt x="199915" y="-6"/>
                    <a:pt x="194481" y="0"/>
                  </a:cubicBezTo>
                  <a:lnTo>
                    <a:pt x="28575" y="0"/>
                  </a:lnTo>
                  <a:cubicBezTo>
                    <a:pt x="12793" y="0"/>
                    <a:pt x="0" y="12793"/>
                    <a:pt x="0" y="28575"/>
                  </a:cubicBezTo>
                  <a:lnTo>
                    <a:pt x="0" y="466725"/>
                  </a:lnTo>
                  <a:lnTo>
                    <a:pt x="19050" y="466725"/>
                  </a:lnTo>
                  <a:lnTo>
                    <a:pt x="19050" y="28575"/>
                  </a:lnTo>
                  <a:cubicBezTo>
                    <a:pt x="19050" y="23314"/>
                    <a:pt x="23314" y="19050"/>
                    <a:pt x="28575" y="1905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</p:grpSp>
      <p:grpSp>
        <p:nvGrpSpPr>
          <p:cNvPr id="22" name="Рисунок 54" descr="Фрагменты головоломки">
            <a:extLst>
              <a:ext uri="{FF2B5EF4-FFF2-40B4-BE49-F238E27FC236}">
                <a16:creationId xmlns:a16="http://schemas.microsoft.com/office/drawing/2014/main" id="{E57BE5BB-9C8B-4086-9604-5512D216C753}"/>
              </a:ext>
            </a:extLst>
          </p:cNvPr>
          <p:cNvGrpSpPr/>
          <p:nvPr/>
        </p:nvGrpSpPr>
        <p:grpSpPr>
          <a:xfrm>
            <a:off x="6319347" y="1678976"/>
            <a:ext cx="643272" cy="631897"/>
            <a:chOff x="5743575" y="3076605"/>
            <a:chExt cx="708506" cy="695294"/>
          </a:xfrm>
          <a:solidFill>
            <a:schemeClr val="accent2"/>
          </a:solidFill>
        </p:grpSpPr>
        <p:sp>
          <p:nvSpPr>
            <p:cNvPr id="23" name="Полилиния: фигура 56">
              <a:extLst>
                <a:ext uri="{FF2B5EF4-FFF2-40B4-BE49-F238E27FC236}">
                  <a16:creationId xmlns:a16="http://schemas.microsoft.com/office/drawing/2014/main" id="{4309D208-28F6-48C4-B887-86D21BB4D26B}"/>
                </a:ext>
              </a:extLst>
            </p:cNvPr>
            <p:cNvSpPr/>
            <p:nvPr/>
          </p:nvSpPr>
          <p:spPr>
            <a:xfrm>
              <a:off x="5743575" y="3219450"/>
              <a:ext cx="571500" cy="552450"/>
            </a:xfrm>
            <a:custGeom>
              <a:avLst/>
              <a:gdLst>
                <a:gd name="connsiteX0" fmla="*/ 561975 w 571500"/>
                <a:gd name="connsiteY0" fmla="*/ 266700 h 552450"/>
                <a:gd name="connsiteX1" fmla="*/ 478079 w 571500"/>
                <a:gd name="connsiteY1" fmla="*/ 266700 h 552450"/>
                <a:gd name="connsiteX2" fmla="*/ 457269 w 571500"/>
                <a:gd name="connsiteY2" fmla="*/ 188603 h 552450"/>
                <a:gd name="connsiteX3" fmla="*/ 379171 w 571500"/>
                <a:gd name="connsiteY3" fmla="*/ 209413 h 552450"/>
                <a:gd name="connsiteX4" fmla="*/ 379171 w 571500"/>
                <a:gd name="connsiteY4" fmla="*/ 266700 h 552450"/>
                <a:gd name="connsiteX5" fmla="*/ 295275 w 571500"/>
                <a:gd name="connsiteY5" fmla="*/ 266700 h 552450"/>
                <a:gd name="connsiteX6" fmla="*/ 295275 w 571500"/>
                <a:gd name="connsiteY6" fmla="*/ 174584 h 552450"/>
                <a:gd name="connsiteX7" fmla="*/ 285750 w 571500"/>
                <a:gd name="connsiteY7" fmla="*/ 165059 h 552450"/>
                <a:gd name="connsiteX8" fmla="*/ 278130 w 571500"/>
                <a:gd name="connsiteY8" fmla="*/ 168869 h 552450"/>
                <a:gd name="connsiteX9" fmla="*/ 217390 w 571500"/>
                <a:gd name="connsiteY9" fmla="*/ 177555 h 552450"/>
                <a:gd name="connsiteX10" fmla="*/ 208704 w 571500"/>
                <a:gd name="connsiteY10" fmla="*/ 116815 h 552450"/>
                <a:gd name="connsiteX11" fmla="*/ 269444 w 571500"/>
                <a:gd name="connsiteY11" fmla="*/ 108129 h 552450"/>
                <a:gd name="connsiteX12" fmla="*/ 278130 w 571500"/>
                <a:gd name="connsiteY12" fmla="*/ 116815 h 552450"/>
                <a:gd name="connsiteX13" fmla="*/ 291465 w 571500"/>
                <a:gd name="connsiteY13" fmla="*/ 118720 h 552450"/>
                <a:gd name="connsiteX14" fmla="*/ 295275 w 571500"/>
                <a:gd name="connsiteY14" fmla="*/ 111100 h 552450"/>
                <a:gd name="connsiteX15" fmla="*/ 295275 w 571500"/>
                <a:gd name="connsiteY15" fmla="*/ 9525 h 552450"/>
                <a:gd name="connsiteX16" fmla="*/ 285750 w 571500"/>
                <a:gd name="connsiteY16" fmla="*/ 0 h 552450"/>
                <a:gd name="connsiteX17" fmla="*/ 9525 w 571500"/>
                <a:gd name="connsiteY17" fmla="*/ 0 h 552450"/>
                <a:gd name="connsiteX18" fmla="*/ 0 w 571500"/>
                <a:gd name="connsiteY18" fmla="*/ 9525 h 552450"/>
                <a:gd name="connsiteX19" fmla="*/ 0 w 571500"/>
                <a:gd name="connsiteY19" fmla="*/ 542925 h 552450"/>
                <a:gd name="connsiteX20" fmla="*/ 9525 w 571500"/>
                <a:gd name="connsiteY20" fmla="*/ 552450 h 552450"/>
                <a:gd name="connsiteX21" fmla="*/ 561642 w 571500"/>
                <a:gd name="connsiteY21" fmla="*/ 552450 h 552450"/>
                <a:gd name="connsiteX22" fmla="*/ 571167 w 571500"/>
                <a:gd name="connsiteY22" fmla="*/ 542925 h 552450"/>
                <a:gd name="connsiteX23" fmla="*/ 571500 w 571500"/>
                <a:gd name="connsiteY23" fmla="*/ 276225 h 552450"/>
                <a:gd name="connsiteX24" fmla="*/ 561975 w 571500"/>
                <a:gd name="connsiteY24" fmla="*/ 266700 h 552450"/>
                <a:gd name="connsiteX25" fmla="*/ 19050 w 571500"/>
                <a:gd name="connsiteY25" fmla="*/ 19050 h 552450"/>
                <a:gd name="connsiteX26" fmla="*/ 276225 w 571500"/>
                <a:gd name="connsiteY26" fmla="*/ 19050 h 552450"/>
                <a:gd name="connsiteX27" fmla="*/ 276225 w 571500"/>
                <a:gd name="connsiteY27" fmla="*/ 89783 h 552450"/>
                <a:gd name="connsiteX28" fmla="*/ 190271 w 571500"/>
                <a:gd name="connsiteY28" fmla="*/ 109995 h 552450"/>
                <a:gd name="connsiteX29" fmla="*/ 210483 w 571500"/>
                <a:gd name="connsiteY29" fmla="*/ 195948 h 552450"/>
                <a:gd name="connsiteX30" fmla="*/ 276225 w 571500"/>
                <a:gd name="connsiteY30" fmla="*/ 195948 h 552450"/>
                <a:gd name="connsiteX31" fmla="*/ 276225 w 571500"/>
                <a:gd name="connsiteY31" fmla="*/ 266700 h 552450"/>
                <a:gd name="connsiteX32" fmla="*/ 177937 w 571500"/>
                <a:gd name="connsiteY32" fmla="*/ 266700 h 552450"/>
                <a:gd name="connsiteX33" fmla="*/ 168412 w 571500"/>
                <a:gd name="connsiteY33" fmla="*/ 276225 h 552450"/>
                <a:gd name="connsiteX34" fmla="*/ 172222 w 571500"/>
                <a:gd name="connsiteY34" fmla="*/ 283845 h 552450"/>
                <a:gd name="connsiteX35" fmla="*/ 189748 w 571500"/>
                <a:gd name="connsiteY35" fmla="*/ 318135 h 552450"/>
                <a:gd name="connsiteX36" fmla="*/ 145933 w 571500"/>
                <a:gd name="connsiteY36" fmla="*/ 361950 h 552450"/>
                <a:gd name="connsiteX37" fmla="*/ 102118 w 571500"/>
                <a:gd name="connsiteY37" fmla="*/ 318135 h 552450"/>
                <a:gd name="connsiteX38" fmla="*/ 119653 w 571500"/>
                <a:gd name="connsiteY38" fmla="*/ 283845 h 552450"/>
                <a:gd name="connsiteX39" fmla="*/ 121558 w 571500"/>
                <a:gd name="connsiteY39" fmla="*/ 270510 h 552450"/>
                <a:gd name="connsiteX40" fmla="*/ 113938 w 571500"/>
                <a:gd name="connsiteY40" fmla="*/ 266700 h 552450"/>
                <a:gd name="connsiteX41" fmla="*/ 19050 w 571500"/>
                <a:gd name="connsiteY41" fmla="*/ 266700 h 552450"/>
                <a:gd name="connsiteX42" fmla="*/ 276225 w 571500"/>
                <a:gd name="connsiteY42" fmla="*/ 533400 h 552450"/>
                <a:gd name="connsiteX43" fmla="*/ 19050 w 571500"/>
                <a:gd name="connsiteY43" fmla="*/ 533400 h 552450"/>
                <a:gd name="connsiteX44" fmla="*/ 19050 w 571500"/>
                <a:gd name="connsiteY44" fmla="*/ 285750 h 552450"/>
                <a:gd name="connsiteX45" fmla="*/ 92393 w 571500"/>
                <a:gd name="connsiteY45" fmla="*/ 285750 h 552450"/>
                <a:gd name="connsiteX46" fmla="*/ 83087 w 571500"/>
                <a:gd name="connsiteY46" fmla="*/ 318135 h 552450"/>
                <a:gd name="connsiteX47" fmla="*/ 145952 w 571500"/>
                <a:gd name="connsiteY47" fmla="*/ 381000 h 552450"/>
                <a:gd name="connsiteX48" fmla="*/ 208817 w 571500"/>
                <a:gd name="connsiteY48" fmla="*/ 318135 h 552450"/>
                <a:gd name="connsiteX49" fmla="*/ 199520 w 571500"/>
                <a:gd name="connsiteY49" fmla="*/ 285750 h 552450"/>
                <a:gd name="connsiteX50" fmla="*/ 276225 w 571500"/>
                <a:gd name="connsiteY50" fmla="*/ 285750 h 552450"/>
                <a:gd name="connsiteX51" fmla="*/ 276225 w 571500"/>
                <a:gd name="connsiteY51" fmla="*/ 376942 h 552450"/>
                <a:gd name="connsiteX52" fmla="*/ 285744 w 571500"/>
                <a:gd name="connsiteY52" fmla="*/ 386473 h 552450"/>
                <a:gd name="connsiteX53" fmla="*/ 293465 w 571500"/>
                <a:gd name="connsiteY53" fmla="*/ 382534 h 552450"/>
                <a:gd name="connsiteX54" fmla="*/ 314477 w 571500"/>
                <a:gd name="connsiteY54" fmla="*/ 367122 h 552450"/>
                <a:gd name="connsiteX55" fmla="*/ 370042 w 571500"/>
                <a:gd name="connsiteY55" fmla="*/ 393115 h 552450"/>
                <a:gd name="connsiteX56" fmla="*/ 344050 w 571500"/>
                <a:gd name="connsiteY56" fmla="*/ 448680 h 552450"/>
                <a:gd name="connsiteX57" fmla="*/ 341281 w 571500"/>
                <a:gd name="connsiteY57" fmla="*/ 449580 h 552450"/>
                <a:gd name="connsiteX58" fmla="*/ 340490 w 571500"/>
                <a:gd name="connsiteY58" fmla="*/ 449904 h 552450"/>
                <a:gd name="connsiteX59" fmla="*/ 338052 w 571500"/>
                <a:gd name="connsiteY59" fmla="*/ 450856 h 552450"/>
                <a:gd name="connsiteX60" fmla="*/ 337366 w 571500"/>
                <a:gd name="connsiteY60" fmla="*/ 451123 h 552450"/>
                <a:gd name="connsiteX61" fmla="*/ 335718 w 571500"/>
                <a:gd name="connsiteY61" fmla="*/ 451409 h 552450"/>
                <a:gd name="connsiteX62" fmla="*/ 297790 w 571500"/>
                <a:gd name="connsiteY62" fmla="*/ 441684 h 552450"/>
                <a:gd name="connsiteX63" fmla="*/ 295627 w 571500"/>
                <a:gd name="connsiteY63" fmla="*/ 439550 h 552450"/>
                <a:gd name="connsiteX64" fmla="*/ 293637 w 571500"/>
                <a:gd name="connsiteY64" fmla="*/ 437645 h 552450"/>
                <a:gd name="connsiteX65" fmla="*/ 285750 w 571500"/>
                <a:gd name="connsiteY65" fmla="*/ 433521 h 552450"/>
                <a:gd name="connsiteX66" fmla="*/ 276225 w 571500"/>
                <a:gd name="connsiteY66" fmla="*/ 443046 h 552450"/>
                <a:gd name="connsiteX67" fmla="*/ 276225 w 571500"/>
                <a:gd name="connsiteY67" fmla="*/ 533400 h 552450"/>
                <a:gd name="connsiteX68" fmla="*/ 552126 w 571500"/>
                <a:gd name="connsiteY68" fmla="*/ 533400 h 552450"/>
                <a:gd name="connsiteX69" fmla="*/ 295275 w 571500"/>
                <a:gd name="connsiteY69" fmla="*/ 533400 h 552450"/>
                <a:gd name="connsiteX70" fmla="*/ 295275 w 571500"/>
                <a:gd name="connsiteY70" fmla="*/ 463477 h 552450"/>
                <a:gd name="connsiteX71" fmla="*/ 339652 w 571500"/>
                <a:gd name="connsiteY71" fmla="*/ 470059 h 552450"/>
                <a:gd name="connsiteX72" fmla="*/ 345367 w 571500"/>
                <a:gd name="connsiteY72" fmla="*/ 468449 h 552450"/>
                <a:gd name="connsiteX73" fmla="*/ 347739 w 571500"/>
                <a:gd name="connsiteY73" fmla="*/ 467497 h 552450"/>
                <a:gd name="connsiteX74" fmla="*/ 387402 w 571500"/>
                <a:gd name="connsiteY74" fmla="*/ 388623 h 552450"/>
                <a:gd name="connsiteX75" fmla="*/ 308528 w 571500"/>
                <a:gd name="connsiteY75" fmla="*/ 348960 h 552450"/>
                <a:gd name="connsiteX76" fmla="*/ 295351 w 571500"/>
                <a:gd name="connsiteY76" fmla="*/ 355102 h 552450"/>
                <a:gd name="connsiteX77" fmla="*/ 295351 w 571500"/>
                <a:gd name="connsiteY77" fmla="*/ 285750 h 552450"/>
                <a:gd name="connsiteX78" fmla="*/ 400050 w 571500"/>
                <a:gd name="connsiteY78" fmla="*/ 285750 h 552450"/>
                <a:gd name="connsiteX79" fmla="*/ 409575 w 571500"/>
                <a:gd name="connsiteY79" fmla="*/ 276225 h 552450"/>
                <a:gd name="connsiteX80" fmla="*/ 405765 w 571500"/>
                <a:gd name="connsiteY80" fmla="*/ 268605 h 552450"/>
                <a:gd name="connsiteX81" fmla="*/ 398145 w 571500"/>
                <a:gd name="connsiteY81" fmla="*/ 215265 h 552450"/>
                <a:gd name="connsiteX82" fmla="*/ 451485 w 571500"/>
                <a:gd name="connsiteY82" fmla="*/ 207645 h 552450"/>
                <a:gd name="connsiteX83" fmla="*/ 459105 w 571500"/>
                <a:gd name="connsiteY83" fmla="*/ 260985 h 552450"/>
                <a:gd name="connsiteX84" fmla="*/ 451485 w 571500"/>
                <a:gd name="connsiteY84" fmla="*/ 268605 h 552450"/>
                <a:gd name="connsiteX85" fmla="*/ 449580 w 571500"/>
                <a:gd name="connsiteY85" fmla="*/ 281940 h 552450"/>
                <a:gd name="connsiteX86" fmla="*/ 457200 w 571500"/>
                <a:gd name="connsiteY86" fmla="*/ 285750 h 552450"/>
                <a:gd name="connsiteX87" fmla="*/ 552450 w 571500"/>
                <a:gd name="connsiteY87" fmla="*/ 2857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71500" h="552450">
                  <a:moveTo>
                    <a:pt x="561975" y="266700"/>
                  </a:moveTo>
                  <a:lnTo>
                    <a:pt x="478079" y="266700"/>
                  </a:lnTo>
                  <a:cubicBezTo>
                    <a:pt x="493898" y="239387"/>
                    <a:pt x="484581" y="204422"/>
                    <a:pt x="457269" y="188603"/>
                  </a:cubicBezTo>
                  <a:cubicBezTo>
                    <a:pt x="429956" y="172784"/>
                    <a:pt x="394990" y="182101"/>
                    <a:pt x="379171" y="209413"/>
                  </a:cubicBezTo>
                  <a:cubicBezTo>
                    <a:pt x="368910" y="227130"/>
                    <a:pt x="368910" y="248983"/>
                    <a:pt x="379171" y="266700"/>
                  </a:cubicBezTo>
                  <a:lnTo>
                    <a:pt x="295275" y="266700"/>
                  </a:lnTo>
                  <a:lnTo>
                    <a:pt x="295275" y="174584"/>
                  </a:lnTo>
                  <a:cubicBezTo>
                    <a:pt x="295275" y="169323"/>
                    <a:pt x="291011" y="165059"/>
                    <a:pt x="285750" y="165059"/>
                  </a:cubicBezTo>
                  <a:cubicBezTo>
                    <a:pt x="282752" y="165059"/>
                    <a:pt x="279929" y="166470"/>
                    <a:pt x="278130" y="168869"/>
                  </a:cubicBezTo>
                  <a:cubicBezTo>
                    <a:pt x="263756" y="188040"/>
                    <a:pt x="236562" y="191929"/>
                    <a:pt x="217390" y="177555"/>
                  </a:cubicBezTo>
                  <a:cubicBezTo>
                    <a:pt x="198219" y="163180"/>
                    <a:pt x="194330" y="135986"/>
                    <a:pt x="208704" y="116815"/>
                  </a:cubicBezTo>
                  <a:cubicBezTo>
                    <a:pt x="223079" y="97644"/>
                    <a:pt x="250273" y="93755"/>
                    <a:pt x="269444" y="108129"/>
                  </a:cubicBezTo>
                  <a:cubicBezTo>
                    <a:pt x="272737" y="110598"/>
                    <a:pt x="275661" y="113522"/>
                    <a:pt x="278130" y="116815"/>
                  </a:cubicBezTo>
                  <a:cubicBezTo>
                    <a:pt x="281287" y="121023"/>
                    <a:pt x="287257" y="121876"/>
                    <a:pt x="291465" y="118720"/>
                  </a:cubicBezTo>
                  <a:cubicBezTo>
                    <a:pt x="293863" y="116920"/>
                    <a:pt x="295275" y="114098"/>
                    <a:pt x="295275" y="111100"/>
                  </a:cubicBezTo>
                  <a:lnTo>
                    <a:pt x="295275" y="9525"/>
                  </a:lnTo>
                  <a:cubicBezTo>
                    <a:pt x="295275" y="4264"/>
                    <a:pt x="291011" y="0"/>
                    <a:pt x="285750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lnTo>
                    <a:pt x="0" y="542925"/>
                  </a:lnTo>
                  <a:cubicBezTo>
                    <a:pt x="0" y="548186"/>
                    <a:pt x="4264" y="552450"/>
                    <a:pt x="9525" y="552450"/>
                  </a:cubicBezTo>
                  <a:lnTo>
                    <a:pt x="561642" y="552450"/>
                  </a:lnTo>
                  <a:cubicBezTo>
                    <a:pt x="566902" y="552450"/>
                    <a:pt x="571167" y="548186"/>
                    <a:pt x="571167" y="542925"/>
                  </a:cubicBezTo>
                  <a:lnTo>
                    <a:pt x="571500" y="276225"/>
                  </a:lnTo>
                  <a:cubicBezTo>
                    <a:pt x="571500" y="270964"/>
                    <a:pt x="567236" y="266700"/>
                    <a:pt x="561975" y="266700"/>
                  </a:cubicBezTo>
                  <a:close/>
                  <a:moveTo>
                    <a:pt x="19050" y="19050"/>
                  </a:moveTo>
                  <a:lnTo>
                    <a:pt x="276225" y="19050"/>
                  </a:lnTo>
                  <a:lnTo>
                    <a:pt x="276225" y="89783"/>
                  </a:lnTo>
                  <a:cubicBezTo>
                    <a:pt x="246908" y="71628"/>
                    <a:pt x="208425" y="80678"/>
                    <a:pt x="190271" y="109995"/>
                  </a:cubicBezTo>
                  <a:cubicBezTo>
                    <a:pt x="172117" y="139311"/>
                    <a:pt x="181166" y="177794"/>
                    <a:pt x="210483" y="195948"/>
                  </a:cubicBezTo>
                  <a:cubicBezTo>
                    <a:pt x="230622" y="208419"/>
                    <a:pt x="256085" y="208419"/>
                    <a:pt x="276225" y="195948"/>
                  </a:cubicBezTo>
                  <a:lnTo>
                    <a:pt x="276225" y="266700"/>
                  </a:lnTo>
                  <a:lnTo>
                    <a:pt x="177937" y="266700"/>
                  </a:lnTo>
                  <a:cubicBezTo>
                    <a:pt x="172676" y="266700"/>
                    <a:pt x="168412" y="270964"/>
                    <a:pt x="168412" y="276225"/>
                  </a:cubicBezTo>
                  <a:cubicBezTo>
                    <a:pt x="168412" y="279223"/>
                    <a:pt x="169823" y="282046"/>
                    <a:pt x="172222" y="283845"/>
                  </a:cubicBezTo>
                  <a:cubicBezTo>
                    <a:pt x="183251" y="291781"/>
                    <a:pt x="189775" y="304548"/>
                    <a:pt x="189748" y="318135"/>
                  </a:cubicBezTo>
                  <a:cubicBezTo>
                    <a:pt x="189748" y="342333"/>
                    <a:pt x="170131" y="361950"/>
                    <a:pt x="145933" y="361950"/>
                  </a:cubicBezTo>
                  <a:cubicBezTo>
                    <a:pt x="121734" y="361950"/>
                    <a:pt x="102118" y="342333"/>
                    <a:pt x="102118" y="318135"/>
                  </a:cubicBezTo>
                  <a:cubicBezTo>
                    <a:pt x="102094" y="304547"/>
                    <a:pt x="108622" y="291780"/>
                    <a:pt x="119653" y="283845"/>
                  </a:cubicBezTo>
                  <a:cubicBezTo>
                    <a:pt x="123861" y="280688"/>
                    <a:pt x="124715" y="274718"/>
                    <a:pt x="121558" y="270510"/>
                  </a:cubicBezTo>
                  <a:cubicBezTo>
                    <a:pt x="119759" y="268112"/>
                    <a:pt x="116937" y="266700"/>
                    <a:pt x="113938" y="266700"/>
                  </a:cubicBezTo>
                  <a:lnTo>
                    <a:pt x="19050" y="266700"/>
                  </a:lnTo>
                  <a:close/>
                  <a:moveTo>
                    <a:pt x="276225" y="533400"/>
                  </a:moveTo>
                  <a:lnTo>
                    <a:pt x="19050" y="533400"/>
                  </a:lnTo>
                  <a:lnTo>
                    <a:pt x="19050" y="285750"/>
                  </a:lnTo>
                  <a:lnTo>
                    <a:pt x="92393" y="285750"/>
                  </a:lnTo>
                  <a:cubicBezTo>
                    <a:pt x="86292" y="295448"/>
                    <a:pt x="83065" y="306677"/>
                    <a:pt x="83087" y="318135"/>
                  </a:cubicBezTo>
                  <a:cubicBezTo>
                    <a:pt x="83087" y="352855"/>
                    <a:pt x="111232" y="381000"/>
                    <a:pt x="145952" y="381000"/>
                  </a:cubicBezTo>
                  <a:cubicBezTo>
                    <a:pt x="180671" y="381000"/>
                    <a:pt x="208817" y="352855"/>
                    <a:pt x="208817" y="318135"/>
                  </a:cubicBezTo>
                  <a:cubicBezTo>
                    <a:pt x="208841" y="306678"/>
                    <a:pt x="205618" y="295449"/>
                    <a:pt x="199520" y="285750"/>
                  </a:cubicBezTo>
                  <a:lnTo>
                    <a:pt x="276225" y="285750"/>
                  </a:lnTo>
                  <a:lnTo>
                    <a:pt x="276225" y="376942"/>
                  </a:lnTo>
                  <a:cubicBezTo>
                    <a:pt x="276222" y="382203"/>
                    <a:pt x="280484" y="386469"/>
                    <a:pt x="285744" y="386473"/>
                  </a:cubicBezTo>
                  <a:cubicBezTo>
                    <a:pt x="288801" y="386475"/>
                    <a:pt x="291673" y="385009"/>
                    <a:pt x="293465" y="382534"/>
                  </a:cubicBezTo>
                  <a:cubicBezTo>
                    <a:pt x="298634" y="375276"/>
                    <a:pt x="306002" y="369873"/>
                    <a:pt x="314477" y="367122"/>
                  </a:cubicBezTo>
                  <a:cubicBezTo>
                    <a:pt x="336999" y="358956"/>
                    <a:pt x="361877" y="370594"/>
                    <a:pt x="370042" y="393115"/>
                  </a:cubicBezTo>
                  <a:cubicBezTo>
                    <a:pt x="378208" y="415637"/>
                    <a:pt x="366571" y="440514"/>
                    <a:pt x="344050" y="448680"/>
                  </a:cubicBezTo>
                  <a:cubicBezTo>
                    <a:pt x="343137" y="449011"/>
                    <a:pt x="342213" y="449311"/>
                    <a:pt x="341281" y="449580"/>
                  </a:cubicBezTo>
                  <a:lnTo>
                    <a:pt x="340490" y="449904"/>
                  </a:lnTo>
                  <a:cubicBezTo>
                    <a:pt x="339681" y="450161"/>
                    <a:pt x="338871" y="450475"/>
                    <a:pt x="338052" y="450856"/>
                  </a:cubicBezTo>
                  <a:lnTo>
                    <a:pt x="337366" y="451123"/>
                  </a:lnTo>
                  <a:cubicBezTo>
                    <a:pt x="336810" y="451171"/>
                    <a:pt x="336258" y="451267"/>
                    <a:pt x="335718" y="451409"/>
                  </a:cubicBezTo>
                  <a:cubicBezTo>
                    <a:pt x="322244" y="454907"/>
                    <a:pt x="307918" y="451235"/>
                    <a:pt x="297790" y="441684"/>
                  </a:cubicBezTo>
                  <a:cubicBezTo>
                    <a:pt x="297228" y="441103"/>
                    <a:pt x="296466" y="440341"/>
                    <a:pt x="295627" y="439550"/>
                  </a:cubicBezTo>
                  <a:cubicBezTo>
                    <a:pt x="294932" y="438893"/>
                    <a:pt x="294142" y="438179"/>
                    <a:pt x="293637" y="437645"/>
                  </a:cubicBezTo>
                  <a:cubicBezTo>
                    <a:pt x="291840" y="435064"/>
                    <a:pt x="288895" y="433524"/>
                    <a:pt x="285750" y="433521"/>
                  </a:cubicBezTo>
                  <a:cubicBezTo>
                    <a:pt x="280489" y="433521"/>
                    <a:pt x="276225" y="437785"/>
                    <a:pt x="276225" y="443046"/>
                  </a:cubicBezTo>
                  <a:lnTo>
                    <a:pt x="276225" y="533400"/>
                  </a:lnTo>
                  <a:close/>
                  <a:moveTo>
                    <a:pt x="552126" y="533400"/>
                  </a:moveTo>
                  <a:lnTo>
                    <a:pt x="295275" y="533400"/>
                  </a:lnTo>
                  <a:lnTo>
                    <a:pt x="295275" y="463477"/>
                  </a:lnTo>
                  <a:cubicBezTo>
                    <a:pt x="308648" y="471359"/>
                    <a:pt x="324566" y="473720"/>
                    <a:pt x="339652" y="470059"/>
                  </a:cubicBezTo>
                  <a:cubicBezTo>
                    <a:pt x="341627" y="469814"/>
                    <a:pt x="343554" y="469271"/>
                    <a:pt x="345367" y="468449"/>
                  </a:cubicBezTo>
                  <a:lnTo>
                    <a:pt x="347739" y="467497"/>
                  </a:lnTo>
                  <a:cubicBezTo>
                    <a:pt x="380471" y="456669"/>
                    <a:pt x="398230" y="421356"/>
                    <a:pt x="387402" y="388623"/>
                  </a:cubicBezTo>
                  <a:cubicBezTo>
                    <a:pt x="376575" y="355890"/>
                    <a:pt x="341262" y="338132"/>
                    <a:pt x="308528" y="348960"/>
                  </a:cubicBezTo>
                  <a:cubicBezTo>
                    <a:pt x="303911" y="350487"/>
                    <a:pt x="299490" y="352548"/>
                    <a:pt x="295351" y="355102"/>
                  </a:cubicBezTo>
                  <a:lnTo>
                    <a:pt x="295351" y="285750"/>
                  </a:lnTo>
                  <a:lnTo>
                    <a:pt x="400050" y="285750"/>
                  </a:lnTo>
                  <a:cubicBezTo>
                    <a:pt x="405311" y="285750"/>
                    <a:pt x="409575" y="281486"/>
                    <a:pt x="409575" y="276225"/>
                  </a:cubicBezTo>
                  <a:cubicBezTo>
                    <a:pt x="409575" y="273227"/>
                    <a:pt x="408163" y="270404"/>
                    <a:pt x="405765" y="268605"/>
                  </a:cubicBezTo>
                  <a:cubicBezTo>
                    <a:pt x="388931" y="255980"/>
                    <a:pt x="385520" y="232099"/>
                    <a:pt x="398145" y="215265"/>
                  </a:cubicBezTo>
                  <a:cubicBezTo>
                    <a:pt x="410770" y="198431"/>
                    <a:pt x="434652" y="195020"/>
                    <a:pt x="451485" y="207645"/>
                  </a:cubicBezTo>
                  <a:cubicBezTo>
                    <a:pt x="468319" y="220270"/>
                    <a:pt x="471730" y="244151"/>
                    <a:pt x="459105" y="260985"/>
                  </a:cubicBezTo>
                  <a:cubicBezTo>
                    <a:pt x="456939" y="263873"/>
                    <a:pt x="454373" y="266439"/>
                    <a:pt x="451485" y="268605"/>
                  </a:cubicBezTo>
                  <a:cubicBezTo>
                    <a:pt x="447277" y="271762"/>
                    <a:pt x="446423" y="277732"/>
                    <a:pt x="449580" y="281940"/>
                  </a:cubicBezTo>
                  <a:cubicBezTo>
                    <a:pt x="451379" y="284338"/>
                    <a:pt x="454202" y="285750"/>
                    <a:pt x="457200" y="285750"/>
                  </a:cubicBezTo>
                  <a:lnTo>
                    <a:pt x="552450" y="285750"/>
                  </a:ln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57">
              <a:extLst>
                <a:ext uri="{FF2B5EF4-FFF2-40B4-BE49-F238E27FC236}">
                  <a16:creationId xmlns:a16="http://schemas.microsoft.com/office/drawing/2014/main" id="{110B20AB-A385-48C0-B9C7-EF4C0FA9296E}"/>
                </a:ext>
              </a:extLst>
            </p:cNvPr>
            <p:cNvSpPr/>
            <p:nvPr/>
          </p:nvSpPr>
          <p:spPr>
            <a:xfrm>
              <a:off x="6072333" y="3076605"/>
              <a:ext cx="379748" cy="344549"/>
            </a:xfrm>
            <a:custGeom>
              <a:avLst/>
              <a:gdLst>
                <a:gd name="connsiteX0" fmla="*/ 379025 w 379748"/>
                <a:gd name="connsiteY0" fmla="*/ 101115 h 344549"/>
                <a:gd name="connsiteX1" fmla="*/ 373863 w 379748"/>
                <a:gd name="connsiteY1" fmla="*/ 95972 h 344549"/>
                <a:gd name="connsiteX2" fmla="*/ 142958 w 379748"/>
                <a:gd name="connsiteY2" fmla="*/ 722 h 344549"/>
                <a:gd name="connsiteX3" fmla="*/ 130521 w 379748"/>
                <a:gd name="connsiteY3" fmla="*/ 5897 h 344549"/>
                <a:gd name="connsiteX4" fmla="*/ 130518 w 379748"/>
                <a:gd name="connsiteY4" fmla="*/ 5903 h 344549"/>
                <a:gd name="connsiteX5" fmla="*/ 101857 w 379748"/>
                <a:gd name="connsiteY5" fmla="*/ 75569 h 344549"/>
                <a:gd name="connsiteX6" fmla="*/ 21908 w 379748"/>
                <a:gd name="connsiteY6" fmla="*/ 65728 h 344549"/>
                <a:gd name="connsiteX7" fmla="*/ 12067 w 379748"/>
                <a:gd name="connsiteY7" fmla="*/ 145678 h 344549"/>
                <a:gd name="connsiteX8" fmla="*/ 37335 w 379748"/>
                <a:gd name="connsiteY8" fmla="*/ 164094 h 344549"/>
                <a:gd name="connsiteX9" fmla="*/ 64529 w 379748"/>
                <a:gd name="connsiteY9" fmla="*/ 166676 h 344549"/>
                <a:gd name="connsiteX10" fmla="*/ 35392 w 379748"/>
                <a:gd name="connsiteY10" fmla="*/ 235732 h 344549"/>
                <a:gd name="connsiteX11" fmla="*/ 40474 w 379748"/>
                <a:gd name="connsiteY11" fmla="*/ 248207 h 344549"/>
                <a:gd name="connsiteX12" fmla="*/ 40574 w 379748"/>
                <a:gd name="connsiteY12" fmla="*/ 248248 h 344549"/>
                <a:gd name="connsiteX13" fmla="*/ 123632 w 379748"/>
                <a:gd name="connsiteY13" fmla="*/ 282119 h 344549"/>
                <a:gd name="connsiteX14" fmla="*/ 136045 w 379748"/>
                <a:gd name="connsiteY14" fmla="*/ 276887 h 344549"/>
                <a:gd name="connsiteX15" fmla="*/ 135433 w 379748"/>
                <a:gd name="connsiteY15" fmla="*/ 268469 h 344549"/>
                <a:gd name="connsiteX16" fmla="*/ 134481 w 379748"/>
                <a:gd name="connsiteY16" fmla="*/ 232846 h 344549"/>
                <a:gd name="connsiteX17" fmla="*/ 190960 w 379748"/>
                <a:gd name="connsiteY17" fmla="*/ 208870 h 344549"/>
                <a:gd name="connsiteX18" fmla="*/ 214935 w 379748"/>
                <a:gd name="connsiteY18" fmla="*/ 265350 h 344549"/>
                <a:gd name="connsiteX19" fmla="*/ 214548 w 379748"/>
                <a:gd name="connsiteY19" fmla="*/ 266279 h 344549"/>
                <a:gd name="connsiteX20" fmla="*/ 189144 w 379748"/>
                <a:gd name="connsiteY20" fmla="*/ 291625 h 344549"/>
                <a:gd name="connsiteX21" fmla="*/ 182151 w 379748"/>
                <a:gd name="connsiteY21" fmla="*/ 303138 h 344549"/>
                <a:gd name="connsiteX22" fmla="*/ 187868 w 379748"/>
                <a:gd name="connsiteY22" fmla="*/ 309722 h 344549"/>
                <a:gd name="connsiteX23" fmla="*/ 271421 w 379748"/>
                <a:gd name="connsiteY23" fmla="*/ 343822 h 344549"/>
                <a:gd name="connsiteX24" fmla="*/ 283867 w 379748"/>
                <a:gd name="connsiteY24" fmla="*/ 338668 h 344549"/>
                <a:gd name="connsiteX25" fmla="*/ 283871 w 379748"/>
                <a:gd name="connsiteY25" fmla="*/ 338659 h 344549"/>
                <a:gd name="connsiteX26" fmla="*/ 379035 w 379748"/>
                <a:gd name="connsiteY26" fmla="*/ 108373 h 344549"/>
                <a:gd name="connsiteX27" fmla="*/ 379025 w 379748"/>
                <a:gd name="connsiteY27" fmla="*/ 101115 h 344549"/>
                <a:gd name="connsiteX28" fmla="*/ 269888 w 379748"/>
                <a:gd name="connsiteY28" fmla="*/ 322638 h 344549"/>
                <a:gd name="connsiteX29" fmla="*/ 214033 w 379748"/>
                <a:gd name="connsiteY29" fmla="*/ 299778 h 344549"/>
                <a:gd name="connsiteX30" fmla="*/ 232131 w 379748"/>
                <a:gd name="connsiteY30" fmla="*/ 273584 h 344549"/>
                <a:gd name="connsiteX31" fmla="*/ 196342 w 379748"/>
                <a:gd name="connsiteY31" fmla="*/ 192849 h 344549"/>
                <a:gd name="connsiteX32" fmla="*/ 115607 w 379748"/>
                <a:gd name="connsiteY32" fmla="*/ 228639 h 344549"/>
                <a:gd name="connsiteX33" fmla="*/ 111668 w 379748"/>
                <a:gd name="connsiteY33" fmla="*/ 256639 h 344549"/>
                <a:gd name="connsiteX34" fmla="*/ 56709 w 379748"/>
                <a:gd name="connsiteY34" fmla="*/ 234217 h 344549"/>
                <a:gd name="connsiteX35" fmla="*/ 90827 w 379748"/>
                <a:gd name="connsiteY35" fmla="*/ 153350 h 344549"/>
                <a:gd name="connsiteX36" fmla="*/ 85741 w 379748"/>
                <a:gd name="connsiteY36" fmla="*/ 140877 h 344549"/>
                <a:gd name="connsiteX37" fmla="*/ 76883 w 379748"/>
                <a:gd name="connsiteY37" fmla="*/ 141654 h 344549"/>
                <a:gd name="connsiteX38" fmla="*/ 43945 w 379748"/>
                <a:gd name="connsiteY38" fmla="*/ 146197 h 344549"/>
                <a:gd name="connsiteX39" fmla="*/ 21395 w 379748"/>
                <a:gd name="connsiteY39" fmla="*/ 97253 h 344549"/>
                <a:gd name="connsiteX40" fmla="*/ 70339 w 379748"/>
                <a:gd name="connsiteY40" fmla="*/ 74702 h 344549"/>
                <a:gd name="connsiteX41" fmla="*/ 93818 w 379748"/>
                <a:gd name="connsiteY41" fmla="*/ 100753 h 344549"/>
                <a:gd name="connsiteX42" fmla="*/ 105671 w 379748"/>
                <a:gd name="connsiteY42" fmla="*/ 107152 h 344549"/>
                <a:gd name="connsiteX43" fmla="*/ 111754 w 379748"/>
                <a:gd name="connsiteY43" fmla="*/ 101648 h 344549"/>
                <a:gd name="connsiteX44" fmla="*/ 144548 w 379748"/>
                <a:gd name="connsiteY44" fmla="*/ 21934 h 344549"/>
                <a:gd name="connsiteX45" fmla="*/ 357823 w 379748"/>
                <a:gd name="connsiteY45" fmla="*/ 109945 h 34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9748" h="344549">
                  <a:moveTo>
                    <a:pt x="379025" y="101115"/>
                  </a:moveTo>
                  <a:cubicBezTo>
                    <a:pt x="378055" y="98784"/>
                    <a:pt x="376197" y="96934"/>
                    <a:pt x="373863" y="95972"/>
                  </a:cubicBezTo>
                  <a:lnTo>
                    <a:pt x="142958" y="722"/>
                  </a:lnTo>
                  <a:cubicBezTo>
                    <a:pt x="138094" y="-1283"/>
                    <a:pt x="132526" y="1033"/>
                    <a:pt x="130521" y="5897"/>
                  </a:cubicBezTo>
                  <a:cubicBezTo>
                    <a:pt x="130520" y="5898"/>
                    <a:pt x="130519" y="5901"/>
                    <a:pt x="130518" y="5903"/>
                  </a:cubicBezTo>
                  <a:lnTo>
                    <a:pt x="101857" y="75569"/>
                  </a:lnTo>
                  <a:cubicBezTo>
                    <a:pt x="82498" y="50775"/>
                    <a:pt x="46703" y="46368"/>
                    <a:pt x="21908" y="65728"/>
                  </a:cubicBezTo>
                  <a:cubicBezTo>
                    <a:pt x="-2887" y="85088"/>
                    <a:pt x="-7293" y="120882"/>
                    <a:pt x="12067" y="145678"/>
                  </a:cubicBezTo>
                  <a:cubicBezTo>
                    <a:pt x="18607" y="154053"/>
                    <a:pt x="27359" y="160433"/>
                    <a:pt x="37335" y="164094"/>
                  </a:cubicBezTo>
                  <a:cubicBezTo>
                    <a:pt x="46016" y="167327"/>
                    <a:pt x="55394" y="168217"/>
                    <a:pt x="64529" y="166676"/>
                  </a:cubicBezTo>
                  <a:lnTo>
                    <a:pt x="35392" y="235732"/>
                  </a:lnTo>
                  <a:cubicBezTo>
                    <a:pt x="33351" y="240580"/>
                    <a:pt x="35626" y="246166"/>
                    <a:pt x="40474" y="248207"/>
                  </a:cubicBezTo>
                  <a:cubicBezTo>
                    <a:pt x="40508" y="248220"/>
                    <a:pt x="40540" y="248234"/>
                    <a:pt x="40574" y="248248"/>
                  </a:cubicBezTo>
                  <a:lnTo>
                    <a:pt x="123632" y="282119"/>
                  </a:lnTo>
                  <a:cubicBezTo>
                    <a:pt x="128505" y="284102"/>
                    <a:pt x="134061" y="281759"/>
                    <a:pt x="136045" y="276887"/>
                  </a:cubicBezTo>
                  <a:cubicBezTo>
                    <a:pt x="137162" y="274139"/>
                    <a:pt x="136936" y="271027"/>
                    <a:pt x="135433" y="268469"/>
                  </a:cubicBezTo>
                  <a:cubicBezTo>
                    <a:pt x="129013" y="257548"/>
                    <a:pt x="128654" y="244095"/>
                    <a:pt x="134481" y="232846"/>
                  </a:cubicBezTo>
                  <a:cubicBezTo>
                    <a:pt x="143456" y="210629"/>
                    <a:pt x="168743" y="199895"/>
                    <a:pt x="190960" y="208870"/>
                  </a:cubicBezTo>
                  <a:cubicBezTo>
                    <a:pt x="213177" y="217846"/>
                    <a:pt x="223911" y="243133"/>
                    <a:pt x="214935" y="265350"/>
                  </a:cubicBezTo>
                  <a:cubicBezTo>
                    <a:pt x="214810" y="265661"/>
                    <a:pt x="214680" y="265971"/>
                    <a:pt x="214548" y="266279"/>
                  </a:cubicBezTo>
                  <a:cubicBezTo>
                    <a:pt x="210925" y="278488"/>
                    <a:pt x="201362" y="288029"/>
                    <a:pt x="189144" y="291625"/>
                  </a:cubicBezTo>
                  <a:cubicBezTo>
                    <a:pt x="184034" y="292872"/>
                    <a:pt x="180903" y="298027"/>
                    <a:pt x="182151" y="303138"/>
                  </a:cubicBezTo>
                  <a:cubicBezTo>
                    <a:pt x="182881" y="306127"/>
                    <a:pt x="185011" y="308580"/>
                    <a:pt x="187868" y="309722"/>
                  </a:cubicBezTo>
                  <a:lnTo>
                    <a:pt x="271421" y="343822"/>
                  </a:lnTo>
                  <a:cubicBezTo>
                    <a:pt x="276281" y="345835"/>
                    <a:pt x="281853" y="343528"/>
                    <a:pt x="283867" y="338668"/>
                  </a:cubicBezTo>
                  <a:cubicBezTo>
                    <a:pt x="283868" y="338665"/>
                    <a:pt x="283870" y="338662"/>
                    <a:pt x="283871" y="338659"/>
                  </a:cubicBezTo>
                  <a:lnTo>
                    <a:pt x="379035" y="108373"/>
                  </a:lnTo>
                  <a:cubicBezTo>
                    <a:pt x="379989" y="106047"/>
                    <a:pt x="379986" y="103438"/>
                    <a:pt x="379025" y="101115"/>
                  </a:cubicBezTo>
                  <a:close/>
                  <a:moveTo>
                    <a:pt x="269888" y="322638"/>
                  </a:moveTo>
                  <a:lnTo>
                    <a:pt x="214033" y="299778"/>
                  </a:lnTo>
                  <a:cubicBezTo>
                    <a:pt x="222074" y="292621"/>
                    <a:pt x="228281" y="283638"/>
                    <a:pt x="232131" y="273584"/>
                  </a:cubicBezTo>
                  <a:cubicBezTo>
                    <a:pt x="244542" y="241407"/>
                    <a:pt x="228519" y="205260"/>
                    <a:pt x="196342" y="192849"/>
                  </a:cubicBezTo>
                  <a:cubicBezTo>
                    <a:pt x="164165" y="180437"/>
                    <a:pt x="128019" y="196461"/>
                    <a:pt x="115607" y="228639"/>
                  </a:cubicBezTo>
                  <a:cubicBezTo>
                    <a:pt x="112170" y="237548"/>
                    <a:pt x="110822" y="247128"/>
                    <a:pt x="111668" y="256639"/>
                  </a:cubicBezTo>
                  <a:lnTo>
                    <a:pt x="56709" y="234217"/>
                  </a:lnTo>
                  <a:lnTo>
                    <a:pt x="90827" y="153350"/>
                  </a:lnTo>
                  <a:cubicBezTo>
                    <a:pt x="92868" y="148501"/>
                    <a:pt x="90590" y="142917"/>
                    <a:pt x="85741" y="140877"/>
                  </a:cubicBezTo>
                  <a:cubicBezTo>
                    <a:pt x="82842" y="139657"/>
                    <a:pt x="79526" y="139948"/>
                    <a:pt x="76883" y="141654"/>
                  </a:cubicBezTo>
                  <a:cubicBezTo>
                    <a:pt x="67271" y="148372"/>
                    <a:pt x="55016" y="150063"/>
                    <a:pt x="43945" y="146197"/>
                  </a:cubicBezTo>
                  <a:cubicBezTo>
                    <a:pt x="24203" y="138908"/>
                    <a:pt x="14106" y="116995"/>
                    <a:pt x="21395" y="97253"/>
                  </a:cubicBezTo>
                  <a:cubicBezTo>
                    <a:pt x="28683" y="77510"/>
                    <a:pt x="50597" y="67414"/>
                    <a:pt x="70339" y="74702"/>
                  </a:cubicBezTo>
                  <a:cubicBezTo>
                    <a:pt x="81758" y="79310"/>
                    <a:pt x="90418" y="88919"/>
                    <a:pt x="93818" y="100753"/>
                  </a:cubicBezTo>
                  <a:cubicBezTo>
                    <a:pt x="95324" y="105794"/>
                    <a:pt x="100632" y="108659"/>
                    <a:pt x="105671" y="107152"/>
                  </a:cubicBezTo>
                  <a:cubicBezTo>
                    <a:pt x="108426" y="106329"/>
                    <a:pt x="110660" y="104307"/>
                    <a:pt x="111754" y="101648"/>
                  </a:cubicBezTo>
                  <a:lnTo>
                    <a:pt x="144548" y="21934"/>
                  </a:lnTo>
                  <a:lnTo>
                    <a:pt x="357823" y="109945"/>
                  </a:ln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25" name="Рисунок 23" descr="Часы">
            <a:extLst>
              <a:ext uri="{FF2B5EF4-FFF2-40B4-BE49-F238E27FC236}">
                <a16:creationId xmlns:a16="http://schemas.microsoft.com/office/drawing/2014/main" id="{36779C29-6A49-4C95-937C-1C3812412BC6}"/>
              </a:ext>
            </a:extLst>
          </p:cNvPr>
          <p:cNvGrpSpPr/>
          <p:nvPr/>
        </p:nvGrpSpPr>
        <p:grpSpPr>
          <a:xfrm>
            <a:off x="6383276" y="3753551"/>
            <a:ext cx="628950" cy="650868"/>
            <a:chOff x="1415804" y="2444611"/>
            <a:chExt cx="723900" cy="723900"/>
          </a:xfrm>
          <a:solidFill>
            <a:schemeClr val="accent2"/>
          </a:solidFill>
        </p:grpSpPr>
        <p:sp>
          <p:nvSpPr>
            <p:cNvPr id="26" name="Полилиния: фигура 46">
              <a:extLst>
                <a:ext uri="{FF2B5EF4-FFF2-40B4-BE49-F238E27FC236}">
                  <a16:creationId xmlns:a16="http://schemas.microsoft.com/office/drawing/2014/main" id="{9849CBC6-7593-4F2F-ADC5-0C3280A51D95}"/>
                </a:ext>
              </a:extLst>
            </p:cNvPr>
            <p:cNvSpPr/>
            <p:nvPr/>
          </p:nvSpPr>
          <p:spPr>
            <a:xfrm>
              <a:off x="1415804" y="2444611"/>
              <a:ext cx="723900" cy="723900"/>
            </a:xfrm>
            <a:custGeom>
              <a:avLst/>
              <a:gdLst>
                <a:gd name="connsiteX0" fmla="*/ 361950 w 723900"/>
                <a:gd name="connsiteY0" fmla="*/ 723900 h 723900"/>
                <a:gd name="connsiteX1" fmla="*/ 0 w 723900"/>
                <a:gd name="connsiteY1" fmla="*/ 361950 h 723900"/>
                <a:gd name="connsiteX2" fmla="*/ 361950 w 723900"/>
                <a:gd name="connsiteY2" fmla="*/ 0 h 723900"/>
                <a:gd name="connsiteX3" fmla="*/ 723900 w 723900"/>
                <a:gd name="connsiteY3" fmla="*/ 361950 h 723900"/>
                <a:gd name="connsiteX4" fmla="*/ 361950 w 723900"/>
                <a:gd name="connsiteY4" fmla="*/ 723900 h 723900"/>
                <a:gd name="connsiteX5" fmla="*/ 361950 w 723900"/>
                <a:gd name="connsiteY5" fmla="*/ 19050 h 723900"/>
                <a:gd name="connsiteX6" fmla="*/ 19050 w 723900"/>
                <a:gd name="connsiteY6" fmla="*/ 361950 h 723900"/>
                <a:gd name="connsiteX7" fmla="*/ 361950 w 723900"/>
                <a:gd name="connsiteY7" fmla="*/ 704850 h 723900"/>
                <a:gd name="connsiteX8" fmla="*/ 704850 w 723900"/>
                <a:gd name="connsiteY8" fmla="*/ 361950 h 723900"/>
                <a:gd name="connsiteX9" fmla="*/ 361950 w 723900"/>
                <a:gd name="connsiteY9" fmla="*/ 1905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723900">
                  <a:moveTo>
                    <a:pt x="361950" y="723900"/>
                  </a:moveTo>
                  <a:cubicBezTo>
                    <a:pt x="162051" y="723900"/>
                    <a:pt x="0" y="561849"/>
                    <a:pt x="0" y="361950"/>
                  </a:cubicBezTo>
                  <a:cubicBezTo>
                    <a:pt x="0" y="162051"/>
                    <a:pt x="162051" y="0"/>
                    <a:pt x="361950" y="0"/>
                  </a:cubicBezTo>
                  <a:cubicBezTo>
                    <a:pt x="561849" y="0"/>
                    <a:pt x="723900" y="162051"/>
                    <a:pt x="723900" y="361950"/>
                  </a:cubicBezTo>
                  <a:cubicBezTo>
                    <a:pt x="723674" y="561756"/>
                    <a:pt x="561756" y="723674"/>
                    <a:pt x="361950" y="723900"/>
                  </a:cubicBezTo>
                  <a:close/>
                  <a:moveTo>
                    <a:pt x="361950" y="19050"/>
                  </a:moveTo>
                  <a:cubicBezTo>
                    <a:pt x="172571" y="19050"/>
                    <a:pt x="19050" y="172571"/>
                    <a:pt x="19050" y="361950"/>
                  </a:cubicBezTo>
                  <a:cubicBezTo>
                    <a:pt x="19050" y="551328"/>
                    <a:pt x="172571" y="704850"/>
                    <a:pt x="361950" y="704850"/>
                  </a:cubicBezTo>
                  <a:cubicBezTo>
                    <a:pt x="551328" y="704850"/>
                    <a:pt x="704850" y="551328"/>
                    <a:pt x="704850" y="361950"/>
                  </a:cubicBezTo>
                  <a:cubicBezTo>
                    <a:pt x="704640" y="172659"/>
                    <a:pt x="551241" y="19260"/>
                    <a:pt x="361950" y="1905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  <p:sp>
          <p:nvSpPr>
            <p:cNvPr id="27" name="Полилиния: фигура 47">
              <a:extLst>
                <a:ext uri="{FF2B5EF4-FFF2-40B4-BE49-F238E27FC236}">
                  <a16:creationId xmlns:a16="http://schemas.microsoft.com/office/drawing/2014/main" id="{E36E927E-93A1-48D6-A4E4-EB38A0BDDD02}"/>
                </a:ext>
              </a:extLst>
            </p:cNvPr>
            <p:cNvSpPr/>
            <p:nvPr/>
          </p:nvSpPr>
          <p:spPr>
            <a:xfrm>
              <a:off x="1768229" y="2625586"/>
              <a:ext cx="149609" cy="321059"/>
            </a:xfrm>
            <a:custGeom>
              <a:avLst/>
              <a:gdLst>
                <a:gd name="connsiteX0" fmla="*/ 136141 w 149609"/>
                <a:gd name="connsiteY0" fmla="*/ 321059 h 321059"/>
                <a:gd name="connsiteX1" fmla="*/ 2791 w 149609"/>
                <a:gd name="connsiteY1" fmla="*/ 187709 h 321059"/>
                <a:gd name="connsiteX2" fmla="*/ 0 w 149609"/>
                <a:gd name="connsiteY2" fmla="*/ 180975 h 321059"/>
                <a:gd name="connsiteX3" fmla="*/ 0 w 149609"/>
                <a:gd name="connsiteY3" fmla="*/ 0 h 321059"/>
                <a:gd name="connsiteX4" fmla="*/ 19050 w 149609"/>
                <a:gd name="connsiteY4" fmla="*/ 0 h 321059"/>
                <a:gd name="connsiteX5" fmla="*/ 19050 w 149609"/>
                <a:gd name="connsiteY5" fmla="*/ 177032 h 321059"/>
                <a:gd name="connsiteX6" fmla="*/ 149609 w 149609"/>
                <a:gd name="connsiteY6" fmla="*/ 307591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09" h="321059">
                  <a:moveTo>
                    <a:pt x="136141" y="321059"/>
                  </a:moveTo>
                  <a:lnTo>
                    <a:pt x="2791" y="187709"/>
                  </a:lnTo>
                  <a:cubicBezTo>
                    <a:pt x="1004" y="185923"/>
                    <a:pt x="1" y="183501"/>
                    <a:pt x="0" y="180975"/>
                  </a:cubicBezTo>
                  <a:lnTo>
                    <a:pt x="0" y="0"/>
                  </a:lnTo>
                  <a:lnTo>
                    <a:pt x="19050" y="0"/>
                  </a:lnTo>
                  <a:lnTo>
                    <a:pt x="19050" y="177032"/>
                  </a:lnTo>
                  <a:lnTo>
                    <a:pt x="149609" y="307591"/>
                  </a:ln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  <p:sp>
          <p:nvSpPr>
            <p:cNvPr id="28" name="Полилиния: фигура 48">
              <a:extLst>
                <a:ext uri="{FF2B5EF4-FFF2-40B4-BE49-F238E27FC236}">
                  <a16:creationId xmlns:a16="http://schemas.microsoft.com/office/drawing/2014/main" id="{ABAF12D9-2B54-49D5-B9FC-3404F6196742}"/>
                </a:ext>
              </a:extLst>
            </p:cNvPr>
            <p:cNvSpPr/>
            <p:nvPr/>
          </p:nvSpPr>
          <p:spPr>
            <a:xfrm>
              <a:off x="1758704" y="2549386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49">
              <a:extLst>
                <a:ext uri="{FF2B5EF4-FFF2-40B4-BE49-F238E27FC236}">
                  <a16:creationId xmlns:a16="http://schemas.microsoft.com/office/drawing/2014/main" id="{C2B021ED-EE02-468C-9793-D534F00664E5}"/>
                </a:ext>
              </a:extLst>
            </p:cNvPr>
            <p:cNvSpPr/>
            <p:nvPr/>
          </p:nvSpPr>
          <p:spPr>
            <a:xfrm>
              <a:off x="1520579" y="2787511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50">
              <a:extLst>
                <a:ext uri="{FF2B5EF4-FFF2-40B4-BE49-F238E27FC236}">
                  <a16:creationId xmlns:a16="http://schemas.microsoft.com/office/drawing/2014/main" id="{541E5413-3890-4004-8DDC-E05A27B9E240}"/>
                </a:ext>
              </a:extLst>
            </p:cNvPr>
            <p:cNvSpPr/>
            <p:nvPr/>
          </p:nvSpPr>
          <p:spPr>
            <a:xfrm>
              <a:off x="1758704" y="3025636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51">
              <a:extLst>
                <a:ext uri="{FF2B5EF4-FFF2-40B4-BE49-F238E27FC236}">
                  <a16:creationId xmlns:a16="http://schemas.microsoft.com/office/drawing/2014/main" id="{9C9C93B6-985A-4497-918F-1945E0D02EFF}"/>
                </a:ext>
              </a:extLst>
            </p:cNvPr>
            <p:cNvSpPr/>
            <p:nvPr/>
          </p:nvSpPr>
          <p:spPr>
            <a:xfrm>
              <a:off x="1996829" y="2787511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  <p:sp>
          <p:nvSpPr>
            <p:cNvPr id="32" name="Полилиния: фигура 52">
              <a:extLst>
                <a:ext uri="{FF2B5EF4-FFF2-40B4-BE49-F238E27FC236}">
                  <a16:creationId xmlns:a16="http://schemas.microsoft.com/office/drawing/2014/main" id="{9C41CDAA-5013-41D3-B234-7AA08612C624}"/>
                </a:ext>
              </a:extLst>
            </p:cNvPr>
            <p:cNvSpPr/>
            <p:nvPr/>
          </p:nvSpPr>
          <p:spPr>
            <a:xfrm>
              <a:off x="1463429" y="2492236"/>
              <a:ext cx="628650" cy="628650"/>
            </a:xfrm>
            <a:custGeom>
              <a:avLst/>
              <a:gdLst>
                <a:gd name="connsiteX0" fmla="*/ 314325 w 628650"/>
                <a:gd name="connsiteY0" fmla="*/ 628650 h 628650"/>
                <a:gd name="connsiteX1" fmla="*/ 0 w 628650"/>
                <a:gd name="connsiteY1" fmla="*/ 314325 h 628650"/>
                <a:gd name="connsiteX2" fmla="*/ 314325 w 628650"/>
                <a:gd name="connsiteY2" fmla="*/ 0 h 628650"/>
                <a:gd name="connsiteX3" fmla="*/ 628650 w 628650"/>
                <a:gd name="connsiteY3" fmla="*/ 314325 h 628650"/>
                <a:gd name="connsiteX4" fmla="*/ 314325 w 628650"/>
                <a:gd name="connsiteY4" fmla="*/ 628650 h 628650"/>
                <a:gd name="connsiteX5" fmla="*/ 314325 w 628650"/>
                <a:gd name="connsiteY5" fmla="*/ 19050 h 628650"/>
                <a:gd name="connsiteX6" fmla="*/ 19050 w 628650"/>
                <a:gd name="connsiteY6" fmla="*/ 314325 h 628650"/>
                <a:gd name="connsiteX7" fmla="*/ 314325 w 628650"/>
                <a:gd name="connsiteY7" fmla="*/ 609600 h 628650"/>
                <a:gd name="connsiteX8" fmla="*/ 609600 w 628650"/>
                <a:gd name="connsiteY8" fmla="*/ 314325 h 628650"/>
                <a:gd name="connsiteX9" fmla="*/ 314325 w 628650"/>
                <a:gd name="connsiteY9" fmla="*/ 190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4325" y="628650"/>
                  </a:moveTo>
                  <a:cubicBezTo>
                    <a:pt x="140728" y="628650"/>
                    <a:pt x="0" y="487922"/>
                    <a:pt x="0" y="314325"/>
                  </a:cubicBezTo>
                  <a:cubicBezTo>
                    <a:pt x="0" y="140728"/>
                    <a:pt x="140728" y="0"/>
                    <a:pt x="314325" y="0"/>
                  </a:cubicBezTo>
                  <a:cubicBezTo>
                    <a:pt x="487922" y="0"/>
                    <a:pt x="628650" y="140728"/>
                    <a:pt x="628650" y="314325"/>
                  </a:cubicBezTo>
                  <a:cubicBezTo>
                    <a:pt x="628451" y="487839"/>
                    <a:pt x="487839" y="628451"/>
                    <a:pt x="314325" y="628650"/>
                  </a:cubicBezTo>
                  <a:close/>
                  <a:moveTo>
                    <a:pt x="314325" y="19050"/>
                  </a:moveTo>
                  <a:cubicBezTo>
                    <a:pt x="151249" y="19050"/>
                    <a:pt x="19050" y="151249"/>
                    <a:pt x="19050" y="314325"/>
                  </a:cubicBezTo>
                  <a:cubicBezTo>
                    <a:pt x="19050" y="477401"/>
                    <a:pt x="151249" y="609600"/>
                    <a:pt x="314325" y="609600"/>
                  </a:cubicBezTo>
                  <a:cubicBezTo>
                    <a:pt x="477401" y="609600"/>
                    <a:pt x="609600" y="477401"/>
                    <a:pt x="609600" y="314325"/>
                  </a:cubicBezTo>
                  <a:cubicBezTo>
                    <a:pt x="609411" y="151327"/>
                    <a:pt x="477323" y="19239"/>
                    <a:pt x="314325" y="1905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wrap="none" rtlCol="0" anchor="ctr"/>
            <a:lstStyle/>
            <a:p>
              <a:endParaRPr lang="ru-RU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B62375-AF07-4B8D-A3A8-AF698C343364}"/>
              </a:ext>
            </a:extLst>
          </p:cNvPr>
          <p:cNvSpPr txBox="1"/>
          <p:nvPr/>
        </p:nvSpPr>
        <p:spPr>
          <a:xfrm>
            <a:off x="1729715" y="2123400"/>
            <a:ext cx="3960000" cy="161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Расширение производства без крупных единовременных затрат и необходимости привлечения заемных средств.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Возможность получения высокой ликвидационной стоимости предмета лизинга.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395F4D-44F4-4058-A214-3030C9118E3A}"/>
              </a:ext>
            </a:extLst>
          </p:cNvPr>
          <p:cNvSpPr txBox="1"/>
          <p:nvPr/>
        </p:nvSpPr>
        <p:spPr>
          <a:xfrm>
            <a:off x="1729715" y="4137263"/>
            <a:ext cx="39600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</a:rPr>
              <a:t>Все лизинговые платежи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у лизингополучателя относятся на себестоимость, тем самым уменьшая налогооблагаемую базу по налогу на прибыль.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</a:rPr>
              <a:t>Находясь на балансе лизингодателя, объект лизинга не увеличивает размер налога на имущество лизингополучателя.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3A882A-E6AC-4069-9B50-CDA049F24068}"/>
              </a:ext>
            </a:extLst>
          </p:cNvPr>
          <p:cNvSpPr txBox="1"/>
          <p:nvPr/>
        </p:nvSpPr>
        <p:spPr>
          <a:xfrm>
            <a:off x="7136716" y="2162795"/>
            <a:ext cx="3960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/>
              <a:t>Финансирование лизингополучателя </a:t>
            </a:r>
            <a:br>
              <a:rPr lang="ru-RU" sz="1600" dirty="0"/>
            </a:br>
            <a:r>
              <a:rPr lang="ru-RU" sz="1600" dirty="0"/>
              <a:t>в точном соответствии с потребностями </a:t>
            </a:r>
            <a:br>
              <a:rPr lang="ru-RU" sz="1600" dirty="0"/>
            </a:br>
            <a:r>
              <a:rPr lang="ru-RU" sz="1600" dirty="0"/>
              <a:t>в финансируемых активах.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D883FE-9FFB-4F8F-B243-2B671C7D561A}"/>
              </a:ext>
            </a:extLst>
          </p:cNvPr>
          <p:cNvSpPr txBox="1"/>
          <p:nvPr/>
        </p:nvSpPr>
        <p:spPr>
          <a:xfrm>
            <a:off x="7136716" y="4156961"/>
            <a:ext cx="39600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</a:rPr>
              <a:t>При лизинге вопросы приобретения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и финансирования активов решаются одновременно.</a:t>
            </a:r>
          </a:p>
          <a:p>
            <a:pPr>
              <a:lnSpc>
                <a:spcPct val="80000"/>
              </a:lnSpc>
            </a:pPr>
            <a:r>
              <a:rPr lang="ru-RU" sz="1600" dirty="0">
                <a:solidFill>
                  <a:schemeClr val="tx1"/>
                </a:solidFill>
              </a:rPr>
              <a:t>Частью обеспечения возвратности инвестированных средств считается предмет лизинга.</a:t>
            </a:r>
          </a:p>
        </p:txBody>
      </p:sp>
    </p:spTree>
    <p:extLst>
      <p:ext uri="{BB962C8B-B14F-4D97-AF65-F5344CB8AC3E}">
        <p14:creationId xmlns:p14="http://schemas.microsoft.com/office/powerpoint/2010/main" val="48618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Лизинговые платежи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 rot="2647320">
            <a:off x="7940340" y="1992880"/>
            <a:ext cx="1570936" cy="15597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49643" y="2297128"/>
            <a:ext cx="356845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ko-KR" sz="1600" b="1" dirty="0">
                <a:cs typeface="Times New Roman" panose="02020603050405020304" pitchFamily="18" charset="0"/>
              </a:rPr>
              <a:t>Сумма, возмещающая полную </a:t>
            </a:r>
            <a:br>
              <a:rPr lang="ru-RU" altLang="ko-KR" sz="1600" b="1" dirty="0">
                <a:cs typeface="Times New Roman" panose="02020603050405020304" pitchFamily="18" charset="0"/>
              </a:rPr>
            </a:br>
            <a:r>
              <a:rPr lang="ru-RU" altLang="ko-KR" sz="1600" dirty="0">
                <a:cs typeface="Times New Roman" panose="02020603050405020304" pitchFamily="18" charset="0"/>
              </a:rPr>
              <a:t>(или близкую к ней) </a:t>
            </a:r>
            <a:r>
              <a:rPr lang="ru-RU" altLang="ko-KR" sz="1600" b="1" dirty="0">
                <a:cs typeface="Times New Roman" panose="02020603050405020304" pitchFamily="18" charset="0"/>
              </a:rPr>
              <a:t>стоимость лизингового имущества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49643" y="3800807"/>
            <a:ext cx="3828489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ko-KR" sz="1600" b="1" dirty="0">
                <a:cs typeface="Times New Roman" panose="02020603050405020304" pitchFamily="18" charset="0"/>
              </a:rPr>
              <a:t>Вознаграждение лизингодателю</a:t>
            </a:r>
            <a:endParaRPr lang="ko-KR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43" name="Freeform 6"/>
          <p:cNvSpPr>
            <a:spLocks noEditPoints="1"/>
          </p:cNvSpPr>
          <p:nvPr/>
        </p:nvSpPr>
        <p:spPr bwMode="auto">
          <a:xfrm>
            <a:off x="868415" y="2388274"/>
            <a:ext cx="408688" cy="417227"/>
          </a:xfrm>
          <a:custGeom>
            <a:avLst/>
            <a:gdLst/>
            <a:ahLst/>
            <a:cxnLst>
              <a:cxn ang="0">
                <a:pos x="68" y="58"/>
              </a:cxn>
              <a:cxn ang="0">
                <a:pos x="67" y="59"/>
              </a:cxn>
              <a:cxn ang="0">
                <a:pos x="67" y="59"/>
              </a:cxn>
              <a:cxn ang="0">
                <a:pos x="66" y="59"/>
              </a:cxn>
              <a:cxn ang="0">
                <a:pos x="62" y="55"/>
              </a:cxn>
              <a:cxn ang="0">
                <a:pos x="34" y="67"/>
              </a:cxn>
              <a:cxn ang="0">
                <a:pos x="5" y="55"/>
              </a:cxn>
              <a:cxn ang="0">
                <a:pos x="2" y="59"/>
              </a:cxn>
              <a:cxn ang="0">
                <a:pos x="1" y="59"/>
              </a:cxn>
              <a:cxn ang="0">
                <a:pos x="1" y="59"/>
              </a:cxn>
              <a:cxn ang="0">
                <a:pos x="0" y="58"/>
              </a:cxn>
              <a:cxn ang="0">
                <a:pos x="0" y="45"/>
              </a:cxn>
              <a:cxn ang="0">
                <a:pos x="1" y="43"/>
              </a:cxn>
              <a:cxn ang="0">
                <a:pos x="14" y="43"/>
              </a:cxn>
              <a:cxn ang="0">
                <a:pos x="15" y="44"/>
              </a:cxn>
              <a:cxn ang="0">
                <a:pos x="15" y="46"/>
              </a:cxn>
              <a:cxn ang="0">
                <a:pos x="11" y="49"/>
              </a:cxn>
              <a:cxn ang="0">
                <a:pos x="29" y="58"/>
              </a:cxn>
              <a:cxn ang="0">
                <a:pos x="29" y="34"/>
              </a:cxn>
              <a:cxn ang="0">
                <a:pos x="22" y="34"/>
              </a:cxn>
              <a:cxn ang="0">
                <a:pos x="19" y="31"/>
              </a:cxn>
              <a:cxn ang="0">
                <a:pos x="19" y="26"/>
              </a:cxn>
              <a:cxn ang="0">
                <a:pos x="22" y="24"/>
              </a:cxn>
              <a:cxn ang="0">
                <a:pos x="29" y="24"/>
              </a:cxn>
              <a:cxn ang="0">
                <a:pos x="29" y="18"/>
              </a:cxn>
              <a:cxn ang="0">
                <a:pos x="24" y="9"/>
              </a:cxn>
              <a:cxn ang="0">
                <a:pos x="34" y="0"/>
              </a:cxn>
              <a:cxn ang="0">
                <a:pos x="43" y="9"/>
              </a:cxn>
              <a:cxn ang="0">
                <a:pos x="39" y="18"/>
              </a:cxn>
              <a:cxn ang="0">
                <a:pos x="39" y="24"/>
              </a:cxn>
              <a:cxn ang="0">
                <a:pos x="46" y="24"/>
              </a:cxn>
              <a:cxn ang="0">
                <a:pos x="48" y="26"/>
              </a:cxn>
              <a:cxn ang="0">
                <a:pos x="48" y="31"/>
              </a:cxn>
              <a:cxn ang="0">
                <a:pos x="46" y="34"/>
              </a:cxn>
              <a:cxn ang="0">
                <a:pos x="39" y="34"/>
              </a:cxn>
              <a:cxn ang="0">
                <a:pos x="39" y="58"/>
              </a:cxn>
              <a:cxn ang="0">
                <a:pos x="56" y="49"/>
              </a:cxn>
              <a:cxn ang="0">
                <a:pos x="52" y="46"/>
              </a:cxn>
              <a:cxn ang="0">
                <a:pos x="52" y="44"/>
              </a:cxn>
              <a:cxn ang="0">
                <a:pos x="53" y="43"/>
              </a:cxn>
              <a:cxn ang="0">
                <a:pos x="67" y="43"/>
              </a:cxn>
              <a:cxn ang="0">
                <a:pos x="68" y="45"/>
              </a:cxn>
              <a:cxn ang="0">
                <a:pos x="68" y="58"/>
              </a:cxn>
              <a:cxn ang="0">
                <a:pos x="34" y="7"/>
              </a:cxn>
              <a:cxn ang="0">
                <a:pos x="31" y="9"/>
              </a:cxn>
              <a:cxn ang="0">
                <a:pos x="34" y="12"/>
              </a:cxn>
              <a:cxn ang="0">
                <a:pos x="36" y="9"/>
              </a:cxn>
              <a:cxn ang="0">
                <a:pos x="34" y="7"/>
              </a:cxn>
            </a:cxnLst>
            <a:rect l="0" t="0" r="r" b="b"/>
            <a:pathLst>
              <a:path w="68" h="67">
                <a:moveTo>
                  <a:pt x="68" y="58"/>
                </a:moveTo>
                <a:cubicBezTo>
                  <a:pt x="68" y="58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62" y="55"/>
                  <a:pt x="62" y="55"/>
                  <a:pt x="62" y="55"/>
                </a:cubicBezTo>
                <a:cubicBezTo>
                  <a:pt x="56" y="63"/>
                  <a:pt x="46" y="67"/>
                  <a:pt x="34" y="67"/>
                </a:cubicBezTo>
                <a:cubicBezTo>
                  <a:pt x="22" y="67"/>
                  <a:pt x="11" y="63"/>
                  <a:pt x="5" y="55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1" y="59"/>
                  <a:pt x="1" y="59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8"/>
                  <a:pt x="0" y="5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3"/>
                  <a:pt x="1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4"/>
                  <a:pt x="21" y="57"/>
                  <a:pt x="29" y="58"/>
                </a:cubicBezTo>
                <a:cubicBezTo>
                  <a:pt x="29" y="34"/>
                  <a:pt x="29" y="34"/>
                  <a:pt x="2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19" y="33"/>
                  <a:pt x="19" y="3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20" y="24"/>
                  <a:pt x="2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6"/>
                  <a:pt x="24" y="13"/>
                  <a:pt x="24" y="9"/>
                </a:cubicBezTo>
                <a:cubicBezTo>
                  <a:pt x="24" y="4"/>
                  <a:pt x="28" y="0"/>
                  <a:pt x="34" y="0"/>
                </a:cubicBezTo>
                <a:cubicBezTo>
                  <a:pt x="39" y="0"/>
                  <a:pt x="43" y="4"/>
                  <a:pt x="43" y="9"/>
                </a:cubicBezTo>
                <a:cubicBezTo>
                  <a:pt x="43" y="13"/>
                  <a:pt x="42" y="16"/>
                  <a:pt x="39" y="18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5"/>
                  <a:pt x="48" y="26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3"/>
                  <a:pt x="47" y="34"/>
                  <a:pt x="4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58"/>
                  <a:pt x="39" y="58"/>
                  <a:pt x="39" y="58"/>
                </a:cubicBezTo>
                <a:cubicBezTo>
                  <a:pt x="46" y="57"/>
                  <a:pt x="53" y="54"/>
                  <a:pt x="56" y="49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5"/>
                  <a:pt x="52" y="45"/>
                  <a:pt x="52" y="44"/>
                </a:cubicBezTo>
                <a:cubicBezTo>
                  <a:pt x="52" y="44"/>
                  <a:pt x="53" y="43"/>
                  <a:pt x="53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3"/>
                  <a:pt x="68" y="44"/>
                  <a:pt x="68" y="45"/>
                </a:cubicBezTo>
                <a:lnTo>
                  <a:pt x="68" y="58"/>
                </a:lnTo>
                <a:close/>
                <a:moveTo>
                  <a:pt x="34" y="7"/>
                </a:moveTo>
                <a:cubicBezTo>
                  <a:pt x="32" y="7"/>
                  <a:pt x="31" y="8"/>
                  <a:pt x="31" y="9"/>
                </a:cubicBezTo>
                <a:cubicBezTo>
                  <a:pt x="31" y="11"/>
                  <a:pt x="32" y="12"/>
                  <a:pt x="34" y="12"/>
                </a:cubicBezTo>
                <a:cubicBezTo>
                  <a:pt x="35" y="12"/>
                  <a:pt x="36" y="11"/>
                  <a:pt x="36" y="9"/>
                </a:cubicBezTo>
                <a:cubicBezTo>
                  <a:pt x="36" y="8"/>
                  <a:pt x="35" y="7"/>
                  <a:pt x="34" y="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879359" y="4759151"/>
            <a:ext cx="4841836" cy="1077218"/>
            <a:chOff x="879359" y="4918734"/>
            <a:chExt cx="4841836" cy="107721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549643" y="4918734"/>
              <a:ext cx="417155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ko-KR" sz="1600" b="1" dirty="0">
                  <a:cs typeface="Times New Roman" panose="02020603050405020304" pitchFamily="18" charset="0"/>
                </a:rPr>
                <a:t>Иные затраты лизингодателя </a:t>
              </a:r>
              <a:br>
                <a:rPr lang="ru-RU" altLang="ko-KR" sz="1600" b="1" dirty="0">
                  <a:cs typeface="Times New Roman" panose="02020603050405020304" pitchFamily="18" charset="0"/>
                </a:rPr>
              </a:br>
              <a:r>
                <a:rPr lang="ru-RU" altLang="ko-KR" sz="1600" dirty="0">
                  <a:cs typeface="Times New Roman" panose="02020603050405020304" pitchFamily="18" charset="0"/>
                </a:rPr>
                <a:t>(</a:t>
              </a:r>
              <a:r>
                <a:rPr lang="ru-RU" altLang="ko-KR" sz="1600" i="1" dirty="0">
                  <a:cs typeface="Times New Roman" panose="02020603050405020304" pitchFamily="18" charset="0"/>
                </a:rPr>
                <a:t>страхование, транспортировка, обслуживание лизингового имущества, </a:t>
              </a:r>
              <a:br>
                <a:rPr lang="ru-RU" altLang="ko-KR" sz="1600" i="1" dirty="0">
                  <a:cs typeface="Times New Roman" panose="02020603050405020304" pitchFamily="18" charset="0"/>
                </a:rPr>
              </a:br>
              <a:r>
                <a:rPr lang="ru-RU" altLang="ko-KR" sz="1600" i="1" dirty="0">
                  <a:cs typeface="Times New Roman" panose="02020603050405020304" pitchFamily="18" charset="0"/>
                </a:rPr>
                <a:t>его капитальный ремонт и т.п.)</a:t>
              </a:r>
              <a:endParaRPr lang="ko-KR" altLang="en-US" sz="1600" i="1" dirty="0">
                <a:cs typeface="Times New Roman" panose="02020603050405020304" pitchFamily="18" charset="0"/>
              </a:endParaRPr>
            </a:p>
          </p:txBody>
        </p:sp>
        <p:sp>
          <p:nvSpPr>
            <p:cNvPr id="44" name="Freeform 95"/>
            <p:cNvSpPr>
              <a:spLocks/>
            </p:cNvSpPr>
            <p:nvPr/>
          </p:nvSpPr>
          <p:spPr bwMode="auto">
            <a:xfrm>
              <a:off x="879359" y="4961947"/>
              <a:ext cx="418810" cy="396987"/>
            </a:xfrm>
            <a:custGeom>
              <a:avLst/>
              <a:gdLst/>
              <a:ahLst/>
              <a:cxnLst>
                <a:cxn ang="0">
                  <a:pos x="54" y="30"/>
                </a:cxn>
                <a:cxn ang="0">
                  <a:pos x="50" y="34"/>
                </a:cxn>
                <a:cxn ang="0">
                  <a:pos x="34" y="34"/>
                </a:cxn>
                <a:cxn ang="0">
                  <a:pos x="34" y="49"/>
                </a:cxn>
                <a:cxn ang="0">
                  <a:pos x="31" y="53"/>
                </a:cxn>
                <a:cxn ang="0">
                  <a:pos x="24" y="53"/>
                </a:cxn>
                <a:cxn ang="0">
                  <a:pos x="20" y="49"/>
                </a:cxn>
                <a:cxn ang="0">
                  <a:pos x="20" y="34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4" y="19"/>
                </a:cxn>
                <a:cxn ang="0">
                  <a:pos x="20" y="1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34" y="3"/>
                </a:cxn>
                <a:cxn ang="0">
                  <a:pos x="34" y="19"/>
                </a:cxn>
                <a:cxn ang="0">
                  <a:pos x="50" y="19"/>
                </a:cxn>
                <a:cxn ang="0">
                  <a:pos x="54" y="23"/>
                </a:cxn>
                <a:cxn ang="0">
                  <a:pos x="54" y="30"/>
                </a:cxn>
              </a:cxnLst>
              <a:rect l="0" t="0" r="r" b="b"/>
              <a:pathLst>
                <a:path w="54" h="53">
                  <a:moveTo>
                    <a:pt x="54" y="30"/>
                  </a:moveTo>
                  <a:cubicBezTo>
                    <a:pt x="54" y="32"/>
                    <a:pt x="52" y="34"/>
                    <a:pt x="5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51"/>
                    <a:pt x="33" y="53"/>
                    <a:pt x="31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53"/>
                    <a:pt x="20" y="51"/>
                    <a:pt x="20" y="4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1"/>
                    <a:pt x="2" y="19"/>
                    <a:pt x="4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9"/>
                    <a:pt x="54" y="21"/>
                    <a:pt x="54" y="2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" name="Freeform 127"/>
          <p:cNvSpPr>
            <a:spLocks noEditPoints="1"/>
          </p:cNvSpPr>
          <p:nvPr/>
        </p:nvSpPr>
        <p:spPr bwMode="auto">
          <a:xfrm>
            <a:off x="857508" y="3685383"/>
            <a:ext cx="518467" cy="372841"/>
          </a:xfrm>
          <a:custGeom>
            <a:avLst/>
            <a:gdLst/>
            <a:ahLst/>
            <a:cxnLst>
              <a:cxn ang="0">
                <a:pos x="51" y="46"/>
              </a:cxn>
              <a:cxn ang="0">
                <a:pos x="12" y="46"/>
              </a:cxn>
              <a:cxn ang="0">
                <a:pos x="11" y="43"/>
              </a:cxn>
              <a:cxn ang="0">
                <a:pos x="11" y="37"/>
              </a:cxn>
              <a:cxn ang="0">
                <a:pos x="11" y="20"/>
              </a:cxn>
              <a:cxn ang="0">
                <a:pos x="3" y="20"/>
              </a:cxn>
              <a:cxn ang="0">
                <a:pos x="0" y="18"/>
              </a:cxn>
              <a:cxn ang="0">
                <a:pos x="1" y="16"/>
              </a:cxn>
              <a:cxn ang="0">
                <a:pos x="14" y="1"/>
              </a:cxn>
              <a:cxn ang="0">
                <a:pos x="16" y="0"/>
              </a:cxn>
              <a:cxn ang="0">
                <a:pos x="18" y="1"/>
              </a:cxn>
              <a:cxn ang="0">
                <a:pos x="31" y="16"/>
              </a:cxn>
              <a:cxn ang="0">
                <a:pos x="31" y="18"/>
              </a:cxn>
              <a:cxn ang="0">
                <a:pos x="29" y="20"/>
              </a:cxn>
              <a:cxn ang="0">
                <a:pos x="21" y="20"/>
              </a:cxn>
              <a:cxn ang="0">
                <a:pos x="21" y="36"/>
              </a:cxn>
              <a:cxn ang="0">
                <a:pos x="44" y="36"/>
              </a:cxn>
              <a:cxn ang="0">
                <a:pos x="45" y="36"/>
              </a:cxn>
              <a:cxn ang="0">
                <a:pos x="52" y="44"/>
              </a:cxn>
              <a:cxn ang="0">
                <a:pos x="52" y="45"/>
              </a:cxn>
              <a:cxn ang="0">
                <a:pos x="51" y="46"/>
              </a:cxn>
              <a:cxn ang="0">
                <a:pos x="77" y="30"/>
              </a:cxn>
              <a:cxn ang="0">
                <a:pos x="64" y="45"/>
              </a:cxn>
              <a:cxn ang="0">
                <a:pos x="62" y="46"/>
              </a:cxn>
              <a:cxn ang="0">
                <a:pos x="60" y="45"/>
              </a:cxn>
              <a:cxn ang="0">
                <a:pos x="47" y="30"/>
              </a:cxn>
              <a:cxn ang="0">
                <a:pos x="47" y="28"/>
              </a:cxn>
              <a:cxn ang="0">
                <a:pos x="49" y="25"/>
              </a:cxn>
              <a:cxn ang="0">
                <a:pos x="57" y="25"/>
              </a:cxn>
              <a:cxn ang="0">
                <a:pos x="57" y="10"/>
              </a:cxn>
              <a:cxn ang="0">
                <a:pos x="34" y="10"/>
              </a:cxn>
              <a:cxn ang="0">
                <a:pos x="33" y="10"/>
              </a:cxn>
              <a:cxn ang="0">
                <a:pos x="26" y="2"/>
              </a:cxn>
              <a:cxn ang="0">
                <a:pos x="26" y="1"/>
              </a:cxn>
              <a:cxn ang="0">
                <a:pos x="27" y="0"/>
              </a:cxn>
              <a:cxn ang="0">
                <a:pos x="66" y="0"/>
              </a:cxn>
              <a:cxn ang="0">
                <a:pos x="67" y="2"/>
              </a:cxn>
              <a:cxn ang="0">
                <a:pos x="67" y="9"/>
              </a:cxn>
              <a:cxn ang="0">
                <a:pos x="67" y="25"/>
              </a:cxn>
              <a:cxn ang="0">
                <a:pos x="75" y="25"/>
              </a:cxn>
              <a:cxn ang="0">
                <a:pos x="78" y="28"/>
              </a:cxn>
              <a:cxn ang="0">
                <a:pos x="77" y="30"/>
              </a:cxn>
            </a:cxnLst>
            <a:rect l="0" t="0" r="r" b="b"/>
            <a:pathLst>
              <a:path w="78" h="46">
                <a:moveTo>
                  <a:pt x="51" y="46"/>
                </a:moveTo>
                <a:cubicBezTo>
                  <a:pt x="12" y="46"/>
                  <a:pt x="12" y="46"/>
                  <a:pt x="12" y="46"/>
                </a:cubicBezTo>
                <a:cubicBezTo>
                  <a:pt x="11" y="46"/>
                  <a:pt x="11" y="44"/>
                  <a:pt x="11" y="43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20"/>
                  <a:pt x="11" y="20"/>
                  <a:pt x="1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19"/>
                  <a:pt x="0" y="18"/>
                </a:cubicBezTo>
                <a:cubicBezTo>
                  <a:pt x="0" y="17"/>
                  <a:pt x="1" y="17"/>
                  <a:pt x="1" y="16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17" y="0"/>
                  <a:pt x="17" y="0"/>
                  <a:pt x="18" y="1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7"/>
                  <a:pt x="31" y="17"/>
                  <a:pt x="31" y="18"/>
                </a:cubicBezTo>
                <a:cubicBezTo>
                  <a:pt x="31" y="19"/>
                  <a:pt x="30" y="20"/>
                  <a:pt x="29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36"/>
                  <a:pt x="21" y="36"/>
                  <a:pt x="21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4"/>
                  <a:pt x="52" y="44"/>
                  <a:pt x="52" y="45"/>
                </a:cubicBezTo>
                <a:cubicBezTo>
                  <a:pt x="52" y="45"/>
                  <a:pt x="51" y="46"/>
                  <a:pt x="51" y="46"/>
                </a:cubicBezTo>
                <a:close/>
                <a:moveTo>
                  <a:pt x="77" y="30"/>
                </a:moveTo>
                <a:cubicBezTo>
                  <a:pt x="64" y="45"/>
                  <a:pt x="64" y="45"/>
                  <a:pt x="64" y="45"/>
                </a:cubicBezTo>
                <a:cubicBezTo>
                  <a:pt x="64" y="46"/>
                  <a:pt x="63" y="46"/>
                  <a:pt x="62" y="46"/>
                </a:cubicBezTo>
                <a:cubicBezTo>
                  <a:pt x="61" y="46"/>
                  <a:pt x="61" y="46"/>
                  <a:pt x="60" y="45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29"/>
                  <a:pt x="47" y="29"/>
                  <a:pt x="47" y="28"/>
                </a:cubicBezTo>
                <a:cubicBezTo>
                  <a:pt x="47" y="27"/>
                  <a:pt x="48" y="25"/>
                  <a:pt x="49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10"/>
                  <a:pt x="57" y="10"/>
                  <a:pt x="57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3" y="10"/>
                  <a:pt x="33" y="1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1"/>
                  <a:pt x="26" y="1"/>
                </a:cubicBezTo>
                <a:cubicBezTo>
                  <a:pt x="26" y="0"/>
                  <a:pt x="27" y="0"/>
                  <a:pt x="2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7" y="1"/>
                  <a:pt x="67" y="2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25"/>
                  <a:pt x="67" y="25"/>
                  <a:pt x="67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6" y="25"/>
                  <a:pt x="78" y="27"/>
                  <a:pt x="78" y="28"/>
                </a:cubicBezTo>
                <a:cubicBezTo>
                  <a:pt x="78" y="29"/>
                  <a:pt x="77" y="29"/>
                  <a:pt x="77" y="3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EBC724-CCA8-44CE-A28D-020AC81F7028}"/>
              </a:ext>
            </a:extLst>
          </p:cNvPr>
          <p:cNvSpPr txBox="1"/>
          <p:nvPr/>
        </p:nvSpPr>
        <p:spPr>
          <a:xfrm>
            <a:off x="5924551" y="4094990"/>
            <a:ext cx="5602514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ko-KR" sz="2800" b="1" dirty="0">
                <a:ea typeface="Arial Unicode MS"/>
                <a:cs typeface="Arial" pitchFamily="34" charset="0"/>
              </a:rPr>
              <a:t>Лизинговые платежи –</a:t>
            </a:r>
          </a:p>
        </p:txBody>
      </p:sp>
      <p:sp>
        <p:nvSpPr>
          <p:cNvPr id="47" name="Freeform 243"/>
          <p:cNvSpPr>
            <a:spLocks noEditPoints="1"/>
          </p:cNvSpPr>
          <p:nvPr/>
        </p:nvSpPr>
        <p:spPr bwMode="auto">
          <a:xfrm>
            <a:off x="8358937" y="2365098"/>
            <a:ext cx="733743" cy="871572"/>
          </a:xfrm>
          <a:custGeom>
            <a:avLst/>
            <a:gdLst/>
            <a:ahLst/>
            <a:cxnLst>
              <a:cxn ang="0">
                <a:pos x="31" y="33"/>
              </a:cxn>
              <a:cxn ang="0">
                <a:pos x="18" y="33"/>
              </a:cxn>
              <a:cxn ang="0">
                <a:pos x="18" y="37"/>
              </a:cxn>
              <a:cxn ang="0">
                <a:pos x="37" y="37"/>
              </a:cxn>
              <a:cxn ang="0">
                <a:pos x="39" y="38"/>
              </a:cxn>
              <a:cxn ang="0">
                <a:pos x="39" y="43"/>
              </a:cxn>
              <a:cxn ang="0">
                <a:pos x="37" y="44"/>
              </a:cxn>
              <a:cxn ang="0">
                <a:pos x="18" y="44"/>
              </a:cxn>
              <a:cxn ang="0">
                <a:pos x="18" y="52"/>
              </a:cxn>
              <a:cxn ang="0">
                <a:pos x="17" y="53"/>
              </a:cxn>
              <a:cxn ang="0">
                <a:pos x="11" y="53"/>
              </a:cxn>
              <a:cxn ang="0">
                <a:pos x="9" y="52"/>
              </a:cxn>
              <a:cxn ang="0">
                <a:pos x="9" y="44"/>
              </a:cxn>
              <a:cxn ang="0">
                <a:pos x="1" y="44"/>
              </a:cxn>
              <a:cxn ang="0">
                <a:pos x="0" y="43"/>
              </a:cxn>
              <a:cxn ang="0">
                <a:pos x="0" y="38"/>
              </a:cxn>
              <a:cxn ang="0">
                <a:pos x="1" y="37"/>
              </a:cxn>
              <a:cxn ang="0">
                <a:pos x="9" y="37"/>
              </a:cxn>
              <a:cxn ang="0">
                <a:pos x="9" y="33"/>
              </a:cxn>
              <a:cxn ang="0">
                <a:pos x="1" y="33"/>
              </a:cxn>
              <a:cxn ang="0">
                <a:pos x="0" y="32"/>
              </a:cxn>
              <a:cxn ang="0">
                <a:pos x="0" y="26"/>
              </a:cxn>
              <a:cxn ang="0">
                <a:pos x="1" y="25"/>
              </a:cxn>
              <a:cxn ang="0">
                <a:pos x="9" y="25"/>
              </a:cxn>
              <a:cxn ang="0">
                <a:pos x="9" y="1"/>
              </a:cxn>
              <a:cxn ang="0">
                <a:pos x="11" y="0"/>
              </a:cxn>
              <a:cxn ang="0">
                <a:pos x="31" y="0"/>
              </a:cxn>
              <a:cxn ang="0">
                <a:pos x="48" y="16"/>
              </a:cxn>
              <a:cxn ang="0">
                <a:pos x="31" y="33"/>
              </a:cxn>
              <a:cxn ang="0">
                <a:pos x="30" y="8"/>
              </a:cxn>
              <a:cxn ang="0">
                <a:pos x="18" y="8"/>
              </a:cxn>
              <a:cxn ang="0">
                <a:pos x="18" y="25"/>
              </a:cxn>
              <a:cxn ang="0">
                <a:pos x="30" y="25"/>
              </a:cxn>
              <a:cxn ang="0">
                <a:pos x="39" y="16"/>
              </a:cxn>
              <a:cxn ang="0">
                <a:pos x="30" y="8"/>
              </a:cxn>
            </a:cxnLst>
            <a:rect l="0" t="0" r="r" b="b"/>
            <a:pathLst>
              <a:path w="48" h="53">
                <a:moveTo>
                  <a:pt x="31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8" y="37"/>
                  <a:pt x="18" y="37"/>
                  <a:pt x="18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8" y="37"/>
                  <a:pt x="39" y="38"/>
                  <a:pt x="39" y="38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4"/>
                  <a:pt x="38" y="44"/>
                  <a:pt x="3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8" y="53"/>
                  <a:pt x="17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3"/>
                  <a:pt x="9" y="52"/>
                  <a:pt x="9" y="52"/>
                </a:cubicBezTo>
                <a:cubicBezTo>
                  <a:pt x="9" y="44"/>
                  <a:pt x="9" y="44"/>
                  <a:pt x="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4"/>
                  <a:pt x="0" y="4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7"/>
                  <a:pt x="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3"/>
                  <a:pt x="9" y="33"/>
                  <a:pt x="9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5"/>
                  <a:pt x="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10" y="0"/>
                  <a:pt x="1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1" y="0"/>
                  <a:pt x="48" y="6"/>
                  <a:pt x="48" y="16"/>
                </a:cubicBezTo>
                <a:cubicBezTo>
                  <a:pt x="48" y="26"/>
                  <a:pt x="41" y="33"/>
                  <a:pt x="31" y="33"/>
                </a:cubicBezTo>
                <a:close/>
                <a:moveTo>
                  <a:pt x="30" y="8"/>
                </a:moveTo>
                <a:cubicBezTo>
                  <a:pt x="18" y="8"/>
                  <a:pt x="18" y="8"/>
                  <a:pt x="18" y="8"/>
                </a:cubicBezTo>
                <a:cubicBezTo>
                  <a:pt x="18" y="25"/>
                  <a:pt x="18" y="25"/>
                  <a:pt x="1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6" y="25"/>
                  <a:pt x="39" y="21"/>
                  <a:pt x="39" y="16"/>
                </a:cubicBezTo>
                <a:cubicBezTo>
                  <a:pt x="39" y="11"/>
                  <a:pt x="36" y="8"/>
                  <a:pt x="30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C9980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78317" y="4603802"/>
            <a:ext cx="529498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ko-KR" sz="2400" dirty="0">
                <a:ea typeface="Arial Unicode MS"/>
                <a:cs typeface="Arial" pitchFamily="34" charset="0"/>
              </a:rPr>
              <a:t>выплаты лизингодателю, осуществляемые лизингополучателем </a:t>
            </a:r>
            <a:br>
              <a:rPr lang="ru-RU" altLang="ko-KR" sz="2400" dirty="0">
                <a:ea typeface="Arial Unicode MS"/>
                <a:cs typeface="Arial" pitchFamily="34" charset="0"/>
              </a:rPr>
            </a:br>
            <a:r>
              <a:rPr lang="ru-RU" altLang="ko-KR" sz="2400" dirty="0">
                <a:ea typeface="Arial Unicode MS"/>
                <a:cs typeface="Arial" pitchFamily="34" charset="0"/>
              </a:rPr>
              <a:t>за предоставленное ему право пользования лизинговым имуществом</a:t>
            </a:r>
            <a:endParaRPr lang="ko-KR" altLang="en-US" sz="2400" dirty="0">
              <a:ea typeface="Arial Unicode MS"/>
              <a:cs typeface="Arial" pitchFamily="34" charset="0"/>
            </a:endParaRPr>
          </a:p>
        </p:txBody>
      </p:sp>
      <p:sp>
        <p:nvSpPr>
          <p:cNvPr id="49" name="Объект 1">
            <a:extLst>
              <a:ext uri="{FF2B5EF4-FFF2-40B4-BE49-F238E27FC236}">
                <a16:creationId xmlns:a16="http://schemas.microsoft.com/office/drawing/2014/main" id="{C18F5605-EC85-4743-806D-D97DEF39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614956"/>
          </a:xfrm>
        </p:spPr>
        <p:txBody>
          <a:bodyPr/>
          <a:lstStyle/>
          <a:p>
            <a:r>
              <a:rPr lang="ru-RU" sz="2800" b="1" dirty="0">
                <a:latin typeface="+mn-lt"/>
              </a:rPr>
              <a:t>Состав лизинговых платежей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660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73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270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맑은 고딕</vt:lpstr>
      <vt:lpstr>MS PGothic</vt:lpstr>
      <vt:lpstr>Arial</vt:lpstr>
      <vt:lpstr>Arial Unicode MS</vt:lpstr>
      <vt:lpstr>Calibri</vt:lpstr>
      <vt:lpstr>Calibri Light</vt:lpstr>
      <vt:lpstr>Roboto</vt:lpstr>
      <vt:lpstr>Times New Roman</vt:lpstr>
      <vt:lpstr>Verdana</vt:lpstr>
      <vt:lpstr>Тема Office</vt:lpstr>
      <vt:lpstr>Лекция 1.  Лизинг – история  и общая характеристика</vt:lpstr>
      <vt:lpstr>История лизинга</vt:lpstr>
      <vt:lpstr>Определение</vt:lpstr>
      <vt:lpstr>Основные виды лизинга</vt:lpstr>
      <vt:lpstr>Преимущества лизинга</vt:lpstr>
      <vt:lpstr>Лизинговые платежи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Хлевной Александр Сергеевич</cp:lastModifiedBy>
  <cp:revision>67</cp:revision>
  <dcterms:created xsi:type="dcterms:W3CDTF">2023-03-13T11:53:49Z</dcterms:created>
  <dcterms:modified xsi:type="dcterms:W3CDTF">2024-02-27T13:19:37Z</dcterms:modified>
</cp:coreProperties>
</file>