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307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91" r:id="rId18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A47"/>
    <a:srgbClr val="0A5095"/>
    <a:srgbClr val="DA8347"/>
    <a:srgbClr val="76BCD6"/>
    <a:srgbClr val="00859B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713"/>
        <p:guide pos="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4007" y="3249673"/>
            <a:ext cx="63470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УПРАВЛЕНИЕ</a:t>
            </a:r>
            <a:r>
              <a:rPr lang="ru-RU" sz="3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ХИМИЧЕСКОЙ</a:t>
            </a:r>
            <a:r>
              <a:rPr lang="ru-RU" sz="3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РЕАКЦИЕЙ.</a:t>
            </a:r>
            <a:r>
              <a:rPr lang="ru-RU" sz="3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СИНТЕЗ</a:t>
            </a:r>
            <a:r>
              <a:rPr lang="ru-RU" sz="3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АММИАКА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ПРИНЦИП</a:t>
            </a:r>
            <a:r>
              <a:rPr lang="ru-RU" sz="3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ЛЕ</a:t>
            </a:r>
            <a:r>
              <a:rPr lang="ru-RU" sz="3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ШАТЕЛЬЕ</a:t>
            </a:r>
            <a:endParaRPr lang="ru-RU" sz="3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020671" y="2499593"/>
            <a:ext cx="1440160" cy="144016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5735" y="801401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СИНТЕЗ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67744" y="4155777"/>
            <a:ext cx="3276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727" y="3167665"/>
            <a:ext cx="1020513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en-US" sz="8000" b="1" spc="1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10" name="Google Shape;247;p3"/>
          <p:cNvCxnSpPr/>
          <p:nvPr/>
        </p:nvCxnSpPr>
        <p:spPr>
          <a:xfrm>
            <a:off x="4500130" y="3160802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" name="Google Shape;247;p3"/>
          <p:cNvCxnSpPr/>
          <p:nvPr/>
        </p:nvCxnSpPr>
        <p:spPr>
          <a:xfrm flipH="1">
            <a:off x="4500130" y="3448834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03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31361"/>
            <a:ext cx="79202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ПРИМЕНЕНИЕ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ПРИНЦИПА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ШАТЕЛЬЕ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en-US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ПРАКТИКЕ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179" y="2256355"/>
            <a:ext cx="4320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Влияние</a:t>
            </a:r>
            <a:r>
              <a:rPr lang="ru-RU" sz="29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давления</a:t>
            </a:r>
          </a:p>
          <a:p>
            <a:pPr algn="ctr">
              <a:lnSpc>
                <a:spcPts val="3300"/>
              </a:lnSpc>
            </a:pPr>
            <a:r>
              <a:rPr lang="ru-RU" sz="2900" b="1" dirty="0">
                <a:solidFill>
                  <a:srgbClr val="31AA47"/>
                </a:solidFill>
                <a:cs typeface="Foco" panose="020B0504050202020203" pitchFamily="34" charset="0"/>
              </a:rPr>
              <a:t>Увеличение</a:t>
            </a:r>
            <a:r>
              <a:rPr lang="ru-RU" sz="29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2900" b="1" dirty="0">
                <a:solidFill>
                  <a:srgbClr val="31AA47"/>
                </a:solidFill>
                <a:cs typeface="Foco" panose="020B0504050202020203" pitchFamily="34" charset="0"/>
              </a:rPr>
              <a:t>давления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727" y="3833586"/>
            <a:ext cx="95770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8" name="Google Shape;247;p3"/>
          <p:cNvCxnSpPr/>
          <p:nvPr/>
        </p:nvCxnSpPr>
        <p:spPr>
          <a:xfrm>
            <a:off x="4500130" y="3816723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247;p3"/>
          <p:cNvCxnSpPr/>
          <p:nvPr/>
        </p:nvCxnSpPr>
        <p:spPr>
          <a:xfrm flipH="1">
            <a:off x="4500130" y="4104755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37783" y="5190251"/>
            <a:ext cx="396044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V</a:t>
            </a:r>
            <a:r>
              <a:rPr lang="en-US" sz="8000" b="1" spc="3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r>
              <a:rPr lang="en-US" sz="8000" b="1" spc="1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31AA47"/>
                </a:solidFill>
                <a:cs typeface="Foco" panose="020B0504050202020203" pitchFamily="34" charset="0"/>
              </a:rPr>
              <a:t>З</a:t>
            </a: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5754" y="5183889"/>
            <a:ext cx="1540266" cy="6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2V</a:t>
            </a:r>
            <a:endParaRPr lang="en-US" sz="8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735" y="441361"/>
            <a:ext cx="79202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ПРИМЕНЕНИЕ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ПРИНЦИПА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ШАТЕЛЬЕ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en-US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ПРАКТИКЕ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179" y="2246355"/>
            <a:ext cx="4320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Влияние</a:t>
            </a:r>
            <a:r>
              <a:rPr lang="ru-RU" sz="29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давления</a:t>
            </a:r>
          </a:p>
          <a:p>
            <a:pPr algn="ctr">
              <a:lnSpc>
                <a:spcPts val="3300"/>
              </a:lnSpc>
            </a:pPr>
            <a:r>
              <a:rPr lang="ru-RU" sz="2900" b="1" dirty="0">
                <a:solidFill>
                  <a:srgbClr val="31AA47"/>
                </a:solidFill>
                <a:cs typeface="Foco" panose="020B0504050202020203" pitchFamily="34" charset="0"/>
              </a:rPr>
              <a:t>Увеличение</a:t>
            </a:r>
            <a:r>
              <a:rPr lang="ru-RU" sz="2900" b="1" spc="3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2900" b="1" dirty="0">
                <a:solidFill>
                  <a:srgbClr val="31AA47"/>
                </a:solidFill>
                <a:cs typeface="Foco" panose="020B0504050202020203" pitchFamily="34" charset="0"/>
              </a:rPr>
              <a:t>давления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727" y="3833586"/>
            <a:ext cx="95770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15" name="Google Shape;247;p3"/>
          <p:cNvCxnSpPr/>
          <p:nvPr/>
        </p:nvCxnSpPr>
        <p:spPr>
          <a:xfrm>
            <a:off x="4500130" y="3816723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247;p3"/>
          <p:cNvCxnSpPr/>
          <p:nvPr/>
        </p:nvCxnSpPr>
        <p:spPr>
          <a:xfrm flipH="1">
            <a:off x="4500130" y="4104755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561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7783" y="5200251"/>
            <a:ext cx="396044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V</a:t>
            </a:r>
            <a:r>
              <a:rPr lang="en-US" sz="80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r>
              <a:rPr lang="en-US" sz="80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31AA47"/>
                </a:solidFill>
                <a:cs typeface="Foco" panose="020B0504050202020203" pitchFamily="34" charset="0"/>
              </a:rPr>
              <a:t>З</a:t>
            </a: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5754" y="5173889"/>
            <a:ext cx="1540266" cy="6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2V</a:t>
            </a:r>
            <a:endParaRPr lang="en-US" sz="8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35" y="421361"/>
            <a:ext cx="79202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ПРИМЕНЕНИЕ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ПРИНЦИПА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ШАТЕЛЬЕ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en-US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ПРАКТИКЕ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179" y="2246355"/>
            <a:ext cx="4320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Влияние</a:t>
            </a:r>
            <a:r>
              <a:rPr lang="ru-RU" sz="29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давления</a:t>
            </a:r>
          </a:p>
          <a:p>
            <a:pPr algn="ctr">
              <a:lnSpc>
                <a:spcPts val="3300"/>
              </a:lnSpc>
            </a:pPr>
            <a:r>
              <a:rPr lang="ru-RU" sz="2900" b="1" dirty="0">
                <a:solidFill>
                  <a:srgbClr val="31AA47"/>
                </a:solidFill>
                <a:cs typeface="Foco" panose="020B0504050202020203" pitchFamily="34" charset="0"/>
              </a:rPr>
              <a:t>Увеличение</a:t>
            </a:r>
            <a:r>
              <a:rPr lang="ru-RU" sz="29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2900" b="1" dirty="0">
                <a:solidFill>
                  <a:srgbClr val="31AA47"/>
                </a:solidFill>
                <a:cs typeface="Foco" panose="020B0504050202020203" pitchFamily="34" charset="0"/>
              </a:rPr>
              <a:t>давления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727" y="3833586"/>
            <a:ext cx="95770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14" name="Google Shape;247;p3"/>
          <p:cNvCxnSpPr/>
          <p:nvPr/>
        </p:nvCxnSpPr>
        <p:spPr>
          <a:xfrm>
            <a:off x="4500130" y="3816723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247;p3"/>
          <p:cNvCxnSpPr/>
          <p:nvPr/>
        </p:nvCxnSpPr>
        <p:spPr>
          <a:xfrm flipH="1">
            <a:off x="4500130" y="4104755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892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7783" y="5200251"/>
            <a:ext cx="396044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V</a:t>
            </a:r>
            <a:r>
              <a:rPr lang="en-US" sz="80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r>
              <a:rPr lang="en-US" sz="80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31AA47"/>
                </a:solidFill>
                <a:cs typeface="Foco" panose="020B0504050202020203" pitchFamily="34" charset="0"/>
              </a:rPr>
              <a:t>З</a:t>
            </a:r>
            <a:r>
              <a:rPr lang="en-US" sz="8000" b="1" dirty="0">
                <a:solidFill>
                  <a:srgbClr val="31AA47"/>
                </a:solidFill>
                <a:cs typeface="Foco" panose="020B0504050202020203" pitchFamily="34" charset="0"/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5754" y="5183889"/>
            <a:ext cx="1540266" cy="6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2V</a:t>
            </a:r>
            <a:endParaRPr lang="en-US" sz="8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735" y="421361"/>
            <a:ext cx="79202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ПРИМЕНЕНИЕ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ПРИНЦИПА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ШАТЕЛЬЕ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en-US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ПРАКТИКЕ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7983" y="2621579"/>
            <a:ext cx="43204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Влияние</a:t>
            </a:r>
            <a:r>
              <a:rPr lang="ru-RU" sz="29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900" b="1" dirty="0">
                <a:solidFill>
                  <a:srgbClr val="0A5095"/>
                </a:solidFill>
                <a:cs typeface="Foco" panose="020B0504050202020203" pitchFamily="34" charset="0"/>
              </a:rPr>
              <a:t>температуры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727" y="3813586"/>
            <a:ext cx="95770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18" name="Google Shape;247;p3"/>
          <p:cNvCxnSpPr/>
          <p:nvPr/>
        </p:nvCxnSpPr>
        <p:spPr>
          <a:xfrm>
            <a:off x="4500130" y="3816723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247;p3"/>
          <p:cNvCxnSpPr/>
          <p:nvPr/>
        </p:nvCxnSpPr>
        <p:spPr>
          <a:xfrm flipH="1">
            <a:off x="4500130" y="4104755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849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5735" y="2831730"/>
            <a:ext cx="37444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>
                <a:solidFill>
                  <a:srgbClr val="0A5095"/>
                </a:solidFill>
                <a:cs typeface="Foco" panose="020B0504050202020203" pitchFamily="34" charset="0"/>
              </a:rPr>
              <a:t>Влияние</a:t>
            </a:r>
            <a:r>
              <a:rPr lang="ru-RU" sz="32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200" b="1" dirty="0">
                <a:solidFill>
                  <a:srgbClr val="0A5095"/>
                </a:solidFill>
                <a:cs typeface="Foco" panose="020B0504050202020203" pitchFamily="34" charset="0"/>
              </a:rPr>
              <a:t>концентрации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65" y="2104602"/>
            <a:ext cx="1363464" cy="1077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7360" y="2879609"/>
            <a:ext cx="8549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4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40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endParaRPr lang="ru-RU" sz="40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683314">
            <a:off x="5084546" y="3734896"/>
            <a:ext cx="8549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4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40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endParaRPr lang="ru-RU" sz="40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683314">
            <a:off x="5970001" y="3541741"/>
            <a:ext cx="854998" cy="54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4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H</a:t>
            </a:r>
            <a:r>
              <a:rPr lang="en-US" sz="40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endParaRPr lang="ru-RU" sz="40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683314">
            <a:off x="7709163" y="2999688"/>
            <a:ext cx="1633713" cy="54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4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40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endParaRPr lang="ru-RU" sz="40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300529" y="3522700"/>
            <a:ext cx="3355223" cy="8879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извлечение 20"/>
          <p:cNvSpPr/>
          <p:nvPr/>
        </p:nvSpPr>
        <p:spPr>
          <a:xfrm>
            <a:off x="6587520" y="4028212"/>
            <a:ext cx="864096" cy="720080"/>
          </a:xfrm>
          <a:prstGeom prst="flowChartExtra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47900" y="5031174"/>
            <a:ext cx="4320480" cy="4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Foco" panose="020B0504050202020203" pitchFamily="34" charset="0"/>
              </a:rPr>
              <a:t>Сдвиг</a:t>
            </a:r>
            <a:r>
              <a:rPr lang="ru-RU" sz="2000" spc="300" dirty="0" smtClean="0">
                <a:solidFill>
                  <a:schemeClr val="bg1">
                    <a:lumMod val="50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Foco" panose="020B0504050202020203" pitchFamily="34" charset="0"/>
              </a:rPr>
              <a:t>химического</a:t>
            </a:r>
            <a:r>
              <a:rPr lang="ru-RU" sz="2000" spc="300" dirty="0" smtClean="0">
                <a:solidFill>
                  <a:schemeClr val="bg1">
                    <a:lumMod val="50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Foco" panose="020B0504050202020203" pitchFamily="34" charset="0"/>
              </a:rPr>
              <a:t>равновесия</a:t>
            </a:r>
            <a:endParaRPr lang="ru-RU" sz="2000" dirty="0">
              <a:solidFill>
                <a:schemeClr val="bg1">
                  <a:lumMod val="50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735" y="441361"/>
            <a:ext cx="79202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ПРИМЕНЕНИЕ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ПРИНЦИПА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ШАТЕЛЬЕ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en-US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ПРАКТИКЕ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735" y="2015537"/>
            <a:ext cx="43204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800" b="1" dirty="0">
                <a:solidFill>
                  <a:srgbClr val="0A5095"/>
                </a:solidFill>
                <a:cs typeface="Foco" panose="020B0504050202020203" pitchFamily="34" charset="0"/>
              </a:rPr>
              <a:t>Оптимальные</a:t>
            </a:r>
            <a:r>
              <a:rPr lang="ru-RU" sz="2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rgbClr val="0A5095"/>
                </a:solidFill>
                <a:cs typeface="Foco" panose="020B0504050202020203" pitchFamily="34" charset="0"/>
              </a:rPr>
              <a:t>условия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35" y="2969070"/>
            <a:ext cx="34563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1.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Высокое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давление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736" y="3379847"/>
            <a:ext cx="46085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200-300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атмосфер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необходимо,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чтобы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«подтолкнуть»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равновесие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сторону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8383" y="2976839"/>
            <a:ext cx="34563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3.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Постоянная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циркуляция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8383" y="3331814"/>
            <a:ext cx="345638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Непрерывная</a:t>
            </a:r>
            <a:r>
              <a:rPr lang="ru-RU" sz="20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подача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сырья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удаление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продукта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658" y="4479007"/>
            <a:ext cx="34563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2.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Температура</a:t>
            </a:r>
            <a:r>
              <a:rPr lang="ru-RU" sz="2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±450°</a:t>
            </a:r>
            <a:r>
              <a:rPr lang="en-US" sz="2000" b="1" dirty="0">
                <a:solidFill>
                  <a:srgbClr val="0A5095"/>
                </a:solidFill>
                <a:cs typeface="Foco" panose="020B0504050202020203" pitchFamily="34" charset="0"/>
              </a:rPr>
              <a:t>C</a:t>
            </a:r>
            <a:r>
              <a:rPr lang="en-US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2000" b="1" dirty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en-US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1658" y="4831234"/>
            <a:ext cx="4602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компромисс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между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высоким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выходом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приемлемой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скоростью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реакции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4805" y="4479007"/>
            <a:ext cx="34563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4.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Катализатор: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34805" y="4881436"/>
            <a:ext cx="345638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елезо</a:t>
            </a:r>
            <a:r>
              <a:rPr lang="ru-RU" sz="2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добавками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735" y="421361"/>
            <a:ext cx="79202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ПРИМЕНЕНИЕ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ПРИНЦИПА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ШАТЕЛЬЕ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en-US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ПРАКТИКЕ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023" y="2313569"/>
            <a:ext cx="6264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1721" y="1784043"/>
            <a:ext cx="3860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Андрей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Анатольевич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Foco" panose="020B0504050202020203" pitchFamily="34" charset="0"/>
              </a:rPr>
              <a:t>Кокоза</a:t>
            </a:r>
            <a:endParaRPr lang="ru-RU" sz="2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118" y="1815942"/>
            <a:ext cx="2592288" cy="91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Начальник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смены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цеха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производству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аммиака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№3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23727" y="2877965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108031"/>
            <a:ext cx="425267" cy="536104"/>
          </a:xfrm>
          <a:prstGeom prst="rect">
            <a:avLst/>
          </a:prstGeom>
        </p:spPr>
      </p:pic>
      <p:sp>
        <p:nvSpPr>
          <p:cNvPr id="24" name="Google Shape;92;p1"/>
          <p:cNvSpPr txBox="1"/>
          <p:nvPr/>
        </p:nvSpPr>
        <p:spPr>
          <a:xfrm>
            <a:off x="446803" y="3775322"/>
            <a:ext cx="2771219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Выпускник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корпоративной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ФосАгро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«Команда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будущего»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3112045"/>
            <a:ext cx="425267" cy="532089"/>
          </a:xfrm>
          <a:prstGeom prst="rect">
            <a:avLst/>
          </a:prstGeom>
        </p:spPr>
      </p:pic>
      <p:sp>
        <p:nvSpPr>
          <p:cNvPr id="26" name="Google Shape;92;p1"/>
          <p:cNvSpPr txBox="1"/>
          <p:nvPr/>
        </p:nvSpPr>
        <p:spPr>
          <a:xfrm>
            <a:off x="3784087" y="3765322"/>
            <a:ext cx="2951640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Участник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экспертного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сообщества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ФосАгро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«Команда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профессионалов»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4783456"/>
            <a:ext cx="425267" cy="536104"/>
          </a:xfrm>
          <a:prstGeom prst="rect">
            <a:avLst/>
          </a:prstGeom>
        </p:spPr>
      </p:pic>
      <p:sp>
        <p:nvSpPr>
          <p:cNvPr id="28" name="Google Shape;92;p1"/>
          <p:cNvSpPr txBox="1"/>
          <p:nvPr/>
        </p:nvSpPr>
        <p:spPr>
          <a:xfrm>
            <a:off x="446803" y="5450747"/>
            <a:ext cx="2771219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Руководитель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организационных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ru-RU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и</a:t>
            </a:r>
            <a:r>
              <a:rPr lang="ru-RU" sz="1700" spc="2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ИТ-проектов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4787470"/>
            <a:ext cx="425267" cy="532089"/>
          </a:xfrm>
          <a:prstGeom prst="rect">
            <a:avLst/>
          </a:prstGeom>
        </p:spPr>
      </p:pic>
      <p:sp>
        <p:nvSpPr>
          <p:cNvPr id="30" name="Google Shape;92;p1"/>
          <p:cNvSpPr txBox="1"/>
          <p:nvPr/>
        </p:nvSpPr>
        <p:spPr>
          <a:xfrm>
            <a:off x="3774087" y="5430747"/>
            <a:ext cx="2951640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Спикер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ru-RU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профессиональных</a:t>
            </a:r>
            <a:r>
              <a:rPr lang="ru-RU" sz="1700" spc="1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конференций</a:t>
            </a:r>
          </a:p>
        </p:txBody>
      </p:sp>
    </p:spTree>
    <p:extLst>
      <p:ext uri="{BB962C8B-B14F-4D97-AF65-F5344CB8AC3E}">
        <p14:creationId xmlns:p14="http://schemas.microsoft.com/office/powerpoint/2010/main" val="9187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509" y="803214"/>
            <a:ext cx="659596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НЕОБРАТИМАЯ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РЕАКЦИЯ.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ПРЯМАЯ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958" y="2869633"/>
            <a:ext cx="393166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A+B</a:t>
            </a:r>
            <a:r>
              <a:rPr lang="ru-RU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C</a:t>
            </a:r>
            <a:endParaRPr lang="ru-RU" sz="8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17" name="Google Shape;247;p3"/>
          <p:cNvCxnSpPr/>
          <p:nvPr/>
        </p:nvCxnSpPr>
        <p:spPr>
          <a:xfrm>
            <a:off x="2610182" y="2931641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8183" y="2447585"/>
            <a:ext cx="6288764" cy="259228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57;p4"/>
          <p:cNvPicPr preferRelativeResize="0"/>
          <p:nvPr/>
        </p:nvPicPr>
        <p:blipFill rotWithShape="1">
          <a:blip r:embed="rId2">
            <a:alphaModFix/>
          </a:blip>
          <a:srcRect r="16457"/>
          <a:stretch/>
        </p:blipFill>
        <p:spPr>
          <a:xfrm>
            <a:off x="451719" y="1563489"/>
            <a:ext cx="3528392" cy="48085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5735" y="801401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ОБРАТИМАЯ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РЕАКЦИЯ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0271" y="3753729"/>
            <a:ext cx="5400600" cy="6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A+B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AB</a:t>
            </a:r>
            <a:endParaRPr lang="en-US" sz="8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10" name="Google Shape;247;p3"/>
          <p:cNvCxnSpPr/>
          <p:nvPr/>
        </p:nvCxnSpPr>
        <p:spPr>
          <a:xfrm>
            <a:off x="7436495" y="3579713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" name="Google Shape;247;p3"/>
          <p:cNvCxnSpPr/>
          <p:nvPr/>
        </p:nvCxnSpPr>
        <p:spPr>
          <a:xfrm flipH="1">
            <a:off x="7436495" y="3867745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387450"/>
            <a:ext cx="63367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ОБРАТИМАЯ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РЕАКЦИЯ.</a:t>
            </a: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СОСТОЯНИЕ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РАВНОВЕСИЯ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7" y="1851521"/>
            <a:ext cx="4657331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020" y="5312332"/>
            <a:ext cx="195173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0A5095"/>
                </a:solidFill>
                <a:cs typeface="Foco" panose="020B0504050202020203" pitchFamily="34" charset="0"/>
              </a:rPr>
              <a:t>Время</a:t>
            </a:r>
            <a:endParaRPr lang="ru-RU" sz="3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737073" y="3474030"/>
            <a:ext cx="320114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0A5095"/>
                </a:solidFill>
                <a:cs typeface="Foco" panose="020B0504050202020203" pitchFamily="34" charset="0"/>
              </a:rPr>
              <a:t>Скорость</a:t>
            </a:r>
            <a:r>
              <a:rPr lang="ru-RU" sz="3000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000" dirty="0" smtClean="0">
                <a:solidFill>
                  <a:srgbClr val="0A5095"/>
                </a:solidFill>
                <a:cs typeface="Foco" panose="020B0504050202020203" pitchFamily="34" charset="0"/>
              </a:rPr>
              <a:t>реакции</a:t>
            </a:r>
            <a:endParaRPr lang="ru-RU" sz="3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769" y="2836424"/>
            <a:ext cx="453650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Прямая</a:t>
            </a:r>
            <a:r>
              <a:rPr lang="ru-RU" sz="3000" b="1" spc="100" dirty="0" smtClean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3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реакция</a:t>
            </a:r>
            <a:endParaRPr lang="ru-RU" sz="3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9494" y="4103653"/>
            <a:ext cx="361167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Обратная</a:t>
            </a:r>
            <a:r>
              <a:rPr lang="ru-RU" sz="3000" b="1" spc="100" dirty="0" smtClean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3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реакция</a:t>
            </a:r>
            <a:endParaRPr lang="ru-RU" sz="3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057" y="781401"/>
            <a:ext cx="5112568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ПРИНЦИП</a:t>
            </a:r>
            <a:r>
              <a:rPr lang="en-US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ШАТЕЛЬЕ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4207" y="2025537"/>
            <a:ext cx="5688632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Если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20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систему,</a:t>
            </a:r>
            <a:r>
              <a:rPr lang="ru-RU" sz="20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находящуюся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000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300"/>
              </a:lnSpc>
            </a:pPr>
            <a:r>
              <a:rPr lang="ru-RU" sz="2000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000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равновесии,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оказать</a:t>
            </a:r>
            <a:r>
              <a:rPr lang="ru-RU" sz="20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внешнее</a:t>
            </a:r>
            <a:r>
              <a:rPr lang="ru-RU" sz="20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воздействие</a:t>
            </a:r>
            <a:r>
              <a:rPr lang="ru-RU" sz="20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(изменить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температуру,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давление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концентрацию),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равновесие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сместится</a:t>
            </a:r>
            <a:r>
              <a:rPr lang="ru-RU" sz="20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сторону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той</a:t>
            </a:r>
            <a:r>
              <a:rPr lang="ru-RU" sz="20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реакции</a:t>
            </a:r>
            <a:r>
              <a:rPr lang="ru-RU" sz="20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(прямой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обратной),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которая</a:t>
            </a:r>
            <a:r>
              <a:rPr lang="ru-RU" sz="20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ослабляет</a:t>
            </a:r>
            <a:r>
              <a:rPr lang="ru-RU" sz="20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это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воздействие,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стремясь</a:t>
            </a:r>
            <a:r>
              <a:rPr lang="ru-RU" sz="20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вернуться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0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исходное</a:t>
            </a:r>
            <a:r>
              <a:rPr lang="ru-RU" sz="20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rgbClr val="0A5095"/>
                </a:solidFill>
                <a:cs typeface="Foco" panose="020B0504050202020203" pitchFamily="34" charset="0"/>
              </a:rPr>
              <a:t>состояние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6057" y="2015537"/>
            <a:ext cx="3673688" cy="4060392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801401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СИНТЕЗ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728" y="3177665"/>
            <a:ext cx="957706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39" name="Google Shape;247;p3"/>
          <p:cNvCxnSpPr/>
          <p:nvPr/>
        </p:nvCxnSpPr>
        <p:spPr>
          <a:xfrm>
            <a:off x="4500130" y="3160802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" name="Google Shape;247;p3"/>
          <p:cNvCxnSpPr/>
          <p:nvPr/>
        </p:nvCxnSpPr>
        <p:spPr>
          <a:xfrm flipH="1">
            <a:off x="4500130" y="3448834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15735" y="791401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СИНТЕЗ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7744" y="4155777"/>
            <a:ext cx="3276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3727" y="3177665"/>
            <a:ext cx="95770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8" name="Google Shape;247;p3"/>
          <p:cNvCxnSpPr/>
          <p:nvPr/>
        </p:nvCxnSpPr>
        <p:spPr>
          <a:xfrm>
            <a:off x="4500130" y="3160802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247;p3"/>
          <p:cNvCxnSpPr/>
          <p:nvPr/>
        </p:nvCxnSpPr>
        <p:spPr>
          <a:xfrm flipH="1">
            <a:off x="4500130" y="3448834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5735" y="791401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СИНТЕЗ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80311" y="4155777"/>
            <a:ext cx="3600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3727" y="3177665"/>
            <a:ext cx="95770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>
                <a:solidFill>
                  <a:srgbClr val="0A5095"/>
                </a:solidFill>
                <a:cs typeface="Foco" panose="020B0504050202020203" pitchFamily="34" charset="0"/>
              </a:rPr>
              <a:t>ЗН</a:t>
            </a:r>
            <a:r>
              <a:rPr lang="ru-RU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8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8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80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en-US" sz="8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8000" b="1" dirty="0">
                <a:solidFill>
                  <a:srgbClr val="0A5095"/>
                </a:solidFill>
                <a:cs typeface="Foco" panose="020B0504050202020203" pitchFamily="34" charset="0"/>
              </a:rPr>
              <a:t>Q</a:t>
            </a:r>
            <a:r>
              <a:rPr lang="en-US" sz="8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10" name="Google Shape;247;p3"/>
          <p:cNvCxnSpPr/>
          <p:nvPr/>
        </p:nvCxnSpPr>
        <p:spPr>
          <a:xfrm>
            <a:off x="4500130" y="3160802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" name="Google Shape;247;p3"/>
          <p:cNvCxnSpPr/>
          <p:nvPr/>
        </p:nvCxnSpPr>
        <p:spPr>
          <a:xfrm flipH="1">
            <a:off x="4500130" y="3448834"/>
            <a:ext cx="740578" cy="0"/>
          </a:xfrm>
          <a:prstGeom prst="straightConnector1">
            <a:avLst/>
          </a:prstGeom>
          <a:noFill/>
          <a:ln w="76200" cap="flat" cmpd="sng">
            <a:solidFill>
              <a:srgbClr val="0A509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302</Words>
  <Application>Microsoft Office PowerPoint</Application>
  <PresentationFormat>Произвольный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Foco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88</cp:revision>
  <dcterms:created xsi:type="dcterms:W3CDTF">2024-02-20T11:12:56Z</dcterms:created>
  <dcterms:modified xsi:type="dcterms:W3CDTF">2026-06-05T06:35:01Z</dcterms:modified>
</cp:coreProperties>
</file>