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921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2" y="8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25F8AA-8247-4A00-B9E4-726E49896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8945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AFC60-8D5F-4A82-AF26-FD62351983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29285" y="2105129"/>
            <a:ext cx="5252815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rgbClr val="00B050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B4A257-9B98-4330-9907-FEE7EEE7C5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29285" y="4772811"/>
            <a:ext cx="3389832" cy="893050"/>
          </a:xfrm>
        </p:spPr>
        <p:txBody>
          <a:bodyPr anchor="b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Спикер, компания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DB01016F-8C6F-4A59-BBD7-9AEA4D86A1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0150" y="1219200"/>
            <a:ext cx="4419600" cy="44196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A38DB4-BF2B-49E8-B877-F9F3C27B7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529" y="833007"/>
            <a:ext cx="2973936" cy="791451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54CB0C8-B9A2-436E-950A-0D85470AA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29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D087F2BE-448D-4C6A-B4DD-A07496B81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160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BAB146-60EC-41CF-BE3D-EBB689690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0C5F6-50BC-4DA5-B9B9-E10CCDC23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35BEF3-585A-4136-8BD7-8BD60BBF9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823EC46-CE0A-4755-8BCE-E9E5F6ABC80E}"/>
              </a:ext>
            </a:extLst>
          </p:cNvPr>
          <p:cNvCxnSpPr>
            <a:cxnSpLocks/>
          </p:cNvCxnSpPr>
          <p:nvPr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475DB0-B330-422F-83A6-238D76ECC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1DE55738-A6BD-44FB-94E3-7CD0EAC85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D087F2BE-448D-4C6A-B4DD-A07496B81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063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B8F587-7ABE-4157-86E9-2B0EECDC7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77226" y="0"/>
            <a:ext cx="3914774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34D78-36D9-4FE1-9528-238A5C1A5E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500" y="1766888"/>
            <a:ext cx="4568825" cy="285273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26E28C2C-CDF3-40B2-AEB6-3879E274458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72150" y="1181100"/>
            <a:ext cx="4486276" cy="4486276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     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E45DC1-CCF8-421F-AEB8-5651D3F19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3" y="6280467"/>
            <a:ext cx="1546789" cy="41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64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 2 текст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B2AC24-1325-45CC-8B9F-ADDCC5368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F71864B0-F9B2-4529-A886-9E887997C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523243-798D-4487-B2F1-C3238976E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A49202E2-58F7-4361-9234-A5CD920AE7AF}"/>
              </a:ext>
            </a:extLst>
          </p:cNvPr>
          <p:cNvCxnSpPr>
            <a:cxnSpLocks/>
          </p:cNvCxnSpPr>
          <p:nvPr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D7A96AB6-C006-4530-A1F7-0FC58B282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9E4426-107D-413A-9FC9-E9C7E9A4A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0D495309-9686-4AFC-8CC8-370E144D20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D087F2BE-448D-4C6A-B4DD-A07496B81C57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20853CAD-1B6C-453B-B696-52986945DF6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53093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6335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Слайд 2 текст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B2AC24-1325-45CC-8B9F-ADDCC5368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523243-798D-4487-B2F1-C3238976E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9E4426-107D-413A-9FC9-E9C7E9A4A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1CBF30-2005-4284-BB0D-B94636E83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D087F2BE-448D-4C6A-B4DD-A07496B81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020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09D89D-8705-4A9B-A1B6-2922A5A34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CA0EC68-44F9-494C-AEDA-F8D1BC31DD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69592" y="3648179"/>
            <a:ext cx="5252815" cy="90477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Спасибо за внимание!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B31DCFC-336E-425F-BE4A-DE9A517AD209}"/>
              </a:ext>
            </a:extLst>
          </p:cNvPr>
          <p:cNvCxnSpPr>
            <a:cxnSpLocks/>
          </p:cNvCxnSpPr>
          <p:nvPr/>
        </p:nvCxnSpPr>
        <p:spPr>
          <a:xfrm>
            <a:off x="2294101" y="3153754"/>
            <a:ext cx="744855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A76BCB-9DE8-4E9A-B176-5E4D6BAB53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081" y="1700267"/>
            <a:ext cx="3247401" cy="86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29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9663B-C6B9-45B3-AEDE-846D898BD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228170-FCDD-4B3B-8669-D27742649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7A2DE0-343D-4166-95FA-105AF2ED4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7F2BE-448D-4C6A-B4DD-A07496B81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12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ВВЕДЕНИЕ В ДИЧЕРАЗВЕДЕНИЕ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284" y="4492729"/>
            <a:ext cx="5252815" cy="1173132"/>
          </a:xfrm>
        </p:spPr>
        <p:txBody>
          <a:bodyPr>
            <a:normAutofit/>
          </a:bodyPr>
          <a:lstStyle/>
          <a:p>
            <a:pPr lvl="0"/>
            <a:r>
              <a:rPr lang="ru-RU" b="1" dirty="0">
                <a:solidFill>
                  <a:srgbClr val="034A90">
                    <a:lumMod val="75000"/>
                  </a:srgbClr>
                </a:solidFill>
              </a:rPr>
              <a:t>доцент кафедры частной зоотехнии РГАУ-МСХА имени К. А. Тимирязева, к.с.-</a:t>
            </a:r>
            <a:r>
              <a:rPr lang="ru-RU" b="1" dirty="0" err="1">
                <a:solidFill>
                  <a:srgbClr val="034A90">
                    <a:lumMod val="75000"/>
                  </a:srgbClr>
                </a:solidFill>
              </a:rPr>
              <a:t>х.н</a:t>
            </a:r>
            <a:r>
              <a:rPr lang="ru-RU" b="1" dirty="0">
                <a:solidFill>
                  <a:srgbClr val="034A90">
                    <a:lumMod val="75000"/>
                  </a:srgbClr>
                </a:solidFill>
              </a:rPr>
              <a:t>. Сычева Ирина Николаевна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1506" r="9363"/>
          <a:stretch/>
        </p:blipFill>
        <p:spPr>
          <a:xfrm>
            <a:off x="887104" y="1433014"/>
            <a:ext cx="4935250" cy="420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3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Влияние человеческого фактора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412475" cy="4351338"/>
          </a:xfrm>
        </p:spPr>
        <p:txBody>
          <a:bodyPr/>
          <a:lstStyle/>
          <a:p>
            <a:r>
              <a:rPr lang="ru-RU" dirty="0">
                <a:latin typeface="+mn-lt"/>
              </a:rPr>
              <a:t>Количественный, половой и возрастной состав выпущенной и отстреливаемой дичи, сроки и способы охоты ­обусловлены изменением сезонной емкости угодий, организационно-хозяйственными и экономическими потребностями.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8207" y="1825625"/>
            <a:ext cx="4718713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7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Влияние человеческого фактора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4689143" cy="4351338"/>
          </a:xfrm>
        </p:spPr>
        <p:txBody>
          <a:bodyPr/>
          <a:lstStyle/>
          <a:p>
            <a:r>
              <a:rPr lang="ru-RU" dirty="0">
                <a:latin typeface="+mn-lt"/>
              </a:rPr>
              <a:t>Трансформация охотничьих угодий под влиянием хозяй­ственной деятельности человека приводит к нарушению целост­ности некогда сложившихся здесь биогеоценозов.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654" y="1848428"/>
            <a:ext cx="5352752" cy="43285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654" y="1825625"/>
            <a:ext cx="5334462" cy="44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0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Влияние человеческого фактора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607261"/>
            <a:ext cx="4975746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+mn-lt"/>
              </a:rPr>
              <a:t>Негативное влияние приводит к: </a:t>
            </a:r>
          </a:p>
          <a:p>
            <a:r>
              <a:rPr lang="ru-RU" dirty="0">
                <a:latin typeface="+mn-lt"/>
              </a:rPr>
              <a:t>интенсивным рубкам леса, </a:t>
            </a:r>
          </a:p>
          <a:p>
            <a:r>
              <a:rPr lang="ru-RU" dirty="0">
                <a:latin typeface="+mn-lt"/>
              </a:rPr>
              <a:t>усиленной добыче пушнины, </a:t>
            </a:r>
          </a:p>
          <a:p>
            <a:r>
              <a:rPr lang="ru-RU" dirty="0">
                <a:latin typeface="+mn-lt"/>
              </a:rPr>
              <a:t>мяса диких животных, </a:t>
            </a:r>
          </a:p>
          <a:p>
            <a:r>
              <a:rPr lang="ru-RU" dirty="0">
                <a:latin typeface="+mn-lt"/>
              </a:rPr>
              <a:t>вылову рыбы и т.д. </a:t>
            </a:r>
          </a:p>
          <a:p>
            <a:pPr marL="0" indent="0">
              <a:buNone/>
            </a:pPr>
            <a:r>
              <a:rPr lang="ru-RU" dirty="0">
                <a:latin typeface="+mn-lt"/>
              </a:rPr>
              <a:t>Снизить негативное влияние можно: </a:t>
            </a:r>
          </a:p>
          <a:p>
            <a:pPr marL="0" indent="0">
              <a:buNone/>
            </a:pPr>
            <a:r>
              <a:rPr lang="ru-RU" dirty="0">
                <a:latin typeface="+mn-lt"/>
              </a:rPr>
              <a:t>регла­ментируя сроки, способы </a:t>
            </a:r>
            <a:r>
              <a:rPr lang="ru-RU" dirty="0" smtClean="0">
                <a:latin typeface="+mn-lt"/>
              </a:rPr>
              <a:t>и </a:t>
            </a:r>
            <a:r>
              <a:rPr lang="ru-RU" dirty="0">
                <a:latin typeface="+mn-lt"/>
              </a:rPr>
              <a:t>объемы их изъятия.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417" y="2400280"/>
            <a:ext cx="3048264" cy="20301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5399" y="1275471"/>
            <a:ext cx="3200677" cy="21398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5778" y="3812621"/>
            <a:ext cx="3212870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4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Правила воспроизводства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511726"/>
            <a:ext cx="5293768" cy="47798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+mn-lt"/>
              </a:rPr>
              <a:t>Два условия</a:t>
            </a:r>
            <a:r>
              <a:rPr lang="ru-RU" dirty="0" smtClean="0">
                <a:latin typeface="+mn-lt"/>
              </a:rPr>
              <a:t>:</a:t>
            </a:r>
            <a:endParaRPr lang="ru-RU" dirty="0">
              <a:latin typeface="+mn-lt"/>
            </a:endParaRPr>
          </a:p>
          <a:p>
            <a:r>
              <a:rPr lang="ru-RU" dirty="0" smtClean="0">
                <a:latin typeface="+mn-lt"/>
              </a:rPr>
              <a:t>Выпуски </a:t>
            </a:r>
            <a:r>
              <a:rPr lang="ru-RU" dirty="0">
                <a:latin typeface="+mn-lt"/>
              </a:rPr>
              <a:t>искусственно выведенной дичи в конкретное угодье должны быть ежегодными, они «смоделируют» результат высокого уровня естествен­ного процесса </a:t>
            </a:r>
            <a:r>
              <a:rPr lang="ru-RU" dirty="0" err="1">
                <a:latin typeface="+mn-lt"/>
              </a:rPr>
              <a:t>самовоспроизводства</a:t>
            </a:r>
            <a:r>
              <a:rPr lang="ru-RU" dirty="0" smtClean="0">
                <a:latin typeface="+mn-lt"/>
              </a:rPr>
              <a:t>;</a:t>
            </a:r>
            <a:endParaRPr lang="ru-RU" dirty="0">
              <a:latin typeface="+mn-lt"/>
            </a:endParaRPr>
          </a:p>
          <a:p>
            <a:r>
              <a:rPr lang="ru-RU" dirty="0" smtClean="0">
                <a:latin typeface="+mn-lt"/>
              </a:rPr>
              <a:t>Систематическая </a:t>
            </a:r>
            <a:r>
              <a:rPr lang="ru-RU" dirty="0">
                <a:latin typeface="+mn-lt"/>
              </a:rPr>
              <a:t>интродукция (подпуск дичи) должна проводиться с условием обязательного ежегодного пользова­ния (охота).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492" y="2157596"/>
            <a:ext cx="3974937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4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Формы дичеразведения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416192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>
                <a:latin typeface="+mn-lt"/>
              </a:rPr>
              <a:t>Письмо Центрального правления ассоциации </a:t>
            </a:r>
            <a:r>
              <a:rPr lang="ru-RU" dirty="0" err="1">
                <a:latin typeface="+mn-lt"/>
              </a:rPr>
              <a:t>Росохотрыболовсоюза</a:t>
            </a:r>
            <a:r>
              <a:rPr lang="ru-RU" dirty="0">
                <a:latin typeface="+mn-lt"/>
              </a:rPr>
              <a:t> от 07.09.1992 г. № 3/810 :</a:t>
            </a:r>
          </a:p>
          <a:p>
            <a:pPr marL="0" indent="0">
              <a:buNone/>
            </a:pPr>
            <a:r>
              <a:rPr lang="ru-RU" b="1" dirty="0" smtClean="0">
                <a:latin typeface="+mn-lt"/>
              </a:rPr>
              <a:t>Дичеразведение</a:t>
            </a:r>
            <a:r>
              <a:rPr lang="ru-RU" dirty="0" smtClean="0">
                <a:latin typeface="+mn-lt"/>
              </a:rPr>
              <a:t> </a:t>
            </a:r>
            <a:r>
              <a:rPr lang="ru-RU" dirty="0">
                <a:latin typeface="+mn-lt"/>
              </a:rPr>
              <a:t>- комплекс мероприятий, обеспечивающих интенсификацию воспроизводства дичи в искусственных и </a:t>
            </a:r>
            <a:r>
              <a:rPr lang="ru-RU" dirty="0" err="1">
                <a:latin typeface="+mn-lt"/>
              </a:rPr>
              <a:t>полувольных</a:t>
            </a:r>
            <a:r>
              <a:rPr lang="ru-RU" dirty="0">
                <a:latin typeface="+mn-lt"/>
              </a:rPr>
              <a:t> условиях через следующие биотехнические формы</a:t>
            </a:r>
            <a:r>
              <a:rPr lang="ru-RU" dirty="0" smtClean="0">
                <a:latin typeface="+mn-lt"/>
              </a:rPr>
              <a:t>:</a:t>
            </a:r>
            <a:endParaRPr lang="ru-RU" dirty="0">
              <a:latin typeface="+mn-lt"/>
            </a:endParaRPr>
          </a:p>
          <a:p>
            <a:r>
              <a:rPr lang="ru-RU" b="1" dirty="0">
                <a:latin typeface="+mn-lt"/>
              </a:rPr>
              <a:t>искусственное дичеразведение </a:t>
            </a:r>
            <a:r>
              <a:rPr lang="ru-RU" dirty="0">
                <a:latin typeface="+mn-lt"/>
              </a:rPr>
              <a:t>- разведение дичи в неволе (на специальных </a:t>
            </a:r>
            <a:r>
              <a:rPr lang="ru-RU" dirty="0" err="1">
                <a:latin typeface="+mn-lt"/>
              </a:rPr>
              <a:t>дичефермах</a:t>
            </a:r>
            <a:r>
              <a:rPr lang="ru-RU" dirty="0">
                <a:latin typeface="+mn-lt"/>
              </a:rPr>
              <a:t>) для выпуска в угодья к сезону охоты с целью увеличения ресурсной базы</a:t>
            </a:r>
            <a:r>
              <a:rPr lang="ru-RU" dirty="0" smtClean="0">
                <a:latin typeface="+mn-lt"/>
              </a:rPr>
              <a:t>;</a:t>
            </a:r>
            <a:endParaRPr lang="ru-RU" dirty="0">
              <a:latin typeface="+mn-lt"/>
            </a:endParaRPr>
          </a:p>
          <a:p>
            <a:r>
              <a:rPr lang="ru-RU" b="1" dirty="0" err="1">
                <a:latin typeface="+mn-lt"/>
              </a:rPr>
              <a:t>раничирование</a:t>
            </a:r>
            <a:r>
              <a:rPr lang="ru-RU" dirty="0">
                <a:latin typeface="+mn-lt"/>
              </a:rPr>
              <a:t> - разведение дичи в огороженных </a:t>
            </a:r>
            <a:r>
              <a:rPr lang="ru-RU" dirty="0" err="1">
                <a:latin typeface="+mn-lt"/>
              </a:rPr>
              <a:t>коралях</a:t>
            </a:r>
            <a:r>
              <a:rPr lang="ru-RU" dirty="0">
                <a:latin typeface="+mn-lt"/>
              </a:rPr>
              <a:t> для тех же целей или для получения продукции (мясо, шкура, панты, желчь, струя</a:t>
            </a:r>
            <a:r>
              <a:rPr lang="ru-RU" dirty="0" smtClean="0">
                <a:latin typeface="+mn-lt"/>
              </a:rPr>
              <a:t>);</a:t>
            </a:r>
            <a:endParaRPr lang="ru-RU" dirty="0">
              <a:latin typeface="+mn-lt"/>
            </a:endParaRPr>
          </a:p>
          <a:p>
            <a:r>
              <a:rPr lang="ru-RU" b="1" dirty="0" err="1">
                <a:latin typeface="+mn-lt"/>
              </a:rPr>
              <a:t>полувольное</a:t>
            </a:r>
            <a:r>
              <a:rPr lang="ru-RU" b="1" dirty="0">
                <a:latin typeface="+mn-lt"/>
              </a:rPr>
              <a:t> разведение </a:t>
            </a:r>
            <a:r>
              <a:rPr lang="ru-RU" dirty="0">
                <a:latin typeface="+mn-lt"/>
              </a:rPr>
              <a:t>- содержание ручных животных в угодьях с обеспечением их кормами и переводом их в условия неволи (загоны, вольеры, клетки) лишь на определенные наиболее неблагоприятные сезоны года</a:t>
            </a:r>
            <a:r>
              <a:rPr lang="ru-RU" dirty="0" smtClean="0">
                <a:latin typeface="+mn-lt"/>
              </a:rPr>
              <a:t>;</a:t>
            </a:r>
            <a:endParaRPr lang="ru-RU" dirty="0">
              <a:latin typeface="+mn-lt"/>
            </a:endParaRPr>
          </a:p>
          <a:p>
            <a:r>
              <a:rPr lang="ru-RU" b="1" dirty="0">
                <a:latin typeface="+mn-lt"/>
              </a:rPr>
              <a:t>биотехния</a:t>
            </a:r>
            <a:r>
              <a:rPr lang="ru-RU" dirty="0">
                <a:latin typeface="+mn-lt"/>
              </a:rPr>
              <a:t> - создание искусственных условий для интенсификации воспроизводства дичи в угодьях.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41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Подводя итоги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375249"/>
            <a:ext cx="10515600" cy="4957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+mn-lt"/>
              </a:rPr>
              <a:t>Направления работы в искусственном дичеразведении</a:t>
            </a:r>
            <a:r>
              <a:rPr lang="ru-RU" dirty="0" smtClean="0">
                <a:latin typeface="+mn-lt"/>
              </a:rPr>
              <a:t>:</a:t>
            </a:r>
            <a:endParaRPr lang="ru-RU" dirty="0">
              <a:latin typeface="+mn-lt"/>
            </a:endParaRPr>
          </a:p>
          <a:p>
            <a:r>
              <a:rPr lang="ru-RU" dirty="0">
                <a:latin typeface="+mn-lt"/>
              </a:rPr>
              <a:t>сохранение диких животных в природе, за счёт добычи животных, выращенных в вольере</a:t>
            </a:r>
            <a:r>
              <a:rPr lang="ru-RU" dirty="0" smtClean="0">
                <a:latin typeface="+mn-lt"/>
              </a:rPr>
              <a:t>;</a:t>
            </a:r>
            <a:endParaRPr lang="ru-RU" dirty="0">
              <a:latin typeface="+mn-lt"/>
            </a:endParaRPr>
          </a:p>
          <a:p>
            <a:r>
              <a:rPr lang="ru-RU" dirty="0">
                <a:latin typeface="+mn-lt"/>
              </a:rPr>
              <a:t>обогащение </a:t>
            </a:r>
            <a:r>
              <a:rPr lang="ru-RU" dirty="0" err="1">
                <a:latin typeface="+mn-lt"/>
              </a:rPr>
              <a:t>охотугодий</a:t>
            </a:r>
            <a:r>
              <a:rPr lang="ru-RU" dirty="0">
                <a:latin typeface="+mn-lt"/>
              </a:rPr>
              <a:t> выпуском в арендуемые угодья охотничьих животных, выращенных в </a:t>
            </a:r>
            <a:r>
              <a:rPr lang="ru-RU" dirty="0" err="1">
                <a:latin typeface="+mn-lt"/>
              </a:rPr>
              <a:t>полувольном</a:t>
            </a:r>
            <a:r>
              <a:rPr lang="ru-RU" dirty="0">
                <a:latin typeface="+mn-lt"/>
              </a:rPr>
              <a:t> состоянии</a:t>
            </a:r>
            <a:r>
              <a:rPr lang="ru-RU" dirty="0" smtClean="0">
                <a:latin typeface="+mn-lt"/>
              </a:rPr>
              <a:t>;</a:t>
            </a:r>
            <a:endParaRPr lang="ru-RU" dirty="0">
              <a:latin typeface="+mn-lt"/>
            </a:endParaRPr>
          </a:p>
          <a:p>
            <a:r>
              <a:rPr lang="ru-RU" dirty="0">
                <a:latin typeface="+mn-lt"/>
              </a:rPr>
              <a:t>изучение биологии диких животных при выращивании в вольерах, выработка эффективных методов биотехнии, в </a:t>
            </a:r>
            <a:r>
              <a:rPr lang="ru-RU" dirty="0" err="1">
                <a:latin typeface="+mn-lt"/>
              </a:rPr>
              <a:t>т.ч</a:t>
            </a:r>
            <a:r>
              <a:rPr lang="ru-RU" dirty="0">
                <a:latin typeface="+mn-lt"/>
              </a:rPr>
              <a:t>. подкормки</a:t>
            </a:r>
            <a:r>
              <a:rPr lang="ru-RU" dirty="0" smtClean="0">
                <a:latin typeface="+mn-lt"/>
              </a:rPr>
              <a:t>;</a:t>
            </a:r>
            <a:endParaRPr lang="ru-RU" dirty="0">
              <a:latin typeface="+mn-lt"/>
            </a:endParaRPr>
          </a:p>
          <a:p>
            <a:r>
              <a:rPr lang="ru-RU" dirty="0">
                <a:latin typeface="+mn-lt"/>
              </a:rPr>
              <a:t>защита от хищников, браконьеров и болезней</a:t>
            </a:r>
            <a:r>
              <a:rPr lang="ru-RU" dirty="0" smtClean="0">
                <a:latin typeface="+mn-lt"/>
              </a:rPr>
              <a:t>;</a:t>
            </a:r>
            <a:endParaRPr lang="ru-RU" dirty="0">
              <a:latin typeface="+mn-lt"/>
            </a:endParaRPr>
          </a:p>
          <a:p>
            <a:r>
              <a:rPr lang="ru-RU" dirty="0">
                <a:latin typeface="+mn-lt"/>
              </a:rPr>
              <a:t>определение лимитирующих факторов и их устранение путем проведения соответствующих биотехнических и зооветеринарных мероприятий</a:t>
            </a:r>
            <a:r>
              <a:rPr lang="ru-RU" dirty="0" smtClean="0">
                <a:latin typeface="+mn-lt"/>
              </a:rPr>
              <a:t>;</a:t>
            </a:r>
            <a:endParaRPr lang="ru-RU" dirty="0">
              <a:latin typeface="+mn-lt"/>
            </a:endParaRPr>
          </a:p>
          <a:p>
            <a:r>
              <a:rPr lang="ru-RU" dirty="0">
                <a:latin typeface="+mn-lt"/>
              </a:rPr>
              <a:t>улучшение видового состава и формирование маточного поголовья</a:t>
            </a:r>
            <a:r>
              <a:rPr lang="ru-RU" dirty="0" smtClean="0">
                <a:latin typeface="+mn-lt"/>
              </a:rPr>
              <a:t>;</a:t>
            </a:r>
            <a:endParaRPr lang="ru-RU" dirty="0">
              <a:latin typeface="+mn-lt"/>
            </a:endParaRPr>
          </a:p>
          <a:p>
            <a:r>
              <a:rPr lang="ru-RU" dirty="0">
                <a:latin typeface="+mn-lt"/>
              </a:rPr>
              <a:t>и др.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265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300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Понятие и задачи </a:t>
            </a:r>
            <a:r>
              <a:rPr lang="ru-RU" dirty="0" smtClean="0"/>
              <a:t>дичеразведения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129463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+mn-lt"/>
              </a:rPr>
              <a:t>Дичеразведение – это вид деятельности, находящийся на стыке агропромышленного производства и охотничьего хозяйства. Он предполагает разведение животных, традиционно популярных у охотников. Например, копытных млекопитающих или пернатой дичи.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567" y="1615768"/>
            <a:ext cx="4450466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6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Роль и задачи искусственного дичеразведения в повышении продуктивности охотничьих угодий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309937" cy="4351338"/>
          </a:xfrm>
        </p:spPr>
        <p:txBody>
          <a:bodyPr>
            <a:normAutofit lnSpcReduction="10000"/>
          </a:bodyPr>
          <a:lstStyle/>
          <a:p>
            <a:r>
              <a:rPr lang="ru-RU" dirty="0">
                <a:latin typeface="+mn-lt"/>
              </a:rPr>
              <a:t>Искусственное дичеразведение – система мероприятий, широко применяемая в практике охотоведения. </a:t>
            </a:r>
          </a:p>
          <a:p>
            <a:r>
              <a:rPr lang="ru-RU" dirty="0">
                <a:latin typeface="+mn-lt"/>
              </a:rPr>
              <a:t>Необходимость теоретического обоснования искусственного дичеразведения: </a:t>
            </a:r>
          </a:p>
          <a:p>
            <a:r>
              <a:rPr lang="ru-RU" dirty="0" smtClean="0">
                <a:latin typeface="+mn-lt"/>
              </a:rPr>
              <a:t>Оно </a:t>
            </a:r>
            <a:r>
              <a:rPr lang="ru-RU" dirty="0">
                <a:latin typeface="+mn-lt"/>
              </a:rPr>
              <a:t>шире применяется в практике охотничьего хозяйства, </a:t>
            </a:r>
          </a:p>
          <a:p>
            <a:r>
              <a:rPr lang="ru-RU" dirty="0" smtClean="0">
                <a:latin typeface="+mn-lt"/>
              </a:rPr>
              <a:t>Отсутствием </a:t>
            </a:r>
            <a:r>
              <a:rPr lang="ru-RU" dirty="0">
                <a:latin typeface="+mn-lt"/>
              </a:rPr>
              <a:t>единого и четкого представления о целях, задачах, методах и эффективности его применения.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0044" y="2571658"/>
            <a:ext cx="4285859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3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История термина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593613"/>
            <a:ext cx="5211881" cy="4351338"/>
          </a:xfrm>
        </p:spPr>
        <p:txBody>
          <a:bodyPr>
            <a:normAutofit fontScale="92500" lnSpcReduction="20000"/>
          </a:bodyPr>
          <a:lstStyle/>
          <a:p>
            <a:r>
              <a:rPr lang="ru-RU" sz="2600" dirty="0">
                <a:latin typeface="+mn-lt"/>
              </a:rPr>
              <a:t>Впервые термин «дичеразведение» встречается в журнале «Псовая и ружейная охота», где К.В. Мошнин (1904) описывает разведение фазанов, а В.Д. Владимиров (1905) - раз­ведение серой куропатки. </a:t>
            </a:r>
          </a:p>
          <a:p>
            <a:r>
              <a:rPr lang="ru-RU" sz="2600" dirty="0">
                <a:latin typeface="+mn-lt"/>
              </a:rPr>
              <a:t>Оба автора останавливаются на со­держании взрослых птиц в вольерах, получении от них яиц, вы­ведении молодняка с помощью домашних птиц (куры, индейки), выпуске его в природу и мероприятиях по обеспечению существования выпущенных птиц на воле.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131" y="1593614"/>
            <a:ext cx="3366810" cy="470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0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История термина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4798325" cy="4351338"/>
          </a:xfrm>
        </p:spPr>
        <p:txBody>
          <a:bodyPr/>
          <a:lstStyle/>
          <a:p>
            <a:r>
              <a:rPr lang="ru-RU" dirty="0">
                <a:latin typeface="+mn-lt"/>
              </a:rPr>
              <a:t>«Дичеразведение» по Кузнецову Б.А. (1967) - это разведение охотничьих птиц (фазанов, куропаток, уток и др.) в неволе, в искусственно созданных условиях, с применением зоотехнических методов содержания и кормления.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470" y="1291713"/>
            <a:ext cx="3457897" cy="488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7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История термина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753669" cy="4351338"/>
          </a:xfrm>
        </p:spPr>
        <p:txBody>
          <a:bodyPr/>
          <a:lstStyle/>
          <a:p>
            <a:r>
              <a:rPr lang="ru-RU" dirty="0">
                <a:latin typeface="+mn-lt"/>
              </a:rPr>
              <a:t>П.Б. </a:t>
            </a:r>
            <a:r>
              <a:rPr lang="ru-RU" dirty="0" err="1">
                <a:latin typeface="+mn-lt"/>
              </a:rPr>
              <a:t>Юргенсон</a:t>
            </a:r>
            <a:r>
              <a:rPr lang="ru-RU" dirty="0">
                <a:latin typeface="+mn-lt"/>
              </a:rPr>
              <a:t>, который определяет «дичеразведение»  как «...совокупность всех хозяйственных мероприятий на территории охотничьего угодья, предпринимаемых с целью обеспечения интенсивного размножения в нем дичи»  (</a:t>
            </a:r>
            <a:r>
              <a:rPr lang="ru-RU" dirty="0" err="1">
                <a:latin typeface="+mn-lt"/>
              </a:rPr>
              <a:t>Юргенсон</a:t>
            </a:r>
            <a:r>
              <a:rPr lang="ru-RU" dirty="0">
                <a:latin typeface="+mn-lt"/>
              </a:rPr>
              <a:t>, 1934).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7" y="1604193"/>
            <a:ext cx="2895851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7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 искусственного дичеразведения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480713" cy="4351338"/>
          </a:xfrm>
        </p:spPr>
        <p:txBody>
          <a:bodyPr/>
          <a:lstStyle/>
          <a:p>
            <a:r>
              <a:rPr lang="ru-RU" dirty="0">
                <a:latin typeface="+mn-lt"/>
              </a:rPr>
              <a:t>Главная цель искусственного дичеразведения - насыщение дичью угодий для проведения охоты. Принципы, сро­ки, способы, нормы отстрела на таких охотах также имеют свою специфику.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116" y="1668485"/>
            <a:ext cx="3846909" cy="41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2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Этапы искусственного дичеразведения: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3897573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3 этапа искусственного дичеразведения</a:t>
            </a:r>
            <a:r>
              <a:rPr lang="ru-RU" dirty="0" smtClean="0"/>
              <a:t>:</a:t>
            </a:r>
            <a:endParaRPr lang="ru-RU" dirty="0"/>
          </a:p>
          <a:p>
            <a:r>
              <a:rPr lang="ru-RU" dirty="0" smtClean="0"/>
              <a:t>зоотехнический</a:t>
            </a:r>
            <a:endParaRPr lang="ru-RU" dirty="0"/>
          </a:p>
          <a:p>
            <a:r>
              <a:rPr lang="ru-RU" dirty="0"/>
              <a:t>биотехнический </a:t>
            </a:r>
          </a:p>
          <a:p>
            <a:r>
              <a:rPr lang="ru-RU" dirty="0" err="1"/>
              <a:t>охотхозяйственный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75" y="1825625"/>
            <a:ext cx="4596782" cy="34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9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Дичеводство</a:t>
            </a:r>
            <a:r>
              <a:rPr lang="ru-RU" dirty="0"/>
              <a:t>, как первый этап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14901"/>
            <a:ext cx="10515600" cy="46620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«</a:t>
            </a:r>
            <a:r>
              <a:rPr lang="ru-RU" dirty="0" err="1">
                <a:latin typeface="+mn-lt"/>
              </a:rPr>
              <a:t>Дичеводство</a:t>
            </a:r>
            <a:r>
              <a:rPr lang="ru-RU" dirty="0">
                <a:latin typeface="+mn-lt"/>
              </a:rPr>
              <a:t>» заключается в получении большого количества дешевого и здорового молодняка. </a:t>
            </a:r>
          </a:p>
          <a:p>
            <a:pPr marL="0" indent="0">
              <a:buNone/>
            </a:pPr>
            <a:r>
              <a:rPr lang="ru-RU" dirty="0">
                <a:latin typeface="+mn-lt"/>
              </a:rPr>
              <a:t>В искусственном дичеразведении необходимо:</a:t>
            </a:r>
          </a:p>
          <a:p>
            <a:r>
              <a:rPr lang="ru-RU" dirty="0">
                <a:latin typeface="+mn-lt"/>
              </a:rPr>
              <a:t>Заботиться о сохранении инстинктов диких животных, чтобы выведенная дичь могла самостоятельно существовать на воле. </a:t>
            </a:r>
          </a:p>
          <a:p>
            <a:r>
              <a:rPr lang="ru-RU" dirty="0">
                <a:latin typeface="+mn-lt"/>
              </a:rPr>
              <a:t>Использовать особые методы воспитания, обеспечивающие быстрое одичание на воле</a:t>
            </a:r>
            <a:r>
              <a:rPr lang="ru-RU" dirty="0" smtClean="0">
                <a:latin typeface="+mn-lt"/>
              </a:rPr>
              <a:t>.</a:t>
            </a:r>
            <a:endParaRPr lang="ru-RU" dirty="0">
              <a:latin typeface="+mn-lt"/>
            </a:endParaRPr>
          </a:p>
          <a:p>
            <a:r>
              <a:rPr lang="ru-RU" dirty="0">
                <a:latin typeface="+mn-lt"/>
              </a:rPr>
              <a:t>Проводить биотехнические мероприятия в угодьях с учетом </a:t>
            </a:r>
            <a:r>
              <a:rPr lang="ru-RU" dirty="0" err="1">
                <a:latin typeface="+mn-lt"/>
              </a:rPr>
              <a:t>синантропности</a:t>
            </a:r>
            <a:r>
              <a:rPr lang="ru-RU" dirty="0">
                <a:latin typeface="+mn-lt"/>
              </a:rPr>
              <a:t> искусственно выращенных животных и ограниченности сроков их пребывания на воле (с выпуска до начала охот).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83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Другая 1">
      <a:dk1>
        <a:srgbClr val="034A90"/>
      </a:dk1>
      <a:lt1>
        <a:sysClr val="window" lastClr="FFFFFF"/>
      </a:lt1>
      <a:dk2>
        <a:srgbClr val="3A3838"/>
      </a:dk2>
      <a:lt2>
        <a:srgbClr val="E7E6E6"/>
      </a:lt2>
      <a:accent1>
        <a:srgbClr val="4472C4"/>
      </a:accent1>
      <a:accent2>
        <a:srgbClr val="00B05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D5E5A095-B2D6-474D-9C67-B17638D0D070}" vid="{AB021925-D5F9-4D1E-89A7-82CC2D971F3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16</TotalTime>
  <Words>744</Words>
  <Application>Microsoft Office PowerPoint</Application>
  <PresentationFormat>Широкоэкранный</PresentationFormat>
  <Paragraphs>62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Тема1</vt:lpstr>
      <vt:lpstr>ВВЕДЕНИЕ В ДИЧЕРАЗВЕДЕНИЕ</vt:lpstr>
      <vt:lpstr>Понятие и задачи дичеразведения</vt:lpstr>
      <vt:lpstr>Роль и задачи искусственного дичеразведения в повышении продуктивности охотничьих угодий</vt:lpstr>
      <vt:lpstr>История термина</vt:lpstr>
      <vt:lpstr>История термина</vt:lpstr>
      <vt:lpstr>История термина</vt:lpstr>
      <vt:lpstr>Цель искусственного дичеразведения</vt:lpstr>
      <vt:lpstr>Этапы искусственного дичеразведения:</vt:lpstr>
      <vt:lpstr>Дичеводство, как первый этап</vt:lpstr>
      <vt:lpstr>Влияние человеческого фактора</vt:lpstr>
      <vt:lpstr>Влияние человеческого фактора</vt:lpstr>
      <vt:lpstr>Влияние человеческого фактора</vt:lpstr>
      <vt:lpstr>Правила воспроизводства</vt:lpstr>
      <vt:lpstr>Формы дичеразведения</vt:lpstr>
      <vt:lpstr>Подводя итоги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Ноутбук аудитория FosAGRO</dc:creator>
  <cp:lastModifiedBy>Ноутбук аудитория FosAGRO</cp:lastModifiedBy>
  <cp:revision>3</cp:revision>
  <dcterms:created xsi:type="dcterms:W3CDTF">2024-02-05T15:10:49Z</dcterms:created>
  <dcterms:modified xsi:type="dcterms:W3CDTF">2024-02-06T06:17:33Z</dcterms:modified>
</cp:coreProperties>
</file>