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8" r:id="rId2"/>
    <p:sldId id="267" r:id="rId3"/>
    <p:sldId id="284" r:id="rId4"/>
    <p:sldId id="295" r:id="rId5"/>
    <p:sldId id="296" r:id="rId6"/>
    <p:sldId id="297" r:id="rId7"/>
    <p:sldId id="285" r:id="rId8"/>
    <p:sldId id="286" r:id="rId9"/>
    <p:sldId id="287" r:id="rId10"/>
    <p:sldId id="291" r:id="rId11"/>
    <p:sldId id="292" r:id="rId12"/>
    <p:sldId id="288" r:id="rId13"/>
    <p:sldId id="289" r:id="rId14"/>
    <p:sldId id="290" r:id="rId15"/>
    <p:sldId id="293" r:id="rId16"/>
    <p:sldId id="298" r:id="rId17"/>
    <p:sldId id="33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0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DCFDC1F-90F8-4CA3-8C3E-AB98E9C587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DCB40A-D9DE-46F1-96A2-68B384EB39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9936F-2B15-43DB-BFD4-0280BD907B15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1553A3-4943-43CE-AC9D-6593D29A7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5B44BF-D6A1-46B1-9291-946B51E0E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8F954-CE72-4168-838F-219E7A047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23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8017-E38F-4774-A957-FA9FDAC40B1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ED0D-16BA-47A2-AFAA-6F9AFD6EA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71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225F8AA-8247-4A00-B9E4-726E49896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94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AFC60-8D5F-4A82-AF26-FD62351983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285" y="2105129"/>
            <a:ext cx="5252815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rgbClr val="00B050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A257-9B98-4330-9907-FEE7EEE7C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9285" y="4772811"/>
            <a:ext cx="3389832" cy="89305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Спикер, компания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DB01016F-8C6F-4A59-BBD7-9AEA4D86A1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0150" y="1219200"/>
            <a:ext cx="4419600" cy="4419600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29" b="43931"/>
          <a:stretch/>
        </p:blipFill>
        <p:spPr>
          <a:xfrm>
            <a:off x="6140597" y="796707"/>
            <a:ext cx="3678520" cy="844985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937" y="6281163"/>
            <a:ext cx="431015" cy="211791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35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5F6-50BC-4DA5-B9B9-E10CCDC2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5BEF3-585A-4136-8BD7-8BD60BBF9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3EC46-CE0A-4755-8BCE-E9E5F6ABC80E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475DB0-B330-422F-83A6-238D76ECC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99E03-A5E2-41B5-A515-39078FAB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927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B8F587-7ABE-4157-86E9-2B0EECDC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8277226" y="0"/>
            <a:ext cx="391477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34D78-36D9-4FE1-9528-238A5C1A5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766888"/>
            <a:ext cx="4568825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174258-B18F-4C72-99C6-E21E3746D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0150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26E28C2C-CDF3-40B2-AEB6-3879E27445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2150" y="1181100"/>
            <a:ext cx="4486276" cy="448627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      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838" y="6173467"/>
            <a:ext cx="2184533" cy="49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4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2 текс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B2AC24-1325-45CC-8B9F-ADDCC5368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F71864B0-F9B2-4529-A886-9E887997C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523243-798D-4487-B2F1-C3238976E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2">
            <a:extLst>
              <a:ext uri="{FF2B5EF4-FFF2-40B4-BE49-F238E27FC236}">
                <a16:creationId xmlns:a16="http://schemas.microsoft.com/office/drawing/2014/main" id="{A1745E8B-2CCF-45A7-9F8B-5F83573473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3150" y="1447800"/>
            <a:ext cx="5067300" cy="4687888"/>
          </a:xfrm>
        </p:spPr>
        <p:txBody>
          <a:bodyPr/>
          <a:lstStyle>
            <a:lvl1pPr>
              <a:buClr>
                <a:srgbClr val="00B050"/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>
              <a:buClr>
                <a:schemeClr val="accent5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2pPr>
            <a:lvl3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3pPr>
            <a:lvl4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4pPr>
            <a:lvl5pPr>
              <a:buClr>
                <a:schemeClr val="accent5">
                  <a:lumMod val="50000"/>
                </a:schemeClr>
              </a:buCl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 b="1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2626CEA3-3678-4C4B-97AF-D000B3A1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4230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BAB146-60EC-41CF-BE3D-EBB689690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100"/>
            <a:ext cx="12192000" cy="46990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49202E2-58F7-4361-9234-A5CD920AE7AF}"/>
              </a:ext>
            </a:extLst>
          </p:cNvPr>
          <p:cNvCxnSpPr>
            <a:cxnSpLocks/>
          </p:cNvCxnSpPr>
          <p:nvPr userDrawn="1"/>
        </p:nvCxnSpPr>
        <p:spPr>
          <a:xfrm>
            <a:off x="847725" y="1181100"/>
            <a:ext cx="1037272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7A96AB6-C006-4530-A1F7-0FC58B2822F1}"/>
              </a:ext>
            </a:extLst>
          </p:cNvPr>
          <p:cNvSpPr txBox="1">
            <a:spLocks/>
          </p:cNvSpPr>
          <p:nvPr userDrawn="1"/>
        </p:nvSpPr>
        <p:spPr>
          <a:xfrm>
            <a:off x="847725" y="365125"/>
            <a:ext cx="10020300" cy="75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5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9E4426-107D-413A-9FC9-E9C7E9A4A1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5" y="327645"/>
            <a:ext cx="675519" cy="739155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626CEA3-3678-4C4B-97AF-D000B3A1FF7E}"/>
              </a:ext>
            </a:extLst>
          </p:cNvPr>
          <p:cNvSpPr txBox="1">
            <a:spLocks/>
          </p:cNvSpPr>
          <p:nvPr userDrawn="1"/>
        </p:nvSpPr>
        <p:spPr>
          <a:xfrm>
            <a:off x="11033702" y="6440487"/>
            <a:ext cx="10505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3AA2489-8771-4ECC-A7A9-19993BD059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0"/>
          </p:nvPr>
        </p:nvSpPr>
        <p:spPr>
          <a:xfrm>
            <a:off x="972272" y="1365250"/>
            <a:ext cx="10248177" cy="46767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05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9D89D-8705-4A9B-A1B6-2922A5A34C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A0EC68-44F9-494C-AEDA-F8D1BC31DD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69592" y="3648179"/>
            <a:ext cx="5252815" cy="90477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B31DCFC-336E-425F-BE4A-DE9A517AD209}"/>
              </a:ext>
            </a:extLst>
          </p:cNvPr>
          <p:cNvCxnSpPr>
            <a:cxnSpLocks/>
          </p:cNvCxnSpPr>
          <p:nvPr userDrawn="1"/>
        </p:nvCxnSpPr>
        <p:spPr>
          <a:xfrm>
            <a:off x="2294101" y="3153754"/>
            <a:ext cx="744855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20" y="1599077"/>
            <a:ext cx="3853112" cy="10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0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9663B-C6B9-45B3-AEDE-846D898B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28170-FCDD-4B3B-8669-D2774264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7B9972-10A4-4B89-B093-8BABBDBA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1415-D731-483F-853A-80989E879192}" type="datetime1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1B9341-EC45-4EAD-B467-9005E628D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2A2FD6A-605E-AD4A-A177-207FEF7B8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21388" y="6439792"/>
            <a:ext cx="1276139" cy="281683"/>
          </a:xfrm>
          <a:prstGeom prst="rect">
            <a:avLst/>
          </a:prstGeom>
        </p:spPr>
        <p:txBody>
          <a:bodyPr/>
          <a:lstStyle/>
          <a:p>
            <a:fld id="{6DE55804-D118-2B4A-AD41-9C544F0DF4A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5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481B2-2342-4BFA-9609-2536CEEC1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0658" y="2511977"/>
            <a:ext cx="5252815" cy="1269844"/>
          </a:xfrm>
        </p:spPr>
        <p:txBody>
          <a:bodyPr/>
          <a:lstStyle/>
          <a:p>
            <a:r>
              <a:rPr lang="ru-RU" dirty="0"/>
              <a:t>УГЛЕРОДНАЯ НЕЙТРАЛЬНОСТЬ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286" y="4471006"/>
            <a:ext cx="3569480" cy="149488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Дмитрий Демидов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кандидат технических наук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Центр инноваций АО «Апатит»</a:t>
            </a:r>
          </a:p>
          <a:p>
            <a:pPr algn="just">
              <a:spcBef>
                <a:spcPts val="0"/>
              </a:spcBef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Группа компаний «ФосАгро»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5" y="1091968"/>
            <a:ext cx="4873925" cy="487392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9030BF7F-721F-4A61-ADB4-DBD6ABB9050D}"/>
              </a:ext>
            </a:extLst>
          </p:cNvPr>
          <p:cNvSpPr txBox="1">
            <a:spLocks/>
          </p:cNvSpPr>
          <p:nvPr/>
        </p:nvSpPr>
        <p:spPr>
          <a:xfrm>
            <a:off x="4967018" y="6530196"/>
            <a:ext cx="7101338" cy="3278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Иллюстрации: Дмитрий Дорофеев с использованием 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нейросети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Kandinsky 2.1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74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Другие источники атмосферного углерода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18760" y="1303547"/>
            <a:ext cx="7833534" cy="4978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Под действием вулканических сил, землетрясений и других естественных геологических процессов огромные объемы залежей природного газа (метана) и диоксида углерода выбрасываются планетой постоянно.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Добыча полезных ископаемых связана с постоянными утерями части добываемых ресурсов: природного газа и попутного нефтяного газа, которые содержат метан.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62% мировой энергетики - это сжигание топлива с образованием диоксида углерода.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настоящий момент в мире эксплуатируется более 1 млрд автомобилей, доля электротранспорта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~1%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8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млрд людей и 1 млрд голов крупного рогатого скота вырабатывают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~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8 млн т углекислого газа (люди), 6.5 млн т углекислого газа и 0,3 млн т метана в сутки или 8 млрд т СО</a:t>
            </a:r>
            <a:r>
              <a:rPr lang="ru-RU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экв в год в перспективе 100 лет.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Лесные пожары, интенсивное растениеводство и вырубка лесов нарушают баланс поглощения диоксида углерода и снижают эффективность его поглощения. 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84" y="1235494"/>
            <a:ext cx="1666240" cy="1666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144" y="2922054"/>
            <a:ext cx="1686560" cy="1686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84" y="4628934"/>
            <a:ext cx="1706880" cy="170688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102D6F4-DE23-4FBF-8D79-648B6819B5EC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10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1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Цикл азота и парниковый эффект</a:t>
            </a: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805988" y="1293853"/>
            <a:ext cx="10866527" cy="988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Основная масса азота сосредоточена в атмосфере с концентрацией 78%, в земной коре концентрация ювенильного фиксированного азота находится на уровне 0,04% в виде различных минералов.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В биосфере азот встречается в различных формах: нитратов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</a:t>
            </a:r>
            <a:r>
              <a:rPr lang="en-US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</a:t>
            </a:r>
            <a:r>
              <a:rPr lang="en-US" sz="1600" baseline="30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нитритов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</a:t>
            </a:r>
            <a:r>
              <a:rPr lang="en-US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600" baseline="30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азота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аммония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NH</a:t>
            </a:r>
            <a:r>
              <a:rPr lang="en-US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</a:t>
            </a:r>
            <a:r>
              <a:rPr lang="en-US" sz="1600" baseline="30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+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мочевины С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O(NH</a:t>
            </a:r>
            <a:r>
              <a:rPr lang="en-US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r>
              <a:rPr lang="en-US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оксидов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</a:t>
            </a:r>
            <a:r>
              <a:rPr lang="ru-RU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</a:t>
            </a:r>
            <a:r>
              <a:rPr lang="ru-RU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</a:t>
            </a:r>
            <a:r>
              <a:rPr lang="en-US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</a:t>
            </a:r>
            <a:r>
              <a:rPr lang="ru-RU" sz="16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Концентрации этих веществ отражают состояние почвенных сообществ, почвы, атмосферы и водных объектов.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Азот является основным строительным элементом для растений и отвечает за рост биомассы, поэтому это основное удобрение в растениеводстве – азотное.</a:t>
            </a:r>
          </a:p>
          <a:p>
            <a:endParaRPr lang="ru-RU" sz="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ru-RU" sz="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74312" y="4825940"/>
            <a:ext cx="150150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енитрификация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585135" y="4897605"/>
            <a:ext cx="1042272" cy="3282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1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Гемиоксид</a:t>
            </a:r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>
              <a:lnSpc>
                <a:spcPct val="50000"/>
              </a:lnSpc>
            </a:pPr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азота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78381" y="5919380"/>
            <a:ext cx="163557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подземные воды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91444" y="4900041"/>
            <a:ext cx="1422825" cy="3282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Восстановление</a:t>
            </a:r>
          </a:p>
          <a:p>
            <a:pPr algn="ctr">
              <a:lnSpc>
                <a:spcPct val="50000"/>
              </a:lnSpc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нитратов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7475" y="4913107"/>
            <a:ext cx="1282979" cy="4359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Растительные </a:t>
            </a:r>
          </a:p>
          <a:p>
            <a:pPr algn="ctr">
              <a:lnSpc>
                <a:spcPct val="50000"/>
              </a:lnSpc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животные </a:t>
            </a:r>
          </a:p>
          <a:p>
            <a:pPr algn="ctr">
              <a:lnSpc>
                <a:spcPct val="50000"/>
              </a:lnSpc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отходы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28117" y="5434460"/>
            <a:ext cx="80021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Аммиак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414137" y="5757881"/>
            <a:ext cx="84510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Нитриты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54863" y="6075703"/>
            <a:ext cx="83336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Нитраты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8007" y="4913107"/>
            <a:ext cx="1358513" cy="3282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Биологическая </a:t>
            </a:r>
          </a:p>
          <a:p>
            <a:pPr algn="ctr">
              <a:lnSpc>
                <a:spcPct val="50000"/>
              </a:lnSpc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фиксация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549561" y="2821980"/>
            <a:ext cx="16163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Атмосферный азот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0078381" y="6220803"/>
            <a:ext cx="1714428" cy="635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219624" y="5693390"/>
            <a:ext cx="216093" cy="15697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913958" y="6046154"/>
            <a:ext cx="216093" cy="15697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445997" y="5310057"/>
            <a:ext cx="370468" cy="17407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358516" y="5250742"/>
            <a:ext cx="1392613" cy="38727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8229789" y="4043410"/>
            <a:ext cx="6941" cy="138353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0" idx="2"/>
          </p:cNvCxnSpPr>
          <p:nvPr/>
        </p:nvCxnSpPr>
        <p:spPr>
          <a:xfrm flipH="1" flipV="1">
            <a:off x="9002857" y="5228272"/>
            <a:ext cx="381214" cy="9192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9912262" y="5189918"/>
            <a:ext cx="916209" cy="9192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9611386" y="5310057"/>
            <a:ext cx="471348" cy="82896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10068221" y="3276728"/>
            <a:ext cx="10160" cy="143482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Выгнутая вверх стрелка 57"/>
          <p:cNvSpPr/>
          <p:nvPr/>
        </p:nvSpPr>
        <p:spPr>
          <a:xfrm flipH="1">
            <a:off x="7323699" y="3542863"/>
            <a:ext cx="1935539" cy="346659"/>
          </a:xfrm>
          <a:prstGeom prst="curvedDownArrow">
            <a:avLst>
              <a:gd name="adj1" fmla="val 2228"/>
              <a:gd name="adj2" fmla="val 105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972958" y="3293291"/>
            <a:ext cx="636969" cy="2205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Белок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19B377F-0D3A-4264-A2C3-097903F7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23" r="40840"/>
          <a:stretch/>
        </p:blipFill>
        <p:spPr>
          <a:xfrm>
            <a:off x="7543522" y="5111740"/>
            <a:ext cx="777240" cy="156873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19B377F-0D3A-4264-A2C3-097903F7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38" r="61197"/>
          <a:stretch/>
        </p:blipFill>
        <p:spPr>
          <a:xfrm>
            <a:off x="4590334" y="3457864"/>
            <a:ext cx="1127760" cy="1568739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19B377F-0D3A-4264-A2C3-097903F7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70" r="31275"/>
          <a:stretch/>
        </p:blipFill>
        <p:spPr>
          <a:xfrm>
            <a:off x="8436208" y="4169665"/>
            <a:ext cx="4076208" cy="55285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19B377F-0D3A-4264-A2C3-097903F7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40" r="19128"/>
          <a:stretch/>
        </p:blipFill>
        <p:spPr>
          <a:xfrm>
            <a:off x="6223394" y="3440758"/>
            <a:ext cx="1381760" cy="156873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319B377F-0D3A-4264-A2C3-097903F7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92" r="10765"/>
          <a:stretch/>
        </p:blipFill>
        <p:spPr>
          <a:xfrm>
            <a:off x="7464830" y="3714663"/>
            <a:ext cx="696127" cy="1168308"/>
          </a:xfrm>
          <a:prstGeom prst="rect">
            <a:avLst/>
          </a:prstGeom>
        </p:spPr>
      </p:pic>
      <p:cxnSp>
        <p:nvCxnSpPr>
          <p:cNvPr id="70" name="Прямая со стрелкой 69"/>
          <p:cNvCxnSpPr/>
          <p:nvPr/>
        </p:nvCxnSpPr>
        <p:spPr>
          <a:xfrm flipV="1">
            <a:off x="11430586" y="3258005"/>
            <a:ext cx="10160" cy="143482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3252356" y="2907102"/>
            <a:ext cx="22185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Промышленная фиксация </a:t>
            </a:r>
          </a:p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эмиссия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5566416" y="2979741"/>
            <a:ext cx="0" cy="66128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838831" y="2970096"/>
            <a:ext cx="0" cy="66128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5809329" y="2914268"/>
            <a:ext cx="197964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Атмосферная фиксация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960951" y="3477491"/>
            <a:ext cx="156671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Ювенильный азот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7" name="Прямая со стрелкой 76"/>
          <p:cNvCxnSpPr/>
          <p:nvPr/>
        </p:nvCxnSpPr>
        <p:spPr>
          <a:xfrm flipV="1">
            <a:off x="5416491" y="2970096"/>
            <a:ext cx="8898" cy="66922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V="1">
            <a:off x="2894442" y="2876130"/>
            <a:ext cx="8898" cy="66922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бъект 4"/>
          <p:cNvSpPr txBox="1">
            <a:spLocks/>
          </p:cNvSpPr>
          <p:nvPr/>
        </p:nvSpPr>
        <p:spPr>
          <a:xfrm>
            <a:off x="865722" y="5085980"/>
            <a:ext cx="5284912" cy="1168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Около 40% выбросов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6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 происходит в результате сельскохозяйственной, транспортной и промышленной деятельности человека, 60% в связи с разложением органических остатков и процессов нитрификации и денитрификации осуществляемыми бактериями в почве: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NO</a:t>
            </a:r>
            <a:r>
              <a:rPr lang="en-US" sz="2600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600" baseline="300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↔</a:t>
            </a:r>
            <a:r>
              <a:rPr lang="ru-RU" sz="2600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NO</a:t>
            </a:r>
            <a:r>
              <a:rPr lang="en-US" sz="26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600" baseline="30000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↔</a:t>
            </a:r>
            <a:r>
              <a:rPr lang="ru-RU" sz="2600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NO ↔ 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600" b="1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600" b="1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ru-RU" sz="2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 ↔ N</a:t>
            </a:r>
            <a:r>
              <a:rPr lang="en-US" sz="26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2600" baseline="-25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↔ NH4+ ←CO(NH</a:t>
            </a:r>
            <a:r>
              <a:rPr lang="en-US" sz="26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26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ru-RU" sz="2600" baseline="-25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:a16="http://schemas.microsoft.com/office/drawing/2014/main" id="{38BE8D88-C730-46EB-B56C-AC9737747983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11</a:t>
            </a:fld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21C1E40-3290-458E-B765-4BC1140EE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8" y="2391340"/>
            <a:ext cx="600000" cy="41904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C1DFE74-9FF7-46F7-9A99-0C1B9166C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53" y="2399967"/>
            <a:ext cx="600000" cy="41904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18682A-A2CF-4187-A39E-C0904AB99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89" y="2391340"/>
            <a:ext cx="600000" cy="419048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D03E52-7484-4E8E-83D1-33919D800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717" y="2399966"/>
            <a:ext cx="600000" cy="41904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AFA9947-8BD2-4AD7-B9B0-6DD325113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24" y="2399966"/>
            <a:ext cx="600000" cy="419048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8075A120-E15A-4EDE-9D7A-2C8C094AC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305" y="2408593"/>
            <a:ext cx="600000" cy="41904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2E1AA381-92F0-454E-9146-E1326C1E5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37" y="2392691"/>
            <a:ext cx="600000" cy="419048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2A6C2FFC-DFEB-414C-BCAF-3199B9BA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641" y="2392691"/>
            <a:ext cx="600000" cy="41904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1E05F21-9851-469D-AF9F-0022E2970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94" y="2384740"/>
            <a:ext cx="600000" cy="4190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9C23213-054D-4D33-A7CE-6B81C527A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47" y="2376789"/>
            <a:ext cx="600000" cy="41904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9DB270FC-53A0-4048-B2C7-1DB16EA6E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49" y="2376789"/>
            <a:ext cx="600000" cy="419048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B56C517-F1B1-4803-A81F-66623C09F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03" y="2400643"/>
            <a:ext cx="600000" cy="419048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BF5D59DE-4F75-45C6-93AA-5FDB839EC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699" y="2400643"/>
            <a:ext cx="600000" cy="41904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8D3BB7B-B22A-42EF-99C0-5474E1D17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77" y="2379485"/>
            <a:ext cx="511136" cy="53385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3F85180-2911-4425-8D04-6F862F5A6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42" y="2321781"/>
            <a:ext cx="563306" cy="43576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10875E-754C-4CF1-BB06-C216C5F3F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09" y="3498575"/>
            <a:ext cx="2490815" cy="118090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9AD7585-DAB3-4CE0-A86D-8252278DC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191" y="3959247"/>
            <a:ext cx="560786" cy="68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Поглощение биомассой растений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0474" y="1415049"/>
            <a:ext cx="6553737" cy="478734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Диоксид углерода СО</a:t>
            </a:r>
            <a:r>
              <a:rPr lang="ru-RU" sz="1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 участвует в процессе фотосинтеза растений.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Азот потребляется растениями в виде ионов аммония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NH</a:t>
            </a:r>
            <a:r>
              <a:rPr lang="en-US" sz="1800" baseline="-25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+</a:t>
            </a:r>
            <a:r>
              <a:rPr lang="ru-RU" sz="1800" baseline="30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и нитрат-ионов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NO</a:t>
            </a:r>
            <a:r>
              <a:rPr lang="en-US" sz="1800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1800" baseline="300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Также азот и углерод поглощаются в виде различных органических соединений присутствующих в почве, например аминокислот.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Некоторые растения в симбиозе с бактериями, например бобовые, способны захватывать азот из атмосферы и переводить его в элемент питания.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Недостаток азота и других элементов питания ограничивает рост растений и накопление биомассы, сокращает поглощение диоксида углерода из атмосферы растениями.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Переизбыток азота в почве приводит к увеличенным выбросам закиси азота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ru-RU" sz="18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ru-RU" sz="1800" baseline="-25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под действием бактерий.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При разложении биомассы растений происходит обратный выброс захваченных в процессе роста диоксида углерода и закиси азота в атмосферу.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244C6D-05A3-4CB8-9F03-2D47221D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578635"/>
            <a:ext cx="4142980" cy="414298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3ADA915-9417-448F-AF4D-C20ED1A339FF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12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9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Поглощение почвой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50026" y="1326923"/>
            <a:ext cx="5878578" cy="490997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Органическое вещество является ключевым компонентом почвы, влияющим на ее физические, химические и биологические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свойства.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первые десятилетия после начала почвообразования скорости роста почв достигают 4-5 мм/год; через 100 лет до 1,5 мм/год; через 800 лет - до 0,5 мм/год. 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Почва является аккумулятором углерода, но имеет предел накопления, который сильно зависит от её типа и климатической зоны.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Процессы нитрификации, денитрификации и образования закиси азота происходят в почве.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Ускорение накопления органического вещества почвы возможно за счет увеличения биомассы корней и развития почвенной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</a:rPr>
              <a:t>биоты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, ускоряющей образование органического вещества почвы.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9" y="1371309"/>
            <a:ext cx="4546120" cy="454612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25B741-EC22-4742-9712-B41C8179FCDD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13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5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Поглощение мировым океаном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47725" y="1231265"/>
            <a:ext cx="7338743" cy="5230495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Углекислый газ растворяется в воде в количестве 1,48 кг в 1 м</a:t>
            </a:r>
            <a:r>
              <a:rPr lang="ru-RU" baseline="30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Мировой океан занимает площадь 36,1 млрд га и объем 1,34 × 10</a:t>
            </a:r>
            <a:r>
              <a:rPr lang="ru-RU" baseline="30000" dirty="0">
                <a:solidFill>
                  <a:schemeClr val="accent5">
                    <a:lumMod val="75000"/>
                  </a:schemeClr>
                </a:solidFill>
              </a:rPr>
              <a:t>18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м</a:t>
            </a:r>
            <a:r>
              <a:rPr lang="ru-RU" baseline="30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что делает его крупнейшим поглотителем диоксида углерода.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Углекислый газ пассивно поглощается поверхностью океана, перемешивается волнами и по мере ухода на глубину вступает в процесс «карбонатной нейтрализации», которая обеспечивает кислотно-щелочной баланс океана.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	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CaCO</a:t>
            </a:r>
            <a:r>
              <a:rPr lang="en-US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+ CO</a:t>
            </a:r>
            <a:r>
              <a:rPr lang="en-US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+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0 →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С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a(HCO</a:t>
            </a:r>
            <a:r>
              <a:rPr lang="en-US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ru-RU" baseline="-250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случае, если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на дне океана, моря или другого водоёма будет недостаточное количество карбонатов, то происходит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закисление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водоёма.   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Источником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CaCO</a:t>
            </a:r>
            <a:r>
              <a:rPr lang="en-US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являются живые организмы образующие раковины и кораллы, которые после смерти этих организмов опускаются на дно.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Образование раковин и кораллов организмами возможно только при насыщении воды карбонатом кальция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CaCO</a:t>
            </a:r>
            <a:r>
              <a:rPr lang="en-US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, но в условиях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закисления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океана эта соль становится недоступной. 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случае отсутствия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CaCO</a:t>
            </a:r>
            <a:r>
              <a:rPr lang="en-US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процесс компенсации остановится и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закисление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усилится.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 последние 100 лет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pH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океана понизился на 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0.1, а к 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900" dirty="0" smtClean="0">
                <a:solidFill>
                  <a:schemeClr val="accent5">
                    <a:lumMod val="75000"/>
                  </a:schemeClr>
                </a:solidFill>
              </a:rPr>
              <a:t>00</a:t>
            </a:r>
            <a:r>
              <a:rPr lang="ru-RU" sz="29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900" dirty="0">
                <a:solidFill>
                  <a:schemeClr val="accent5">
                    <a:lumMod val="75000"/>
                  </a:schemeClr>
                </a:solidFill>
              </a:rPr>
              <a:t>прогнозировано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снижение еще на 0.2.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31" y="1217655"/>
            <a:ext cx="2517775" cy="2517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831" y="3751621"/>
            <a:ext cx="2517775" cy="251777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F72C2-3A66-4C42-9DB6-7961C69FA803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14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5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Выделение парниковых газов экосистемами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47726" y="1313560"/>
            <a:ext cx="5596206" cy="474218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Поглощение диоксида углерода (СО</a:t>
            </a:r>
            <a:r>
              <a:rPr lang="ru-RU" sz="20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) экосистемами связано с активностью живых организмов и ограничено в своей скорости.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Выделение парниковых газов экосистемами обусловлено естественными геохимическими процессами, гибелью и разложением живых существ, возникновением пожаров в следствие гроз, засух и поджогов, антропогенным влиянием человека.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Изменение привычной среды обитания приводит к снижению накопления углерода и усилению процессов приводящих к увеличению парниковых выбросов.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В конечном итоге это может привести к гибели множества живых существ.</a:t>
            </a: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888" y="1348021"/>
            <a:ext cx="4584078" cy="4584078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DC2EC-2A53-4D6E-8427-AB1542CFBF58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15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Выводы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61010" y="1318704"/>
            <a:ext cx="7136737" cy="50232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Углеродная форма жизни возможна в узком диапазоне температур и комфортных условий для существующих видов.</a:t>
            </a:r>
          </a:p>
          <a:p>
            <a:pPr algn="just"/>
            <a:r>
              <a:rPr lang="ru-RU" dirty="0"/>
              <a:t>31% диоксида углерода содержится в океане, 20% - в болотах, остальное распределено между атмосферой, почвой и живыми организмами.</a:t>
            </a:r>
          </a:p>
          <a:p>
            <a:pPr algn="just"/>
            <a:r>
              <a:rPr lang="ru-RU" dirty="0"/>
              <a:t>Эволюционные и адаптивные механизмы, процессы наращивания биомассы, донных отложений, формирования почвы занимают тысячелетия.</a:t>
            </a:r>
          </a:p>
          <a:p>
            <a:pPr algn="just"/>
            <a:r>
              <a:rPr lang="ru-RU" dirty="0"/>
              <a:t>Процессы дыхания, фотосинтеза и разложения вносят естественный вклад в баланс углерода, но усиление процессов разложения без компенсации накоплением биомассы и сохранения в экосистеме усиливают парниковый эффект.</a:t>
            </a:r>
          </a:p>
          <a:p>
            <a:pPr algn="just"/>
            <a:r>
              <a:rPr lang="ru-RU" dirty="0"/>
              <a:t>Антропогенное влияние приводящее к быстрому увеличению парниковых газов увеличивает накопление углерода экосистемами, но не приводит к улучшению экологической обстановки </a:t>
            </a:r>
            <a:r>
              <a:rPr lang="ru-RU"/>
              <a:t>и </a:t>
            </a:r>
            <a:r>
              <a:rPr lang="ru-RU" smtClean="0"/>
              <a:t>климата. </a:t>
            </a:r>
            <a:endParaRPr lang="ru-RU" dirty="0"/>
          </a:p>
          <a:p>
            <a:pPr algn="just"/>
            <a:r>
              <a:rPr lang="ru-RU" dirty="0"/>
              <a:t>Существующие экосистемы способны некоторое время держать углеродный баланс, но смещение баланса приводит к истощению емкости и может привести к экологической катастрофе. </a:t>
            </a:r>
          </a:p>
          <a:p>
            <a:pPr algn="just"/>
            <a:r>
              <a:rPr lang="ru-RU" dirty="0"/>
              <a:t>Геологические процессы также могут приводить к экологическим катастрофам, но человек не способен на это повлиять.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10666" r="8074" b="7407"/>
          <a:stretch/>
        </p:blipFill>
        <p:spPr>
          <a:xfrm>
            <a:off x="332572" y="1646495"/>
            <a:ext cx="4262240" cy="4246880"/>
          </a:xfrm>
          <a:prstGeom prst="ellipse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C5E5D4-6305-4590-A237-A9790F0F9435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16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00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2B2F576-AC39-4863-817A-D0DB1F888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77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EBDC3-6A94-4C7B-8A23-FEE7F5EA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Углерод поглощающие системы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6284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Углерод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0429" y="1360603"/>
            <a:ext cx="6312243" cy="490435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Углерод (C) — химический элемент четырнадцатой группы второго периода периодической системы химических элементов Д.И. Менделеева с атомным номером 6.</a:t>
            </a:r>
          </a:p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В природе углерод встречается в виде трех изотопов: стабильных - </a:t>
            </a:r>
            <a:r>
              <a:rPr lang="ru-RU" sz="2300" baseline="30000" dirty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С и </a:t>
            </a:r>
            <a:r>
              <a:rPr lang="ru-RU" sz="2300" baseline="30000" dirty="0">
                <a:solidFill>
                  <a:schemeClr val="accent5">
                    <a:lumMod val="75000"/>
                  </a:schemeClr>
                </a:solidFill>
              </a:rPr>
              <a:t>13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С и радиоактивного - </a:t>
            </a:r>
            <a:r>
              <a:rPr lang="ru-RU" sz="2300" baseline="30000" dirty="0">
                <a:solidFill>
                  <a:schemeClr val="accent5">
                    <a:lumMod val="75000"/>
                  </a:schemeClr>
                </a:solidFill>
              </a:rPr>
              <a:t>14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С (период полураспада 5730 лет).</a:t>
            </a:r>
          </a:p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Углерод входит в состав таких парниковых газов как диоксид углерода СО</a:t>
            </a:r>
            <a:r>
              <a:rPr lang="ru-RU" sz="23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, метан 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CH</a:t>
            </a:r>
            <a:r>
              <a:rPr lang="en-US" sz="2300" baseline="-250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фреоны и хладоны.</a:t>
            </a:r>
          </a:p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В земной коре углерод встречается в виде карбонатов (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MgCO</a:t>
            </a:r>
            <a:r>
              <a:rPr lang="en-US" sz="2300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, CaCO</a:t>
            </a:r>
            <a:r>
              <a:rPr lang="en-US" sz="2300" baseline="-25000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и др.</a:t>
            </a: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, природного газа и нефти, угля, сланцев и алмазов, а в атмосфере в виде монооксида углерода СО и диоксида углерода СО</a:t>
            </a:r>
            <a:r>
              <a:rPr lang="ru-RU" sz="23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Общая масса углерода оценивается в около 600 млн т., в земной коре на уровне 0,1% по массе, а в атмосфере на уровне 0,04%.</a:t>
            </a:r>
          </a:p>
          <a:p>
            <a:pPr algn="just">
              <a:lnSpc>
                <a:spcPct val="100000"/>
              </a:lnSpc>
            </a:pPr>
            <a:r>
              <a:rPr lang="ru-RU" sz="2300" dirty="0">
                <a:solidFill>
                  <a:schemeClr val="accent5">
                    <a:lumMod val="75000"/>
                  </a:schemeClr>
                </a:solidFill>
              </a:rPr>
              <a:t>Углерод обладает удивительной способностью образовывать длинные цепи –С-С-С– , которые могут исчисляться миллионами звеньев.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810" y="1451445"/>
            <a:ext cx="4084320" cy="408432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F63D8-30E6-4C00-BDCF-F87031FBEBF8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3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6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Углеродная форма жизни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28472" y="1414047"/>
            <a:ext cx="5996419" cy="384437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Благодаря способности углерода образовывать длинные стабильные цепи и кольца с участием других элементов, таких как кислород, азот, водород и др. возможно практически бесконечное число вариаций различных органических веществ способных взаимодействовать друг с другом.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Живые организмы отличаются по своему элементному составу количественно, но не качественно и на 96-98% состоят из кислорода, углерода, водорода и азота в виде органических веществ.</a:t>
            </a:r>
          </a:p>
          <a:p>
            <a:pPr algn="just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Биохимические процессы происходящие внутри живых организмов и процессы их взаимодействия с неживой природой основаны на реакциях с органическими веществами: аминокислотами, нуклеотидами, нуклеиновыми кислотами, белками, липидами, углеводами, ферментами, гормонами, пигментами, витаминами и пр.</a:t>
            </a: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0614944"/>
              </p:ext>
            </p:extLst>
          </p:nvPr>
        </p:nvGraphicFramePr>
        <p:xfrm>
          <a:off x="5194296" y="5072497"/>
          <a:ext cx="673544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169">
                  <a:extLst>
                    <a:ext uri="{9D8B030D-6E8A-4147-A177-3AD203B41FA5}">
                      <a16:colId xmlns:a16="http://schemas.microsoft.com/office/drawing/2014/main" val="2446218293"/>
                    </a:ext>
                  </a:extLst>
                </a:gridCol>
                <a:gridCol w="420624">
                  <a:extLst>
                    <a:ext uri="{9D8B030D-6E8A-4147-A177-3AD203B41FA5}">
                      <a16:colId xmlns:a16="http://schemas.microsoft.com/office/drawing/2014/main" val="1816815084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70810438"/>
                    </a:ext>
                  </a:extLst>
                </a:gridCol>
                <a:gridCol w="438912">
                  <a:extLst>
                    <a:ext uri="{9D8B030D-6E8A-4147-A177-3AD203B41FA5}">
                      <a16:colId xmlns:a16="http://schemas.microsoft.com/office/drawing/2014/main" val="3495674780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2436487663"/>
                    </a:ext>
                  </a:extLst>
                </a:gridCol>
                <a:gridCol w="603504">
                  <a:extLst>
                    <a:ext uri="{9D8B030D-6E8A-4147-A177-3AD203B41FA5}">
                      <a16:colId xmlns:a16="http://schemas.microsoft.com/office/drawing/2014/main" val="2790634341"/>
                    </a:ext>
                  </a:extLst>
                </a:gridCol>
                <a:gridCol w="521208">
                  <a:extLst>
                    <a:ext uri="{9D8B030D-6E8A-4147-A177-3AD203B41FA5}">
                      <a16:colId xmlns:a16="http://schemas.microsoft.com/office/drawing/2014/main" val="3110422081"/>
                    </a:ext>
                  </a:extLst>
                </a:gridCol>
                <a:gridCol w="609951">
                  <a:extLst>
                    <a:ext uri="{9D8B030D-6E8A-4147-A177-3AD203B41FA5}">
                      <a16:colId xmlns:a16="http://schemas.microsoft.com/office/drawing/2014/main" val="2366472529"/>
                    </a:ext>
                  </a:extLst>
                </a:gridCol>
                <a:gridCol w="629949">
                  <a:extLst>
                    <a:ext uri="{9D8B030D-6E8A-4147-A177-3AD203B41FA5}">
                      <a16:colId xmlns:a16="http://schemas.microsoft.com/office/drawing/2014/main" val="15171729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Элементный состав,</a:t>
                      </a:r>
                      <a:r>
                        <a:rPr lang="ru-RU" baseline="0" dirty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Mg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8792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/>
                        <a:t>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715542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ru-RU" dirty="0"/>
                        <a:t>Растение</a:t>
                      </a:r>
                      <a:r>
                        <a:rPr lang="ru-RU" baseline="0" dirty="0"/>
                        <a:t> (в среднем)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491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367" y="1386902"/>
            <a:ext cx="3423374" cy="3423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88144" y="2133373"/>
            <a:ext cx="3423374" cy="19304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8472" y="5095509"/>
            <a:ext cx="4356101" cy="107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7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Эти процессы нам более известны как дыхание, питание, движение, размножение, рост, развитие, наследственность, изменчивость, адаптация.</a:t>
            </a: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D79FD4B-1417-4325-BD5B-059397C7D1C5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4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5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Механизмы выделения и поглощения углерода в природе</a:t>
            </a: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 rot="20535409">
            <a:off x="2140175" y="1931068"/>
            <a:ext cx="4003541" cy="801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Фотосинтез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(от видимого света)</a:t>
            </a: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8396408" y="1348806"/>
            <a:ext cx="1994408" cy="51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Дыхание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734212" y="3878658"/>
            <a:ext cx="10488754" cy="2024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процессах дыхания кислород поглощаемый живым организмом используется как окислитель «органического топлива», в результате чего выделяется энергия и диоксид углерода.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процессе фотосинтеза или хемосинтеза археи, бактерии и растения могут запасать энергию видимого света путем превращения диоксида углерода в органические вещества. 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Животные не имеют хлорофилла и не могут запасать энергию солнца, поэтому получают энергию, например, из растительного питания и выделяют диоксид углерода.</a:t>
            </a:r>
          </a:p>
          <a:p>
            <a:pPr algn="just"/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Человек, как и другие всеядные организмы, способен получать энергию из других животных и растений, поэтому тоже способен только выделять парниковые газы.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6545" y="2749817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6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738226" y="3220814"/>
            <a:ext cx="1978916" cy="58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11197" y="2846706"/>
            <a:ext cx="216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err="1"/>
              <a:t>Ацетилкофермент</a:t>
            </a:r>
            <a:r>
              <a:rPr lang="ru-RU" dirty="0"/>
              <a:t> 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8850" y="3218544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С</a:t>
            </a:r>
            <a:r>
              <a:rPr lang="ru-RU" baseline="-25000" dirty="0"/>
              <a:t>23</a:t>
            </a:r>
            <a:r>
              <a:rPr lang="en-US" dirty="0"/>
              <a:t>H</a:t>
            </a:r>
            <a:r>
              <a:rPr lang="en-US" baseline="-25000" dirty="0"/>
              <a:t>38</a:t>
            </a:r>
            <a:r>
              <a:rPr lang="en-US" dirty="0"/>
              <a:t>N</a:t>
            </a:r>
            <a:r>
              <a:rPr lang="en-US" baseline="-25000" dirty="0"/>
              <a:t>7</a:t>
            </a:r>
            <a:r>
              <a:rPr lang="en-US" dirty="0"/>
              <a:t>O</a:t>
            </a:r>
            <a:r>
              <a:rPr lang="en-US" baseline="-25000" dirty="0"/>
              <a:t>17</a:t>
            </a:r>
            <a:r>
              <a:rPr lang="en-US" dirty="0"/>
              <a:t>P</a:t>
            </a:r>
            <a:r>
              <a:rPr lang="en-US" baseline="-25000" dirty="0"/>
              <a:t>3</a:t>
            </a:r>
            <a:r>
              <a:rPr lang="en-US" dirty="0"/>
              <a:t>S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760666" y="2620649"/>
            <a:ext cx="1310192" cy="1200329"/>
          </a:xfrm>
          <a:prstGeom prst="ellipse">
            <a:avLst/>
          </a:prstGeom>
          <a:solidFill>
            <a:schemeClr val="bg1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881125" y="2597844"/>
            <a:ext cx="10919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Цикл</a:t>
            </a:r>
          </a:p>
          <a:p>
            <a:pPr algn="ctr"/>
            <a:r>
              <a:rPr lang="ru-RU" dirty="0" err="1"/>
              <a:t>Трикар</a:t>
            </a:r>
            <a:r>
              <a:rPr lang="ru-RU" dirty="0"/>
              <a:t>-</a:t>
            </a:r>
          </a:p>
          <a:p>
            <a:pPr algn="ctr"/>
            <a:r>
              <a:rPr lang="ru-RU" dirty="0" err="1"/>
              <a:t>боновых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кислот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41974" y="2902553"/>
            <a:ext cx="2132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Окислительное </a:t>
            </a:r>
          </a:p>
          <a:p>
            <a:pPr algn="ctr"/>
            <a:r>
              <a:rPr lang="ru-RU" dirty="0" err="1"/>
              <a:t>фосфорилирование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143574" y="3226413"/>
            <a:ext cx="1978916" cy="58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01376" y="3042946"/>
            <a:ext cx="1809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H</a:t>
            </a:r>
            <a:r>
              <a:rPr lang="en-US" sz="2000" baseline="-25000" dirty="0"/>
              <a:t>2</a:t>
            </a:r>
            <a:r>
              <a:rPr lang="en-US" sz="2000" dirty="0"/>
              <a:t>0</a:t>
            </a:r>
            <a:r>
              <a:rPr lang="ru-RU" sz="2000" dirty="0"/>
              <a:t>+ АТФ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0291" y="2173906"/>
            <a:ext cx="22008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Осмотическая энергия</a:t>
            </a:r>
          </a:p>
          <a:p>
            <a:pPr algn="ctr"/>
            <a:r>
              <a:rPr lang="ru-RU" sz="1600" dirty="0"/>
              <a:t>Химическая энергия</a:t>
            </a:r>
          </a:p>
          <a:p>
            <a:pPr algn="ctr"/>
            <a:r>
              <a:rPr lang="ru-RU" sz="1600" dirty="0"/>
              <a:t>Электрическая энергия</a:t>
            </a:r>
          </a:p>
          <a:p>
            <a:pPr algn="ctr"/>
            <a:r>
              <a:rPr lang="ru-RU" sz="1600" dirty="0"/>
              <a:t>Световая энергия</a:t>
            </a:r>
          </a:p>
          <a:p>
            <a:pPr algn="ctr"/>
            <a:r>
              <a:rPr lang="ru-RU" sz="1600" dirty="0"/>
              <a:t>Механическая энергия</a:t>
            </a:r>
          </a:p>
          <a:p>
            <a:pPr algn="ctr"/>
            <a:r>
              <a:rPr lang="ru-RU" sz="1600" dirty="0"/>
              <a:t>Тепловая энергия</a:t>
            </a:r>
          </a:p>
        </p:txBody>
      </p:sp>
      <p:sp>
        <p:nvSpPr>
          <p:cNvPr id="27" name="Правая фигурная скобка 26"/>
          <p:cNvSpPr/>
          <p:nvPr/>
        </p:nvSpPr>
        <p:spPr>
          <a:xfrm flipH="1">
            <a:off x="9101324" y="2159273"/>
            <a:ext cx="254968" cy="1634794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5484774" y="2052878"/>
            <a:ext cx="0" cy="51971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/>
          </p:cNvCxnSpPr>
          <p:nvPr/>
        </p:nvCxnSpPr>
        <p:spPr>
          <a:xfrm flipH="1" flipV="1">
            <a:off x="6805265" y="1878026"/>
            <a:ext cx="1710553" cy="117799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02005" y="1664445"/>
            <a:ext cx="1399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/>
              <a:t>СО</a:t>
            </a:r>
            <a:r>
              <a:rPr lang="ru-RU" sz="2400" baseline="-25000" dirty="0"/>
              <a:t>2</a:t>
            </a:r>
            <a:r>
              <a:rPr lang="ru-RU" sz="2400" dirty="0"/>
              <a:t> + </a:t>
            </a:r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0</a:t>
            </a:r>
            <a:endParaRPr lang="ru-RU" sz="2400" dirty="0"/>
          </a:p>
        </p:txBody>
      </p:sp>
      <p:cxnSp>
        <p:nvCxnSpPr>
          <p:cNvPr id="42" name="Прямая со стрелкой 41"/>
          <p:cNvCxnSpPr>
            <a:cxnSpLocks/>
            <a:stCxn id="36" idx="1"/>
          </p:cNvCxnSpPr>
          <p:nvPr/>
        </p:nvCxnSpPr>
        <p:spPr>
          <a:xfrm flipH="1">
            <a:off x="2852831" y="1895278"/>
            <a:ext cx="2449174" cy="77667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62203" y="2680578"/>
            <a:ext cx="245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50000"/>
              </a:lnSpc>
            </a:pPr>
            <a:r>
              <a:rPr lang="en-US" sz="3200" dirty="0"/>
              <a:t>O</a:t>
            </a:r>
            <a:r>
              <a:rPr lang="en-US" sz="3200" baseline="-25000" dirty="0"/>
              <a:t>2</a:t>
            </a:r>
            <a:r>
              <a:rPr lang="en-US" sz="3200" dirty="0"/>
              <a:t> + </a:t>
            </a:r>
            <a:r>
              <a:rPr lang="ru-RU" sz="3200" dirty="0"/>
              <a:t>С</a:t>
            </a:r>
            <a:r>
              <a:rPr lang="en-US" sz="3200" baseline="-25000" dirty="0"/>
              <a:t>6</a:t>
            </a:r>
            <a:r>
              <a:rPr lang="en-US" sz="3200" dirty="0"/>
              <a:t>H</a:t>
            </a:r>
            <a:r>
              <a:rPr lang="en-US" sz="3200" baseline="-25000" dirty="0"/>
              <a:t>12</a:t>
            </a:r>
            <a:r>
              <a:rPr lang="ru-RU" sz="3200" dirty="0"/>
              <a:t>О</a:t>
            </a:r>
            <a:r>
              <a:rPr lang="en-US" sz="3200" baseline="-25000" dirty="0"/>
              <a:t>6</a:t>
            </a:r>
            <a:r>
              <a:rPr lang="ru-RU" sz="3200" dirty="0"/>
              <a:t> </a:t>
            </a:r>
            <a:endParaRPr lang="en-US" sz="3200" dirty="0"/>
          </a:p>
          <a:p>
            <a:pPr algn="r">
              <a:lnSpc>
                <a:spcPct val="50000"/>
              </a:lnSpc>
            </a:pPr>
            <a:r>
              <a:rPr lang="en-US" sz="3200" baseline="-25000" dirty="0"/>
              <a:t>   </a:t>
            </a:r>
            <a:r>
              <a:rPr lang="ru-RU" sz="3200" baseline="-25000" dirty="0"/>
              <a:t>глюкоза</a:t>
            </a:r>
            <a:r>
              <a:rPr lang="en-US" sz="3200" baseline="-25000" dirty="0"/>
              <a:t>     </a:t>
            </a:r>
            <a:endParaRPr lang="ru-RU" sz="3200" dirty="0"/>
          </a:p>
        </p:txBody>
      </p:sp>
      <p:sp>
        <p:nvSpPr>
          <p:cNvPr id="58" name="Объект 4"/>
          <p:cNvSpPr txBox="1">
            <a:spLocks/>
          </p:cNvSpPr>
          <p:nvPr/>
        </p:nvSpPr>
        <p:spPr>
          <a:xfrm>
            <a:off x="844036" y="1274137"/>
            <a:ext cx="3191601" cy="806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Запасание энергии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Номер слайда 5">
            <a:extLst>
              <a:ext uri="{FF2B5EF4-FFF2-40B4-BE49-F238E27FC236}">
                <a16:creationId xmlns:a16="http://schemas.microsoft.com/office/drawing/2014/main" id="{23DCC9AE-9AF8-4AE2-8F07-89F8200A4A7F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5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Парниковые газы, их роль в экосистеме и деятельность человека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50961" y="1281613"/>
            <a:ext cx="6284677" cy="5234933"/>
          </a:xfrm>
        </p:spPr>
        <p:txBody>
          <a:bodyPr>
            <a:normAutofit/>
          </a:bodyPr>
          <a:lstStyle/>
          <a:p>
            <a:pPr algn="just"/>
            <a:r>
              <a:rPr lang="ru-RU" sz="1400" dirty="0"/>
              <a:t>Вода, диоксид углерода и метан - это естественные участники жизненного цикла живых организмов – биохимических систем участвующих в круговоротах природы и зависящих от правильного баланса парниковых газов.</a:t>
            </a:r>
          </a:p>
          <a:p>
            <a:pPr algn="just"/>
            <a:r>
              <a:rPr lang="ru-RU" sz="1400" dirty="0"/>
              <a:t>При правильном балансе парниковых газов возможно равномерное протекание эволюционных и адаптивных процессов.</a:t>
            </a:r>
          </a:p>
          <a:p>
            <a:pPr algn="just"/>
            <a:r>
              <a:rPr lang="ru-RU" sz="1400" dirty="0"/>
              <a:t>Человек в процессе деятельности нуждается в дополнительных источниках энергии, искусственных материалах и пище, поэтому использует разум для улучшения условий жизни.</a:t>
            </a:r>
          </a:p>
          <a:p>
            <a:pPr algn="just"/>
            <a:r>
              <a:rPr lang="ru-RU" sz="1400" dirty="0"/>
              <a:t>Теплица – это изобретение человека, использующее свет и парниковый эффект для оптимизации процесса выращивания теплолюбивых растений при внешних холодных условиях.</a:t>
            </a:r>
          </a:p>
          <a:p>
            <a:pPr algn="just"/>
            <a:r>
              <a:rPr lang="ru-RU" sz="1400" dirty="0"/>
              <a:t>Антропогенное воздействие – это деятельность, связанная с обеспечением интересов человека, которые вносят изменения в окружающую среду, в том числе, с поступлением в окружающую среду  твердых, жидких и газообразных веществ, микроорганизмов или энергии в количествах, вредных для здоровья человека, животных, состояния растений и экосистем в целом. </a:t>
            </a:r>
          </a:p>
          <a:p>
            <a:pPr algn="just"/>
            <a:r>
              <a:rPr lang="ru-RU" sz="1400" dirty="0"/>
              <a:t>Антропогенные парниковые газы – это парниковые газы, которые поступили во внешнюю атмосферу в результате деятельности человека, которые ускоряют глобальное потепление вопреки естественному циклу изменения температуры.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F3946B-547B-45B9-9340-CE1943A58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215" y="1458959"/>
            <a:ext cx="4279791" cy="4279791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BCEE8F5-45EB-4737-914F-969F9F71A070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6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3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Парниковые газы и их поглощение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39351" y="1344377"/>
            <a:ext cx="9109385" cy="50812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/>
              <a:t>Мировой океан вырабатывает 50% кислорода, поглощает 31% диоксида углерода и улавливает 90% мирового тепла. Мировой океан является основным стабилизатором климата планеты и основным поглотителем парниковых газов.</a:t>
            </a:r>
          </a:p>
          <a:p>
            <a:pPr algn="just"/>
            <a:r>
              <a:rPr lang="ru-RU" sz="2000" dirty="0"/>
              <a:t>Торфяные болота, не смотря на занимаемую площадь </a:t>
            </a:r>
            <a:r>
              <a:rPr lang="en-US" sz="2000" dirty="0"/>
              <a:t>~1% </a:t>
            </a:r>
            <a:r>
              <a:rPr lang="ru-RU" sz="2000" dirty="0"/>
              <a:t>суши, обладают растительностью, которая способна захватить и сохранить 20% мировых запасов диоксида углерода, так как в них отсутствуют процессы гниения растительных остатков и понижены выбросы диоксида углерода. </a:t>
            </a:r>
          </a:p>
          <a:p>
            <a:pPr algn="just"/>
            <a:r>
              <a:rPr lang="ru-RU" sz="2000" dirty="0"/>
              <a:t>Почвы содержат 75% наземного углерода в виде гумуса и живых внутрипочвенных организмов, остальные 25% находятся в виде растительной биомассы: деревьев (леса) и растительного покрова (травы и пр.). </a:t>
            </a:r>
          </a:p>
          <a:p>
            <a:pPr algn="just"/>
            <a:r>
              <a:rPr lang="ru-RU" sz="2000" dirty="0"/>
              <a:t>В лесах обитает 75% наземной жизни, растущие леса являются наиболее производительными экосистемами для поглощения диоксида углерода и выделения кислорода. Кислородный и углеродный баланс сильно зависят от типа и возраста леса: эффективность процесса фотосинтеза старых лесов ниже эффективности процессов дыхания, поэтому лесными «легкими планеты» являются растущие леса накапливающие биомассу.</a:t>
            </a:r>
          </a:p>
          <a:p>
            <a:pPr algn="just"/>
            <a:r>
              <a:rPr lang="ru-RU" sz="2000" dirty="0"/>
              <a:t>Остальной растительный покров – представляет собой сообщества наземных растений вне территории леса.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3" y="2531121"/>
            <a:ext cx="1182330" cy="1182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0" y="3758978"/>
            <a:ext cx="1179174" cy="1179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4" y="4990859"/>
            <a:ext cx="1182330" cy="1182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4" y="1308020"/>
            <a:ext cx="1182330" cy="11823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A950A05A-7A08-4B7F-B4F4-FE6F844915F7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7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1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971820" y="1303173"/>
            <a:ext cx="5131447" cy="2185214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Эффективность поглощения парниковых газов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экосистемами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6543" y="1607080"/>
            <a:ext cx="5080408" cy="394833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Эффективность поглощения парниковых газов экосистемами сильно зависит от региона расположения, климатических условий и типа растительного сообщества.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Как правило, эффективность напрямую зависит от скорости роста биомассы экосистемы.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Эффективность поглощения экосистемы может резко снизиться в связи с резкими климатическими изменениями, пожарами и болезнями, так процессы развития могут замениться на процессы горения и гниения.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37680" y="1400045"/>
            <a:ext cx="554524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600" b="1" dirty="0">
                <a:solidFill>
                  <a:srgbClr val="4F4E4E"/>
                </a:solidFill>
                <a:latin typeface="Foco Light"/>
              </a:rPr>
              <a:t>Производительность по углероду (т</a:t>
            </a:r>
            <a:r>
              <a:rPr lang="en-US" sz="1600" b="1" dirty="0">
                <a:solidFill>
                  <a:srgbClr val="4F4E4E"/>
                </a:solidFill>
                <a:latin typeface="Foco Light"/>
              </a:rPr>
              <a:t>/</a:t>
            </a:r>
            <a:r>
              <a:rPr lang="ru-RU" sz="1600" b="1" dirty="0">
                <a:solidFill>
                  <a:srgbClr val="4F4E4E"/>
                </a:solidFill>
                <a:latin typeface="Foco Light"/>
              </a:rPr>
              <a:t>га в год):</a:t>
            </a:r>
          </a:p>
          <a:p>
            <a:r>
              <a:rPr lang="ru-RU" sz="1600" dirty="0">
                <a:solidFill>
                  <a:srgbClr val="4F4E4E"/>
                </a:solidFill>
                <a:latin typeface="Foco Light"/>
              </a:rPr>
              <a:t>Почва под лесами 			</a:t>
            </a:r>
            <a:r>
              <a:rPr lang="ru-RU" sz="1600" b="1" dirty="0">
                <a:solidFill>
                  <a:srgbClr val="4F4E4E"/>
                </a:solidFill>
                <a:latin typeface="Foco Light"/>
              </a:rPr>
              <a:t>0,3 </a:t>
            </a:r>
          </a:p>
          <a:p>
            <a:r>
              <a:rPr lang="ru-RU" sz="1600" dirty="0">
                <a:solidFill>
                  <a:srgbClr val="4F4E4E"/>
                </a:solidFill>
                <a:latin typeface="Foco Light"/>
              </a:rPr>
              <a:t>Почва под кормовыми травами 	</a:t>
            </a:r>
            <a:r>
              <a:rPr lang="ru-RU" sz="1600" b="1" dirty="0">
                <a:solidFill>
                  <a:srgbClr val="4F4E4E"/>
                </a:solidFill>
                <a:latin typeface="Foco Light"/>
              </a:rPr>
              <a:t>0,4 </a:t>
            </a:r>
          </a:p>
          <a:p>
            <a:pPr>
              <a:spcAft>
                <a:spcPts val="0"/>
              </a:spcAft>
            </a:pPr>
            <a:r>
              <a:rPr lang="ru-RU" sz="1600" dirty="0" err="1">
                <a:solidFill>
                  <a:srgbClr val="4F4E4E"/>
                </a:solidFill>
                <a:latin typeface="Foco Light"/>
              </a:rPr>
              <a:t>Мискантус</a:t>
            </a:r>
            <a:r>
              <a:rPr lang="ru-RU" sz="1600" dirty="0">
                <a:solidFill>
                  <a:srgbClr val="4F4E4E"/>
                </a:solidFill>
                <a:latin typeface="Foco Light"/>
              </a:rPr>
              <a:t> 			</a:t>
            </a:r>
            <a:r>
              <a:rPr lang="ru-RU" sz="1600" b="1" dirty="0">
                <a:solidFill>
                  <a:srgbClr val="4F4E4E"/>
                </a:solidFill>
                <a:latin typeface="Foco Light"/>
              </a:rPr>
              <a:t>2,3</a:t>
            </a:r>
          </a:p>
          <a:p>
            <a:pPr lvl="0">
              <a:defRPr/>
            </a:pPr>
            <a:r>
              <a:rPr lang="ru-RU" sz="1600" dirty="0">
                <a:solidFill>
                  <a:srgbClr val="4F4E4E"/>
                </a:solidFill>
                <a:latin typeface="Foco Light"/>
              </a:rPr>
              <a:t>Травосмеси (8 т</a:t>
            </a:r>
            <a:r>
              <a:rPr lang="en-US" sz="1600" dirty="0">
                <a:solidFill>
                  <a:srgbClr val="4F4E4E"/>
                </a:solidFill>
                <a:latin typeface="Foco Light"/>
              </a:rPr>
              <a:t>/</a:t>
            </a:r>
            <a:r>
              <a:rPr lang="ru-RU" sz="1600" dirty="0">
                <a:solidFill>
                  <a:srgbClr val="4F4E4E"/>
                </a:solidFill>
                <a:latin typeface="Foco Light"/>
              </a:rPr>
              <a:t>га)</a:t>
            </a:r>
            <a:r>
              <a:rPr lang="en-US" sz="1600" dirty="0">
                <a:solidFill>
                  <a:srgbClr val="4F4E4E"/>
                </a:solidFill>
                <a:latin typeface="Foco Light"/>
              </a:rPr>
              <a:t> </a:t>
            </a:r>
            <a:r>
              <a:rPr lang="ru-RU" sz="1600" dirty="0">
                <a:solidFill>
                  <a:srgbClr val="4F4E4E"/>
                </a:solidFill>
                <a:latin typeface="Foco Light"/>
              </a:rPr>
              <a:t>		</a:t>
            </a:r>
            <a:r>
              <a:rPr lang="ru-RU" sz="1600" b="1" dirty="0">
                <a:solidFill>
                  <a:srgbClr val="4F4E4E"/>
                </a:solidFill>
                <a:latin typeface="Foco Light"/>
              </a:rPr>
              <a:t>3,8</a:t>
            </a:r>
          </a:p>
          <a:p>
            <a:r>
              <a:rPr lang="ru-RU" sz="1600" dirty="0">
                <a:solidFill>
                  <a:srgbClr val="4F4E4E"/>
                </a:solidFill>
                <a:latin typeface="Foco Light"/>
              </a:rPr>
              <a:t>Молодняк сосны   			</a:t>
            </a:r>
            <a:r>
              <a:rPr lang="ru-RU" sz="1600" b="1" dirty="0">
                <a:solidFill>
                  <a:srgbClr val="4F4E4E"/>
                </a:solidFill>
                <a:latin typeface="Foco Light"/>
              </a:rPr>
              <a:t>3,8  </a:t>
            </a:r>
          </a:p>
          <a:p>
            <a:r>
              <a:rPr lang="ru-RU" sz="1600" dirty="0">
                <a:solidFill>
                  <a:srgbClr val="4F4E4E"/>
                </a:solidFill>
                <a:latin typeface="Foco Light"/>
              </a:rPr>
              <a:t>Новые сорта ивы  			</a:t>
            </a:r>
            <a:r>
              <a:rPr lang="ru-RU" sz="1600" b="1" dirty="0">
                <a:solidFill>
                  <a:srgbClr val="4F4E4E"/>
                </a:solidFill>
                <a:latin typeface="Foco Light"/>
              </a:rPr>
              <a:t>4,5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1A54D4-3928-4A1D-B746-010649A1C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944"/>
          <a:stretch/>
        </p:blipFill>
        <p:spPr>
          <a:xfrm>
            <a:off x="5971820" y="3564140"/>
            <a:ext cx="5131447" cy="2689217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32DDDF0-FB64-487C-8EAB-7D2FF4C896E5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8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11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7725" y="375285"/>
            <a:ext cx="10020300" cy="7588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Круговорот углерода в биосфере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025" y="1577301"/>
            <a:ext cx="5519643" cy="406437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Круговорот углерода в природе — это 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процесс, при котором углерод перемещается между всеми оболочками Земли и живыми организмами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. Растения забирают углекислый газ из воздуха и используют его для синтеза питательных веществ. Затем животные едят растения, и углерод накапливается в их телах или выделяется в виде CO</a:t>
            </a:r>
            <a:r>
              <a:rPr lang="ru-RU" sz="2000" baseline="-250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при дыхании.</a:t>
            </a:r>
          </a:p>
          <a:p>
            <a:pPr algn="just"/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Углерод выделяется в атмосферу при природных или антропогенных выбросах, горении древесины и ископаемого топлива или разложении мертвых организмов.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08535" y="1420638"/>
            <a:ext cx="1295400" cy="49771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7790147" y="1456468"/>
            <a:ext cx="1300983" cy="523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CO</a:t>
            </a:r>
            <a:r>
              <a:rPr lang="ru-RU" baseline="-25000" dirty="0"/>
              <a:t>2</a:t>
            </a:r>
            <a:r>
              <a:rPr lang="ru-RU" dirty="0"/>
              <a:t> в атмосфере и океане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66975" y="5528355"/>
            <a:ext cx="1193635" cy="49771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4"/>
          <p:cNvSpPr txBox="1">
            <a:spLocks/>
          </p:cNvSpPr>
          <p:nvPr/>
        </p:nvSpPr>
        <p:spPr>
          <a:xfrm>
            <a:off x="8213300" y="5528355"/>
            <a:ext cx="1300983" cy="578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CO</a:t>
            </a:r>
            <a:r>
              <a:rPr lang="ru-RU" baseline="-25000" dirty="0"/>
              <a:t>2</a:t>
            </a:r>
            <a:r>
              <a:rPr lang="ru-RU" dirty="0"/>
              <a:t> от вулканической деятельности</a:t>
            </a: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9567958" y="5558835"/>
            <a:ext cx="1300983" cy="578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Ископаемое топливо (газ, нефть, уголь, торф)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591108" y="5543131"/>
            <a:ext cx="1193635" cy="49771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884633" y="4682298"/>
            <a:ext cx="1193635" cy="49771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915479" y="3011960"/>
            <a:ext cx="1193635" cy="49771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4"/>
          <p:cNvSpPr txBox="1">
            <a:spLocks/>
          </p:cNvSpPr>
          <p:nvPr/>
        </p:nvSpPr>
        <p:spPr>
          <a:xfrm>
            <a:off x="8826759" y="4775448"/>
            <a:ext cx="1300983" cy="578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CO</a:t>
            </a:r>
            <a:r>
              <a:rPr lang="ru-RU" baseline="-25000" dirty="0"/>
              <a:t>2</a:t>
            </a:r>
            <a:r>
              <a:rPr lang="ru-RU" dirty="0"/>
              <a:t> почв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60003" y="4425948"/>
            <a:ext cx="1193635" cy="5929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4"/>
          <p:cNvSpPr txBox="1">
            <a:spLocks/>
          </p:cNvSpPr>
          <p:nvPr/>
        </p:nvSpPr>
        <p:spPr>
          <a:xfrm>
            <a:off x="7113703" y="4445122"/>
            <a:ext cx="1289407" cy="619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Карбонаты (С</a:t>
            </a:r>
            <a:r>
              <a:rPr lang="en-US" dirty="0"/>
              <a:t>a</a:t>
            </a:r>
            <a:r>
              <a:rPr lang="ru-RU" dirty="0"/>
              <a:t>CO</a:t>
            </a:r>
            <a:r>
              <a:rPr lang="en-US" baseline="-25000" dirty="0"/>
              <a:t>3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/>
              <a:t>Mg</a:t>
            </a:r>
            <a:r>
              <a:rPr lang="ru-RU" dirty="0"/>
              <a:t>CO</a:t>
            </a:r>
            <a:r>
              <a:rPr lang="en-US" baseline="-25000" dirty="0"/>
              <a:t>3</a:t>
            </a:r>
            <a:r>
              <a:rPr lang="ru-RU" dirty="0"/>
              <a:t>и т.д.)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60003" y="3323541"/>
            <a:ext cx="1193635" cy="592907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бъект 4"/>
          <p:cNvSpPr txBox="1">
            <a:spLocks/>
          </p:cNvSpPr>
          <p:nvPr/>
        </p:nvSpPr>
        <p:spPr>
          <a:xfrm>
            <a:off x="7113703" y="3342715"/>
            <a:ext cx="1289407" cy="619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Мертвые остатки</a:t>
            </a:r>
          </a:p>
        </p:txBody>
      </p:sp>
      <p:sp>
        <p:nvSpPr>
          <p:cNvPr id="23" name="Объект 4"/>
          <p:cNvSpPr txBox="1">
            <a:spLocks/>
          </p:cNvSpPr>
          <p:nvPr/>
        </p:nvSpPr>
        <p:spPr>
          <a:xfrm>
            <a:off x="7319655" y="4188037"/>
            <a:ext cx="1593999" cy="311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300" dirty="0"/>
              <a:t>Минерализация</a:t>
            </a:r>
          </a:p>
        </p:txBody>
      </p:sp>
      <p:sp>
        <p:nvSpPr>
          <p:cNvPr id="24" name="Объект 4"/>
          <p:cNvSpPr txBox="1">
            <a:spLocks/>
          </p:cNvSpPr>
          <p:nvPr/>
        </p:nvSpPr>
        <p:spPr>
          <a:xfrm rot="2365536">
            <a:off x="8179531" y="4024778"/>
            <a:ext cx="1441371" cy="241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Разложение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8411233" y="3885945"/>
            <a:ext cx="960977" cy="77498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9144133" y="5207822"/>
            <a:ext cx="0" cy="30482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9733413" y="5207822"/>
            <a:ext cx="0" cy="30482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489381" y="4004966"/>
            <a:ext cx="442" cy="36618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/>
          <p:nvPr/>
        </p:nvCxnSpPr>
        <p:spPr>
          <a:xfrm>
            <a:off x="8399938" y="3566700"/>
            <a:ext cx="2163862" cy="1879703"/>
          </a:xfrm>
          <a:prstGeom prst="curvedConnector3">
            <a:avLst>
              <a:gd name="adj1" fmla="val 99770"/>
            </a:avLst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бъект 4"/>
          <p:cNvSpPr txBox="1">
            <a:spLocks/>
          </p:cNvSpPr>
          <p:nvPr/>
        </p:nvSpPr>
        <p:spPr>
          <a:xfrm rot="1296339">
            <a:off x="8973882" y="3859080"/>
            <a:ext cx="1441371" cy="241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err="1"/>
              <a:t>Углефикация</a:t>
            </a:r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8415820" y="4797061"/>
            <a:ext cx="393886" cy="17655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 flipV="1">
            <a:off x="8434949" y="4687460"/>
            <a:ext cx="374757" cy="1738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бъект 4"/>
          <p:cNvSpPr txBox="1">
            <a:spLocks/>
          </p:cNvSpPr>
          <p:nvPr/>
        </p:nvSpPr>
        <p:spPr>
          <a:xfrm>
            <a:off x="9861805" y="3125346"/>
            <a:ext cx="1270897" cy="502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Животные</a:t>
            </a:r>
          </a:p>
        </p:txBody>
      </p:sp>
      <p:sp>
        <p:nvSpPr>
          <p:cNvPr id="48" name="Объект 4"/>
          <p:cNvSpPr txBox="1">
            <a:spLocks/>
          </p:cNvSpPr>
          <p:nvPr/>
        </p:nvSpPr>
        <p:spPr>
          <a:xfrm>
            <a:off x="8290345" y="2463468"/>
            <a:ext cx="1569312" cy="5009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Растения и бактерии</a:t>
            </a:r>
          </a:p>
        </p:txBody>
      </p:sp>
      <p:sp>
        <p:nvSpPr>
          <p:cNvPr id="49" name="Объект 4"/>
          <p:cNvSpPr txBox="1">
            <a:spLocks/>
          </p:cNvSpPr>
          <p:nvPr/>
        </p:nvSpPr>
        <p:spPr>
          <a:xfrm>
            <a:off x="7092942" y="2534657"/>
            <a:ext cx="1311345" cy="393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Бактерии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491554" y="2434645"/>
            <a:ext cx="1193635" cy="49771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153537" y="2433238"/>
            <a:ext cx="1193635" cy="49771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7736142" y="3000072"/>
            <a:ext cx="794594" cy="22134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344529" y="3013019"/>
            <a:ext cx="0" cy="283374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8399938" y="3227681"/>
            <a:ext cx="1429633" cy="18110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cxnSpLocks/>
          </p:cNvCxnSpPr>
          <p:nvPr/>
        </p:nvCxnSpPr>
        <p:spPr>
          <a:xfrm>
            <a:off x="9703039" y="2633616"/>
            <a:ext cx="755917" cy="36765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8635763" y="1981010"/>
            <a:ext cx="177" cy="38573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8229998" y="1978384"/>
            <a:ext cx="177" cy="38573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 flipV="1">
            <a:off x="8702615" y="1982753"/>
            <a:ext cx="1905" cy="383987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8163323" y="1978384"/>
            <a:ext cx="1905" cy="383987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бъект 4"/>
          <p:cNvSpPr txBox="1">
            <a:spLocks/>
          </p:cNvSpPr>
          <p:nvPr/>
        </p:nvSpPr>
        <p:spPr>
          <a:xfrm>
            <a:off x="8702782" y="1999981"/>
            <a:ext cx="1156875" cy="410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Фотосинтез и дыхание</a:t>
            </a:r>
          </a:p>
        </p:txBody>
      </p:sp>
      <p:sp>
        <p:nvSpPr>
          <p:cNvPr id="80" name="Объект 4"/>
          <p:cNvSpPr txBox="1">
            <a:spLocks/>
          </p:cNvSpPr>
          <p:nvPr/>
        </p:nvSpPr>
        <p:spPr>
          <a:xfrm>
            <a:off x="6976564" y="1999981"/>
            <a:ext cx="1156875" cy="410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Хемосинтез и дыхание</a:t>
            </a:r>
          </a:p>
        </p:txBody>
      </p:sp>
      <p:sp>
        <p:nvSpPr>
          <p:cNvPr id="83" name="Выгнутая вниз стрелка 82"/>
          <p:cNvSpPr/>
          <p:nvPr/>
        </p:nvSpPr>
        <p:spPr>
          <a:xfrm rot="5400000">
            <a:off x="4879251" y="3472012"/>
            <a:ext cx="4382420" cy="3699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Выгнутая вниз стрелка 84"/>
          <p:cNvSpPr/>
          <p:nvPr/>
        </p:nvSpPr>
        <p:spPr>
          <a:xfrm rot="5400000" flipH="1">
            <a:off x="4694745" y="3409013"/>
            <a:ext cx="4447457" cy="3699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7433617" y="2971859"/>
            <a:ext cx="8482" cy="28895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7900618" y="3041452"/>
            <a:ext cx="764032" cy="225106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 flipV="1">
            <a:off x="8412223" y="3310249"/>
            <a:ext cx="1417348" cy="181592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бъект 4"/>
          <p:cNvSpPr txBox="1">
            <a:spLocks/>
          </p:cNvSpPr>
          <p:nvPr/>
        </p:nvSpPr>
        <p:spPr>
          <a:xfrm rot="21147398">
            <a:off x="8351096" y="3082346"/>
            <a:ext cx="1371921" cy="3167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300" dirty="0"/>
              <a:t>Питание</a:t>
            </a:r>
          </a:p>
        </p:txBody>
      </p:sp>
      <p:sp>
        <p:nvSpPr>
          <p:cNvPr id="54" name="Объект 4">
            <a:extLst>
              <a:ext uri="{FF2B5EF4-FFF2-40B4-BE49-F238E27FC236}">
                <a16:creationId xmlns:a16="http://schemas.microsoft.com/office/drawing/2014/main" id="{2492D245-4B21-43C9-BA4A-46C3D1261810}"/>
              </a:ext>
            </a:extLst>
          </p:cNvPr>
          <p:cNvSpPr txBox="1">
            <a:spLocks/>
          </p:cNvSpPr>
          <p:nvPr/>
        </p:nvSpPr>
        <p:spPr>
          <a:xfrm>
            <a:off x="10429000" y="1746646"/>
            <a:ext cx="844026" cy="410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/>
              <a:t>Дыхание</a:t>
            </a:r>
          </a:p>
        </p:txBody>
      </p:sp>
      <p:cxnSp>
        <p:nvCxnSpPr>
          <p:cNvPr id="56" name="Скругленная соединительная линия 33">
            <a:extLst>
              <a:ext uri="{FF2B5EF4-FFF2-40B4-BE49-F238E27FC236}">
                <a16:creationId xmlns:a16="http://schemas.microsoft.com/office/drawing/2014/main" id="{78A52DD6-82F0-4695-826B-37EBA3FA0B14}"/>
              </a:ext>
            </a:extLst>
          </p:cNvPr>
          <p:cNvCxnSpPr>
            <a:cxnSpLocks/>
            <a:endCxn id="11" idx="3"/>
          </p:cNvCxnSpPr>
          <p:nvPr/>
        </p:nvCxnSpPr>
        <p:spPr>
          <a:xfrm rot="10800000">
            <a:off x="9091130" y="1717974"/>
            <a:ext cx="1904654" cy="1306396"/>
          </a:xfrm>
          <a:prstGeom prst="curvedConnector3">
            <a:avLst>
              <a:gd name="adj1" fmla="val -618"/>
            </a:avLst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id="{AAA76F69-0795-404C-92AF-144085250AE4}"/>
              </a:ext>
            </a:extLst>
          </p:cNvPr>
          <p:cNvSpPr txBox="1">
            <a:spLocks/>
          </p:cNvSpPr>
          <p:nvPr/>
        </p:nvSpPr>
        <p:spPr>
          <a:xfrm>
            <a:off x="10868025" y="6409377"/>
            <a:ext cx="646894" cy="36944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DE55804-D118-2B4A-AD41-9C544F0DF4A9}" type="slidenum">
              <a:rPr lang="en-GB" sz="2000" smtClean="0">
                <a:solidFill>
                  <a:schemeClr val="bg1"/>
                </a:solidFill>
              </a:rPr>
              <a:pPr algn="ctr"/>
              <a:t>9</a:t>
            </a:fld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328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4752</TotalTime>
  <Words>1725</Words>
  <Application>Microsoft Office PowerPoint</Application>
  <PresentationFormat>Широкоэкранный</PresentationFormat>
  <Paragraphs>206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Foco Light</vt:lpstr>
      <vt:lpstr>Тема Office</vt:lpstr>
      <vt:lpstr>УГЛЕРОДНАЯ НЕЙТРАЛЬНОСТЬ</vt:lpstr>
      <vt:lpstr>Углерод поглощающие системы</vt:lpstr>
      <vt:lpstr>Углерод</vt:lpstr>
      <vt:lpstr>Углеродная форма жизни</vt:lpstr>
      <vt:lpstr>Механизмы выделения и поглощения углерода в природе</vt:lpstr>
      <vt:lpstr>Парниковые газы, их роль в экосистеме и деятельность человека</vt:lpstr>
      <vt:lpstr>Парниковые газы и их поглощение</vt:lpstr>
      <vt:lpstr>Эффективность поглощения парниковых газов экосистемами</vt:lpstr>
      <vt:lpstr>Круговорот углерода в биосфере</vt:lpstr>
      <vt:lpstr>Другие источники атмосферного углерода</vt:lpstr>
      <vt:lpstr>Цикл азота и парниковый эффект</vt:lpstr>
      <vt:lpstr>Поглощение биомассой растений</vt:lpstr>
      <vt:lpstr>Поглощение почвой</vt:lpstr>
      <vt:lpstr>Поглощение мировым океаном</vt:lpstr>
      <vt:lpstr>Выделение парниковых газов экосистемами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Денисюк Екатерина Евгеньевна</dc:creator>
  <cp:lastModifiedBy>Компьютер аудитория FosAGRO</cp:lastModifiedBy>
  <cp:revision>267</cp:revision>
  <dcterms:created xsi:type="dcterms:W3CDTF">2023-03-13T11:53:49Z</dcterms:created>
  <dcterms:modified xsi:type="dcterms:W3CDTF">2023-05-05T11:55:37Z</dcterms:modified>
</cp:coreProperties>
</file>