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5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6" d="100"/>
          <a:sy n="56" d="100"/>
        </p:scale>
        <p:origin x="96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DCFDC1F-90F8-4CA3-8C3E-AB98E9C587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7DCB40A-D9DE-46F1-96A2-68B384EB393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9936F-2B15-43DB-BFD4-0280BD907B15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81553A3-4943-43CE-AC9D-6593D29A7A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45B44BF-D6A1-46B1-9291-946B51E0EDF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8F954-CE72-4168-838F-219E7A047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2391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88017-E38F-4774-A957-FA9FDAC40B1F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2384185-578F-4B9D-BF14-7AE465A7F7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1F5B53-05E1-498C-B359-84EAA97A82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971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225F8AA-8247-4A00-B9E4-726E498960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8945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AFC60-8D5F-4A82-AF26-FD62351983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29285" y="2105129"/>
            <a:ext cx="5252815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000" b="1">
                <a:solidFill>
                  <a:srgbClr val="00B050"/>
                </a:solidFill>
                <a:latin typeface="+mn-lt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B4A257-9B98-4330-9907-FEE7EEE7C5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29285" y="4772811"/>
            <a:ext cx="3389832" cy="893050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Спикер, компания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DB01016F-8C6F-4A59-BBD7-9AEA4D86A1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0150" y="1219200"/>
            <a:ext cx="4419600" cy="44196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F54CB0C8-B9A2-436E-950A-0D85470AA4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298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3AA2489-8771-4ECC-A7A9-19993BD059B0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284CA14-99EC-4F04-A3FD-C4487448C7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185" y="776429"/>
            <a:ext cx="2915243" cy="89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351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CBAB146-60EC-41CF-BE3D-EBB689690F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30C5F6-50BC-4DA5-B9B9-E10CCDC23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365125"/>
            <a:ext cx="10020300" cy="75882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35BEF3-585A-4136-8BD7-8BD60BBF9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B050"/>
              </a:buClr>
              <a:defRPr sz="2400">
                <a:solidFill>
                  <a:schemeClr val="tx1"/>
                </a:solidFill>
                <a:latin typeface="+mj-lt"/>
              </a:defRPr>
            </a:lvl1pPr>
            <a:lvl2pPr>
              <a:buClr>
                <a:schemeClr val="accent5">
                  <a:lumMod val="50000"/>
                </a:schemeClr>
              </a:buClr>
              <a:defRPr sz="2000">
                <a:solidFill>
                  <a:schemeClr val="tx1"/>
                </a:solidFill>
                <a:latin typeface="+mj-lt"/>
              </a:defRPr>
            </a:lvl2pPr>
            <a:lvl3pPr>
              <a:buClr>
                <a:schemeClr val="accent5">
                  <a:lumMod val="50000"/>
                </a:schemeClr>
              </a:buClr>
              <a:defRPr sz="1800">
                <a:solidFill>
                  <a:schemeClr val="tx1"/>
                </a:solidFill>
                <a:latin typeface="+mj-lt"/>
              </a:defRPr>
            </a:lvl3pPr>
            <a:lvl4pPr>
              <a:buClr>
                <a:schemeClr val="accent5">
                  <a:lumMod val="50000"/>
                </a:schemeClr>
              </a:buCl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4pPr>
            <a:lvl5pPr>
              <a:buClr>
                <a:schemeClr val="accent5">
                  <a:lumMod val="50000"/>
                </a:schemeClr>
              </a:buCl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4823EC46-CE0A-4755-8BCE-E9E5F6ABC80E}"/>
              </a:ext>
            </a:extLst>
          </p:cNvPr>
          <p:cNvCxnSpPr>
            <a:cxnSpLocks/>
          </p:cNvCxnSpPr>
          <p:nvPr userDrawn="1"/>
        </p:nvCxnSpPr>
        <p:spPr>
          <a:xfrm>
            <a:off x="847725" y="1181100"/>
            <a:ext cx="1037272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2475DB0-B330-422F-83A6-238D76ECCA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205" y="327645"/>
            <a:ext cx="675519" cy="739155"/>
          </a:xfrm>
          <a:prstGeom prst="rect">
            <a:avLst/>
          </a:prstGeom>
        </p:spPr>
      </p:pic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id="{1DE55738-A6BD-44FB-94E3-7CD0EAC85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7709" y="642471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3AA2489-8771-4ECC-A7A9-19993BD059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9276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B8F587-7ABE-4157-86E9-2B0EECDC7E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8277226" y="0"/>
            <a:ext cx="3914774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B34D78-36D9-4FE1-9528-238A5C1A5E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00" y="1766888"/>
            <a:ext cx="4568825" cy="285273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26E28C2C-CDF3-40B2-AEB6-3879E274458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72150" y="1181100"/>
            <a:ext cx="4486276" cy="4486276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     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538C19E-E096-411E-8C53-2838AE3494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25" y="6246018"/>
            <a:ext cx="1577976" cy="48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46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2 текс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BB2AC24-1325-45CC-8B9F-ADDCC5368F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id="{F71864B0-F9B2-4529-A886-9E887997C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0" y="1447800"/>
            <a:ext cx="5067300" cy="4687888"/>
          </a:xfrm>
        </p:spPr>
        <p:txBody>
          <a:bodyPr/>
          <a:lstStyle>
            <a:lvl1pPr>
              <a:buClr>
                <a:srgbClr val="00B050"/>
              </a:buClr>
              <a:defRPr sz="2400">
                <a:solidFill>
                  <a:schemeClr val="tx1"/>
                </a:solidFill>
                <a:latin typeface="+mj-lt"/>
              </a:defRPr>
            </a:lvl1pPr>
            <a:lvl2pPr>
              <a:buClr>
                <a:schemeClr val="accent5">
                  <a:lumMod val="50000"/>
                </a:schemeClr>
              </a:buClr>
              <a:defRPr sz="2000">
                <a:solidFill>
                  <a:schemeClr val="tx1"/>
                </a:solidFill>
                <a:latin typeface="+mj-lt"/>
              </a:defRPr>
            </a:lvl2pPr>
            <a:lvl3pPr>
              <a:buClr>
                <a:schemeClr val="accent5">
                  <a:lumMod val="50000"/>
                </a:schemeClr>
              </a:buClr>
              <a:defRPr sz="1800">
                <a:solidFill>
                  <a:schemeClr val="tx1"/>
                </a:solidFill>
                <a:latin typeface="+mj-lt"/>
              </a:defRPr>
            </a:lvl3pPr>
            <a:lvl4pPr>
              <a:buClr>
                <a:schemeClr val="accent5">
                  <a:lumMod val="50000"/>
                </a:schemeClr>
              </a:buClr>
              <a:defRPr sz="1600">
                <a:solidFill>
                  <a:schemeClr val="tx1"/>
                </a:solidFill>
                <a:latin typeface="+mj-lt"/>
              </a:defRPr>
            </a:lvl4pPr>
            <a:lvl5pPr>
              <a:buClr>
                <a:schemeClr val="accent5">
                  <a:lumMod val="50000"/>
                </a:schemeClr>
              </a:buClr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A523243-798D-4487-B2F1-C3238976EB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A49202E2-58F7-4361-9234-A5CD920AE7AF}"/>
              </a:ext>
            </a:extLst>
          </p:cNvPr>
          <p:cNvCxnSpPr>
            <a:cxnSpLocks/>
          </p:cNvCxnSpPr>
          <p:nvPr userDrawn="1"/>
        </p:nvCxnSpPr>
        <p:spPr>
          <a:xfrm>
            <a:off x="847725" y="1181100"/>
            <a:ext cx="1037272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D7A96AB6-C006-4530-A1F7-0FC58B282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365125"/>
            <a:ext cx="10020300" cy="75882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49E4426-107D-413A-9FC9-E9C7E9A4A1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205" y="327645"/>
            <a:ext cx="675519" cy="739155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0D495309-9686-4AFC-8CC8-370E144D20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7709" y="642471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3AA2489-8771-4ECC-A7A9-19993BD059B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20853CAD-1B6C-453B-B696-52986945DF6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53093" y="1447800"/>
            <a:ext cx="5067300" cy="4687888"/>
          </a:xfrm>
        </p:spPr>
        <p:txBody>
          <a:bodyPr/>
          <a:lstStyle>
            <a:lvl1pPr>
              <a:buClr>
                <a:srgbClr val="00B050"/>
              </a:buClr>
              <a:defRPr sz="2400">
                <a:solidFill>
                  <a:schemeClr val="tx1"/>
                </a:solidFill>
                <a:latin typeface="+mj-lt"/>
              </a:defRPr>
            </a:lvl1pPr>
            <a:lvl2pPr>
              <a:buClr>
                <a:schemeClr val="accent5">
                  <a:lumMod val="50000"/>
                </a:schemeClr>
              </a:buClr>
              <a:defRPr sz="2000">
                <a:solidFill>
                  <a:schemeClr val="tx1"/>
                </a:solidFill>
                <a:latin typeface="+mj-lt"/>
              </a:defRPr>
            </a:lvl2pPr>
            <a:lvl3pPr>
              <a:buClr>
                <a:schemeClr val="accent5">
                  <a:lumMod val="50000"/>
                </a:schemeClr>
              </a:buClr>
              <a:defRPr sz="1800">
                <a:solidFill>
                  <a:schemeClr val="tx1"/>
                </a:solidFill>
                <a:latin typeface="+mj-lt"/>
              </a:defRPr>
            </a:lvl3pPr>
            <a:lvl4pPr>
              <a:buClr>
                <a:schemeClr val="accent5">
                  <a:lumMod val="50000"/>
                </a:schemeClr>
              </a:buClr>
              <a:defRPr sz="1600">
                <a:solidFill>
                  <a:schemeClr val="tx1"/>
                </a:solidFill>
                <a:latin typeface="+mj-lt"/>
              </a:defRPr>
            </a:lvl4pPr>
            <a:lvl5pPr>
              <a:buClr>
                <a:schemeClr val="accent5">
                  <a:lumMod val="50000"/>
                </a:schemeClr>
              </a:buClr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1437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2 текс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BB2AC24-1325-45CC-8B9F-ADDCC5368F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A523243-798D-4487-B2F1-C3238976EB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49E4426-107D-413A-9FC9-E9C7E9A4A1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205" y="327645"/>
            <a:ext cx="675519" cy="739155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1CBF30-2005-4284-BB0D-B94636E83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7709" y="642471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3AA2489-8771-4ECC-A7A9-19993BD059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2655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09D89D-8705-4A9B-A1B6-2922A5A34C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CA0EC68-44F9-494C-AEDA-F8D1BC31DD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69592" y="3648179"/>
            <a:ext cx="5252815" cy="90477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Спасибо за внимание!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2B31DCFC-336E-425F-BE4A-DE9A517AD209}"/>
              </a:ext>
            </a:extLst>
          </p:cNvPr>
          <p:cNvCxnSpPr>
            <a:cxnSpLocks/>
          </p:cNvCxnSpPr>
          <p:nvPr userDrawn="1"/>
        </p:nvCxnSpPr>
        <p:spPr>
          <a:xfrm>
            <a:off x="2294101" y="3153754"/>
            <a:ext cx="744855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496D49F-0FC1-49B5-908F-3B327D4C07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998" y="1616075"/>
            <a:ext cx="3301924" cy="101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2105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9663B-C6B9-45B3-AEDE-846D898BD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228170-FCDD-4B3B-8669-D27742649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7A2DE0-343D-4166-95FA-105AF2ED46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A2489-8771-4ECC-A7A9-19993BD05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55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6" r:id="rId5"/>
    <p:sldLayoutId id="2147483655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рочная новость для всех бухгалтеров: в 2020 году изменились имущественные  налог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7" r="22577"/>
          <a:stretch/>
        </p:blipFill>
        <p:spPr bwMode="auto">
          <a:xfrm>
            <a:off x="688946" y="1018815"/>
            <a:ext cx="4855650" cy="487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0481B2-2342-4BFA-9609-2536CEEC1A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9285" y="2096503"/>
            <a:ext cx="5252815" cy="2387600"/>
          </a:xfrm>
        </p:spPr>
        <p:txBody>
          <a:bodyPr>
            <a:noAutofit/>
          </a:bodyPr>
          <a:lstStyle/>
          <a:p>
            <a:r>
              <a:rPr lang="ru-RU" sz="3200" dirty="0"/>
              <a:t>Особенности налогообложения производителей органической сельскохозяйственной продукции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030BF7F-721F-4A61-ADB4-DBD6ABB905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29285" y="5584238"/>
            <a:ext cx="4284724" cy="893050"/>
          </a:xfrm>
        </p:spPr>
        <p:txBody>
          <a:bodyPr>
            <a:noAutofit/>
          </a:bodyPr>
          <a:lstStyle/>
          <a:p>
            <a:r>
              <a:rPr lang="ru-RU" b="1" dirty="0" err="1"/>
              <a:t>Мизюрёва</a:t>
            </a:r>
            <a:r>
              <a:rPr lang="ru-RU" b="1" dirty="0"/>
              <a:t> Вера Владимировна, </a:t>
            </a:r>
            <a:r>
              <a:rPr lang="ru-RU" b="1" dirty="0" smtClean="0"/>
              <a:t>        кандидат </a:t>
            </a:r>
            <a:r>
              <a:rPr lang="ru-RU" b="1" dirty="0"/>
              <a:t>экономических наук, доцент кафедры бухгалтерского учета и налогообложения </a:t>
            </a:r>
            <a:r>
              <a:rPr lang="ru-RU" b="1" dirty="0" smtClean="0"/>
              <a:t>РГАУ-МСХА имени </a:t>
            </a:r>
            <a:r>
              <a:rPr lang="ru-RU" b="1" dirty="0"/>
              <a:t>К</a:t>
            </a:r>
            <a:r>
              <a:rPr lang="ru-RU" b="1" dirty="0" smtClean="0"/>
              <a:t>. А</a:t>
            </a:r>
            <a:r>
              <a:rPr lang="ru-RU" b="1" dirty="0"/>
              <a:t>. </a:t>
            </a:r>
            <a:r>
              <a:rPr lang="ru-RU" b="1" dirty="0" smtClean="0"/>
              <a:t>Тимирязева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60224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Предложения </a:t>
            </a:r>
            <a:r>
              <a:rPr lang="ru-RU" dirty="0" smtClean="0"/>
              <a:t> по </a:t>
            </a:r>
            <a:r>
              <a:rPr lang="ru-RU" dirty="0"/>
              <a:t>налоговому стимулированию </a:t>
            </a:r>
            <a:r>
              <a:rPr lang="ru-RU" dirty="0" smtClean="0"/>
              <a:t>сельхоз товаропроизводителей </a:t>
            </a:r>
            <a:r>
              <a:rPr lang="ru-RU" dirty="0"/>
              <a:t>органической продукции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7725" y="2540520"/>
            <a:ext cx="10515600" cy="2106295"/>
          </a:xfrm>
        </p:spPr>
        <p:txBody>
          <a:bodyPr/>
          <a:lstStyle/>
          <a:p>
            <a:r>
              <a:rPr lang="ru-RU" dirty="0"/>
              <a:t>Понижение ставки ЕСХН до 0% для сертифицированных производителей; </a:t>
            </a:r>
          </a:p>
          <a:p>
            <a:r>
              <a:rPr lang="ru-RU" dirty="0"/>
              <a:t>Установление пониженных страховых взносов с тарифом 7,6% на вознаграждение работников производителей органической продукции;</a:t>
            </a:r>
          </a:p>
          <a:p>
            <a:r>
              <a:rPr lang="ru-RU" dirty="0"/>
              <a:t>Введение ставки НДФЛ 0% для ИП (КФХ) – сертифицированных производителей органической </a:t>
            </a:r>
            <a:r>
              <a:rPr lang="ru-RU" dirty="0" smtClean="0"/>
              <a:t>продукции.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7739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C2B2F576-AC39-4863-817A-D0DB1F888E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4373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6A8E9-0B97-4454-B07C-70A95E15A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темы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2407B8-0F87-4A0E-AE54-4A4D86360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725" y="2681836"/>
            <a:ext cx="10515600" cy="2214360"/>
          </a:xfrm>
        </p:spPr>
        <p:txBody>
          <a:bodyPr/>
          <a:lstStyle/>
          <a:p>
            <a:r>
              <a:rPr lang="ru-RU" dirty="0" smtClean="0"/>
              <a:t>Режимы </a:t>
            </a:r>
            <a:r>
              <a:rPr lang="ru-RU" dirty="0"/>
              <a:t>налогообложения для предпринимателей аграрной сферы и условия их применения</a:t>
            </a:r>
          </a:p>
          <a:p>
            <a:r>
              <a:rPr lang="ru-RU" dirty="0" smtClean="0"/>
              <a:t>Подтверждение </a:t>
            </a:r>
            <a:r>
              <a:rPr lang="ru-RU" dirty="0"/>
              <a:t>статуса </a:t>
            </a:r>
            <a:r>
              <a:rPr lang="ru-RU" dirty="0" smtClean="0"/>
              <a:t>сельхоз товаропроизводителя</a:t>
            </a:r>
            <a:endParaRPr lang="ru-RU" dirty="0"/>
          </a:p>
          <a:p>
            <a:r>
              <a:rPr lang="ru-RU" dirty="0" smtClean="0"/>
              <a:t>Особенности </a:t>
            </a:r>
            <a:r>
              <a:rPr lang="ru-RU" dirty="0"/>
              <a:t>налогообложения производителей органической сельскохозяйственной продукции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E2AA14E-9036-4C53-A2E0-30C107F94F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8682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2818FDD-DF1C-4D7D-BA7E-7E55A6009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Режимы налогообложения </a:t>
            </a:r>
            <a:r>
              <a:rPr lang="ru-RU" dirty="0" smtClean="0"/>
              <a:t>для </a:t>
            </a:r>
            <a:r>
              <a:rPr lang="ru-RU" dirty="0"/>
              <a:t>аграриев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260970-CE18-42B3-AD37-6F4C69740A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3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511644"/>
              </p:ext>
            </p:extLst>
          </p:nvPr>
        </p:nvGraphicFramePr>
        <p:xfrm>
          <a:off x="3032561" y="1747413"/>
          <a:ext cx="7835464" cy="4053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58866">
                  <a:extLst>
                    <a:ext uri="{9D8B030D-6E8A-4147-A177-3AD203B41FA5}">
                      <a16:colId xmlns:a16="http://schemas.microsoft.com/office/drawing/2014/main" val="1413806621"/>
                    </a:ext>
                  </a:extLst>
                </a:gridCol>
                <a:gridCol w="1958866">
                  <a:extLst>
                    <a:ext uri="{9D8B030D-6E8A-4147-A177-3AD203B41FA5}">
                      <a16:colId xmlns:a16="http://schemas.microsoft.com/office/drawing/2014/main" val="2676928283"/>
                    </a:ext>
                  </a:extLst>
                </a:gridCol>
                <a:gridCol w="1958866">
                  <a:extLst>
                    <a:ext uri="{9D8B030D-6E8A-4147-A177-3AD203B41FA5}">
                      <a16:colId xmlns:a16="http://schemas.microsoft.com/office/drawing/2014/main" val="2433169020"/>
                    </a:ext>
                  </a:extLst>
                </a:gridCol>
                <a:gridCol w="1958866">
                  <a:extLst>
                    <a:ext uri="{9D8B030D-6E8A-4147-A177-3AD203B41FA5}">
                      <a16:colId xmlns:a16="http://schemas.microsoft.com/office/drawing/2014/main" val="902863622"/>
                    </a:ext>
                  </a:extLst>
                </a:gridCol>
              </a:tblGrid>
              <a:tr h="27933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j-lt"/>
                        </a:rPr>
                        <a:t>Налоговый</a:t>
                      </a:r>
                      <a:r>
                        <a:rPr lang="ru-RU" sz="1400" b="1" baseline="0" dirty="0" smtClean="0">
                          <a:latin typeface="+mj-lt"/>
                        </a:rPr>
                        <a:t> режим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 marL="103239" marR="1032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j-lt"/>
                        </a:rPr>
                        <a:t>НПА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 marL="103239" marR="1032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j-lt"/>
                        </a:rPr>
                        <a:t>Организации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 marL="103239" marR="1032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j-lt"/>
                        </a:rPr>
                        <a:t>ИП 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 marL="103239" marR="103239" anchor="ctr"/>
                </a:tc>
                <a:extLst>
                  <a:ext uri="{0D108BD9-81ED-4DB2-BD59-A6C34878D82A}">
                    <a16:rowId xmlns:a16="http://schemas.microsoft.com/office/drawing/2014/main" val="2319093458"/>
                  </a:ext>
                </a:extLst>
              </a:tr>
              <a:tr h="27933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Основной (общий) (ОСНО)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103239" marR="103239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Гл.</a:t>
                      </a:r>
                      <a:r>
                        <a:rPr lang="ru-RU" sz="1400" baseline="0" dirty="0" smtClean="0">
                          <a:latin typeface="+mj-lt"/>
                        </a:rPr>
                        <a:t> 21, 23, 25 НК РФ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103239" marR="1032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+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103239" marR="1032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+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103239" marR="103239" anchor="ctr"/>
                </a:tc>
                <a:extLst>
                  <a:ext uri="{0D108BD9-81ED-4DB2-BD59-A6C34878D82A}">
                    <a16:rowId xmlns:a16="http://schemas.microsoft.com/office/drawing/2014/main" val="512854328"/>
                  </a:ext>
                </a:extLst>
              </a:tr>
              <a:tr h="57769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Единый сельскохозяйственный</a:t>
                      </a:r>
                      <a:r>
                        <a:rPr lang="ru-RU" sz="1400" baseline="0" dirty="0" smtClean="0">
                          <a:latin typeface="+mj-lt"/>
                        </a:rPr>
                        <a:t> налог (ЕСХН)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103239" marR="103239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Гл. 26.1 НК РФ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103239" marR="1032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+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103239" marR="1032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+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103239" marR="103239" anchor="ctr"/>
                </a:tc>
                <a:extLst>
                  <a:ext uri="{0D108BD9-81ED-4DB2-BD59-A6C34878D82A}">
                    <a16:rowId xmlns:a16="http://schemas.microsoft.com/office/drawing/2014/main" val="2667025184"/>
                  </a:ext>
                </a:extLst>
              </a:tr>
              <a:tr h="40920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Упрощенная система (УСН) объект «доходы»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103239" marR="103239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Гл. 26.2 НК</a:t>
                      </a:r>
                      <a:r>
                        <a:rPr lang="ru-RU" sz="1400" baseline="0" dirty="0" smtClean="0">
                          <a:latin typeface="+mj-lt"/>
                        </a:rPr>
                        <a:t> РФ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103239" marR="1032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+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103239" marR="1032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+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103239" marR="103239" anchor="ctr"/>
                </a:tc>
                <a:extLst>
                  <a:ext uri="{0D108BD9-81ED-4DB2-BD59-A6C34878D82A}">
                    <a16:rowId xmlns:a16="http://schemas.microsoft.com/office/drawing/2014/main" val="2595613496"/>
                  </a:ext>
                </a:extLst>
              </a:tr>
              <a:tr h="40920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Упрощенная</a:t>
                      </a:r>
                      <a:r>
                        <a:rPr lang="ru-RU" sz="1400" baseline="0" dirty="0" smtClean="0">
                          <a:latin typeface="+mj-lt"/>
                        </a:rPr>
                        <a:t> система (УСН)  объект «доходы – расходы»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103239" marR="10323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j-lt"/>
                        </a:rPr>
                        <a:t>Гл. 26.2 НК</a:t>
                      </a:r>
                      <a:r>
                        <a:rPr lang="ru-RU" sz="1400" baseline="0" dirty="0" smtClean="0">
                          <a:latin typeface="+mj-lt"/>
                        </a:rPr>
                        <a:t> РФ</a:t>
                      </a:r>
                      <a:endParaRPr lang="en-US" sz="1400" dirty="0" smtClean="0">
                        <a:latin typeface="+mj-lt"/>
                      </a:endParaRPr>
                    </a:p>
                  </a:txBody>
                  <a:tcPr marL="103239" marR="1032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+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103239" marR="1032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+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103239" marR="103239" anchor="ctr"/>
                </a:tc>
                <a:extLst>
                  <a:ext uri="{0D108BD9-81ED-4DB2-BD59-A6C34878D82A}">
                    <a16:rowId xmlns:a16="http://schemas.microsoft.com/office/drawing/2014/main" val="745181729"/>
                  </a:ext>
                </a:extLst>
              </a:tr>
              <a:tr h="27933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Патентная система (ПСН)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103239" marR="103239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Гл. 26.4 НК РФ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103239" marR="1032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-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103239" marR="1032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+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103239" marR="103239" anchor="ctr"/>
                </a:tc>
                <a:extLst>
                  <a:ext uri="{0D108BD9-81ED-4DB2-BD59-A6C34878D82A}">
                    <a16:rowId xmlns:a16="http://schemas.microsoft.com/office/drawing/2014/main" val="4084869385"/>
                  </a:ext>
                </a:extLst>
              </a:tr>
              <a:tr h="57769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Налог</a:t>
                      </a:r>
                      <a:r>
                        <a:rPr lang="ru-RU" sz="1400" baseline="0" dirty="0" smtClean="0">
                          <a:latin typeface="+mj-lt"/>
                        </a:rPr>
                        <a:t> на профессиональный доход (НПД)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103239" marR="10323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Федеральный закон от 27.11.2018 N 422-ФЗ</a:t>
                      </a:r>
                    </a:p>
                  </a:txBody>
                  <a:tcPr marL="103239" marR="1032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-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103239" marR="1032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+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103239" marR="103239" anchor="ctr"/>
                </a:tc>
                <a:extLst>
                  <a:ext uri="{0D108BD9-81ED-4DB2-BD59-A6C34878D82A}">
                    <a16:rowId xmlns:a16="http://schemas.microsoft.com/office/drawing/2014/main" val="3277879028"/>
                  </a:ext>
                </a:extLst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lum bright="43000" contrast="-41000"/>
          </a:blip>
          <a:srcRect/>
          <a:stretch>
            <a:fillRect/>
          </a:stretch>
        </p:blipFill>
        <p:spPr bwMode="auto">
          <a:xfrm>
            <a:off x="1126166" y="2832572"/>
            <a:ext cx="1621887" cy="1056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люс 8"/>
          <p:cNvSpPr/>
          <p:nvPr/>
        </p:nvSpPr>
        <p:spPr>
          <a:xfrm>
            <a:off x="3457287" y="6053504"/>
            <a:ext cx="340659" cy="251012"/>
          </a:xfrm>
          <a:prstGeom prst="mathPlus">
            <a:avLst/>
          </a:prstGeom>
          <a:solidFill>
            <a:srgbClr val="0F6FC6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err="1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97946" y="5994344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+mj-lt"/>
              </a:rPr>
              <a:t>АУСН</a:t>
            </a:r>
          </a:p>
        </p:txBody>
      </p:sp>
    </p:spTree>
    <p:extLst>
      <p:ext uri="{BB962C8B-B14F-4D97-AF65-F5344CB8AC3E}">
        <p14:creationId xmlns:p14="http://schemas.microsoft.com/office/powerpoint/2010/main" val="2681437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Условия применения </a:t>
            </a:r>
            <a:r>
              <a:rPr lang="ru-RU" dirty="0" smtClean="0"/>
              <a:t>налоговых </a:t>
            </a:r>
            <a:r>
              <a:rPr lang="ru-RU" dirty="0"/>
              <a:t>режимов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4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559596"/>
              </p:ext>
            </p:extLst>
          </p:nvPr>
        </p:nvGraphicFramePr>
        <p:xfrm>
          <a:off x="1170658" y="1718399"/>
          <a:ext cx="9758858" cy="41118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0500">
                  <a:extLst>
                    <a:ext uri="{9D8B030D-6E8A-4147-A177-3AD203B41FA5}">
                      <a16:colId xmlns:a16="http://schemas.microsoft.com/office/drawing/2014/main" val="2146331396"/>
                    </a:ext>
                  </a:extLst>
                </a:gridCol>
                <a:gridCol w="6968358">
                  <a:extLst>
                    <a:ext uri="{9D8B030D-6E8A-4147-A177-3AD203B41FA5}">
                      <a16:colId xmlns:a16="http://schemas.microsoft.com/office/drawing/2014/main" val="2975480304"/>
                    </a:ext>
                  </a:extLst>
                </a:gridCol>
              </a:tblGrid>
              <a:tr h="35462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j-lt"/>
                        </a:rPr>
                        <a:t>Налоговый режим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 marL="103239" marR="1032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j-lt"/>
                        </a:rPr>
                        <a:t>Условия</a:t>
                      </a:r>
                      <a:r>
                        <a:rPr lang="ru-RU" sz="1400" b="1" baseline="0" dirty="0" smtClean="0">
                          <a:latin typeface="+mj-lt"/>
                        </a:rPr>
                        <a:t> применения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 marL="103239" marR="103239" anchor="ctr"/>
                </a:tc>
                <a:extLst>
                  <a:ext uri="{0D108BD9-81ED-4DB2-BD59-A6C34878D82A}">
                    <a16:rowId xmlns:a16="http://schemas.microsoft.com/office/drawing/2014/main" val="1163173099"/>
                  </a:ext>
                </a:extLst>
              </a:tr>
              <a:tr h="3546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ОСНО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103239" marR="10323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+mj-lt"/>
                        </a:rPr>
                        <a:t>Не установлены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103239" marR="103239" anchor="ctr"/>
                </a:tc>
                <a:extLst>
                  <a:ext uri="{0D108BD9-81ED-4DB2-BD59-A6C34878D82A}">
                    <a16:rowId xmlns:a16="http://schemas.microsoft.com/office/drawing/2014/main" val="3689925536"/>
                  </a:ext>
                </a:extLst>
              </a:tr>
              <a:tr h="3546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ЕСХН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103239" marR="10323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+mj-lt"/>
                        </a:rPr>
                        <a:t>Обязателен</a:t>
                      </a:r>
                      <a:r>
                        <a:rPr lang="ru-RU" sz="1400" baseline="0" dirty="0" smtClean="0">
                          <a:latin typeface="+mj-lt"/>
                        </a:rPr>
                        <a:t> </a:t>
                      </a:r>
                      <a:r>
                        <a:rPr lang="ru-RU" sz="1400" dirty="0" smtClean="0">
                          <a:latin typeface="+mj-lt"/>
                        </a:rPr>
                        <a:t>статус сельхозтоваропроизводителя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103239" marR="103239" anchor="ctr"/>
                </a:tc>
                <a:extLst>
                  <a:ext uri="{0D108BD9-81ED-4DB2-BD59-A6C34878D82A}">
                    <a16:rowId xmlns:a16="http://schemas.microsoft.com/office/drawing/2014/main" val="626051990"/>
                  </a:ext>
                </a:extLst>
              </a:tr>
              <a:tr h="87615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УСН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103239" marR="10323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dirty="0" smtClean="0">
                          <a:latin typeface="+mj-lt"/>
                        </a:rPr>
                        <a:t> доход за 2023 г.</a:t>
                      </a:r>
                      <a:r>
                        <a:rPr lang="ru-RU" sz="1400" baseline="0" dirty="0" smtClean="0">
                          <a:latin typeface="+mj-lt"/>
                        </a:rPr>
                        <a:t> </a:t>
                      </a:r>
                      <a:r>
                        <a:rPr lang="ru-RU" sz="1400" dirty="0" smtClean="0">
                          <a:latin typeface="+mj-lt"/>
                        </a:rPr>
                        <a:t>≤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251,4 млн. руб. (ежегодно индексируется);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бухгалтерская остаточная стоимость ОС - </a:t>
                      </a:r>
                      <a:r>
                        <a:rPr lang="ru-RU" sz="1400" dirty="0" smtClean="0">
                          <a:latin typeface="+mj-lt"/>
                        </a:rPr>
                        <a:t>≤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150 млн. руб.;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средняя численность работников </a:t>
                      </a:r>
                      <a:r>
                        <a:rPr lang="ru-RU" sz="1400" dirty="0" smtClean="0">
                          <a:latin typeface="+mj-lt"/>
                        </a:rPr>
                        <a:t>≤ 130 чел.;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dirty="0" smtClean="0">
                          <a:latin typeface="+mj-lt"/>
                        </a:rPr>
                        <a:t> д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оля других организаций в уставном капитале </a:t>
                      </a:r>
                      <a:r>
                        <a:rPr lang="ru-RU" sz="1400" dirty="0" smtClean="0">
                          <a:latin typeface="+mj-lt"/>
                        </a:rPr>
                        <a:t>≤ 25%;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dirty="0" smtClean="0">
                          <a:latin typeface="+mj-lt"/>
                        </a:rPr>
                        <a:t> отсутствие филиалов.</a:t>
                      </a:r>
                      <a:endParaRPr lang="ru-RU" sz="1400" kern="1200" baseline="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03239" marR="103239" anchor="ctr"/>
                </a:tc>
                <a:extLst>
                  <a:ext uri="{0D108BD9-81ED-4DB2-BD59-A6C34878D82A}">
                    <a16:rowId xmlns:a16="http://schemas.microsoft.com/office/drawing/2014/main" val="4280359723"/>
                  </a:ext>
                </a:extLst>
              </a:tr>
              <a:tr h="7147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ПСН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103239" marR="10323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dirty="0" smtClean="0">
                          <a:latin typeface="+mj-lt"/>
                        </a:rPr>
                        <a:t> доход ≤ 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60 млн. руб.;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средняя численность работников </a:t>
                      </a:r>
                      <a:r>
                        <a:rPr lang="ru-RU" sz="1400" dirty="0" smtClean="0">
                          <a:latin typeface="+mj-lt"/>
                        </a:rPr>
                        <a:t>≤ 15 чел.;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не применяется при реализации товаров через интернет-сайты;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возможно совмещение с ОСНО /ЕСХН / УСН при раздельному учете.</a:t>
                      </a:r>
                    </a:p>
                  </a:txBody>
                  <a:tcPr marL="103239" marR="103239" anchor="ctr"/>
                </a:tc>
                <a:extLst>
                  <a:ext uri="{0D108BD9-81ED-4DB2-BD59-A6C34878D82A}">
                    <a16:rowId xmlns:a16="http://schemas.microsoft.com/office/drawing/2014/main" val="3092953696"/>
                  </a:ext>
                </a:extLst>
              </a:tr>
              <a:tr h="7147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ПНД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103239" marR="103239" anchor="ctr"/>
                </a:tc>
                <a:tc>
                  <a:txBody>
                    <a:bodyPr/>
                    <a:lstStyle/>
                    <a:p>
                      <a:pPr algn="l">
                        <a:buClr>
                          <a:srgbClr val="00B050"/>
                        </a:buClr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latin typeface="+mj-lt"/>
                        </a:rPr>
                        <a:t> доход ≤ 2,4 млн.руб.;</a:t>
                      </a:r>
                    </a:p>
                    <a:p>
                      <a:pPr algn="l">
                        <a:buClr>
                          <a:srgbClr val="00B050"/>
                        </a:buClr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latin typeface="+mj-lt"/>
                        </a:rPr>
                        <a:t> запрет на продажу маркированных товаров;</a:t>
                      </a:r>
                    </a:p>
                    <a:p>
                      <a:pPr algn="l">
                        <a:buClr>
                          <a:srgbClr val="00B050"/>
                        </a:buClr>
                        <a:buFont typeface="Arial" pitchFamily="34" charset="0"/>
                        <a:buChar char="•"/>
                      </a:pPr>
                      <a:r>
                        <a:rPr lang="ru-RU" sz="1400" baseline="0" dirty="0" smtClean="0">
                          <a:latin typeface="+mj-lt"/>
                        </a:rPr>
                        <a:t> нельзя нанимать работников по трудовому договору;</a:t>
                      </a:r>
                    </a:p>
                    <a:p>
                      <a:pPr algn="l">
                        <a:buClr>
                          <a:srgbClr val="00B050"/>
                        </a:buClr>
                        <a:buFont typeface="Arial" pitchFamily="34" charset="0"/>
                        <a:buChar char="•"/>
                      </a:pPr>
                      <a:r>
                        <a:rPr lang="ru-RU" sz="1400" baseline="0" dirty="0" smtClean="0">
                          <a:latin typeface="+mj-lt"/>
                        </a:rPr>
                        <a:t> запрет совмещения налоговых режимов.</a:t>
                      </a:r>
                      <a:r>
                        <a:rPr lang="ru-RU" sz="1400" dirty="0" smtClean="0">
                          <a:latin typeface="+mj-lt"/>
                        </a:rPr>
                        <a:t> 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103239" marR="103239" anchor="ctr"/>
                </a:tc>
                <a:extLst>
                  <a:ext uri="{0D108BD9-81ED-4DB2-BD59-A6C34878D82A}">
                    <a16:rowId xmlns:a16="http://schemas.microsoft.com/office/drawing/2014/main" val="20200728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8706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Особенности применения </a:t>
            </a:r>
            <a:r>
              <a:rPr lang="ru-RU" dirty="0" smtClean="0"/>
              <a:t>налоговых </a:t>
            </a:r>
            <a:r>
              <a:rPr lang="ru-RU" dirty="0"/>
              <a:t>режимов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5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744736"/>
              </p:ext>
            </p:extLst>
          </p:nvPr>
        </p:nvGraphicFramePr>
        <p:xfrm>
          <a:off x="1006702" y="1482404"/>
          <a:ext cx="10015974" cy="45838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9329">
                  <a:extLst>
                    <a:ext uri="{9D8B030D-6E8A-4147-A177-3AD203B41FA5}">
                      <a16:colId xmlns:a16="http://schemas.microsoft.com/office/drawing/2014/main" val="3581059441"/>
                    </a:ext>
                  </a:extLst>
                </a:gridCol>
                <a:gridCol w="1669329">
                  <a:extLst>
                    <a:ext uri="{9D8B030D-6E8A-4147-A177-3AD203B41FA5}">
                      <a16:colId xmlns:a16="http://schemas.microsoft.com/office/drawing/2014/main" val="91078201"/>
                    </a:ext>
                  </a:extLst>
                </a:gridCol>
                <a:gridCol w="1669329">
                  <a:extLst>
                    <a:ext uri="{9D8B030D-6E8A-4147-A177-3AD203B41FA5}">
                      <a16:colId xmlns:a16="http://schemas.microsoft.com/office/drawing/2014/main" val="3424890129"/>
                    </a:ext>
                  </a:extLst>
                </a:gridCol>
                <a:gridCol w="1669329">
                  <a:extLst>
                    <a:ext uri="{9D8B030D-6E8A-4147-A177-3AD203B41FA5}">
                      <a16:colId xmlns:a16="http://schemas.microsoft.com/office/drawing/2014/main" val="4103900131"/>
                    </a:ext>
                  </a:extLst>
                </a:gridCol>
                <a:gridCol w="1669329">
                  <a:extLst>
                    <a:ext uri="{9D8B030D-6E8A-4147-A177-3AD203B41FA5}">
                      <a16:colId xmlns:a16="http://schemas.microsoft.com/office/drawing/2014/main" val="2172643102"/>
                    </a:ext>
                  </a:extLst>
                </a:gridCol>
                <a:gridCol w="1669329">
                  <a:extLst>
                    <a:ext uri="{9D8B030D-6E8A-4147-A177-3AD203B41FA5}">
                      <a16:colId xmlns:a16="http://schemas.microsoft.com/office/drawing/2014/main" val="1555336546"/>
                    </a:ext>
                  </a:extLst>
                </a:gridCol>
              </a:tblGrid>
              <a:tr h="30875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j-lt"/>
                        </a:rPr>
                        <a:t>Показатель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j-lt"/>
                        </a:rPr>
                        <a:t>ОСНО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j-lt"/>
                        </a:rPr>
                        <a:t>ЕСХН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j-lt"/>
                        </a:rPr>
                        <a:t>УСН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j-lt"/>
                        </a:rPr>
                        <a:t>ПСН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j-lt"/>
                        </a:rPr>
                        <a:t>НПД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8548781"/>
                  </a:ext>
                </a:extLst>
              </a:tr>
              <a:tr h="30875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Плательщики</a:t>
                      </a:r>
                      <a:r>
                        <a:rPr lang="ru-RU" sz="1400" baseline="0" dirty="0" smtClean="0">
                          <a:latin typeface="+mj-lt"/>
                        </a:rPr>
                        <a:t> НДС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+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+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-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-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-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7312108"/>
                  </a:ext>
                </a:extLst>
              </a:tr>
              <a:tr h="30875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Основной</a:t>
                      </a:r>
                      <a:r>
                        <a:rPr lang="ru-RU" sz="1400" baseline="0" dirty="0" smtClean="0">
                          <a:latin typeface="+mj-lt"/>
                        </a:rPr>
                        <a:t> налог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Налог на прибыль / НДФЛ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ЕСХН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Единый налог УСН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Единый налог ПСН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Единый</a:t>
                      </a:r>
                      <a:r>
                        <a:rPr lang="ru-RU" sz="1400" baseline="0" dirty="0" smtClean="0">
                          <a:latin typeface="+mj-lt"/>
                        </a:rPr>
                        <a:t> НПД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7780359"/>
                  </a:ext>
                </a:extLst>
              </a:tr>
              <a:tr h="66628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Ставка основного налога, %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Налог</a:t>
                      </a:r>
                      <a:r>
                        <a:rPr lang="ru-RU" sz="1400" baseline="0" dirty="0" smtClean="0">
                          <a:latin typeface="+mj-lt"/>
                        </a:rPr>
                        <a:t> на прибыль 0%</a:t>
                      </a:r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*</a:t>
                      </a:r>
                      <a:r>
                        <a:rPr lang="ru-RU" sz="1400" baseline="0" dirty="0" smtClean="0">
                          <a:latin typeface="+mj-lt"/>
                        </a:rPr>
                        <a:t> (20%); 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+mj-lt"/>
                        </a:rPr>
                        <a:t>НДФЛ 13% (15%) / особождение   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6%; (0-6%)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*</a:t>
                      </a:r>
                      <a:endParaRPr lang="ru-RU" sz="14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«Доходы» – 6%</a:t>
                      </a:r>
                      <a:r>
                        <a:rPr lang="ru-RU" sz="1400" baseline="0" dirty="0" smtClean="0">
                          <a:latin typeface="+mj-lt"/>
                        </a:rPr>
                        <a:t> (8%);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+mj-lt"/>
                        </a:rPr>
                        <a:t>«Д – Р» – 15% (20%)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6%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4% / 6%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6700699"/>
                  </a:ext>
                </a:extLst>
              </a:tr>
              <a:tr h="42081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Налоговая база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ЮЛ – прибыль;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ИП</a:t>
                      </a:r>
                      <a:r>
                        <a:rPr lang="ru-RU" sz="1400" baseline="0" dirty="0" smtClean="0">
                          <a:latin typeface="+mj-lt"/>
                        </a:rPr>
                        <a:t> – «Доход –вычеты»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103239" marR="1032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Доходы- Расходы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103239" marR="1032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Доходы;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Доходы – Расходы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103239" marR="1032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Потенциальный</a:t>
                      </a:r>
                      <a:r>
                        <a:rPr lang="ru-RU" sz="1400" baseline="0" dirty="0" smtClean="0">
                          <a:latin typeface="+mj-lt"/>
                        </a:rPr>
                        <a:t> доход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103239" marR="1032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Доход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4122426"/>
                  </a:ext>
                </a:extLst>
              </a:tr>
              <a:tr h="54355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Порядок</a:t>
                      </a:r>
                      <a:r>
                        <a:rPr lang="ru-RU" sz="1400" baseline="0" dirty="0" smtClean="0">
                          <a:latin typeface="+mj-lt"/>
                        </a:rPr>
                        <a:t> признания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ЮЛ – метод</a:t>
                      </a:r>
                      <a:r>
                        <a:rPr lang="ru-RU" sz="1400" baseline="0" dirty="0" smtClean="0">
                          <a:latin typeface="+mj-lt"/>
                        </a:rPr>
                        <a:t> начисления; 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+mj-lt"/>
                        </a:rPr>
                        <a:t>ИП – кассовый метод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103239" marR="1032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Кассовый метод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103239" marR="1032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Кассовый метод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103239" marR="10323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j-lt"/>
                      </a:endParaRPr>
                    </a:p>
                  </a:txBody>
                  <a:tcPr marL="103239" marR="1032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Кассовый метод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736104"/>
                  </a:ext>
                </a:extLst>
              </a:tr>
              <a:tr h="30875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Отчетность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+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103239" marR="1032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+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103239" marR="1032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+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103239" marR="1032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-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103239" marR="1032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-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2582219"/>
                  </a:ext>
                </a:extLst>
              </a:tr>
              <a:tr h="30875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Авансовые платежи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+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103239" marR="1032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+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103239" marR="1032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+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103239" marR="1032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+/-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103239" marR="1032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-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3973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9756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Статус </a:t>
            </a:r>
            <a:r>
              <a:rPr lang="ru-RU" dirty="0" err="1"/>
              <a:t>сельхозтоваропроизводителя</a:t>
            </a:r>
            <a:r>
              <a:rPr lang="ru-RU" dirty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9392" y="1409348"/>
            <a:ext cx="10002236" cy="223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3915" y="3915848"/>
            <a:ext cx="9947713" cy="2223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002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Льготы для </a:t>
            </a:r>
            <a:r>
              <a:rPr lang="ru-RU" dirty="0" err="1"/>
              <a:t>сельхозтоваропроизводителей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7725" y="1652605"/>
            <a:ext cx="10515600" cy="477211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Возможность </a:t>
            </a:r>
            <a:r>
              <a:rPr lang="ru-RU" dirty="0"/>
              <a:t>выбрать льготную систему налогообложения - ЕСХН, при которой можно, в т. ч. получить освобождение от уплаты НДС на особых условиях </a:t>
            </a:r>
            <a:r>
              <a:rPr lang="ru-RU" b="1" dirty="0"/>
              <a:t>(п. 1 ст. 145, гл. 26.1 НК РФ)</a:t>
            </a:r>
            <a:r>
              <a:rPr lang="ru-RU" dirty="0"/>
              <a:t>;</a:t>
            </a:r>
          </a:p>
          <a:p>
            <a:r>
              <a:rPr lang="ru-RU" dirty="0" smtClean="0"/>
              <a:t>Пониженная </a:t>
            </a:r>
            <a:r>
              <a:rPr lang="ru-RU" dirty="0"/>
              <a:t>ставка НДС </a:t>
            </a:r>
            <a:r>
              <a:rPr lang="ru-RU" dirty="0" smtClean="0"/>
              <a:t>10</a:t>
            </a:r>
            <a:r>
              <a:rPr lang="ru-RU" dirty="0"/>
              <a:t>% на отдельные виды товаров (молоко, зерно, мясо и др.);</a:t>
            </a:r>
          </a:p>
          <a:p>
            <a:r>
              <a:rPr lang="ru-RU" dirty="0" smtClean="0"/>
              <a:t>Ставка </a:t>
            </a:r>
            <a:r>
              <a:rPr lang="ru-RU" dirty="0"/>
              <a:t>налога на прибыль 0% по доходам от реализации сельхозпродукции, которую они произвели и переработали</a:t>
            </a:r>
            <a:r>
              <a:rPr lang="ru-RU" b="1" dirty="0"/>
              <a:t> (п. 1.3 ст. 284 НК РФ);</a:t>
            </a:r>
          </a:p>
          <a:p>
            <a:r>
              <a:rPr lang="ru-RU" dirty="0" smtClean="0"/>
              <a:t>Освобождение </a:t>
            </a:r>
            <a:r>
              <a:rPr lang="ru-RU" dirty="0"/>
              <a:t>от НДС при передаче своей продукции в счет оплаты труда и для питания работников </a:t>
            </a:r>
            <a:r>
              <a:rPr lang="ru-RU" b="1" dirty="0"/>
              <a:t>(</a:t>
            </a:r>
            <a:r>
              <a:rPr lang="ru-RU" b="1" dirty="0" err="1"/>
              <a:t>пп</a:t>
            </a:r>
            <a:r>
              <a:rPr lang="ru-RU" b="1" dirty="0"/>
              <a:t>. 20 п. 3 ст. 149 НК РФ);</a:t>
            </a:r>
          </a:p>
          <a:p>
            <a:r>
              <a:rPr lang="ru-RU" dirty="0" smtClean="0"/>
              <a:t>Нулевая </a:t>
            </a:r>
            <a:r>
              <a:rPr lang="ru-RU" dirty="0"/>
              <a:t>ставка НДПИ при добыче подземных вод, которые используются исключительно в </a:t>
            </a:r>
            <a:r>
              <a:rPr lang="ru-RU" dirty="0" err="1"/>
              <a:t>сельхозцелях</a:t>
            </a:r>
            <a:r>
              <a:rPr lang="ru-RU" dirty="0"/>
              <a:t> </a:t>
            </a:r>
            <a:r>
              <a:rPr lang="ru-RU" b="1" dirty="0"/>
              <a:t>(</a:t>
            </a:r>
            <a:r>
              <a:rPr lang="ru-RU" b="1" dirty="0" err="1"/>
              <a:t>пп</a:t>
            </a:r>
            <a:r>
              <a:rPr lang="ru-RU" b="1" dirty="0"/>
              <a:t>. 7 п. 1 ст. 342 НК РФ);</a:t>
            </a:r>
          </a:p>
          <a:p>
            <a:r>
              <a:rPr lang="ru-RU" dirty="0" smtClean="0"/>
              <a:t>Исключение </a:t>
            </a:r>
            <a:r>
              <a:rPr lang="ru-RU" dirty="0"/>
              <a:t>из объектов обложения транспортным налогом спецтехники, которая используется при сельскохозяйственных работах для производства сельхозпродукции. В частности, не нужно платить транспортный налог </a:t>
            </a:r>
            <a:r>
              <a:rPr lang="ru-RU" b="1" dirty="0"/>
              <a:t>(</a:t>
            </a:r>
            <a:r>
              <a:rPr lang="ru-RU" b="1" dirty="0" err="1"/>
              <a:t>пп</a:t>
            </a:r>
            <a:r>
              <a:rPr lang="ru-RU" b="1" dirty="0"/>
              <a:t>. 5 п. 2 ст. 358 НК РФ);</a:t>
            </a:r>
          </a:p>
          <a:p>
            <a:r>
              <a:rPr lang="ru-RU" dirty="0" smtClean="0"/>
              <a:t>Пониженная </a:t>
            </a:r>
            <a:r>
              <a:rPr lang="ru-RU" dirty="0"/>
              <a:t>ставка 0,3% земельного налога </a:t>
            </a:r>
            <a:r>
              <a:rPr lang="ru-RU" dirty="0" smtClean="0"/>
              <a:t>по </a:t>
            </a:r>
            <a:r>
              <a:rPr lang="ru-RU" dirty="0"/>
              <a:t>участкам, которые используются для сельхозпроизводства </a:t>
            </a:r>
            <a:r>
              <a:rPr lang="ru-RU" b="1" dirty="0"/>
              <a:t>(</a:t>
            </a:r>
            <a:r>
              <a:rPr lang="ru-RU" b="1" dirty="0" err="1"/>
              <a:t>пп</a:t>
            </a:r>
            <a:r>
              <a:rPr lang="ru-RU" b="1" dirty="0"/>
              <a:t>. 1 п. 1 ст. 394 НК РФ).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5180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Подтверждение статуса </a:t>
            </a:r>
            <a:r>
              <a:rPr lang="ru-RU" dirty="0" err="1"/>
              <a:t>сельхозтоваропроизводителя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7725" y="1650911"/>
            <a:ext cx="10515600" cy="5769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/>
              <a:t>У сельхозпроизводителей, которые осуществляют помимо производства собственной сельскохозяйственной продукции не только первичную, но и последующую (промышленную) переработку этой продукции, необходимо проверить соблюдение п. 2.2 ст. 346.2 НК РФ, предусматривающего особый порядок определения доли доходов от реализации произведенной ими сельскохозяйственной продукции (в </a:t>
            </a:r>
            <a:r>
              <a:rPr lang="ru-RU" dirty="0" err="1"/>
              <a:t>т.ч</a:t>
            </a:r>
            <a:r>
              <a:rPr lang="ru-RU" dirty="0"/>
              <a:t>. продукции ее первичной переработки) в общем доходе от реализации товаров (формула 1), и удостовериться, что эта доля составит более 70 %.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7725" y="3678979"/>
            <a:ext cx="1007416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+mj-lt"/>
              </a:rPr>
              <a:t>КФХ выращивает кур. Результатом осуществления их первичной переработки являются мясо кур (свежее, охлажденное или замороженное).</a:t>
            </a:r>
          </a:p>
          <a:p>
            <a:r>
              <a:rPr lang="ru-RU" sz="1000" dirty="0">
                <a:latin typeface="+mj-lt"/>
              </a:rPr>
              <a:t>Частично из мяса птицы изготавливают различные полуфабрикаты (фарш, котлеты, пельмени и т. д.), т.е. осуществляется промышленная переработка с.-х. сырья собственного производства. В отчетном периоде затраты на выращивание кур составили 2 000 000 руб., на первичную переработку – 400 000 руб., на последующую (промышленную) переработку – 1 000 000 руб. </a:t>
            </a:r>
          </a:p>
          <a:p>
            <a:r>
              <a:rPr lang="ru-RU" sz="1000" dirty="0">
                <a:latin typeface="+mj-lt"/>
              </a:rPr>
              <a:t>Общий доход от реализации – 4 000 000 руб. (в т. ч.  от реализации охлажденного и замороженного мяса – 2 400 000 руб., от реализации полуфабрикатов – 1 600 000 руб.).</a:t>
            </a:r>
          </a:p>
          <a:p>
            <a:r>
              <a:rPr lang="ru-RU" sz="1000" dirty="0">
                <a:latin typeface="+mj-lt"/>
              </a:rPr>
              <a:t>Доля доходов от реализации произведенной с.-х. продукции, включая продукцию ее первичной переработки, в общем доходе от реализации товаров равна 60 % </a:t>
            </a:r>
          </a:p>
          <a:p>
            <a:r>
              <a:rPr lang="ru-RU" sz="1000" dirty="0">
                <a:latin typeface="+mj-lt"/>
              </a:rPr>
              <a:t>((2 400 000 / 4 000 000) руб. x 100 %). </a:t>
            </a:r>
          </a:p>
          <a:p>
            <a:r>
              <a:rPr lang="ru-RU" sz="1000" dirty="0">
                <a:latin typeface="+mj-lt"/>
              </a:rPr>
              <a:t>Остальные 40 % составляет доход от реализации продукции промышленной переработки. Но в этом доходе заложен и доход от реализации продукции первичной переработки (мяса птицы). Определим долю дохода от реализации мяса кур в доходе от реализации мясных полуфабрикатов: </a:t>
            </a:r>
          </a:p>
          <a:p>
            <a:r>
              <a:rPr lang="ru-RU" sz="1000" dirty="0">
                <a:latin typeface="+mj-lt"/>
              </a:rPr>
              <a:t>((2 000 000 + 400 000) / (2 000 000 + 400 000 + 1 000 000)) руб. x 100 % = 70,6 %.</a:t>
            </a:r>
          </a:p>
          <a:p>
            <a:r>
              <a:rPr lang="ru-RU" sz="1000" dirty="0">
                <a:latin typeface="+mj-lt"/>
              </a:rPr>
              <a:t>Таким образом, 70,6 % выручки, полученной в отчетном периоде от продажи мясных полуфабрикатов, составляет выручка от реализации мяса, а именно 1 129 600 руб. (1 600 000 руб. x 70,6 %). Доля от реализации продукции первичной переработки, входящей в состав мясных полуфабрикатов, в общей величине дохода от реализации равна 28,2 % ((1 129 600 / 4 000 000) руб. x 100 %). Суммируя результат, получаем, что доля дохода предприятия от реализации произведенной им сельскохозяйственной продукции, включая продукцию ее первичной переработки, в общем доходе от реализации товаров составляет 88,2 % (60 + 28,2). </a:t>
            </a:r>
          </a:p>
          <a:p>
            <a:endParaRPr lang="ru-RU" sz="1000" dirty="0">
              <a:latin typeface="+mj-lt"/>
            </a:endParaRPr>
          </a:p>
          <a:p>
            <a:r>
              <a:rPr lang="ru-RU" sz="1000" dirty="0">
                <a:latin typeface="+mj-lt"/>
              </a:rPr>
              <a:t>Таким образом, фермерское хозяйство - сельскохозяйственный товаропроизводитель применительно к главе 26.1 НК РФ.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55627" y="2519249"/>
            <a:ext cx="5750165" cy="868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4422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Особенности </a:t>
            </a:r>
            <a:r>
              <a:rPr lang="ru-RU" dirty="0" smtClean="0"/>
              <a:t>налогообложения </a:t>
            </a:r>
            <a:r>
              <a:rPr lang="ru-RU" dirty="0"/>
              <a:t>производителей органической сельскохозяйственной продукции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7725" y="1480678"/>
            <a:ext cx="10515600" cy="222611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Налогооблагаемая прибыль сертифицированных производителей (оценочно на основе отчетности по выборке предприятий) за 2021 год составила 3,2 млрд. рублей, налоговые выплаты - 280 млн. рублей, отчисления в социальные фонды - 400 млн. рублей.</a:t>
            </a:r>
          </a:p>
          <a:p>
            <a:pPr marL="0" indent="0">
              <a:buNone/>
            </a:pPr>
            <a:r>
              <a:rPr lang="ru-RU" dirty="0"/>
              <a:t>В настоящее время 60 % сертифицированных производителей органической продукции включены в реестр СМСП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Источник: Распоряжение Правительства РФ от 04.07.2023 N 1788-р «Об утверждении Стратегии развития производства органической продукции в Российской Федерации до 2030 года»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9482" y="4063519"/>
            <a:ext cx="1090871" cy="90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391059" y="4215804"/>
            <a:ext cx="35419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+mj-lt"/>
              </a:rPr>
              <a:t>Налогообложение</a:t>
            </a:r>
          </a:p>
          <a:p>
            <a:pPr algn="ctr"/>
            <a:r>
              <a:rPr lang="ru-RU" dirty="0" smtClean="0">
                <a:latin typeface="+mj-lt"/>
              </a:rPr>
              <a:t>сельхоз товаропроизводителя</a:t>
            </a:r>
            <a:endParaRPr lang="ru-RU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59187" y="4170101"/>
            <a:ext cx="42088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+mj-lt"/>
              </a:rPr>
              <a:t>Налогообложение </a:t>
            </a:r>
            <a:r>
              <a:rPr lang="ru-RU" dirty="0" smtClean="0">
                <a:latin typeface="+mj-lt"/>
              </a:rPr>
              <a:t>сельхоз товаропроизводителей </a:t>
            </a:r>
            <a:r>
              <a:rPr lang="ru-RU" dirty="0">
                <a:latin typeface="+mj-lt"/>
              </a:rPr>
              <a:t>органической продукции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27255" y="5703429"/>
            <a:ext cx="100115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j-lt"/>
              </a:rPr>
              <a:t>Расходы на добровольную сертификацию органической продукции признаются при ОСНО, ЕСХН, УСН</a:t>
            </a:r>
          </a:p>
        </p:txBody>
      </p:sp>
      <p:sp>
        <p:nvSpPr>
          <p:cNvPr id="9" name="Равно 8"/>
          <p:cNvSpPr/>
          <p:nvPr/>
        </p:nvSpPr>
        <p:spPr>
          <a:xfrm>
            <a:off x="5933046" y="4443507"/>
            <a:ext cx="726141" cy="376518"/>
          </a:xfrm>
          <a:prstGeom prst="mathEqual">
            <a:avLst/>
          </a:prstGeom>
          <a:solidFill>
            <a:srgbClr val="0F6FC6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err="1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9761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034A90"/>
      </a:dk1>
      <a:lt1>
        <a:sysClr val="window" lastClr="FFFFFF"/>
      </a:lt1>
      <a:dk2>
        <a:srgbClr val="3A3838"/>
      </a:dk2>
      <a:lt2>
        <a:srgbClr val="E7E6E6"/>
      </a:lt2>
      <a:accent1>
        <a:srgbClr val="4472C4"/>
      </a:accent1>
      <a:accent2>
        <a:srgbClr val="00B05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1268</TotalTime>
  <Words>1246</Words>
  <Application>Microsoft Office PowerPoint</Application>
  <PresentationFormat>Широкоэкранный</PresentationFormat>
  <Paragraphs>155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Palatino Linotype</vt:lpstr>
      <vt:lpstr>Тема Office</vt:lpstr>
      <vt:lpstr>Особенности налогообложения производителей органической сельскохозяйственной продукции </vt:lpstr>
      <vt:lpstr>Структура темы</vt:lpstr>
      <vt:lpstr>Режимы налогообложения для аграриев</vt:lpstr>
      <vt:lpstr>Условия применения налоговых режимов</vt:lpstr>
      <vt:lpstr>Особенности применения налоговых режимов</vt:lpstr>
      <vt:lpstr>Статус сельхозтоваропроизводителя </vt:lpstr>
      <vt:lpstr>Льготы для сельхозтоваропроизводителей</vt:lpstr>
      <vt:lpstr>Подтверждение статуса сельхозтоваропроизводителя</vt:lpstr>
      <vt:lpstr>Особенности налогообложения производителей органической сельскохозяйственной продукции </vt:lpstr>
      <vt:lpstr>Предложения  по налоговому стимулированию сельхоз товаропроизводителей органической продукции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Денисюк Екатерина Евгеньевна</dc:creator>
  <cp:lastModifiedBy>Ноутбук аудитория FosAGRO</cp:lastModifiedBy>
  <cp:revision>27</cp:revision>
  <dcterms:created xsi:type="dcterms:W3CDTF">2023-03-13T11:53:49Z</dcterms:created>
  <dcterms:modified xsi:type="dcterms:W3CDTF">2024-04-27T10:47:53Z</dcterms:modified>
</cp:coreProperties>
</file>