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3" r:id="rId4"/>
    <p:sldId id="285" r:id="rId5"/>
    <p:sldId id="286" r:id="rId6"/>
    <p:sldId id="287" r:id="rId7"/>
    <p:sldId id="288" r:id="rId8"/>
    <p:sldId id="291" r:id="rId9"/>
    <p:sldId id="292" r:id="rId10"/>
    <p:sldId id="289" r:id="rId11"/>
    <p:sldId id="293" r:id="rId12"/>
    <p:sldId id="290" r:id="rId13"/>
    <p:sldId id="294" r:id="rId14"/>
    <p:sldId id="295" r:id="rId15"/>
    <p:sldId id="296" r:id="rId16"/>
    <p:sldId id="29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7AD"/>
    <a:srgbClr val="F1E8CC"/>
    <a:srgbClr val="C8D7D0"/>
    <a:srgbClr val="DBDB78"/>
    <a:srgbClr val="85A99A"/>
    <a:srgbClr val="B1CBB1"/>
    <a:srgbClr val="A2C1A2"/>
    <a:srgbClr val="A09285"/>
    <a:srgbClr val="C0AEAC"/>
    <a:srgbClr val="E5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92F-A5FD-4A68-B3E6-F2224E0E0484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3D99-6F39-41E0-8002-7FEFC57C6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9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92F-A5FD-4A68-B3E6-F2224E0E0484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3D99-6F39-41E0-8002-7FEFC57C6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92F-A5FD-4A68-B3E6-F2224E0E0484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3D99-6F39-41E0-8002-7FEFC57C6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92F-A5FD-4A68-B3E6-F2224E0E0484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3D99-6F39-41E0-8002-7FEFC57C6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6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92F-A5FD-4A68-B3E6-F2224E0E0484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3D99-6F39-41E0-8002-7FEFC57C6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1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92F-A5FD-4A68-B3E6-F2224E0E0484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3D99-6F39-41E0-8002-7FEFC57C6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4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92F-A5FD-4A68-B3E6-F2224E0E0484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3D99-6F39-41E0-8002-7FEFC57C6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15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92F-A5FD-4A68-B3E6-F2224E0E0484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3D99-6F39-41E0-8002-7FEFC57C6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8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92F-A5FD-4A68-B3E6-F2224E0E0484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3D99-6F39-41E0-8002-7FEFC57C6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2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92F-A5FD-4A68-B3E6-F2224E0E0484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3D99-6F39-41E0-8002-7FEFC57C6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7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F92F-A5FD-4A68-B3E6-F2224E0E0484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3D99-6F39-41E0-8002-7FEFC57C6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04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9F92F-A5FD-4A68-B3E6-F2224E0E0484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63D99-6F39-41E0-8002-7FEFC57C6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2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login.consultant.ru/link/?req=doc&amp;base=LAW&amp;n=388109&amp;dst=100255&amp;field=134&amp;date=22.06.202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3" r="21762"/>
          <a:stretch/>
        </p:blipFill>
        <p:spPr bwMode="auto">
          <a:xfrm>
            <a:off x="0" y="11834"/>
            <a:ext cx="5934926" cy="685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/>
          <p:cNvSpPr/>
          <p:nvPr/>
        </p:nvSpPr>
        <p:spPr>
          <a:xfrm>
            <a:off x="5934926" y="-1170456"/>
            <a:ext cx="6172200" cy="83512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sp>
      <p:sp>
        <p:nvSpPr>
          <p:cNvPr id="5" name="TextBox 4"/>
          <p:cNvSpPr txBox="1"/>
          <p:nvPr/>
        </p:nvSpPr>
        <p:spPr>
          <a:xfrm>
            <a:off x="6097624" y="594596"/>
            <a:ext cx="5681272" cy="2919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685" algn="ctr">
              <a:lnSpc>
                <a:spcPct val="82000"/>
              </a:lnSpc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</a:t>
            </a:r>
            <a:r>
              <a:rPr lang="ru-RU" sz="3200" b="1" spc="2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органической</a:t>
            </a:r>
            <a:r>
              <a:rPr lang="ru-RU" sz="3200" b="1" spc="4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продукции</a:t>
            </a:r>
            <a:r>
              <a:rPr lang="ru-RU" sz="3200" b="1" spc="4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3200" b="1" spc="4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продукции</a:t>
            </a:r>
            <a:r>
              <a:rPr lang="ru-RU" sz="3200" b="1" spc="4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z="3200" b="1" spc="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улучшенными</a:t>
            </a:r>
            <a:r>
              <a:rPr lang="ru-RU" sz="3200" b="1" spc="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характеристиками:</a:t>
            </a:r>
            <a:r>
              <a:rPr lang="ru-RU" sz="3200" b="1" spc="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сходство</a:t>
            </a:r>
            <a:r>
              <a:rPr lang="ru-RU" sz="3200" b="1" spc="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ru-RU" sz="3200" b="1" spc="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различия</a:t>
            </a:r>
            <a:r>
              <a:rPr lang="ru-RU" sz="3200" b="1" spc="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3200" b="1" spc="-41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правовом</a:t>
            </a:r>
            <a:r>
              <a:rPr lang="ru-RU" sz="3200" b="1" spc="-6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регулировании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9061" y="5049915"/>
            <a:ext cx="46312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" b="1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Устюкова</a:t>
            </a: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В.В., </a:t>
            </a:r>
            <a:r>
              <a:rPr lang="ru-RU" sz="1500" b="1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д.ю.н</a:t>
            </a: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.,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профессор кафедры экономической безопасности и права </a:t>
            </a:r>
          </a:p>
          <a:p>
            <a:pPr algn="r"/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РГАУ-МСХА имени </a:t>
            </a:r>
            <a:r>
              <a:rPr lang="ru-RU" sz="1500" dirty="0" err="1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К.А.Тимирязева</a:t>
            </a:r>
            <a:endParaRPr lang="ru-RU" sz="15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Тропина </a:t>
            </a: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Д.В., к.ю.н.,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доцент кафедры </a:t>
            </a:r>
            <a:endParaRPr lang="ru-RU" sz="1500" dirty="0" smtClean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экономической </a:t>
            </a:r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безопасности и права </a:t>
            </a:r>
          </a:p>
          <a:p>
            <a:pPr algn="r"/>
            <a:r>
              <a:rPr lang="ru-RU" sz="15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РГАУ-МСХА имени К.А.Тимирязева</a:t>
            </a:r>
          </a:p>
        </p:txBody>
      </p:sp>
    </p:spTree>
    <p:extLst>
      <p:ext uri="{BB962C8B-B14F-4D97-AF65-F5344CB8AC3E}">
        <p14:creationId xmlns:p14="http://schemas.microsoft.com/office/powerpoint/2010/main" val="6383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00680" y="2184521"/>
            <a:ext cx="66293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ПРИКАЗ от 11 февраля 2022 года № 70</a:t>
            </a:r>
            <a:r>
              <a:rPr lang="ru-RU" sz="1600" dirty="0">
                <a:latin typeface="Century Gothic" panose="020B0502020202020204" pitchFamily="34" charset="0"/>
              </a:rPr>
              <a:t/>
            </a:r>
            <a:br>
              <a:rPr lang="ru-RU" sz="1600" dirty="0">
                <a:latin typeface="Century Gothic" panose="020B0502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"Об утверждении порядка маркировки в виде графического изображения (знака соответствия) улучшенных сельскохозяйственной продукции, продовольствия, промышленной и иной продукции единого образца, а также указанного изображения и требований к такой маркировке"</a:t>
            </a:r>
            <a:endParaRPr lang="ru-RU" sz="1600" b="1" i="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C947CF-9788-0D6F-58C0-A22C65EE85B9}"/>
              </a:ext>
            </a:extLst>
          </p:cNvPr>
          <p:cNvSpPr txBox="1"/>
          <p:nvPr/>
        </p:nvSpPr>
        <p:spPr>
          <a:xfrm>
            <a:off x="433392" y="2213094"/>
            <a:ext cx="49672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1600" b="1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</a:rPr>
              <a:t>ПРИКАЗ</a:t>
            </a:r>
            <a:r>
              <a:rPr lang="ru-RU" sz="1600" b="1" dirty="0">
                <a:solidFill>
                  <a:srgbClr val="444444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</a:rPr>
              <a:t>от 19 ноября 2019 года </a:t>
            </a:r>
            <a:r>
              <a:rPr lang="en-US" sz="1600" b="1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</a:rPr>
              <a:t>N 634</a:t>
            </a:r>
            <a:endParaRPr lang="ru-RU" sz="1600" b="1" i="0" dirty="0">
              <a:solidFill>
                <a:srgbClr val="444444"/>
              </a:solidFill>
              <a:effectLst/>
              <a:latin typeface="Century Gothic" panose="020B0502020202020204" pitchFamily="34" charset="0"/>
            </a:endParaRPr>
          </a:p>
          <a:p>
            <a:pPr algn="ctr" fontAlgn="base"/>
            <a:r>
              <a:rPr lang="ru-RU" sz="1600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</a:rPr>
              <a:t>«Об утверждении формы и порядка использования графического изображения (знака) органической продукции единого образца»       </a:t>
            </a:r>
            <a:endParaRPr lang="en-US" sz="1600" i="0" dirty="0">
              <a:solidFill>
                <a:srgbClr val="444444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80F30-702E-8B7A-6130-213B225B3380}"/>
              </a:ext>
            </a:extLst>
          </p:cNvPr>
          <p:cNvSpPr txBox="1"/>
          <p:nvPr/>
        </p:nvSpPr>
        <p:spPr>
          <a:xfrm>
            <a:off x="3422419" y="500070"/>
            <a:ext cx="6545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ru-RU" sz="2400" b="1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</a:rPr>
              <a:t>МИНИСТЕРСТВО СЕЛЬСКОГО ХОЗЯЙСТВА </a:t>
            </a:r>
          </a:p>
          <a:p>
            <a:pPr algn="ctr" fontAlgn="base"/>
            <a:r>
              <a:rPr lang="ru-RU" sz="2400" b="1" i="0" dirty="0">
                <a:solidFill>
                  <a:srgbClr val="444444"/>
                </a:solidFill>
                <a:effectLst/>
                <a:latin typeface="Century Gothic" panose="020B0502020202020204" pitchFamily="34" charset="0"/>
              </a:rPr>
              <a:t>РОССИЙСКОЙ ФЕДЕРАЦИИ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FDA2FE-57BE-0B2C-031A-A2D76A7F00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2" t="4595" r="19800" b="20050"/>
          <a:stretch/>
        </p:blipFill>
        <p:spPr>
          <a:xfrm>
            <a:off x="985465" y="347677"/>
            <a:ext cx="1571625" cy="1566848"/>
          </a:xfrm>
          <a:prstGeom prst="ellipse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20597C-DBB0-61A6-E0FA-1F48147A16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24167" r="18056" b="24584"/>
          <a:stretch/>
        </p:blipFill>
        <p:spPr>
          <a:xfrm>
            <a:off x="1382884" y="4053276"/>
            <a:ext cx="3068304" cy="24348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E8DD6DB-EB65-16DF-8A37-17EC1BCC21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7" t="27501" r="27519" b="28940"/>
          <a:stretch/>
        </p:blipFill>
        <p:spPr>
          <a:xfrm>
            <a:off x="7315952" y="4058035"/>
            <a:ext cx="2798849" cy="243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73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990237-FFB0-0DF2-48C1-5C3FAA0EC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8702"/>
            <a:ext cx="12169251" cy="606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4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0" y="655745"/>
            <a:ext cx="59626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Статья 3. Правовое регулирование отношений в области производства, хранения, транспортировки и реализации улучшенных сельскохозяйственной продукции, продовольствия, промышленной и иной продукции</a:t>
            </a:r>
          </a:p>
          <a:p>
            <a:pPr algn="l"/>
            <a:endParaRPr lang="ru-RU" sz="1600" b="0" i="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algn="l"/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Правовое регулирование отношений в области производства, хранения, транспортировки и реализации улучшенных сельскохозяйственной продукции, продовольствия, промышленной и иной продукции осуществляется в соответствии с настоящим Федеральным законом, другими федеральными законами, иными нормативными правовыми актами Российской Федерации.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b="0" i="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C947CF-9788-0D6F-58C0-A22C65EE85B9}"/>
              </a:ext>
            </a:extLst>
          </p:cNvPr>
          <p:cNvSpPr txBox="1"/>
          <p:nvPr/>
        </p:nvSpPr>
        <p:spPr>
          <a:xfrm>
            <a:off x="133350" y="683528"/>
            <a:ext cx="59626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Статья 3. Правовое регулирование отношений в области производства органической продукции</a:t>
            </a:r>
          </a:p>
          <a:p>
            <a:pPr algn="l"/>
            <a:endParaRPr lang="ru-RU" sz="1600" b="0" i="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algn="l"/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Правовое регулирование отношений в области производства органической продукции </a:t>
            </a:r>
            <a:r>
              <a:rPr lang="ru-RU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основывается на актах, составляющих право Евразийского экономического союза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, и осуществляется в соответствии с настоящим Федеральным законом, другими федеральными законами, иными нормативными правовыми актами Российской Федерации, </a:t>
            </a:r>
            <a:r>
              <a:rPr lang="ru-RU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а также принимаемыми в соответствии с ними законами и иными нормативными правовыми актами субъектов Российской Федерации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algn="l"/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</a:br>
            <a:endParaRPr lang="ru-RU" sz="1600" b="0" i="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80F30-702E-8B7A-6130-213B225B3380}"/>
              </a:ext>
            </a:extLst>
          </p:cNvPr>
          <p:cNvSpPr txBox="1"/>
          <p:nvPr/>
        </p:nvSpPr>
        <p:spPr>
          <a:xfrm>
            <a:off x="1071563" y="185738"/>
            <a:ext cx="370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Федеральный закон № 280-ФЗ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0919B2-1B15-4DB9-4EC1-CBCA818D7161}"/>
              </a:ext>
            </a:extLst>
          </p:cNvPr>
          <p:cNvSpPr txBox="1"/>
          <p:nvPr/>
        </p:nvSpPr>
        <p:spPr>
          <a:xfrm>
            <a:off x="7058039" y="157955"/>
            <a:ext cx="376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Федеральный закон № 159-ФЗ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07B973-8081-6273-516B-D438028E7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79"/>
          <a:stretch/>
        </p:blipFill>
        <p:spPr>
          <a:xfrm>
            <a:off x="0" y="4786313"/>
            <a:ext cx="12192000" cy="207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28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962629-EA6F-8029-2583-742ACFDBC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1" t="6692" r="31061" b="10236"/>
          <a:stretch/>
        </p:blipFill>
        <p:spPr>
          <a:xfrm>
            <a:off x="0" y="20822"/>
            <a:ext cx="4957763" cy="68371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B4FDE-31AF-AF90-083B-6FC1C87077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5" t="10743" r="30386"/>
          <a:stretch/>
        </p:blipFill>
        <p:spPr>
          <a:xfrm>
            <a:off x="7176830" y="20822"/>
            <a:ext cx="5015170" cy="6837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E4D3F7-0FEE-3847-C557-CA561A23DC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73"/>
          <a:stretch/>
        </p:blipFill>
        <p:spPr>
          <a:xfrm>
            <a:off x="4957763" y="20823"/>
            <a:ext cx="2219067" cy="68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43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E4D3F7-0FEE-3847-C557-CA561A23DC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73"/>
          <a:stretch/>
        </p:blipFill>
        <p:spPr>
          <a:xfrm>
            <a:off x="4957763" y="20823"/>
            <a:ext cx="2219067" cy="68371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29F994-8413-7593-A1D6-737F845296DD}"/>
              </a:ext>
            </a:extLst>
          </p:cNvPr>
          <p:cNvSpPr txBox="1"/>
          <p:nvPr/>
        </p:nvSpPr>
        <p:spPr>
          <a:xfrm>
            <a:off x="400050" y="428625"/>
            <a:ext cx="432911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ГОСТ 33980— 2016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ПРИНЯТ Межгосударственным советом по стандартизации, метрологии и сертификации (протокол от 25 октября 2016 г. № 92-П) За принятие проголосовали:</a:t>
            </a:r>
          </a:p>
          <a:p>
            <a:r>
              <a:rPr lang="ru-RU" dirty="0">
                <a:latin typeface="Century Gothic" panose="020B0502020202020204" pitchFamily="34" charset="0"/>
              </a:rPr>
              <a:t>Россия</a:t>
            </a:r>
          </a:p>
          <a:p>
            <a:r>
              <a:rPr lang="ru-RU" dirty="0">
                <a:latin typeface="Century Gothic" panose="020B0502020202020204" pitchFamily="34" charset="0"/>
              </a:rPr>
              <a:t>Киргизия</a:t>
            </a:r>
          </a:p>
          <a:p>
            <a:r>
              <a:rPr lang="ru-RU" dirty="0">
                <a:latin typeface="Century Gothic" panose="020B0502020202020204" pitchFamily="34" charset="0"/>
              </a:rPr>
              <a:t>Таджикистан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Настоящий стандарт разработан с учетом основных нормативных положений международного стандарта Кодекса </a:t>
            </a:r>
            <a:r>
              <a:rPr lang="ru-RU" dirty="0" err="1">
                <a:latin typeface="Century Gothic" panose="020B0502020202020204" pitchFamily="34" charset="0"/>
              </a:rPr>
              <a:t>Алиментариус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CAC/GL 32— 1999 «</a:t>
            </a:r>
            <a:r>
              <a:rPr lang="ru-RU" dirty="0">
                <a:latin typeface="Century Gothic" panose="020B0502020202020204" pitchFamily="34" charset="0"/>
              </a:rPr>
              <a:t>Руководство по изготовлению, переработке, маркировке и реализации органических продуктов питания»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9CB96-D6DD-267A-C6E1-E14572FFC11F}"/>
              </a:ext>
            </a:extLst>
          </p:cNvPr>
          <p:cNvSpPr txBox="1"/>
          <p:nvPr/>
        </p:nvSpPr>
        <p:spPr>
          <a:xfrm>
            <a:off x="7405429" y="442908"/>
            <a:ext cx="43865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/>
                <a:latin typeface="Century Gothic" panose="020B0502020202020204" pitchFamily="34" charset="0"/>
              </a:rPr>
              <a:t>ГОСТ Р 58659-2019 </a:t>
            </a:r>
          </a:p>
          <a:p>
            <a:endParaRPr lang="ru-RU" sz="1800" b="0" dirty="0">
              <a:effectLst/>
              <a:latin typeface="Century Gothic" panose="020B0502020202020204" pitchFamily="34" charset="0"/>
            </a:endParaRPr>
          </a:p>
          <a:p>
            <a:r>
              <a:rPr lang="ru-RU" sz="1800" b="0" dirty="0">
                <a:effectLst/>
                <a:latin typeface="Century Gothic" panose="020B0502020202020204" pitchFamily="34" charset="0"/>
              </a:rPr>
              <a:t>УТВЕРЖДЕН И ВВЕДЕН В ДЕЙСТВИЕ Приказом Федерального агентства по техническому регулированию и метрологии от 29 ноября 2019 г. </a:t>
            </a:r>
            <a:r>
              <a:rPr lang="en-US" sz="1800" b="0" dirty="0">
                <a:effectLst/>
                <a:latin typeface="Century Gothic" panose="020B0502020202020204" pitchFamily="34" charset="0"/>
              </a:rPr>
              <a:t>N 1322-</a:t>
            </a:r>
            <a:r>
              <a:rPr lang="ru-RU" sz="1800" b="0" dirty="0" err="1">
                <a:effectLst/>
                <a:latin typeface="Century Gothic" panose="020B0502020202020204" pitchFamily="34" charset="0"/>
              </a:rPr>
              <a:t>ст</a:t>
            </a:r>
            <a:r>
              <a:rPr lang="ru-RU" sz="1800" b="0" dirty="0">
                <a:effectLst/>
                <a:latin typeface="Century Gothic" panose="020B0502020202020204" pitchFamily="34" charset="0"/>
              </a:rPr>
              <a:t> 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sz="1800" b="0" dirty="0">
                <a:effectLst/>
                <a:latin typeface="Century Gothic" panose="020B0502020202020204" pitchFamily="34" charset="0"/>
              </a:rPr>
              <a:t>В настоящем стандарте учтены положения Регламента Европейского парламента и Совета Европейского союза </a:t>
            </a:r>
            <a:r>
              <a:rPr lang="en-US" sz="1800" b="0" dirty="0">
                <a:effectLst/>
                <a:latin typeface="Century Gothic" panose="020B0502020202020204" pitchFamily="34" charset="0"/>
              </a:rPr>
              <a:t>N 66/2010 </a:t>
            </a:r>
            <a:r>
              <a:rPr lang="ru-RU" sz="1800" b="0" dirty="0">
                <a:effectLst/>
                <a:latin typeface="Century Gothic" panose="020B0502020202020204" pitchFamily="34" charset="0"/>
              </a:rPr>
              <a:t>от 25 ноября 2009 г. "Об Экологическом знаке Европейского союза" </a:t>
            </a:r>
          </a:p>
        </p:txBody>
      </p:sp>
    </p:spTree>
    <p:extLst>
      <p:ext uri="{BB962C8B-B14F-4D97-AF65-F5344CB8AC3E}">
        <p14:creationId xmlns:p14="http://schemas.microsoft.com/office/powerpoint/2010/main" val="1004651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E69631-2BF7-4FDC-DFB4-A4FC98649B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9" t="6523" r="9119" b="10201"/>
          <a:stretch/>
        </p:blipFill>
        <p:spPr>
          <a:xfrm>
            <a:off x="757242" y="20143"/>
            <a:ext cx="10629900" cy="68378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B469F9-4B71-18A7-7562-4DD4682A09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45"/>
          <a:stretch/>
        </p:blipFill>
        <p:spPr>
          <a:xfrm>
            <a:off x="1" y="0"/>
            <a:ext cx="928688" cy="68371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1A4ABA-00EB-CBD0-ACF3-5751394E9A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3" r="80273"/>
          <a:stretch/>
        </p:blipFill>
        <p:spPr>
          <a:xfrm>
            <a:off x="11144250" y="20823"/>
            <a:ext cx="1047750" cy="68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79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B154F6-8C0A-4669-BB4C-A3EB7DAFAF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" t="15630"/>
          <a:stretch/>
        </p:blipFill>
        <p:spPr>
          <a:xfrm>
            <a:off x="0" y="-1"/>
            <a:ext cx="12192000" cy="6861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44F6F2-518D-14F8-1DB9-44A8DC33C731}"/>
              </a:ext>
            </a:extLst>
          </p:cNvPr>
          <p:cNvSpPr txBox="1"/>
          <p:nvPr/>
        </p:nvSpPr>
        <p:spPr>
          <a:xfrm>
            <a:off x="2453640" y="304800"/>
            <a:ext cx="73548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3272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7" r="13330"/>
          <a:stretch/>
        </p:blipFill>
        <p:spPr bwMode="auto">
          <a:xfrm>
            <a:off x="0" y="0"/>
            <a:ext cx="4914901" cy="686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98557" y="572227"/>
            <a:ext cx="6248399" cy="2341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spc="4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Федеральный</a:t>
            </a:r>
            <a:r>
              <a:rPr lang="ru-RU" sz="2000" spc="14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закон</a:t>
            </a:r>
            <a:r>
              <a:rPr lang="ru-RU" sz="2000" spc="15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от</a:t>
            </a:r>
            <a:r>
              <a:rPr lang="ru-RU" sz="2000" spc="10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03</a:t>
            </a:r>
            <a:r>
              <a:rPr lang="ru-RU" sz="2000" spc="15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августа</a:t>
            </a:r>
            <a:r>
              <a:rPr lang="ru-RU" sz="2000" spc="18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2018</a:t>
            </a:r>
            <a:r>
              <a:rPr lang="ru-RU" sz="2000" spc="15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г.</a:t>
            </a:r>
            <a:r>
              <a:rPr lang="ru-RU" sz="2000" spc="15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№</a:t>
            </a:r>
            <a:r>
              <a:rPr lang="ru-RU" sz="2000" spc="20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280-ФЗ</a:t>
            </a:r>
            <a:r>
              <a:rPr lang="ru-RU" sz="2000" spc="20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b="1" spc="5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«Об</a:t>
            </a:r>
            <a:r>
              <a:rPr lang="ru-RU" sz="2000" b="1" spc="17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b="1" spc="4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органической</a:t>
            </a:r>
            <a:r>
              <a:rPr lang="ru-RU" sz="2000" b="1" spc="14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продукции</a:t>
            </a:r>
            <a:r>
              <a:rPr lang="ru-RU" sz="2000" b="1" spc="14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и</a:t>
            </a:r>
            <a:r>
              <a:rPr lang="ru-RU" sz="2000" b="1" spc="15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о</a:t>
            </a:r>
            <a:r>
              <a:rPr lang="ru-RU" sz="2000" b="1" spc="-32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b="1" spc="4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внесении</a:t>
            </a:r>
            <a:r>
              <a:rPr lang="ru-RU" sz="2000" b="1" spc="23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изменений</a:t>
            </a:r>
            <a:r>
              <a:rPr lang="ru-RU" sz="2000" b="1" spc="23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в</a:t>
            </a:r>
            <a:r>
              <a:rPr lang="ru-RU" sz="2000" b="1" spc="29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отдельные</a:t>
            </a:r>
            <a:r>
              <a:rPr lang="ru-RU" sz="2000" b="1" spc="28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законодательные</a:t>
            </a:r>
            <a:r>
              <a:rPr lang="ru-RU" sz="2000" b="1" spc="29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акты</a:t>
            </a:r>
            <a:r>
              <a:rPr lang="ru-RU" sz="2000" b="1" spc="24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b="1" spc="4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Российской</a:t>
            </a:r>
            <a:r>
              <a:rPr lang="ru-RU" sz="2000" b="1" spc="26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b="1" spc="4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Федерации»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(ступил в силу 1 января 2020г.)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617D50-0C28-9000-6A0C-0DA32F69D99D}"/>
              </a:ext>
            </a:extLst>
          </p:cNvPr>
          <p:cNvSpPr/>
          <p:nvPr/>
        </p:nvSpPr>
        <p:spPr>
          <a:xfrm>
            <a:off x="5598558" y="3696480"/>
            <a:ext cx="6248400" cy="2341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spc="4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Федеральный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закон от 11 июня</a:t>
            </a:r>
            <a:r>
              <a:rPr lang="ru-RU" sz="2000" spc="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2021</a:t>
            </a:r>
            <a:r>
              <a:rPr lang="ru-RU" sz="2000" spc="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г.</a:t>
            </a:r>
            <a:r>
              <a:rPr lang="ru-RU" sz="2000" spc="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№</a:t>
            </a:r>
            <a:r>
              <a:rPr lang="ru-RU" sz="2000" spc="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159-ФЗ</a:t>
            </a:r>
            <a:r>
              <a:rPr lang="ru-RU" sz="2000" spc="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«О</a:t>
            </a:r>
            <a:r>
              <a:rPr lang="ru-RU" sz="2000" b="1" spc="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сельскохозяйственной</a:t>
            </a:r>
            <a:r>
              <a:rPr lang="ru-RU" sz="2000" b="1" spc="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продукции,</a:t>
            </a:r>
            <a:r>
              <a:rPr lang="ru-RU" sz="2000" b="1" spc="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сырье</a:t>
            </a:r>
            <a:r>
              <a:rPr lang="ru-RU" sz="2000" b="1" spc="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и</a:t>
            </a:r>
            <a:r>
              <a:rPr lang="ru-RU" sz="2000" b="1" spc="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продовольствии</a:t>
            </a:r>
            <a:r>
              <a:rPr lang="ru-RU" sz="2000" b="1" spc="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с</a:t>
            </a:r>
            <a:r>
              <a:rPr lang="ru-RU" sz="2000" b="1" spc="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улучшенными</a:t>
            </a:r>
            <a:r>
              <a:rPr lang="ru-RU" sz="2000" b="1" spc="5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Verdana" panose="020B0604030504040204" pitchFamily="34" charset="0"/>
              </a:rPr>
              <a:t>характеристиками»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(вступил в силу 1 марта 2022г.)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4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72114" y="598593"/>
            <a:ext cx="644438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Статья 1. Предмет регулирования настоящего Федерального  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закона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Статья 2. Основные понятия, используемые в настоящем 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Федеральном законе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Статья 3. Правовое регулирование отношений в области 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производства, хранения, транспортировки и реализации 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улучшенных сельскохозяйственной продукции, продовольствия, 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промышленной и иной продукции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Статья 4. Требования к производству, </a:t>
            </a:r>
            <a:r>
              <a:rPr lang="ru-RU" sz="14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хранению, 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транспортировке и реализации</a:t>
            </a: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улучшенных 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сельскохозяйственной продукции, продовольствия, 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промышленной и иной продукции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Статья 5. </a:t>
            </a:r>
            <a:r>
              <a:rPr lang="ru-RU" sz="14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Особенности технического регулирования и 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стандартизации улучшенных сельскохозяйственной     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продукции, продовольствия, промышленной и иной продукции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Статья 6. Единый государственный реестр производителей 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сельскохозяйственной продукции, продовольствия, 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промышленной и иной продукции с улучшенными 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характеристиками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Статья 7. Маркировка улучшенных сельскохозяйственной 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продукции, продовольствия, промышленной и иной продукции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Статья 8. Государственная поддержка производителей 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улучшенной сельскохозяйственной продукции и улучшенного 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продовольствия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Статья 9. Информационное и методическое обеспечение в 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сфере производства улучшенных сельскохозяйственной 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продукции и продовольствия</a:t>
            </a:r>
          </a:p>
          <a:p>
            <a:pPr indent="450215" algn="just">
              <a:spcAft>
                <a:spcPts val="0"/>
              </a:spcAft>
            </a:pPr>
            <a:r>
              <a:rPr lang="ru-RU" sz="14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Статья 10. Вступление в силу настоящего Федерального закона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C947CF-9788-0D6F-58C0-A22C65EE85B9}"/>
              </a:ext>
            </a:extLst>
          </p:cNvPr>
          <p:cNvSpPr txBox="1"/>
          <p:nvPr/>
        </p:nvSpPr>
        <p:spPr>
          <a:xfrm>
            <a:off x="0" y="662143"/>
            <a:ext cx="528637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1. Предмет регулирования настоящего Федерального закона</a:t>
            </a:r>
            <a:endParaRPr lang="ru-RU" sz="140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9600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2. Основные понятия, используемые в настоящем Федеральном законе</a:t>
            </a:r>
            <a:endParaRPr lang="ru-RU" sz="140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9600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3. Правовое регулирование отношений в области производства органической продукции</a:t>
            </a:r>
            <a:endParaRPr lang="ru-RU" sz="140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9600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4. Требования к производству органической продукции</a:t>
            </a:r>
            <a:endParaRPr lang="ru-RU" sz="140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9600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5. Подтверждение соответствия производства органической продукции</a:t>
            </a:r>
            <a:endParaRPr lang="ru-RU" sz="140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9600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6. Единый государственный реестр производителей органической продукции</a:t>
            </a:r>
            <a:endParaRPr lang="ru-RU" sz="140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9600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7. Маркировка органической продукции</a:t>
            </a:r>
            <a:endParaRPr lang="ru-RU" sz="140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9600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8.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Переход к органическому сельскому хозяйству и производству органической продукции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9600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9. Государственная поддержка производителей органической продукции</a:t>
            </a:r>
            <a:endParaRPr lang="ru-RU" sz="140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9600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10. Информационное и методическое обеспечение в сфере производства органической продукции</a:t>
            </a:r>
            <a:endParaRPr lang="ru-RU" sz="140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9600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11. О внесении изменения в Федеральный закон "О землеустройстве"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9600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12. О внесении изменений в Федеральный закон "О развитии сельского хозяйства"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9600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Статья 13. Вступление в силу настоящего Федерального закона</a:t>
            </a:r>
            <a:endParaRPr lang="ru-RU" sz="140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80F30-702E-8B7A-6130-213B225B3380}"/>
              </a:ext>
            </a:extLst>
          </p:cNvPr>
          <p:cNvSpPr txBox="1"/>
          <p:nvPr/>
        </p:nvSpPr>
        <p:spPr>
          <a:xfrm>
            <a:off x="1071563" y="185738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Федеральный закон № 280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0919B2-1B15-4DB9-4EC1-CBCA818D7161}"/>
              </a:ext>
            </a:extLst>
          </p:cNvPr>
          <p:cNvSpPr txBox="1"/>
          <p:nvPr/>
        </p:nvSpPr>
        <p:spPr>
          <a:xfrm>
            <a:off x="7058039" y="157955"/>
            <a:ext cx="336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Федеральный закон № 159 </a:t>
            </a:r>
          </a:p>
        </p:txBody>
      </p:sp>
    </p:spTree>
    <p:extLst>
      <p:ext uri="{BB962C8B-B14F-4D97-AF65-F5344CB8AC3E}">
        <p14:creationId xmlns:p14="http://schemas.microsoft.com/office/powerpoint/2010/main" val="369512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0" y="655745"/>
            <a:ext cx="596265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Статья 1. Предмет регулирования настоящего Федерального закона</a:t>
            </a:r>
          </a:p>
          <a:p>
            <a:pPr algn="l"/>
            <a:endParaRPr lang="ru-RU" sz="1600" b="1" i="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algn="l"/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1. Настоящий Федеральный закон устанавливает правовые основы осуществления сельскохозяйственной и иной деятельности, связанной с производством, хранением, транспортировкой и реализацией сельскохозяйственной продукции, продовольствия, промышленной и иной продукции с улучшенными характеристиками.</a:t>
            </a:r>
          </a:p>
          <a:p>
            <a:pPr algn="l"/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2. Настоящий Федеральный закон не распространяется на отношения, связанные с производством, хранением, транспортировкой и реализацией </a:t>
            </a:r>
          </a:p>
          <a:p>
            <a:pPr algn="l"/>
            <a:r>
              <a:rPr lang="ru-RU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продукции охоты, </a:t>
            </a:r>
          </a:p>
          <a:p>
            <a:pPr algn="l"/>
            <a:r>
              <a:rPr lang="ru-RU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рыбной продукции, произведенной на судах рыбопромыслового флота, </a:t>
            </a:r>
          </a:p>
          <a:p>
            <a:pPr algn="l"/>
            <a:r>
              <a:rPr lang="ru-RU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продукции переработки древесины и иных лесных ресурсов, органической продукции.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C947CF-9788-0D6F-58C0-A22C65EE85B9}"/>
              </a:ext>
            </a:extLst>
          </p:cNvPr>
          <p:cNvSpPr txBox="1"/>
          <p:nvPr/>
        </p:nvSpPr>
        <p:spPr>
          <a:xfrm>
            <a:off x="133350" y="662143"/>
            <a:ext cx="59626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Статья 1. Предмет регулирования настоящего Федерального закона</a:t>
            </a:r>
          </a:p>
          <a:p>
            <a:pPr algn="l"/>
            <a:endParaRPr lang="ru-RU" sz="1600" b="1" i="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algn="l"/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1. Настоящий Федеральный закон регулирует отношения, связанные с производством, хранением, транспортировкой, маркировкой и реализацией органической продукции (далее - производство органической продукции).</a:t>
            </a:r>
          </a:p>
          <a:p>
            <a:pPr algn="l"/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2. Настоящий Федеральный закон не распространяется на отношения, связанные с производством, хранением, транспортировкой и реализацией </a:t>
            </a:r>
          </a:p>
          <a:p>
            <a:pPr algn="l"/>
            <a:r>
              <a:rPr lang="ru-RU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парфюмерно-косметической продукции, </a:t>
            </a:r>
          </a:p>
          <a:p>
            <a:pPr algn="l"/>
            <a:r>
              <a:rPr lang="ru-RU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лекарственных средств, </a:t>
            </a:r>
          </a:p>
          <a:p>
            <a:pPr algn="l"/>
            <a:r>
              <a:rPr lang="ru-RU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семян лесных растений, </a:t>
            </a:r>
          </a:p>
          <a:p>
            <a:pPr algn="l"/>
            <a:r>
              <a:rPr lang="ru-RU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продукции охоты, </a:t>
            </a:r>
          </a:p>
          <a:p>
            <a:pPr algn="l"/>
            <a:r>
              <a:rPr lang="ru-RU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рыбной продукции (за исключением продукции аквакультуры).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80F30-702E-8B7A-6130-213B225B3380}"/>
              </a:ext>
            </a:extLst>
          </p:cNvPr>
          <p:cNvSpPr txBox="1"/>
          <p:nvPr/>
        </p:nvSpPr>
        <p:spPr>
          <a:xfrm>
            <a:off x="1071563" y="185738"/>
            <a:ext cx="370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Федеральный закон № 280-ФЗ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0919B2-1B15-4DB9-4EC1-CBCA818D7161}"/>
              </a:ext>
            </a:extLst>
          </p:cNvPr>
          <p:cNvSpPr txBox="1"/>
          <p:nvPr/>
        </p:nvSpPr>
        <p:spPr>
          <a:xfrm>
            <a:off x="7058039" y="157955"/>
            <a:ext cx="376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Федеральный закон № 159-ФЗ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F152D0-688D-AA6C-77A3-10502A5D7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90" b="1"/>
          <a:stretch/>
        </p:blipFill>
        <p:spPr>
          <a:xfrm>
            <a:off x="0" y="5432680"/>
            <a:ext cx="12192000" cy="165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9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0" y="655745"/>
            <a:ext cx="59626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Статья 2. Основные понятия, используемые в настоящем Федеральном законе</a:t>
            </a:r>
          </a:p>
          <a:p>
            <a:pPr algn="l"/>
            <a:endParaRPr lang="ru-RU" sz="1600" b="1" i="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algn="l"/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1) сельскохозяйственная продукция с улучшенными характеристиками (далее - улучшенная сельскохозяйственная продукция) - сельскохозяйственная продукция и сельскохозяйственное сырье, качественные и потребительские характеристики которых соответствуют требованиям, установленным настоящим Федеральным законом (улучшенные характеристики), </a:t>
            </a:r>
            <a:r>
              <a:rPr lang="ru-RU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производство, хранение, транспортировка и реализация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которых соответствуют требованиям настоящего Федерального закона;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C947CF-9788-0D6F-58C0-A22C65EE85B9}"/>
              </a:ext>
            </a:extLst>
          </p:cNvPr>
          <p:cNvSpPr txBox="1"/>
          <p:nvPr/>
        </p:nvSpPr>
        <p:spPr>
          <a:xfrm>
            <a:off x="133350" y="662143"/>
            <a:ext cx="596265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Статья 2. Основные понятия, используемые в настоящем Федеральном законе</a:t>
            </a:r>
          </a:p>
          <a:p>
            <a:pPr algn="l"/>
            <a:endParaRPr lang="ru-RU" sz="1600" b="1" i="0" dirty="0">
              <a:solidFill>
                <a:schemeClr val="accent6">
                  <a:lumMod val="50000"/>
                </a:schemeClr>
              </a:solidFill>
              <a:effectLst/>
              <a:latin typeface="Century Gothic" panose="020B0502020202020204" pitchFamily="34" charset="0"/>
            </a:endParaRPr>
          </a:p>
          <a:p>
            <a:pPr algn="l"/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1) </a:t>
            </a:r>
            <a:r>
              <a:rPr lang="ru-RU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органическая продукция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 - экологически чистые сельскохозяйственная продукция, сырье и продовольствие, производство которых соответствует требованиям, установленным настоящим Федеральным законом;</a:t>
            </a:r>
          </a:p>
          <a:p>
            <a:pPr algn="l"/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2) </a:t>
            </a:r>
            <a:r>
              <a:rPr lang="ru-RU" sz="1600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органическое сельское хозяйство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 - совокупность видов экономической деятельности, которые определены </a:t>
            </a:r>
            <a:r>
              <a:rPr lang="ru-RU" sz="1600" b="0" i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Федеральным законом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 от 29 декабря 2006 года </a:t>
            </a:r>
            <a:r>
              <a:rPr lang="en-US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N 264-</a:t>
            </a:r>
            <a:r>
              <a:rPr lang="ru-RU" sz="1600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ФЗ "О развитии сельского хозяйства" и при осуществлении которых применяются способы, методы и технологии, направленные на обеспечение благоприятного состояния окружающей среды, укрепление здоровья человека, сохранение и восстановление плодородия почв;</a:t>
            </a:r>
          </a:p>
          <a:p>
            <a:pPr algn="l"/>
            <a:r>
              <a:rPr lang="ru-RU" sz="1600" b="0" i="0" dirty="0">
                <a:solidFill>
                  <a:srgbClr val="464C55"/>
                </a:solidFill>
                <a:effectLst/>
                <a:latin typeface="PT Serif" panose="020A0603040505020204" pitchFamily="18" charset="0"/>
              </a:rPr>
              <a:t/>
            </a:r>
            <a:br>
              <a:rPr lang="ru-RU" sz="1600" b="0" i="0" dirty="0">
                <a:solidFill>
                  <a:srgbClr val="464C55"/>
                </a:solidFill>
                <a:effectLst/>
                <a:latin typeface="PT Serif" panose="020A0603040505020204" pitchFamily="18" charset="0"/>
              </a:rPr>
            </a:br>
            <a:endParaRPr lang="ru-RU" sz="1600" b="0" i="0" dirty="0">
              <a:solidFill>
                <a:srgbClr val="464C55"/>
              </a:solidFill>
              <a:effectLst/>
              <a:latin typeface="PT Serif" panose="020A060304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80F30-702E-8B7A-6130-213B225B3380}"/>
              </a:ext>
            </a:extLst>
          </p:cNvPr>
          <p:cNvSpPr txBox="1"/>
          <p:nvPr/>
        </p:nvSpPr>
        <p:spPr>
          <a:xfrm>
            <a:off x="1071563" y="185738"/>
            <a:ext cx="370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Федеральный закон № 280-ФЗ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0919B2-1B15-4DB9-4EC1-CBCA818D7161}"/>
              </a:ext>
            </a:extLst>
          </p:cNvPr>
          <p:cNvSpPr txBox="1"/>
          <p:nvPr/>
        </p:nvSpPr>
        <p:spPr>
          <a:xfrm>
            <a:off x="7058039" y="157955"/>
            <a:ext cx="376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Федеральный закон № 159-ФЗ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07B973-8081-6273-516B-D438028E7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23"/>
          <a:stretch/>
        </p:blipFill>
        <p:spPr>
          <a:xfrm>
            <a:off x="0" y="4957763"/>
            <a:ext cx="12192000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0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C947CF-9788-0D6F-58C0-A22C65EE85B9}"/>
              </a:ext>
            </a:extLst>
          </p:cNvPr>
          <p:cNvSpPr txBox="1"/>
          <p:nvPr/>
        </p:nvSpPr>
        <p:spPr>
          <a:xfrm>
            <a:off x="133349" y="662143"/>
            <a:ext cx="1185386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Статья 4. Требования к производству органической продукции</a:t>
            </a:r>
          </a:p>
          <a:p>
            <a:pPr algn="l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1) обособление производства органической продукции от производства продукции, не относящейся к органической продукции;</a:t>
            </a:r>
          </a:p>
          <a:p>
            <a:pPr algn="l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2) запрет на применение агрохимикатов, пестицидов, антибиотиков, стимуляторов роста и откорма животных, гормональных препаратов, за исключением тех, которые разрешены к применению действующими в Российской Федерации национальными, межгосударственными и международными стандартами в сфере производства органической продукции;</a:t>
            </a:r>
          </a:p>
          <a:p>
            <a:pPr algn="l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3) запрет на применение трансплантации эмбрионов, клонирования и методов генной инженерии, генно-инженерно-модифицированных и трансгенных организмов, а также продукции, изготовленной с использованием генно-инженерно-модифицированных и трансгенных организмов;</a:t>
            </a:r>
          </a:p>
          <a:p>
            <a:pPr algn="l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4) запрет на использование гидропонного метода выращивания растений;</a:t>
            </a:r>
          </a:p>
          <a:p>
            <a:pPr algn="l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5) запрет на применение ионизирующего излучения;</a:t>
            </a:r>
          </a:p>
          <a:p>
            <a:pPr algn="l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6) применение для борьбы с вредителями, болезнями растений и животных средств биологического происхождения, а также осуществление мер по предупреждению потерь, наносимых вредными организмами растениям или продукции растительного происхождения, которые основаны на защите энтомофагов (естественных врагов вредителей растений), на выборе видов и сортов растений, на подборе севооборота, оптимальных методов возделывания растений и методов термической обработки органической продукции;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80F30-702E-8B7A-6130-213B225B3380}"/>
              </a:ext>
            </a:extLst>
          </p:cNvPr>
          <p:cNvSpPr txBox="1"/>
          <p:nvPr/>
        </p:nvSpPr>
        <p:spPr>
          <a:xfrm>
            <a:off x="4157675" y="185738"/>
            <a:ext cx="370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Федеральный закон № 280-ФЗ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215836-E162-53FE-2FDA-54734CD7EE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2"/>
          <a:stretch/>
        </p:blipFill>
        <p:spPr>
          <a:xfrm>
            <a:off x="0" y="6093751"/>
            <a:ext cx="12192000" cy="76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92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C947CF-9788-0D6F-58C0-A22C65EE85B9}"/>
              </a:ext>
            </a:extLst>
          </p:cNvPr>
          <p:cNvSpPr txBox="1"/>
          <p:nvPr/>
        </p:nvSpPr>
        <p:spPr>
          <a:xfrm>
            <a:off x="133349" y="662143"/>
            <a:ext cx="1185386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Статья 4. Требования к производству органической продукции (продолжение)</a:t>
            </a:r>
          </a:p>
          <a:p>
            <a:pPr algn="l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7) подбор пород или видов сельскохозяйственных животных с учетом их адаптивных способностей и устойчивости к болезням, создание условий, способствующих сохранению их здоровья, ветеринарному благополучию, естественному воспроизводству, и обеспечение оптимальных санитарно-гигиенических показателей их содержания;</a:t>
            </a:r>
          </a:p>
          <a:p>
            <a:pPr algn="l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8) использование пищевых добавок, технологических вспомогательных средств, ароматизаторов, усилителей вкуса, ферментных препаратов, микроэлементов, витаминов, аминокислот, предусмотренных действующими в Российской Федерации национальными, межгосударственными и международными стандартами в сфере производства органической продукции;</a:t>
            </a:r>
          </a:p>
          <a:p>
            <a:pPr algn="l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9) применение биологических, в том числе пробиотических, микроорганизмов, традиционно используемых при переработке пищевых продуктов, использование мер защиты продукции животного происхождения от микробиологической порчи, основанных на взаимодействии микроорганизмов в естественной природной среде;</a:t>
            </a:r>
          </a:p>
          <a:p>
            <a:pPr algn="l"/>
            <a:r>
              <a:rPr lang="ru-RU" b="0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10) запрет на смешивание органической продукции с продукцией, не относящейся к органической, при хранении и транспортировке органической продукции;</a:t>
            </a:r>
          </a:p>
          <a:p>
            <a:pPr algn="l"/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11) запрет на использование упаковки, потребительской и транспортной тары, которые могут привести к загрязнению органической продукции и окружающей среды, в том числе на использование поливинилхлорида для упаковки, потребительской и транспортной тары.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80F30-702E-8B7A-6130-213B225B3380}"/>
              </a:ext>
            </a:extLst>
          </p:cNvPr>
          <p:cNvSpPr txBox="1"/>
          <p:nvPr/>
        </p:nvSpPr>
        <p:spPr>
          <a:xfrm>
            <a:off x="4157675" y="185738"/>
            <a:ext cx="370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Федеральный закон № 280-ФЗ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886C9A-D53C-75CC-F0A4-FB0D21C4FA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52"/>
          <a:stretch/>
        </p:blipFill>
        <p:spPr>
          <a:xfrm>
            <a:off x="0" y="6017455"/>
            <a:ext cx="12192000" cy="84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0" y="655745"/>
            <a:ext cx="59626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Статья 5. Особенности технического регулирования и стандартизации улучшенных сельскохозяйственной продукции, продовольствия, промышленной и иной продукции</a:t>
            </a: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  </a:t>
            </a:r>
          </a:p>
          <a:p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1. …Подтверждение соответствия улучшенных сельскохозяйственной продукции, продовольствия, промышленной и иной продукции осуществляется в форме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добровольной сертификации</a:t>
            </a: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в порядке, установленном </a:t>
            </a:r>
            <a:r>
              <a:rPr lang="ru-RU" sz="1800" b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статьей 21</a:t>
            </a: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Федерального закона от 27 декабря 2002 года </a:t>
            </a:r>
            <a:r>
              <a:rPr lang="en-US" sz="1800" b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N 184-</a:t>
            </a: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ФЗ "О техническом регулировании".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C947CF-9788-0D6F-58C0-A22C65EE85B9}"/>
              </a:ext>
            </a:extLst>
          </p:cNvPr>
          <p:cNvSpPr txBox="1"/>
          <p:nvPr/>
        </p:nvSpPr>
        <p:spPr>
          <a:xfrm>
            <a:off x="133350" y="662143"/>
            <a:ext cx="5962650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Статья 5. Подтверждение соответствия производства органической продукции</a:t>
            </a: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  </a:t>
            </a:r>
          </a:p>
          <a:p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1. Подтверждение соответствия производства органической продукции осуществляется в форме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добровольной сертификации </a:t>
            </a: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в соответствии с требованиями </a:t>
            </a:r>
            <a:r>
              <a:rPr lang="ru-RU" sz="1800" b="0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законодательства</a:t>
            </a:r>
            <a:r>
              <a:rPr lang="ru-RU" sz="1800" b="0" dirty="0">
                <a:solidFill>
                  <a:schemeClr val="accent6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Российской Федерации о техническом регулировании в целях установления соответствия производства органической продукции действующим в Российской Федерации национальным, межгосударственным и международным стандартам в сфере производства органической продукции. </a:t>
            </a:r>
          </a:p>
          <a:p>
            <a:pPr algn="l"/>
            <a:r>
              <a:rPr lang="ru-RU" sz="1600" b="0" i="0" dirty="0">
                <a:solidFill>
                  <a:srgbClr val="464C55"/>
                </a:solidFill>
                <a:effectLst/>
                <a:latin typeface="PT Serif" panose="020A0603040505020204" pitchFamily="18" charset="0"/>
              </a:rPr>
              <a:t/>
            </a:r>
            <a:br>
              <a:rPr lang="ru-RU" sz="1600" b="0" i="0" dirty="0">
                <a:solidFill>
                  <a:srgbClr val="464C55"/>
                </a:solidFill>
                <a:effectLst/>
                <a:latin typeface="PT Serif" panose="020A0603040505020204" pitchFamily="18" charset="0"/>
              </a:rPr>
            </a:br>
            <a:endParaRPr lang="ru-RU" sz="1600" b="0" i="0" dirty="0">
              <a:solidFill>
                <a:srgbClr val="464C55"/>
              </a:solidFill>
              <a:effectLst/>
              <a:latin typeface="PT Serif" panose="020A060304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580F30-702E-8B7A-6130-213B225B3380}"/>
              </a:ext>
            </a:extLst>
          </p:cNvPr>
          <p:cNvSpPr txBox="1"/>
          <p:nvPr/>
        </p:nvSpPr>
        <p:spPr>
          <a:xfrm>
            <a:off x="1071563" y="185738"/>
            <a:ext cx="370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Федеральный закон № 280-ФЗ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0919B2-1B15-4DB9-4EC1-CBCA818D7161}"/>
              </a:ext>
            </a:extLst>
          </p:cNvPr>
          <p:cNvSpPr txBox="1"/>
          <p:nvPr/>
        </p:nvSpPr>
        <p:spPr>
          <a:xfrm>
            <a:off x="7058039" y="157955"/>
            <a:ext cx="376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Федеральный закон № 159-ФЗ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07B973-8081-6273-516B-D438028E72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23"/>
          <a:stretch/>
        </p:blipFill>
        <p:spPr>
          <a:xfrm>
            <a:off x="0" y="4957763"/>
            <a:ext cx="12192000" cy="190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4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9E068A-DA08-4992-7535-A34AE341B2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3" t="13465" r="29406" b="20826"/>
          <a:stretch/>
        </p:blipFill>
        <p:spPr>
          <a:xfrm>
            <a:off x="5919787" y="2638091"/>
            <a:ext cx="6272213" cy="42199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CF9CD1-8105-1E8D-5B96-4226B1F12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7" t="13592" r="34061" b="33981"/>
          <a:stretch/>
        </p:blipFill>
        <p:spPr>
          <a:xfrm>
            <a:off x="0" y="0"/>
            <a:ext cx="5919787" cy="343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1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1584</Words>
  <Application>Microsoft Office PowerPoint</Application>
  <PresentationFormat>Широкоэкранный</PresentationFormat>
  <Paragraphs>134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PT Serif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Хлевной Александр Сергеевич</cp:lastModifiedBy>
  <cp:revision>70</cp:revision>
  <dcterms:created xsi:type="dcterms:W3CDTF">2023-05-02T10:33:21Z</dcterms:created>
  <dcterms:modified xsi:type="dcterms:W3CDTF">2023-12-12T14:06:18Z</dcterms:modified>
</cp:coreProperties>
</file>