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309314-B7BC-4F75-949E-FA359F85B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8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309314-B7BC-4F75-949E-FA359F85B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7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7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309314-B7BC-4F75-949E-FA359F85BB8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57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309314-B7BC-4F75-949E-FA359F85B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0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73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09314-B7BC-4F75-949E-FA359F85B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7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Отличия производства органической продукции от традиционной при расчете затрат и выгод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285" y="5020461"/>
            <a:ext cx="4581615" cy="89305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Кошелев Валерий Михайлович, д.э.н., профессор, зав. кафедрой управления РГАУ-МСХА имени К. А. Тимирязева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r="124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28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Органическое сельское хозяйство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501775"/>
            <a:ext cx="42291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Потенциал</a:t>
            </a:r>
          </a:p>
          <a:p>
            <a:r>
              <a:rPr lang="ru-RU" dirty="0"/>
              <a:t>ресурс земель = Σ земель </a:t>
            </a:r>
          </a:p>
          <a:p>
            <a:r>
              <a:rPr lang="ru-RU" dirty="0"/>
              <a:t>27 стран ЕС</a:t>
            </a:r>
          </a:p>
          <a:p>
            <a:r>
              <a:rPr lang="ru-RU" dirty="0"/>
              <a:t>30 лет мало вносились мин. удобрения</a:t>
            </a:r>
          </a:p>
          <a:p>
            <a:r>
              <a:rPr lang="ru-RU" dirty="0"/>
              <a:t>запрет на использование ГМО</a:t>
            </a:r>
          </a:p>
          <a:p>
            <a:r>
              <a:rPr lang="ru-RU" dirty="0"/>
              <a:t>эмбарго на ввоз продовольствия </a:t>
            </a:r>
          </a:p>
          <a:p>
            <a:r>
              <a:rPr lang="ru-RU" dirty="0"/>
              <a:t>низкий курс рубля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2058804"/>
            <a:ext cx="6248400" cy="34337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93561" y="1450146"/>
            <a:ext cx="3014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Место России в мире</a:t>
            </a:r>
          </a:p>
        </p:txBody>
      </p:sp>
    </p:spTree>
    <p:extLst>
      <p:ext uri="{BB962C8B-B14F-4D97-AF65-F5344CB8AC3E}">
        <p14:creationId xmlns:p14="http://schemas.microsoft.com/office/powerpoint/2010/main" val="24842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Оборот органической продукции на рынке России, млн. долл.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542"/>
          <a:stretch/>
        </p:blipFill>
        <p:spPr>
          <a:xfrm>
            <a:off x="2280159" y="1428751"/>
            <a:ext cx="7155432" cy="41681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0159" y="5596947"/>
            <a:ext cx="764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Источники: по данным </a:t>
            </a:r>
            <a:r>
              <a:rPr lang="en-US" dirty="0" err="1">
                <a:latin typeface="+mj-lt"/>
              </a:rPr>
              <a:t>Euromonitoring</a:t>
            </a:r>
            <a:r>
              <a:rPr lang="en-US" dirty="0">
                <a:latin typeface="+mj-lt"/>
              </a:rPr>
              <a:t> International, </a:t>
            </a:r>
            <a:r>
              <a:rPr lang="en-US" dirty="0" err="1">
                <a:latin typeface="+mj-lt"/>
              </a:rPr>
              <a:t>Agricapital</a:t>
            </a:r>
            <a:r>
              <a:rPr lang="en-US" dirty="0">
                <a:latin typeface="+mj-lt"/>
              </a:rPr>
              <a:t>, Research Institute of Organic Agriculture FIBL, </a:t>
            </a:r>
            <a:r>
              <a:rPr lang="ru-RU" dirty="0">
                <a:latin typeface="+mj-lt"/>
              </a:rPr>
              <a:t>Союза органического земледелия России</a:t>
            </a:r>
          </a:p>
        </p:txBody>
      </p:sp>
    </p:spTree>
    <p:extLst>
      <p:ext uri="{BB962C8B-B14F-4D97-AF65-F5344CB8AC3E}">
        <p14:creationId xmlns:p14="http://schemas.microsoft.com/office/powerpoint/2010/main" val="6365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дает развитие производства органической </a:t>
            </a:r>
            <a:r>
              <a:rPr lang="ru-RU" dirty="0" smtClean="0"/>
              <a:t>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5970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Экономический аспект</a:t>
            </a:r>
          </a:p>
          <a:p>
            <a:pPr marL="0" indent="0">
              <a:buNone/>
            </a:pPr>
            <a:r>
              <a:rPr lang="ru-RU" dirty="0"/>
              <a:t>1. Вклад в обеспечение продовольственной безопасности: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качества продовольствия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экономической доступности органической продукции для потребителей</a:t>
            </a:r>
          </a:p>
          <a:p>
            <a:pPr marL="0" indent="0">
              <a:buNone/>
            </a:pPr>
            <a:r>
              <a:rPr lang="ru-RU" dirty="0"/>
              <a:t>2. Замещение импорта органической продукции</a:t>
            </a:r>
          </a:p>
          <a:p>
            <a:pPr marL="0" indent="0">
              <a:buNone/>
            </a:pPr>
            <a:r>
              <a:rPr lang="ru-RU" dirty="0"/>
              <a:t>3. Развитие экспорта</a:t>
            </a:r>
          </a:p>
          <a:p>
            <a:pPr marL="0" indent="0">
              <a:buNone/>
            </a:pPr>
            <a:r>
              <a:rPr lang="ru-RU" dirty="0"/>
              <a:t>4. Рост добавленной стоимости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1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дает развитие производства органической </a:t>
            </a:r>
            <a:r>
              <a:rPr lang="ru-RU" dirty="0" smtClean="0"/>
              <a:t>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6351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Экологический аспект</a:t>
            </a:r>
          </a:p>
          <a:p>
            <a:pPr marL="0" indent="0">
              <a:buNone/>
            </a:pPr>
            <a:r>
              <a:rPr lang="ru-RU" dirty="0"/>
              <a:t>1. Защита окружающей среды:</a:t>
            </a:r>
          </a:p>
          <a:p>
            <a:r>
              <a:rPr lang="ru-RU" dirty="0" smtClean="0"/>
              <a:t>Очищение </a:t>
            </a:r>
            <a:r>
              <a:rPr lang="ru-RU" dirty="0"/>
              <a:t>почв</a:t>
            </a:r>
          </a:p>
          <a:p>
            <a:r>
              <a:rPr lang="ru-RU" dirty="0" smtClean="0"/>
              <a:t>Снижение </a:t>
            </a:r>
            <a:r>
              <a:rPr lang="ru-RU" dirty="0"/>
              <a:t>вредных стоков и загрязнения грунтовых вод</a:t>
            </a:r>
          </a:p>
          <a:p>
            <a:pPr marL="0" indent="0">
              <a:buNone/>
            </a:pPr>
            <a:r>
              <a:rPr lang="ru-RU" dirty="0"/>
              <a:t>2. Сохранение биоразнообразия</a:t>
            </a:r>
          </a:p>
          <a:p>
            <a:pPr marL="0" indent="0">
              <a:buNone/>
            </a:pPr>
            <a:r>
              <a:rPr lang="ru-RU" dirty="0"/>
              <a:t>3. Благополучие животных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9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дает развитие производства органической </a:t>
            </a:r>
            <a:r>
              <a:rPr lang="ru-RU" dirty="0" smtClean="0"/>
              <a:t>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4827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Социальный аспект</a:t>
            </a:r>
          </a:p>
          <a:p>
            <a:pPr marL="0" indent="0">
              <a:buNone/>
            </a:pPr>
            <a:r>
              <a:rPr lang="ru-RU" dirty="0"/>
              <a:t>1. Диверсификация сельской экономики и рост занятости на селе :</a:t>
            </a:r>
          </a:p>
          <a:p>
            <a:r>
              <a:rPr lang="ru-RU" dirty="0" smtClean="0"/>
              <a:t>Переработка </a:t>
            </a:r>
            <a:r>
              <a:rPr lang="ru-RU" dirty="0"/>
              <a:t>сельскохозяйственного сырья </a:t>
            </a:r>
          </a:p>
          <a:p>
            <a:r>
              <a:rPr lang="ru-RU" dirty="0" smtClean="0"/>
              <a:t>Развитие </a:t>
            </a:r>
            <a:r>
              <a:rPr lang="ru-RU" dirty="0" err="1"/>
              <a:t>агротуризма</a:t>
            </a:r>
            <a:r>
              <a:rPr lang="ru-RU" dirty="0"/>
              <a:t>, традиционных промыслов, биоэнергетики, просвещения и др.</a:t>
            </a:r>
          </a:p>
          <a:p>
            <a:pPr marL="0" indent="0">
              <a:buNone/>
            </a:pPr>
            <a:r>
              <a:rPr lang="ru-RU" dirty="0"/>
              <a:t>2. Рост доходов сельских производителей и сельского населения</a:t>
            </a:r>
          </a:p>
          <a:p>
            <a:pPr marL="0" indent="0">
              <a:buNone/>
            </a:pPr>
            <a:r>
              <a:rPr lang="ru-RU" dirty="0"/>
              <a:t>3. Развитие социальной инфраструктуры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5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 Переход на органическое производство: </a:t>
            </a:r>
            <a:r>
              <a:rPr lang="ru-RU" dirty="0" smtClean="0"/>
              <a:t>изменения </a:t>
            </a:r>
            <a:r>
              <a:rPr lang="ru-RU" dirty="0"/>
              <a:t>выгод и </a:t>
            </a:r>
            <a:r>
              <a:rPr lang="ru-RU" dirty="0" smtClean="0"/>
              <a:t>затрат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482724"/>
            <a:ext cx="569595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Необходимы </a:t>
            </a:r>
            <a:r>
              <a:rPr lang="ru-RU" b="1" dirty="0"/>
              <a:t>инвестиции:</a:t>
            </a:r>
          </a:p>
          <a:p>
            <a:r>
              <a:rPr lang="ru-RU" dirty="0"/>
              <a:t>сертификация</a:t>
            </a:r>
          </a:p>
          <a:p>
            <a:r>
              <a:rPr lang="ru-RU" dirty="0"/>
              <a:t>поиск новых каналов сбыта или создание собственных мощностей реализации</a:t>
            </a:r>
          </a:p>
          <a:p>
            <a:r>
              <a:rPr lang="ru-RU" dirty="0"/>
              <a:t>мощности переработки</a:t>
            </a:r>
          </a:p>
          <a:p>
            <a:r>
              <a:rPr lang="ru-RU" dirty="0"/>
              <a:t>введение новых отраслей: </a:t>
            </a:r>
            <a:r>
              <a:rPr lang="ru-RU" dirty="0" err="1"/>
              <a:t>агротуризм</a:t>
            </a:r>
            <a:r>
              <a:rPr lang="ru-RU" dirty="0"/>
              <a:t>, ресторанный бизнес, традиционные промыслы и т.п. </a:t>
            </a:r>
          </a:p>
          <a:p>
            <a:r>
              <a:rPr lang="ru-RU" dirty="0"/>
              <a:t>реклама, продвижение</a:t>
            </a:r>
          </a:p>
          <a:p>
            <a:r>
              <a:rPr lang="ru-RU" dirty="0"/>
              <a:t>возможно понадобится приобретение новой техники, оборудования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1482724"/>
            <a:ext cx="4454823" cy="31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Переход на органическое производство: изменения выгод и затрат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825" y="1482724"/>
            <a:ext cx="6791325" cy="476567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Текущие </a:t>
            </a:r>
            <a:r>
              <a:rPr lang="ru-RU" b="1" dirty="0"/>
              <a:t>затраты:</a:t>
            </a:r>
          </a:p>
          <a:p>
            <a:r>
              <a:rPr lang="ru-RU" dirty="0"/>
              <a:t>уменьшатся за счет исключения минеральных удобрений, пестицидов, регуляторов роста, кормовых добавок</a:t>
            </a:r>
          </a:p>
          <a:p>
            <a:r>
              <a:rPr lang="ru-RU" dirty="0"/>
              <a:t>уменьшатся в результате снижения урожайности</a:t>
            </a:r>
          </a:p>
          <a:p>
            <a:r>
              <a:rPr lang="ru-RU" dirty="0"/>
              <a:t>вырастут за счет увеличения ручного труда, количества механических операций обработки посевов, использования биологических СЗР, </a:t>
            </a:r>
            <a:r>
              <a:rPr lang="ru-RU" dirty="0" err="1"/>
              <a:t>вет</a:t>
            </a:r>
            <a:r>
              <a:rPr lang="ru-RU" dirty="0"/>
              <a:t>. препаратов, введения доп. посевов бобовых культур, приобретения органических семян, упаковки и т.п.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826021"/>
            <a:ext cx="579170" cy="719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2888708"/>
            <a:ext cx="579170" cy="7307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" y="3865561"/>
            <a:ext cx="579170" cy="713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150" y="1826021"/>
            <a:ext cx="3080840" cy="21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Приносит ли трансформация дополнительные доходы?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482725"/>
            <a:ext cx="5172075" cy="4351338"/>
          </a:xfrm>
        </p:spPr>
        <p:txBody>
          <a:bodyPr/>
          <a:lstStyle/>
          <a:p>
            <a:r>
              <a:rPr lang="ru-RU" dirty="0"/>
              <a:t>Цена на органические продукты выше</a:t>
            </a:r>
          </a:p>
          <a:p>
            <a:r>
              <a:rPr lang="ru-RU" dirty="0"/>
              <a:t>Возможна государственная поддержка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482725"/>
            <a:ext cx="5090601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эффекты трансформации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45891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Снижение урожайности основных культур, т/га</a:t>
            </a:r>
          </a:p>
          <a:p>
            <a:pPr algn="ctr"/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860192"/>
            <a:ext cx="10256807" cy="39500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54510" y="5810249"/>
            <a:ext cx="4206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Источник: </a:t>
            </a:r>
            <a:r>
              <a:rPr lang="en-US" dirty="0">
                <a:latin typeface="+mj-lt"/>
              </a:rPr>
              <a:t>BMLFUW, Thomas </a:t>
            </a:r>
            <a:r>
              <a:rPr lang="en-US" dirty="0" err="1">
                <a:latin typeface="+mj-lt"/>
              </a:rPr>
              <a:t>Rech</a:t>
            </a:r>
            <a:r>
              <a:rPr lang="en-US" dirty="0">
                <a:latin typeface="+mj-lt"/>
              </a:rPr>
              <a:t>, Austria</a:t>
            </a:r>
          </a:p>
        </p:txBody>
      </p:sp>
    </p:spTree>
    <p:extLst>
      <p:ext uri="{BB962C8B-B14F-4D97-AF65-F5344CB8AC3E}">
        <p14:creationId xmlns:p14="http://schemas.microsoft.com/office/powerpoint/2010/main" val="38095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эффекты трансформации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848350" cy="4351338"/>
          </a:xfrm>
        </p:spPr>
        <p:txBody>
          <a:bodyPr/>
          <a:lstStyle/>
          <a:p>
            <a:r>
              <a:rPr lang="ru-RU" dirty="0"/>
              <a:t>Переходный период – урожайность снижается, а продукция продается по прежним (более низким) ценам</a:t>
            </a:r>
          </a:p>
          <a:p>
            <a:r>
              <a:rPr lang="ru-RU" dirty="0"/>
              <a:t>Регулирование отношений с соседями (возможно отведение приграничных зон)</a:t>
            </a:r>
          </a:p>
          <a:p>
            <a:r>
              <a:rPr lang="ru-RU" dirty="0"/>
              <a:t>Необходимость введения в севооборот </a:t>
            </a:r>
            <a:r>
              <a:rPr lang="ru-RU" dirty="0" err="1"/>
              <a:t>сидеральных</a:t>
            </a:r>
            <a:r>
              <a:rPr lang="ru-RU" dirty="0"/>
              <a:t> культур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1555058"/>
            <a:ext cx="4511150" cy="33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Основная идея органического сельского хозяйства</a:t>
            </a:r>
          </a:p>
          <a:p>
            <a:r>
              <a:rPr lang="ru-RU" dirty="0"/>
              <a:t>2. Динамика развития производства и мировой рынок органической продукции </a:t>
            </a:r>
          </a:p>
          <a:p>
            <a:r>
              <a:rPr lang="ru-RU" dirty="0"/>
              <a:t>3. Органическое сельское хозяйство России</a:t>
            </a:r>
          </a:p>
          <a:p>
            <a:r>
              <a:rPr lang="ru-RU" dirty="0"/>
              <a:t>4.  Переход на органическое производство: изменения выгод и </a:t>
            </a:r>
            <a:r>
              <a:rPr lang="ru-RU" dirty="0" smtClean="0"/>
              <a:t>затрат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4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5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органическое сельское хозяйство?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224" y="1309094"/>
            <a:ext cx="6145301" cy="1231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223" y="2347859"/>
            <a:ext cx="6145301" cy="1042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223" y="3390365"/>
            <a:ext cx="6145301" cy="768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223" y="4158528"/>
            <a:ext cx="6151397" cy="768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5223" y="4926691"/>
            <a:ext cx="6151397" cy="7681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9127" y="5694854"/>
            <a:ext cx="6151397" cy="7681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56" y="2277748"/>
            <a:ext cx="1707028" cy="11827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456" y="4737698"/>
            <a:ext cx="1713124" cy="11461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6420" y="1296954"/>
            <a:ext cx="1609484" cy="11021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6420" y="2731404"/>
            <a:ext cx="1554615" cy="11752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2517" y="4158528"/>
            <a:ext cx="1548518" cy="12132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36420" y="5441846"/>
            <a:ext cx="1560711" cy="8839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65833" y="2605799"/>
            <a:ext cx="713294" cy="4206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62206" y="5100441"/>
            <a:ext cx="713294" cy="4206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0524" y="1635508"/>
            <a:ext cx="713294" cy="4206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0524" y="3428439"/>
            <a:ext cx="713294" cy="42066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0524" y="4193079"/>
            <a:ext cx="713294" cy="4206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28255" y="5694854"/>
            <a:ext cx="713294" cy="4206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86950" y="1241772"/>
            <a:ext cx="1404085" cy="12143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48613" y="2729225"/>
            <a:ext cx="1402202" cy="12132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48613" y="4135212"/>
            <a:ext cx="1402202" cy="121320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39349" y="5428809"/>
            <a:ext cx="1036775" cy="8970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36419" y="1285076"/>
            <a:ext cx="1414396" cy="11959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48613" y="2720959"/>
            <a:ext cx="1414395" cy="119492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74340" y="4184329"/>
            <a:ext cx="1414395" cy="119492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12907" y="5427608"/>
            <a:ext cx="1063218" cy="8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идея органического земледелия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838" y="1785351"/>
            <a:ext cx="3121423" cy="1079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477" y="2053598"/>
            <a:ext cx="530398" cy="542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091" y="1785351"/>
            <a:ext cx="2365453" cy="1103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425" y="2928510"/>
            <a:ext cx="554784" cy="21764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133" y="5104971"/>
            <a:ext cx="2615411" cy="12497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754" y="5104971"/>
            <a:ext cx="2011854" cy="1103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2835" y="5031813"/>
            <a:ext cx="2615411" cy="12497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6313" y="2930592"/>
            <a:ext cx="1577370" cy="21012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8500" y="2722843"/>
            <a:ext cx="1680759" cy="23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Динамика развития производства </a:t>
            </a:r>
            <a:br>
              <a:rPr lang="ru-RU" dirty="0"/>
            </a:br>
            <a:r>
              <a:rPr lang="ru-RU" dirty="0"/>
              <a:t>и мировой рынок органической </a:t>
            </a:r>
            <a:r>
              <a:rPr lang="ru-RU" dirty="0" smtClean="0"/>
              <a:t>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34937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Органическое сельское хозяйство: основные показатели 2020 г.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50" y="1904638"/>
            <a:ext cx="7392150" cy="4021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84386" y="5965826"/>
            <a:ext cx="250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Source: </a:t>
            </a:r>
            <a:r>
              <a:rPr lang="en-US" dirty="0" err="1">
                <a:latin typeface="+mj-lt"/>
              </a:rPr>
              <a:t>FiBL</a:t>
            </a:r>
            <a:r>
              <a:rPr lang="en-US" dirty="0">
                <a:latin typeface="+mj-lt"/>
              </a:rPr>
              <a:t> survey 2022</a:t>
            </a:r>
          </a:p>
        </p:txBody>
      </p:sp>
    </p:spTree>
    <p:extLst>
      <p:ext uri="{BB962C8B-B14F-4D97-AF65-F5344CB8AC3E}">
        <p14:creationId xmlns:p14="http://schemas.microsoft.com/office/powerpoint/2010/main" val="25823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стран, производящих органическую продукцию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774"/>
          <a:stretch/>
        </p:blipFill>
        <p:spPr>
          <a:xfrm>
            <a:off x="1406064" y="1295400"/>
            <a:ext cx="8903622" cy="44624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7830" y="5929312"/>
            <a:ext cx="4791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Источник: использованы данные IFOAM и </a:t>
            </a:r>
            <a:r>
              <a:rPr lang="ru-RU" dirty="0" err="1">
                <a:latin typeface="+mj-lt"/>
              </a:rPr>
              <a:t>FiBL</a:t>
            </a:r>
            <a:r>
              <a:rPr lang="ru-RU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9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органических угодий в мире, млн 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05"/>
          <a:stretch/>
        </p:blipFill>
        <p:spPr>
          <a:xfrm>
            <a:off x="2016553" y="1447801"/>
            <a:ext cx="7682644" cy="42719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1480" y="5858948"/>
            <a:ext cx="5107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Источник: использованы данные </a:t>
            </a:r>
            <a:r>
              <a:rPr lang="ru-RU" dirty="0" err="1">
                <a:latin typeface="+mj-lt"/>
              </a:rPr>
              <a:t>FiBL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survey</a:t>
            </a:r>
            <a:r>
              <a:rPr lang="ru-RU" dirty="0">
                <a:latin typeface="+mj-lt"/>
              </a:rPr>
              <a:t> 2022 </a:t>
            </a:r>
          </a:p>
        </p:txBody>
      </p:sp>
    </p:spTree>
    <p:extLst>
      <p:ext uri="{BB962C8B-B14F-4D97-AF65-F5344CB8AC3E}">
        <p14:creationId xmlns:p14="http://schemas.microsoft.com/office/powerpoint/2010/main" val="24675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органических с.-х. угодий по регионам, млн. га.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27"/>
          <a:stretch/>
        </p:blipFill>
        <p:spPr>
          <a:xfrm>
            <a:off x="2365031" y="1307074"/>
            <a:ext cx="7083769" cy="46603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04355" y="5965872"/>
            <a:ext cx="5107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Источник: использованы данные </a:t>
            </a:r>
            <a:r>
              <a:rPr lang="ru-RU" dirty="0" err="1">
                <a:latin typeface="+mj-lt"/>
              </a:rPr>
              <a:t>FiBL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survey</a:t>
            </a:r>
            <a:r>
              <a:rPr lang="ru-RU" dirty="0">
                <a:latin typeface="+mj-lt"/>
              </a:rPr>
              <a:t> 2021 </a:t>
            </a:r>
          </a:p>
        </p:txBody>
      </p:sp>
    </p:spTree>
    <p:extLst>
      <p:ext uri="{BB962C8B-B14F-4D97-AF65-F5344CB8AC3E}">
        <p14:creationId xmlns:p14="http://schemas.microsoft.com/office/powerpoint/2010/main" val="4836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розничных продаж органической продукции по странам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339"/>
          <a:stretch/>
        </p:blipFill>
        <p:spPr>
          <a:xfrm>
            <a:off x="1953482" y="1329254"/>
            <a:ext cx="7914418" cy="46000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04355" y="5765285"/>
            <a:ext cx="5107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Источник: использованы данные </a:t>
            </a:r>
            <a:r>
              <a:rPr lang="ru-RU" dirty="0" err="1">
                <a:latin typeface="+mj-lt"/>
              </a:rPr>
              <a:t>FiBL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survey</a:t>
            </a:r>
            <a:r>
              <a:rPr lang="ru-RU" dirty="0">
                <a:latin typeface="+mj-lt"/>
              </a:rPr>
              <a:t> 2021 </a:t>
            </a:r>
          </a:p>
        </p:txBody>
      </p:sp>
    </p:spTree>
    <p:extLst>
      <p:ext uri="{BB962C8B-B14F-4D97-AF65-F5344CB8AC3E}">
        <p14:creationId xmlns:p14="http://schemas.microsoft.com/office/powerpoint/2010/main" val="6196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5E5A095-B2D6-474D-9C67-B17638D0D070}" vid="{AB021925-D5F9-4D1E-89A7-82CC2D971F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62</TotalTime>
  <Words>537</Words>
  <Application>Microsoft Office PowerPoint</Application>
  <PresentationFormat>Широкоэкранный</PresentationFormat>
  <Paragraphs>77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Тема1</vt:lpstr>
      <vt:lpstr>Отличия производства органической продукции от традиционной при расчете затрат и выгод </vt:lpstr>
      <vt:lpstr>Структура темы</vt:lpstr>
      <vt:lpstr>Что такое органическое сельское хозяйство?</vt:lpstr>
      <vt:lpstr>Основная идея органического земледелия</vt:lpstr>
      <vt:lpstr>Динамика развития производства  и мировой рынок органической продукции</vt:lpstr>
      <vt:lpstr>Число стран, производящих органическую продукцию</vt:lpstr>
      <vt:lpstr>Площадь органических угодий в мире, млн га</vt:lpstr>
      <vt:lpstr>Распределение органических с.-х. угодий по регионам, млн. га.</vt:lpstr>
      <vt:lpstr>Структура розничных продаж органической продукции по странам</vt:lpstr>
      <vt:lpstr>3. Органическое сельское хозяйство России</vt:lpstr>
      <vt:lpstr>Оборот органической продукции на рынке России, млн. долл.</vt:lpstr>
      <vt:lpstr>Что дает развитие производства органической продукции</vt:lpstr>
      <vt:lpstr>Что дает развитие производства органической продукции</vt:lpstr>
      <vt:lpstr>Что дает развитие производства органической продукции</vt:lpstr>
      <vt:lpstr>4.  Переход на органическое производство: изменения выгод и затрат</vt:lpstr>
      <vt:lpstr>Переход на органическое производство: изменения выгод и затрат</vt:lpstr>
      <vt:lpstr>Приносит ли трансформация дополнительные доходы?</vt:lpstr>
      <vt:lpstr>Другие эффекты трансформации</vt:lpstr>
      <vt:lpstr>Другие эффекты трансформации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Отличия производства органической продукции от традиционной при расчете затрат и выгод</dc:title>
  <dc:creator>Ноутбук аудитория FosAGRO</dc:creator>
  <cp:lastModifiedBy>Хлевной Александр Сергеевич</cp:lastModifiedBy>
  <cp:revision>8</cp:revision>
  <dcterms:created xsi:type="dcterms:W3CDTF">2024-02-08T07:39:09Z</dcterms:created>
  <dcterms:modified xsi:type="dcterms:W3CDTF">2024-02-16T09:08:50Z</dcterms:modified>
</cp:coreProperties>
</file>