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0" r:id="rId2"/>
    <p:sldId id="281" r:id="rId3"/>
    <p:sldId id="274" r:id="rId4"/>
    <p:sldId id="293" r:id="rId5"/>
    <p:sldId id="294" r:id="rId6"/>
    <p:sldId id="295" r:id="rId7"/>
    <p:sldId id="296" r:id="rId8"/>
    <p:sldId id="298" r:id="rId9"/>
    <p:sldId id="299" r:id="rId10"/>
    <p:sldId id="300" r:id="rId11"/>
    <p:sldId id="301" r:id="rId12"/>
    <p:sldId id="303" r:id="rId13"/>
    <p:sldId id="291" r:id="rId14"/>
  </p:sldIdLst>
  <p:sldSz cx="11704638" cy="6583363"/>
  <p:notesSz cx="6858000" cy="9144000"/>
  <p:defaultTextStyle>
    <a:defPPr>
      <a:defRPr lang="ru-RU"/>
    </a:defPPr>
    <a:lvl1pPr marL="0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1pPr>
    <a:lvl2pPr marL="585216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2pPr>
    <a:lvl3pPr marL="1170432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3pPr>
    <a:lvl4pPr marL="1755648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4pPr>
    <a:lvl5pPr marL="2340864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5pPr>
    <a:lvl6pPr marL="2926080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6pPr>
    <a:lvl7pPr marL="3511296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7pPr>
    <a:lvl8pPr marL="4096512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8pPr>
    <a:lvl9pPr marL="4681728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3" userDrawn="1">
          <p15:clr>
            <a:srgbClr val="A4A3A4"/>
          </p15:clr>
        </p15:guide>
        <p15:guide id="2" pos="4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095"/>
    <a:srgbClr val="31AA47"/>
    <a:srgbClr val="00859B"/>
    <a:srgbClr val="76BCD6"/>
    <a:srgbClr val="DA8347"/>
    <a:srgbClr val="004A93"/>
    <a:srgbClr val="002F93"/>
    <a:srgbClr val="69A954"/>
    <a:srgbClr val="2F5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3" d="100"/>
          <a:sy n="113" d="100"/>
        </p:scale>
        <p:origin x="648" y="108"/>
      </p:cViewPr>
      <p:guideLst>
        <p:guide orient="horz" pos="713"/>
        <p:guide pos="4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FF830-8950-4D8C-B3E8-3B0E1DCA6095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37A55-4846-47C7-94D3-F1753174B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41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1pPr>
    <a:lvl2pPr marL="585216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2pPr>
    <a:lvl3pPr marL="1170432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3pPr>
    <a:lvl4pPr marL="1755648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4pPr>
    <a:lvl5pPr marL="2340864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5pPr>
    <a:lvl6pPr marL="2926080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6pPr>
    <a:lvl7pPr marL="3511296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7pPr>
    <a:lvl8pPr marL="4096512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8pPr>
    <a:lvl9pPr marL="4681728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7848" y="2045111"/>
            <a:ext cx="9948942" cy="14111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5696" y="3730572"/>
            <a:ext cx="8193247" cy="1682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0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5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0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5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1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6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1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89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479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85862" y="198110"/>
            <a:ext cx="2633544" cy="421213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5232" y="198110"/>
            <a:ext cx="7705553" cy="4212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99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9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586" y="4230421"/>
            <a:ext cx="9948942" cy="1307529"/>
          </a:xfrm>
        </p:spPr>
        <p:txBody>
          <a:bodyPr anchor="t"/>
          <a:lstStyle>
            <a:lvl1pPr algn="l">
              <a:defRPr sz="512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4586" y="2790310"/>
            <a:ext cx="9948942" cy="1440110"/>
          </a:xfrm>
        </p:spPr>
        <p:txBody>
          <a:bodyPr anchor="b"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58517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2pPr>
            <a:lvl3pPr marL="1170341" indent="0">
              <a:buNone/>
              <a:defRPr sz="2048">
                <a:solidFill>
                  <a:schemeClr val="tx1">
                    <a:tint val="75000"/>
                  </a:schemeClr>
                </a:solidFill>
              </a:defRPr>
            </a:lvl3pPr>
            <a:lvl4pPr marL="1755511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4pPr>
            <a:lvl5pPr marL="2340681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5pPr>
            <a:lvl6pPr marL="2925851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6pPr>
            <a:lvl7pPr marL="3511022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7pPr>
            <a:lvl8pPr marL="4096192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8pPr>
            <a:lvl9pPr marL="4681362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13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5232" y="1152089"/>
            <a:ext cx="5169548" cy="3258155"/>
          </a:xfrm>
        </p:spPr>
        <p:txBody>
          <a:bodyPr/>
          <a:lstStyle>
            <a:lvl1pPr>
              <a:defRPr sz="3584"/>
            </a:lvl1pPr>
            <a:lvl2pPr>
              <a:defRPr sz="3072"/>
            </a:lvl2pPr>
            <a:lvl3pPr>
              <a:defRPr sz="2560"/>
            </a:lvl3pPr>
            <a:lvl4pPr>
              <a:defRPr sz="2304"/>
            </a:lvl4pPr>
            <a:lvl5pPr>
              <a:defRPr sz="2304"/>
            </a:lvl5pPr>
            <a:lvl6pPr>
              <a:defRPr sz="2304"/>
            </a:lvl6pPr>
            <a:lvl7pPr>
              <a:defRPr sz="2304"/>
            </a:lvl7pPr>
            <a:lvl8pPr>
              <a:defRPr sz="2304"/>
            </a:lvl8pPr>
            <a:lvl9pPr>
              <a:defRPr sz="230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49858" y="1152089"/>
            <a:ext cx="5169548" cy="3258155"/>
          </a:xfrm>
        </p:spPr>
        <p:txBody>
          <a:bodyPr/>
          <a:lstStyle>
            <a:lvl1pPr>
              <a:defRPr sz="3584"/>
            </a:lvl1pPr>
            <a:lvl2pPr>
              <a:defRPr sz="3072"/>
            </a:lvl2pPr>
            <a:lvl3pPr>
              <a:defRPr sz="2560"/>
            </a:lvl3pPr>
            <a:lvl4pPr>
              <a:defRPr sz="2304"/>
            </a:lvl4pPr>
            <a:lvl5pPr>
              <a:defRPr sz="2304"/>
            </a:lvl5pPr>
            <a:lvl6pPr>
              <a:defRPr sz="2304"/>
            </a:lvl6pPr>
            <a:lvl7pPr>
              <a:defRPr sz="2304"/>
            </a:lvl7pPr>
            <a:lvl8pPr>
              <a:defRPr sz="2304"/>
            </a:lvl8pPr>
            <a:lvl9pPr>
              <a:defRPr sz="230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24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232" y="263641"/>
            <a:ext cx="10534174" cy="10972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5232" y="1473638"/>
            <a:ext cx="5171581" cy="614143"/>
          </a:xfrm>
        </p:spPr>
        <p:txBody>
          <a:bodyPr anchor="b"/>
          <a:lstStyle>
            <a:lvl1pPr marL="0" indent="0">
              <a:buNone/>
              <a:defRPr sz="3072" b="1"/>
            </a:lvl1pPr>
            <a:lvl2pPr marL="585170" indent="0">
              <a:buNone/>
              <a:defRPr sz="2560" b="1"/>
            </a:lvl2pPr>
            <a:lvl3pPr marL="1170341" indent="0">
              <a:buNone/>
              <a:defRPr sz="2304" b="1"/>
            </a:lvl3pPr>
            <a:lvl4pPr marL="1755511" indent="0">
              <a:buNone/>
              <a:defRPr sz="2048" b="1"/>
            </a:lvl4pPr>
            <a:lvl5pPr marL="2340681" indent="0">
              <a:buNone/>
              <a:defRPr sz="2048" b="1"/>
            </a:lvl5pPr>
            <a:lvl6pPr marL="2925851" indent="0">
              <a:buNone/>
              <a:defRPr sz="2048" b="1"/>
            </a:lvl6pPr>
            <a:lvl7pPr marL="3511022" indent="0">
              <a:buNone/>
              <a:defRPr sz="2048" b="1"/>
            </a:lvl7pPr>
            <a:lvl8pPr marL="4096192" indent="0">
              <a:buNone/>
              <a:defRPr sz="2048" b="1"/>
            </a:lvl8pPr>
            <a:lvl9pPr marL="4681362" indent="0">
              <a:buNone/>
              <a:defRPr sz="204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5232" y="2087779"/>
            <a:ext cx="5171581" cy="3793054"/>
          </a:xfrm>
        </p:spPr>
        <p:txBody>
          <a:bodyPr/>
          <a:lstStyle>
            <a:lvl1pPr>
              <a:defRPr sz="3072"/>
            </a:lvl1pPr>
            <a:lvl2pPr>
              <a:defRPr sz="2560"/>
            </a:lvl2pPr>
            <a:lvl3pPr>
              <a:defRPr sz="2304"/>
            </a:lvl3pPr>
            <a:lvl4pPr>
              <a:defRPr sz="2048"/>
            </a:lvl4pPr>
            <a:lvl5pPr>
              <a:defRPr sz="2048"/>
            </a:lvl5pPr>
            <a:lvl6pPr>
              <a:defRPr sz="2048"/>
            </a:lvl6pPr>
            <a:lvl7pPr>
              <a:defRPr sz="2048"/>
            </a:lvl7pPr>
            <a:lvl8pPr>
              <a:defRPr sz="2048"/>
            </a:lvl8pPr>
            <a:lvl9pPr>
              <a:defRPr sz="204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45795" y="1473638"/>
            <a:ext cx="5173613" cy="614143"/>
          </a:xfrm>
        </p:spPr>
        <p:txBody>
          <a:bodyPr anchor="b"/>
          <a:lstStyle>
            <a:lvl1pPr marL="0" indent="0">
              <a:buNone/>
              <a:defRPr sz="3072" b="1"/>
            </a:lvl1pPr>
            <a:lvl2pPr marL="585170" indent="0">
              <a:buNone/>
              <a:defRPr sz="2560" b="1"/>
            </a:lvl2pPr>
            <a:lvl3pPr marL="1170341" indent="0">
              <a:buNone/>
              <a:defRPr sz="2304" b="1"/>
            </a:lvl3pPr>
            <a:lvl4pPr marL="1755511" indent="0">
              <a:buNone/>
              <a:defRPr sz="2048" b="1"/>
            </a:lvl4pPr>
            <a:lvl5pPr marL="2340681" indent="0">
              <a:buNone/>
              <a:defRPr sz="2048" b="1"/>
            </a:lvl5pPr>
            <a:lvl6pPr marL="2925851" indent="0">
              <a:buNone/>
              <a:defRPr sz="2048" b="1"/>
            </a:lvl6pPr>
            <a:lvl7pPr marL="3511022" indent="0">
              <a:buNone/>
              <a:defRPr sz="2048" b="1"/>
            </a:lvl7pPr>
            <a:lvl8pPr marL="4096192" indent="0">
              <a:buNone/>
              <a:defRPr sz="2048" b="1"/>
            </a:lvl8pPr>
            <a:lvl9pPr marL="4681362" indent="0">
              <a:buNone/>
              <a:defRPr sz="204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945795" y="2087779"/>
            <a:ext cx="5173613" cy="3793054"/>
          </a:xfrm>
        </p:spPr>
        <p:txBody>
          <a:bodyPr/>
          <a:lstStyle>
            <a:lvl1pPr>
              <a:defRPr sz="3072"/>
            </a:lvl1pPr>
            <a:lvl2pPr>
              <a:defRPr sz="2560"/>
            </a:lvl2pPr>
            <a:lvl3pPr>
              <a:defRPr sz="2304"/>
            </a:lvl3pPr>
            <a:lvl4pPr>
              <a:defRPr sz="2048"/>
            </a:lvl4pPr>
            <a:lvl5pPr>
              <a:defRPr sz="2048"/>
            </a:lvl5pPr>
            <a:lvl6pPr>
              <a:defRPr sz="2048"/>
            </a:lvl6pPr>
            <a:lvl7pPr>
              <a:defRPr sz="2048"/>
            </a:lvl7pPr>
            <a:lvl8pPr>
              <a:defRPr sz="2048"/>
            </a:lvl8pPr>
            <a:lvl9pPr>
              <a:defRPr sz="204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225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3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09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234" y="262115"/>
            <a:ext cx="3850745" cy="1115515"/>
          </a:xfrm>
        </p:spPr>
        <p:txBody>
          <a:bodyPr anchor="b"/>
          <a:lstStyle>
            <a:lvl1pPr algn="l">
              <a:defRPr sz="256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6188" y="262117"/>
            <a:ext cx="6543218" cy="5618718"/>
          </a:xfrm>
        </p:spPr>
        <p:txBody>
          <a:bodyPr/>
          <a:lstStyle>
            <a:lvl1pPr>
              <a:defRPr sz="4096"/>
            </a:lvl1pPr>
            <a:lvl2pPr>
              <a:defRPr sz="3584"/>
            </a:lvl2pPr>
            <a:lvl3pPr>
              <a:defRPr sz="3072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5234" y="1377632"/>
            <a:ext cx="3850745" cy="4503203"/>
          </a:xfrm>
        </p:spPr>
        <p:txBody>
          <a:bodyPr/>
          <a:lstStyle>
            <a:lvl1pPr marL="0" indent="0">
              <a:buNone/>
              <a:defRPr sz="1792"/>
            </a:lvl1pPr>
            <a:lvl2pPr marL="585170" indent="0">
              <a:buNone/>
              <a:defRPr sz="1536"/>
            </a:lvl2pPr>
            <a:lvl3pPr marL="1170341" indent="0">
              <a:buNone/>
              <a:defRPr sz="1280"/>
            </a:lvl3pPr>
            <a:lvl4pPr marL="1755511" indent="0">
              <a:buNone/>
              <a:defRPr sz="1152"/>
            </a:lvl4pPr>
            <a:lvl5pPr marL="2340681" indent="0">
              <a:buNone/>
              <a:defRPr sz="1152"/>
            </a:lvl5pPr>
            <a:lvl6pPr marL="2925851" indent="0">
              <a:buNone/>
              <a:defRPr sz="1152"/>
            </a:lvl6pPr>
            <a:lvl7pPr marL="3511022" indent="0">
              <a:buNone/>
              <a:defRPr sz="1152"/>
            </a:lvl7pPr>
            <a:lvl8pPr marL="4096192" indent="0">
              <a:buNone/>
              <a:defRPr sz="1152"/>
            </a:lvl8pPr>
            <a:lvl9pPr marL="4681362" indent="0">
              <a:buNone/>
              <a:defRPr sz="115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8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4191" y="4608354"/>
            <a:ext cx="7022783" cy="544043"/>
          </a:xfrm>
        </p:spPr>
        <p:txBody>
          <a:bodyPr anchor="b"/>
          <a:lstStyle>
            <a:lvl1pPr algn="l">
              <a:defRPr sz="256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94191" y="588235"/>
            <a:ext cx="7022783" cy="3950018"/>
          </a:xfrm>
        </p:spPr>
        <p:txBody>
          <a:bodyPr/>
          <a:lstStyle>
            <a:lvl1pPr marL="0" indent="0">
              <a:buNone/>
              <a:defRPr sz="4096"/>
            </a:lvl1pPr>
            <a:lvl2pPr marL="585170" indent="0">
              <a:buNone/>
              <a:defRPr sz="3584"/>
            </a:lvl2pPr>
            <a:lvl3pPr marL="1170341" indent="0">
              <a:buNone/>
              <a:defRPr sz="3072"/>
            </a:lvl3pPr>
            <a:lvl4pPr marL="1755511" indent="0">
              <a:buNone/>
              <a:defRPr sz="2560"/>
            </a:lvl4pPr>
            <a:lvl5pPr marL="2340681" indent="0">
              <a:buNone/>
              <a:defRPr sz="2560"/>
            </a:lvl5pPr>
            <a:lvl6pPr marL="2925851" indent="0">
              <a:buNone/>
              <a:defRPr sz="2560"/>
            </a:lvl6pPr>
            <a:lvl7pPr marL="3511022" indent="0">
              <a:buNone/>
              <a:defRPr sz="2560"/>
            </a:lvl7pPr>
            <a:lvl8pPr marL="4096192" indent="0">
              <a:buNone/>
              <a:defRPr sz="2560"/>
            </a:lvl8pPr>
            <a:lvl9pPr marL="4681362" indent="0">
              <a:buNone/>
              <a:defRPr sz="256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94191" y="5152396"/>
            <a:ext cx="7022783" cy="772631"/>
          </a:xfrm>
        </p:spPr>
        <p:txBody>
          <a:bodyPr/>
          <a:lstStyle>
            <a:lvl1pPr marL="0" indent="0">
              <a:buNone/>
              <a:defRPr sz="1792"/>
            </a:lvl1pPr>
            <a:lvl2pPr marL="585170" indent="0">
              <a:buNone/>
              <a:defRPr sz="1536"/>
            </a:lvl2pPr>
            <a:lvl3pPr marL="1170341" indent="0">
              <a:buNone/>
              <a:defRPr sz="1280"/>
            </a:lvl3pPr>
            <a:lvl4pPr marL="1755511" indent="0">
              <a:buNone/>
              <a:defRPr sz="1152"/>
            </a:lvl4pPr>
            <a:lvl5pPr marL="2340681" indent="0">
              <a:buNone/>
              <a:defRPr sz="1152"/>
            </a:lvl5pPr>
            <a:lvl6pPr marL="2925851" indent="0">
              <a:buNone/>
              <a:defRPr sz="1152"/>
            </a:lvl6pPr>
            <a:lvl7pPr marL="3511022" indent="0">
              <a:buNone/>
              <a:defRPr sz="1152"/>
            </a:lvl7pPr>
            <a:lvl8pPr marL="4096192" indent="0">
              <a:buNone/>
              <a:defRPr sz="1152"/>
            </a:lvl8pPr>
            <a:lvl9pPr marL="4681362" indent="0">
              <a:buNone/>
              <a:defRPr sz="115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11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232" y="263641"/>
            <a:ext cx="10534174" cy="109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5232" y="1536119"/>
            <a:ext cx="10534174" cy="434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85232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B59E2-375A-46A0-B750-C6258B9ACA89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99085" y="6101803"/>
            <a:ext cx="3706469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88324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7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70341" rtl="0" eaLnBrk="1" latinLnBrk="0" hangingPunct="1">
        <a:spcBef>
          <a:spcPct val="0"/>
        </a:spcBef>
        <a:buNone/>
        <a:defRPr sz="56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8878" indent="-438878" algn="l" defTabSz="1170341" rtl="0" eaLnBrk="1" latinLnBrk="0" hangingPunct="1">
        <a:spcBef>
          <a:spcPct val="20000"/>
        </a:spcBef>
        <a:buFont typeface="Arial" pitchFamily="34" charset="0"/>
        <a:buChar char="•"/>
        <a:defRPr sz="4096" kern="1200">
          <a:solidFill>
            <a:schemeClr val="tx1"/>
          </a:solidFill>
          <a:latin typeface="+mn-lt"/>
          <a:ea typeface="+mn-ea"/>
          <a:cs typeface="+mn-cs"/>
        </a:defRPr>
      </a:lvl1pPr>
      <a:lvl2pPr marL="950902" indent="-365731" algn="l" defTabSz="1170341" rtl="0" eaLnBrk="1" latinLnBrk="0" hangingPunct="1">
        <a:spcBef>
          <a:spcPct val="20000"/>
        </a:spcBef>
        <a:buFont typeface="Arial" pitchFamily="34" charset="0"/>
        <a:buChar char="–"/>
        <a:defRPr sz="3584" kern="1200">
          <a:solidFill>
            <a:schemeClr val="tx1"/>
          </a:solidFill>
          <a:latin typeface="+mn-lt"/>
          <a:ea typeface="+mn-ea"/>
          <a:cs typeface="+mn-cs"/>
        </a:defRPr>
      </a:lvl2pPr>
      <a:lvl3pPr marL="1462926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3072" kern="1200">
          <a:solidFill>
            <a:schemeClr val="tx1"/>
          </a:solidFill>
          <a:latin typeface="+mn-lt"/>
          <a:ea typeface="+mn-ea"/>
          <a:cs typeface="+mn-cs"/>
        </a:defRPr>
      </a:lvl3pPr>
      <a:lvl4pPr marL="2048096" indent="-292585" algn="l" defTabSz="1170341" rtl="0" eaLnBrk="1" latinLnBrk="0" hangingPunct="1">
        <a:spcBef>
          <a:spcPct val="20000"/>
        </a:spcBef>
        <a:buFont typeface="Arial" pitchFamily="34" charset="0"/>
        <a:buChar char="–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33266" indent="-292585" algn="l" defTabSz="1170341" rtl="0" eaLnBrk="1" latinLnBrk="0" hangingPunct="1">
        <a:spcBef>
          <a:spcPct val="20000"/>
        </a:spcBef>
        <a:buFont typeface="Arial" pitchFamily="34" charset="0"/>
        <a:buChar char="»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18437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803607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388777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4973947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1pPr>
      <a:lvl2pPr marL="585170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170341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3pPr>
      <a:lvl4pPr marL="1755511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4pPr>
      <a:lvl5pPr marL="2340681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5pPr>
      <a:lvl6pPr marL="2925851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6pPr>
      <a:lvl7pPr marL="3511022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7pPr>
      <a:lvl8pPr marL="4096192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8pPr>
      <a:lvl9pPr marL="4681362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1999" y="3177665"/>
            <a:ext cx="5616624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ru-RU" sz="60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РОЛЬ</a:t>
            </a:r>
            <a:r>
              <a:rPr lang="ru-RU" sz="6000" b="1" spc="200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  <a:r>
              <a:rPr lang="ru-RU" sz="60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АММИАКА</a:t>
            </a:r>
            <a:endParaRPr lang="ru-RU" sz="6000" b="1" dirty="0">
              <a:solidFill>
                <a:schemeClr val="bg1"/>
              </a:solidFill>
              <a:latin typeface="+mj-lt"/>
              <a:cs typeface="Foco" panose="020B050405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59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224247" y="1915621"/>
            <a:ext cx="5706282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Юпитере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аммиак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находится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прямо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воздухе,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1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из</a:t>
            </a:r>
            <a:r>
              <a:rPr lang="ru-RU" sz="1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него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образуются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густые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белоснежные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облака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.</a:t>
            </a:r>
          </a:p>
          <a:p>
            <a:pPr>
              <a:lnSpc>
                <a:spcPts val="2100"/>
              </a:lnSpc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100"/>
              </a:lnSpc>
            </a:pP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Капли</a:t>
            </a:r>
            <a:r>
              <a:rPr lang="ru-RU" sz="20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дождя</a:t>
            </a:r>
            <a:r>
              <a:rPr lang="ru-RU" sz="20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на</a:t>
            </a:r>
            <a:r>
              <a:rPr lang="ru-RU" sz="20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Юпитере</a:t>
            </a:r>
            <a:r>
              <a:rPr lang="ru-RU" sz="20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—</a:t>
            </a:r>
          </a:p>
          <a:p>
            <a:pPr>
              <a:lnSpc>
                <a:spcPts val="2100"/>
              </a:lnSpc>
            </a:pPr>
            <a:r>
              <a:rPr lang="ru-RU" sz="20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это</a:t>
            </a:r>
            <a:r>
              <a:rPr lang="ru-RU" sz="20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капли</a:t>
            </a:r>
            <a:r>
              <a:rPr lang="ru-RU" sz="20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чистого</a:t>
            </a:r>
            <a:r>
              <a:rPr lang="ru-RU" sz="20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аммиака.</a:t>
            </a:r>
            <a:r>
              <a:rPr lang="ru-RU" sz="20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endParaRPr lang="ru-RU" sz="2000" b="1" dirty="0" smtClean="0">
              <a:solidFill>
                <a:srgbClr val="0A5095"/>
              </a:solidFill>
              <a:cs typeface="Foco" panose="020B0504050202020203" pitchFamily="34" charset="0"/>
            </a:endParaRPr>
          </a:p>
          <a:p>
            <a:pPr>
              <a:lnSpc>
                <a:spcPts val="2100"/>
              </a:lnSpc>
            </a:pPr>
            <a:endParaRPr lang="ru-RU" sz="1800" b="1" dirty="0">
              <a:solidFill>
                <a:srgbClr val="0A5095"/>
              </a:solidFill>
              <a:cs typeface="Foco" panose="020B0504050202020203" pitchFamily="34" charset="0"/>
            </a:endParaRPr>
          </a:p>
          <a:p>
            <a:pPr>
              <a:lnSpc>
                <a:spcPts val="21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Он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выпадает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дождем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из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облаков.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Дождь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проходит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высоко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атмосфере,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</a:t>
            </a:r>
            <a:r>
              <a:rPr lang="ru-RU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внизу,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ближе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поверхности,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температура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становится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настолько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высокой,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что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капельки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аммиака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быстро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превращаются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обратно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1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пар.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86800" y="1943529"/>
            <a:ext cx="4004663" cy="4032448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61512" y="781401"/>
            <a:ext cx="8208912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ИНТЕРЕСНЫЕ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ФАКТЫ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ПРО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en-US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NH</a:t>
            </a:r>
            <a:r>
              <a:rPr lang="en-US" sz="3300" b="1" baseline="-25000" dirty="0" smtClean="0">
                <a:solidFill>
                  <a:srgbClr val="0A5095"/>
                </a:solidFill>
                <a:cs typeface="Foco" panose="020B0504050202020203" pitchFamily="34" charset="0"/>
              </a:rPr>
              <a:t>3</a:t>
            </a:r>
            <a:endParaRPr lang="en-US" sz="3300" b="1" baseline="-25000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63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936215" y="1871521"/>
            <a:ext cx="5169407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Гортензии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меняют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оттенок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лепестков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зависимости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от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кислотности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почвы,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изменение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кислотности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влияет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количество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присутствующего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аммиака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.</a:t>
            </a:r>
          </a:p>
          <a:p>
            <a:pPr>
              <a:lnSpc>
                <a:spcPts val="2100"/>
              </a:lnSpc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400"/>
              </a:lnSpc>
            </a:pP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Если</a:t>
            </a:r>
            <a:r>
              <a:rPr lang="ru-RU" sz="24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почва</a:t>
            </a:r>
            <a:r>
              <a:rPr lang="ru-RU" sz="24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кислая</a:t>
            </a:r>
            <a:r>
              <a:rPr lang="ru-RU" sz="24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(низкий</a:t>
            </a:r>
            <a:r>
              <a:rPr lang="ru-RU" sz="24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 err="1">
                <a:solidFill>
                  <a:srgbClr val="0A5095"/>
                </a:solidFill>
                <a:cs typeface="Foco" panose="020B0504050202020203" pitchFamily="34" charset="0"/>
              </a:rPr>
              <a:t>pH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),</a:t>
            </a:r>
            <a:r>
              <a:rPr lang="ru-RU" sz="24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endParaRPr lang="ru-RU" sz="2400" b="1" dirty="0" smtClean="0">
              <a:solidFill>
                <a:srgbClr val="0A5095"/>
              </a:solidFill>
              <a:cs typeface="Foco" panose="020B0504050202020203" pitchFamily="34" charset="0"/>
            </a:endParaRPr>
          </a:p>
          <a:p>
            <a:pPr>
              <a:lnSpc>
                <a:spcPts val="2400"/>
              </a:lnSpc>
            </a:pP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цветки</a:t>
            </a:r>
            <a:r>
              <a:rPr lang="ru-RU" sz="24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становятся</a:t>
            </a:r>
            <a:r>
              <a:rPr lang="ru-RU" sz="24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синими,</a:t>
            </a:r>
            <a:r>
              <a:rPr lang="ru-RU" sz="24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endParaRPr lang="ru-RU" sz="2400" b="1" dirty="0" smtClean="0">
              <a:solidFill>
                <a:srgbClr val="0A5095"/>
              </a:solidFill>
              <a:cs typeface="Foco" panose="020B0504050202020203" pitchFamily="34" charset="0"/>
            </a:endParaRPr>
          </a:p>
          <a:p>
            <a:pPr>
              <a:lnSpc>
                <a:spcPts val="2400"/>
              </a:lnSpc>
            </a:pP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а</a:t>
            </a:r>
            <a:r>
              <a:rPr lang="ru-RU" sz="24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если</a:t>
            </a:r>
            <a:r>
              <a:rPr lang="ru-RU" sz="24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щелочная</a:t>
            </a:r>
            <a:r>
              <a:rPr lang="ru-RU" sz="24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(высокий</a:t>
            </a:r>
            <a:r>
              <a:rPr lang="ru-RU" sz="24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 err="1">
                <a:solidFill>
                  <a:srgbClr val="0A5095"/>
                </a:solidFill>
                <a:cs typeface="Foco" panose="020B0504050202020203" pitchFamily="34" charset="0"/>
              </a:rPr>
              <a:t>pH</a:t>
            </a: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)</a:t>
            </a:r>
          </a:p>
          <a:p>
            <a:pPr>
              <a:lnSpc>
                <a:spcPts val="2400"/>
              </a:lnSpc>
            </a:pP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—</a:t>
            </a:r>
            <a:r>
              <a:rPr lang="ru-RU" sz="24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розовыми</a:t>
            </a:r>
            <a:r>
              <a:rPr lang="ru-RU" sz="24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или</a:t>
            </a:r>
            <a:r>
              <a:rPr lang="ru-RU" sz="24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красными.</a:t>
            </a:r>
          </a:p>
          <a:p>
            <a:pPr>
              <a:lnSpc>
                <a:spcPts val="2100"/>
              </a:lnSpc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94519" y="1914929"/>
            <a:ext cx="3509504" cy="3768830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5" name="TextBox 4"/>
          <p:cNvSpPr txBox="1"/>
          <p:nvPr/>
        </p:nvSpPr>
        <p:spPr>
          <a:xfrm>
            <a:off x="605735" y="781401"/>
            <a:ext cx="8208912" cy="52142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ИНТЕРЕСНЫЕ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ФАКТЫ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ПРО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en-US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NH</a:t>
            </a:r>
            <a:r>
              <a:rPr lang="en-US" sz="3300" b="1" baseline="-25000" dirty="0" smtClean="0">
                <a:solidFill>
                  <a:srgbClr val="0A5095"/>
                </a:solidFill>
                <a:cs typeface="Foco" panose="020B0504050202020203" pitchFamily="34" charset="0"/>
              </a:rPr>
              <a:t>3</a:t>
            </a:r>
            <a:endParaRPr lang="en-US" sz="3300" b="1" baseline="-25000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34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50271" y="2025537"/>
            <a:ext cx="54006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Некоторые</a:t>
            </a:r>
            <a:r>
              <a:rPr lang="ru-RU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цветы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способны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выделять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аммика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воздух,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меняя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собственный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аромат.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Например,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растение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«Мормонский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чай»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выделает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небольшое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количество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аммиака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вместе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другими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веществами,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создавая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особый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аромат,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привлекающий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насекомых-опылителей.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30271" y="3887467"/>
            <a:ext cx="5832648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Химия</a:t>
            </a:r>
            <a:r>
              <a:rPr lang="ru-RU" sz="24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–</a:t>
            </a:r>
            <a:r>
              <a:rPr lang="ru-RU" sz="24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это</a:t>
            </a:r>
            <a:r>
              <a:rPr lang="ru-RU" sz="24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волшебная</a:t>
            </a:r>
            <a:r>
              <a:rPr lang="ru-RU" sz="24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наука,</a:t>
            </a:r>
            <a:r>
              <a:rPr lang="ru-RU" sz="24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endParaRPr lang="ru-RU" sz="2400" b="1" dirty="0" smtClean="0">
              <a:solidFill>
                <a:srgbClr val="0A5095"/>
              </a:solidFill>
              <a:cs typeface="Foco" panose="020B0504050202020203" pitchFamily="34" charset="0"/>
            </a:endParaRPr>
          </a:p>
          <a:p>
            <a:pPr>
              <a:lnSpc>
                <a:spcPts val="2500"/>
              </a:lnSpc>
            </a:pP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способная</a:t>
            </a:r>
            <a:r>
              <a:rPr lang="ru-RU" sz="24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объяснить</a:t>
            </a:r>
            <a:r>
              <a:rPr lang="ru-RU" sz="24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удивительные</a:t>
            </a:r>
            <a:r>
              <a:rPr lang="ru-RU" sz="24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вещи,</a:t>
            </a:r>
            <a:r>
              <a:rPr lang="ru-RU" sz="24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происходящие</a:t>
            </a:r>
            <a:r>
              <a:rPr lang="ru-RU" sz="24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вокруг</a:t>
            </a:r>
            <a:r>
              <a:rPr lang="ru-RU" sz="24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2500"/>
              </a:lnSpc>
            </a:pP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нас</a:t>
            </a:r>
            <a:r>
              <a:rPr lang="ru-RU" sz="24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каждый</a:t>
            </a:r>
            <a:r>
              <a:rPr lang="ru-RU" sz="24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день.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17705" y="2087545"/>
            <a:ext cx="4542189" cy="3672408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25735" y="801401"/>
            <a:ext cx="8208912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ИНТЕРЕСНЫЕ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ФАКТЫ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ПРО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en-US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NH</a:t>
            </a:r>
            <a:r>
              <a:rPr lang="en-US" sz="3300" b="1" baseline="-25000" dirty="0" smtClean="0">
                <a:solidFill>
                  <a:srgbClr val="0A5095"/>
                </a:solidFill>
                <a:cs typeface="Foco" panose="020B0504050202020203" pitchFamily="34" charset="0"/>
              </a:rPr>
              <a:t>3</a:t>
            </a:r>
            <a:endParaRPr lang="en-US" sz="3300" b="1" baseline="-25000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66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0031" y="2313569"/>
            <a:ext cx="57606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5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СПАСИБО</a:t>
            </a:r>
            <a:r>
              <a:rPr lang="ru-RU" sz="5500" b="1" spc="200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</a:p>
          <a:p>
            <a:r>
              <a:rPr lang="ru-RU" sz="55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ЗА</a:t>
            </a:r>
            <a:r>
              <a:rPr lang="ru-RU" sz="5500" b="1" spc="100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  <a:r>
              <a:rPr lang="ru-RU" sz="55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ВНИМАНИЕ!</a:t>
            </a:r>
            <a:endParaRPr lang="ru-RU" sz="5500" b="1" dirty="0">
              <a:solidFill>
                <a:schemeClr val="bg1"/>
              </a:solidFill>
              <a:latin typeface="+mj-lt"/>
              <a:cs typeface="Foco" panose="020B050405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493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25735" y="2169553"/>
            <a:ext cx="6085853" cy="103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072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Валерий</a:t>
            </a:r>
            <a:r>
              <a:rPr lang="ru-RU" sz="3072" b="1" spc="3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3072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Алексеевич</a:t>
            </a:r>
            <a:r>
              <a:rPr lang="ru-RU" sz="3072" b="1" spc="3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3072" b="1" smtClea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ru-RU" sz="3072" b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Голубев</a:t>
            </a:r>
            <a:endParaRPr lang="ru-RU" sz="3072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5734" y="3209022"/>
            <a:ext cx="6733926" cy="64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Начальник</a:t>
            </a:r>
            <a:r>
              <a:rPr lang="ru-RU" sz="1792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отделения</a:t>
            </a:r>
            <a:r>
              <a:rPr lang="ru-RU" sz="1792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 err="1">
                <a:solidFill>
                  <a:schemeClr val="bg1"/>
                </a:solidFill>
                <a:cs typeface="Foco" panose="020B0504050202020203" pitchFamily="34" charset="0"/>
              </a:rPr>
              <a:t>риформинга</a:t>
            </a:r>
            <a:r>
              <a:rPr lang="ru-RU" sz="1792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и</a:t>
            </a:r>
            <a:r>
              <a:rPr lang="ru-RU" sz="1792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конверсии</a:t>
            </a:r>
            <a:r>
              <a:rPr lang="ru-RU" sz="1792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endParaRPr lang="ru-RU" sz="1792" dirty="0" smtClean="0">
              <a:solidFill>
                <a:schemeClr val="bg1"/>
              </a:solidFill>
              <a:cs typeface="Foco" panose="020B0504050202020203" pitchFamily="34" charset="0"/>
            </a:endParaRPr>
          </a:p>
          <a:p>
            <a:r>
              <a:rPr lang="ru-RU" sz="1792" dirty="0" smtClean="0">
                <a:solidFill>
                  <a:schemeClr val="bg1"/>
                </a:solidFill>
                <a:cs typeface="Foco" panose="020B0504050202020203" pitchFamily="34" charset="0"/>
              </a:rPr>
              <a:t>цеха</a:t>
            </a:r>
            <a:r>
              <a:rPr lang="ru-RU" sz="1792" spc="300" dirty="0" smtClean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по</a:t>
            </a:r>
            <a:r>
              <a:rPr lang="ru-RU" sz="1792" spc="2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производству</a:t>
            </a:r>
            <a:r>
              <a:rPr lang="ru-RU" sz="1792" spc="2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аммиака</a:t>
            </a:r>
            <a:r>
              <a:rPr lang="ru-RU" sz="1792" spc="2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№1,</a:t>
            </a:r>
            <a:r>
              <a:rPr lang="ru-RU" sz="1792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АО</a:t>
            </a:r>
            <a:r>
              <a:rPr lang="ru-RU" sz="1792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«Апатит»</a:t>
            </a:r>
          </a:p>
        </p:txBody>
      </p:sp>
    </p:spTree>
    <p:extLst>
      <p:ext uri="{BB962C8B-B14F-4D97-AF65-F5344CB8AC3E}">
        <p14:creationId xmlns:p14="http://schemas.microsoft.com/office/powerpoint/2010/main" val="252654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735" y="359353"/>
            <a:ext cx="7128792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АММИАК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И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ЕГО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РОЛЬ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35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В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СЕЛЬСКОМ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ХОЗЯЙСТВЕ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70152" y="1785914"/>
            <a:ext cx="55446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Мы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живем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эпоху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беспрецедентного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роста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населения.</a:t>
            </a:r>
            <a:r>
              <a:rPr lang="ru-RU" sz="1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Каждый</a:t>
            </a:r>
            <a:r>
              <a:rPr lang="ru-RU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день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количество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жителей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нашей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планеты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неуклонно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растет.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Люди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нуждаются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пище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ежедневно,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значит,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сельское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хозяйство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обязано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удовлетворять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этот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постоянный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спрос.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100"/>
              </a:lnSpc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1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Для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успешного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выращивания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культур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необходим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баланс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питательных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веществ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почве,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среди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которых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особенно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важны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микроэлементы.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Аммиак</a:t>
            </a:r>
            <a:r>
              <a:rPr lang="ru-RU" sz="18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играет</a:t>
            </a:r>
            <a:r>
              <a:rPr lang="ru-RU" sz="18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ключевую</a:t>
            </a:r>
            <a:r>
              <a:rPr lang="ru-RU" sz="18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роль</a:t>
            </a:r>
            <a:r>
              <a:rPr lang="ru-RU" sz="18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в</a:t>
            </a:r>
            <a:r>
              <a:rPr lang="ru-RU" sz="18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обеспечении</a:t>
            </a:r>
            <a:r>
              <a:rPr lang="ru-RU" sz="18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почвы</a:t>
            </a:r>
            <a:r>
              <a:rPr lang="ru-RU" sz="18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необходимыми</a:t>
            </a:r>
            <a:r>
              <a:rPr lang="ru-RU" sz="18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элементами</a:t>
            </a:r>
            <a:r>
              <a:rPr lang="ru-RU" sz="18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питания</a:t>
            </a:r>
            <a:r>
              <a:rPr lang="ru-RU" sz="18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для</a:t>
            </a:r>
            <a:r>
              <a:rPr lang="ru-RU" sz="18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растений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.</a:t>
            </a:r>
          </a:p>
          <a:p>
            <a:pPr>
              <a:lnSpc>
                <a:spcPts val="2100"/>
              </a:lnSpc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707293" y="1799513"/>
            <a:ext cx="3212179" cy="4419817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67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079" y="801401"/>
            <a:ext cx="4320480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ЧТО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ТАКОЕ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АММИАК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079" y="1727505"/>
            <a:ext cx="979675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Аммиак</a:t>
            </a:r>
            <a:r>
              <a:rPr lang="ru-RU" sz="18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(NH</a:t>
            </a:r>
            <a:r>
              <a:rPr lang="ru-RU" sz="1800" b="1" baseline="-25000" dirty="0">
                <a:solidFill>
                  <a:srgbClr val="0A5095"/>
                </a:solidFill>
                <a:cs typeface="Foco" panose="020B0504050202020203" pitchFamily="34" charset="0"/>
              </a:rPr>
              <a:t>3</a:t>
            </a: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)</a:t>
            </a:r>
            <a:r>
              <a:rPr lang="ru-RU" sz="18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—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газ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резким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запахом,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легко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растворимый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воде.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Молекула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состоит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из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атома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азота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трех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атомов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водорода,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образующих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пирамидальное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строение.</a:t>
            </a:r>
            <a:r>
              <a:rPr lang="ru-RU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Без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цвета,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легче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воздуха.</a:t>
            </a:r>
            <a:r>
              <a:rPr lang="ru-RU" sz="1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Очень</a:t>
            </a:r>
            <a:r>
              <a:rPr lang="ru-RU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важный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элемент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природе,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он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используется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растениями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для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роста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.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pic>
        <p:nvPicPr>
          <p:cNvPr id="8" name="Google Shape;11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1719" y="3003649"/>
            <a:ext cx="7488832" cy="3204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73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735" y="750591"/>
            <a:ext cx="8289257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КАК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ПОЛУЧАЮТ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АММИАК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735" y="2133012"/>
            <a:ext cx="361496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Аммиак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производят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искусственно,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соединяя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азот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из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воздуха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водород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655" y="3175886"/>
            <a:ext cx="27424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ru-RU" sz="18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Этот</a:t>
            </a:r>
            <a:r>
              <a:rPr lang="ru-RU" sz="18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процесс</a:t>
            </a:r>
            <a:r>
              <a:rPr lang="ru-RU" sz="18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называется</a:t>
            </a:r>
            <a:r>
              <a:rPr lang="ru-RU" sz="18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endParaRPr lang="ru-RU" sz="1800" b="1" dirty="0" smtClean="0">
              <a:solidFill>
                <a:srgbClr val="0A5095"/>
              </a:solidFill>
              <a:cs typeface="Foco" panose="020B0504050202020203" pitchFamily="34" charset="0"/>
            </a:endParaRPr>
          </a:p>
          <a:p>
            <a:pPr>
              <a:lnSpc>
                <a:spcPts val="2100"/>
              </a:lnSpc>
            </a:pPr>
            <a:r>
              <a:rPr lang="ru-RU" sz="18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синтезом</a:t>
            </a:r>
            <a:r>
              <a:rPr lang="ru-RU" sz="18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аммиака.</a:t>
            </a:r>
            <a:r>
              <a:rPr lang="ru-RU" sz="18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0823" y="3997486"/>
            <a:ext cx="38933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45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N</a:t>
            </a:r>
            <a:r>
              <a:rPr lang="ru-RU" sz="4500" b="1" baseline="-25000" dirty="0" smtClean="0">
                <a:solidFill>
                  <a:srgbClr val="0A5095"/>
                </a:solidFill>
                <a:cs typeface="Foco" panose="020B0504050202020203" pitchFamily="34" charset="0"/>
              </a:rPr>
              <a:t>2</a:t>
            </a:r>
            <a:r>
              <a:rPr lang="ru-RU" sz="45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+3H</a:t>
            </a:r>
            <a:r>
              <a:rPr lang="ru-RU" sz="4500" b="1" baseline="-25000" dirty="0" smtClean="0">
                <a:solidFill>
                  <a:srgbClr val="0A5095"/>
                </a:solidFill>
                <a:cs typeface="Foco" panose="020B0504050202020203" pitchFamily="34" charset="0"/>
              </a:rPr>
              <a:t>2</a:t>
            </a:r>
            <a:r>
              <a:rPr lang="ru-RU" sz="4500" b="1" dirty="0">
                <a:solidFill>
                  <a:srgbClr val="0A5095"/>
                </a:solidFill>
                <a:cs typeface="Foco" panose="020B0504050202020203" pitchFamily="34" charset="0"/>
              </a:rPr>
              <a:t>→</a:t>
            </a:r>
            <a:r>
              <a:rPr lang="ru-RU" sz="45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2NH</a:t>
            </a:r>
            <a:r>
              <a:rPr lang="ru-RU" sz="4500" b="1" baseline="-25000" dirty="0" smtClean="0">
                <a:solidFill>
                  <a:srgbClr val="0A5095"/>
                </a:solidFill>
                <a:cs typeface="Foco" panose="020B0504050202020203" pitchFamily="34" charset="0"/>
              </a:rPr>
              <a:t>3</a:t>
            </a:r>
            <a:r>
              <a:rPr lang="ru-RU" sz="45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4638183" y="2133012"/>
            <a:ext cx="6408712" cy="3539328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32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727" y="781401"/>
            <a:ext cx="8064896" cy="518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КАК</a:t>
            </a:r>
            <a:r>
              <a:rPr lang="ru-RU" sz="33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ПОЛУЧАЮТ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АММИАК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18745" y="2571601"/>
            <a:ext cx="36893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Получаемый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аммиак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хранится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больших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резервуарах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позже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превращается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удобрения.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668338" y="2355577"/>
            <a:ext cx="3312294" cy="2057103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4350672" y="2365577"/>
            <a:ext cx="2690418" cy="2047103"/>
          </a:xfrm>
          <a:prstGeom prst="round2Diag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60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8214" y="369353"/>
            <a:ext cx="756084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ПОЧЕМУ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АММИАК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ВАЖЕН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ДЛЯ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РАСТЕНИЙ?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24759" y="1881521"/>
            <a:ext cx="566201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Растениям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нужен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азот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(N)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для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нормального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роста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образования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зеленых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листьев.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Атмосферный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азот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практически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не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усваивается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растениями,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поэтому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сначала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азот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преобразуют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доступные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формы.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Аммиак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(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NH</a:t>
            </a:r>
            <a:r>
              <a:rPr lang="ru-RU" sz="18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3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)</a:t>
            </a:r>
            <a:r>
              <a:rPr lang="ru-RU" sz="1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служит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основным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источником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азота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для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многих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видов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удобрений.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100"/>
              </a:lnSpc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1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Растения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усваивают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этот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азот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превращают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его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1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белки,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необходимые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для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жизнедеятельности.</a:t>
            </a:r>
          </a:p>
          <a:p>
            <a:pPr>
              <a:lnSpc>
                <a:spcPts val="21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 </a:t>
            </a: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85206" y="1635497"/>
            <a:ext cx="3221148" cy="4273107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50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29" y="369353"/>
            <a:ext cx="7194206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КАК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ИСПОЛЬЗУЮТ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АММИАК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35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В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СЕЛЬСКОМ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ХОЗЯЙСТВЕ?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06535" y="2298531"/>
            <a:ext cx="3384377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Азотные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удобрения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вносят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землю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перед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посадкой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семян.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1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Они</a:t>
            </a:r>
            <a:r>
              <a:rPr lang="ru-RU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помогают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быстрее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расти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овощам,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фруктам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злаковым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культурам.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86085" y="2365577"/>
            <a:ext cx="3312294" cy="2743618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368419" y="2375577"/>
            <a:ext cx="3312294" cy="2743618"/>
          </a:xfrm>
          <a:prstGeom prst="round2Diag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69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735" y="781401"/>
            <a:ext cx="8208912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ИНТЕРЕСНЫЕ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ФАКТЫ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ПРО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en-US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NH</a:t>
            </a:r>
            <a:r>
              <a:rPr lang="en-US" sz="3300" b="1" baseline="-25000" dirty="0" smtClean="0">
                <a:solidFill>
                  <a:srgbClr val="0A5095"/>
                </a:solidFill>
                <a:cs typeface="Foco" panose="020B0504050202020203" pitchFamily="34" charset="0"/>
              </a:rPr>
              <a:t>3</a:t>
            </a:r>
            <a:endParaRPr lang="en-US" sz="3300" b="1" baseline="-25000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96455" y="2202417"/>
            <a:ext cx="388161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Человек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открыл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аммиак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еще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1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Древнем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Египте,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тогда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его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называли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«нашатырем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».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Название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«аммиак»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произошло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от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египетского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города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Аммон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,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где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добывали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минерал,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содержащий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аммиак.</a:t>
            </a: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78338" y="2221561"/>
            <a:ext cx="6120606" cy="3363690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98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472</Words>
  <Application>Microsoft Office PowerPoint</Application>
  <PresentationFormat>Произвольный</PresentationFormat>
  <Paragraphs>56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Foco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Павлова Алена Андреевна</cp:lastModifiedBy>
  <cp:revision>109</cp:revision>
  <dcterms:created xsi:type="dcterms:W3CDTF">2024-02-20T11:12:56Z</dcterms:created>
  <dcterms:modified xsi:type="dcterms:W3CDTF">2026-06-04T13:20:34Z</dcterms:modified>
</cp:coreProperties>
</file>