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54" d="100"/>
          <a:sy n="54" d="100"/>
        </p:scale>
        <p:origin x="108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25F8AA-8247-4A00-B9E4-726E49896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8945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AFC60-8D5F-4A82-AF26-FD62351983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29285" y="2105129"/>
            <a:ext cx="5252815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rgbClr val="00B050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B4A257-9B98-4330-9907-FEE7EEE7C5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29285" y="4772811"/>
            <a:ext cx="3389832" cy="89305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Спикер, компания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DB01016F-8C6F-4A59-BBD7-9AEA4D86A1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0150" y="1219200"/>
            <a:ext cx="4419600" cy="44196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A38DB4-BF2B-49E8-B877-F9F3C27B7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29" y="833007"/>
            <a:ext cx="2973936" cy="791451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54CB0C8-B9A2-436E-950A-0D85470AA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29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68493EE0-CF8A-47F4-922C-C93B7604E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25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BAB146-60EC-41CF-BE3D-EBB689690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0C5F6-50BC-4DA5-B9B9-E10CCDC2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35BEF3-585A-4136-8BD7-8BD60BBF9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823EC46-CE0A-4755-8BCE-E9E5F6ABC80E}"/>
              </a:ext>
            </a:extLst>
          </p:cNvPr>
          <p:cNvCxnSpPr>
            <a:cxnSpLocks/>
          </p:cNvCxnSpPr>
          <p:nvPr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475DB0-B330-422F-83A6-238D76ECC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1DE55738-A6BD-44FB-94E3-7CD0EAC85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68493EE0-CF8A-47F4-922C-C93B7604E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97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B8F587-7ABE-4157-86E9-2B0EECDC7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77226" y="0"/>
            <a:ext cx="3914774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34D78-36D9-4FE1-9528-238A5C1A5E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0" y="1766888"/>
            <a:ext cx="4568825" cy="285273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26E28C2C-CDF3-40B2-AEB6-3879E27445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72150" y="1181100"/>
            <a:ext cx="4486276" cy="4486276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     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E45DC1-CCF8-421F-AEB8-5651D3F19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3" y="6280467"/>
            <a:ext cx="1546789" cy="41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80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F71864B0-F9B2-4529-A886-9E887997C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23243-798D-4487-B2F1-C3238976E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49202E2-58F7-4361-9234-A5CD920AE7AF}"/>
              </a:ext>
            </a:extLst>
          </p:cNvPr>
          <p:cNvCxnSpPr>
            <a:cxnSpLocks/>
          </p:cNvCxnSpPr>
          <p:nvPr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7A96AB6-C006-4530-A1F7-0FC58B282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0D495309-9686-4AFC-8CC8-370E144D20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68493EE0-CF8A-47F4-922C-C93B7604EE8D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20853CAD-1B6C-453B-B696-52986945DF6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53093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405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23243-798D-4487-B2F1-C3238976E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1CBF30-2005-4284-BB0D-B94636E83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68493EE0-CF8A-47F4-922C-C93B7604E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184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09D89D-8705-4A9B-A1B6-2922A5A34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CA0EC68-44F9-494C-AEDA-F8D1BC31DD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69592" y="3648179"/>
            <a:ext cx="5252815" cy="90477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B31DCFC-336E-425F-BE4A-DE9A517AD209}"/>
              </a:ext>
            </a:extLst>
          </p:cNvPr>
          <p:cNvCxnSpPr>
            <a:cxnSpLocks/>
          </p:cNvCxnSpPr>
          <p:nvPr/>
        </p:nvCxnSpPr>
        <p:spPr>
          <a:xfrm>
            <a:off x="2294101" y="3153754"/>
            <a:ext cx="744855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A76BCB-9DE8-4E9A-B176-5E4D6BAB53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081" y="1700267"/>
            <a:ext cx="3247401" cy="86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2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9663B-C6B9-45B3-AEDE-846D898BD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228170-FCDD-4B3B-8669-D27742649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7A2DE0-343D-4166-95FA-105AF2ED4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93EE0-CF8A-47F4-922C-C93B7604E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29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285" y="2105129"/>
            <a:ext cx="5619280" cy="23876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Биологические особенности лося. Разведение лосей в неволе.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285" y="5052234"/>
            <a:ext cx="5252815" cy="1173132"/>
          </a:xfrm>
        </p:spPr>
        <p:txBody>
          <a:bodyPr>
            <a:normAutofit/>
          </a:bodyPr>
          <a:lstStyle/>
          <a:p>
            <a:r>
              <a:rPr lang="ru-RU" b="1" dirty="0"/>
              <a:t>доцент кафедры частной зоотехнии РГАУ-МСХА имени К. А. Тимирязева, к.с.-</a:t>
            </a:r>
            <a:r>
              <a:rPr lang="ru-RU" b="1" dirty="0" err="1"/>
              <a:t>х.н</a:t>
            </a:r>
            <a:r>
              <a:rPr lang="ru-RU" b="1" dirty="0"/>
              <a:t>. Сычева Ирина Николаевна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1897" r="2189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6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Беременность и эмбриональное развитие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725" y="1459434"/>
            <a:ext cx="5023714" cy="47175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848" y="1459434"/>
            <a:ext cx="2552012" cy="471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5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Питание лося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5411507"/>
            <a:ext cx="9345706" cy="84585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 питании лося большую роль играют семейства ивовых, кипрейных, розоцветных, березовых, сосновых, </a:t>
            </a:r>
            <a:r>
              <a:rPr lang="ru-RU" dirty="0" err="1"/>
              <a:t>аронниковых</a:t>
            </a:r>
            <a:r>
              <a:rPr lang="ru-RU" dirty="0"/>
              <a:t> и </a:t>
            </a:r>
            <a:r>
              <a:rPr lang="ru-RU" dirty="0" smtClean="0"/>
              <a:t>горечавковых.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6" y="1882588"/>
            <a:ext cx="4747990" cy="31653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456" y="1882588"/>
            <a:ext cx="5075222" cy="311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5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57250" y="5289176"/>
            <a:ext cx="5067300" cy="846512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+mn-lt"/>
              </a:rPr>
              <a:t>Незаконный отстрел лосей в Смоленской </a:t>
            </a:r>
            <a:r>
              <a:rPr lang="ru-RU" dirty="0" smtClean="0">
                <a:latin typeface="+mn-lt"/>
              </a:rPr>
              <a:t>области.</a:t>
            </a:r>
            <a:endParaRPr lang="ru-RU" dirty="0">
              <a:latin typeface="+mn-lt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Болезни и смертность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6053092" y="1447800"/>
            <a:ext cx="6013401" cy="4687888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latin typeface="+mn-lt"/>
              </a:rPr>
              <a:t>Чума </a:t>
            </a:r>
          </a:p>
          <a:p>
            <a:r>
              <a:rPr lang="ru-RU" dirty="0">
                <a:latin typeface="+mn-lt"/>
              </a:rPr>
              <a:t>Туберкулез</a:t>
            </a:r>
          </a:p>
          <a:p>
            <a:r>
              <a:rPr lang="ru-RU" dirty="0">
                <a:latin typeface="+mn-lt"/>
              </a:rPr>
              <a:t>Кокцидиоз</a:t>
            </a:r>
          </a:p>
          <a:p>
            <a:r>
              <a:rPr lang="ru-RU" dirty="0" err="1">
                <a:latin typeface="+mn-lt"/>
              </a:rPr>
              <a:t>Саркоцистоз</a:t>
            </a:r>
            <a:endParaRPr lang="ru-RU" dirty="0">
              <a:latin typeface="+mn-lt"/>
            </a:endParaRPr>
          </a:p>
          <a:p>
            <a:r>
              <a:rPr lang="ru-RU" dirty="0" err="1">
                <a:latin typeface="+mn-lt"/>
              </a:rPr>
              <a:t>Колибактериоз</a:t>
            </a:r>
            <a:r>
              <a:rPr lang="ru-RU" dirty="0">
                <a:latin typeface="+mn-lt"/>
              </a:rPr>
              <a:t> у молодняка</a:t>
            </a:r>
          </a:p>
          <a:p>
            <a:r>
              <a:rPr lang="ru-RU" dirty="0">
                <a:latin typeface="+mn-lt"/>
              </a:rPr>
              <a:t>Бруцеллез</a:t>
            </a:r>
          </a:p>
          <a:p>
            <a:r>
              <a:rPr lang="ru-RU" dirty="0">
                <a:latin typeface="+mn-lt"/>
              </a:rPr>
              <a:t>Артриты</a:t>
            </a:r>
          </a:p>
          <a:p>
            <a:r>
              <a:rPr lang="ru-RU" dirty="0">
                <a:latin typeface="+mn-lt"/>
              </a:rPr>
              <a:t>Хронический </a:t>
            </a:r>
            <a:r>
              <a:rPr lang="ru-RU" dirty="0" err="1">
                <a:latin typeface="+mn-lt"/>
              </a:rPr>
              <a:t>лейкоэнцефалит</a:t>
            </a:r>
            <a:endParaRPr lang="ru-RU" dirty="0">
              <a:latin typeface="+mn-lt"/>
            </a:endParaRPr>
          </a:p>
          <a:p>
            <a:r>
              <a:rPr lang="ru-RU" dirty="0">
                <a:latin typeface="+mn-lt"/>
              </a:rPr>
              <a:t>Актиномикоз</a:t>
            </a:r>
          </a:p>
          <a:p>
            <a:r>
              <a:rPr lang="ru-RU" dirty="0">
                <a:latin typeface="+mn-lt"/>
              </a:rPr>
              <a:t>Некротический стоматит</a:t>
            </a:r>
          </a:p>
          <a:p>
            <a:r>
              <a:rPr lang="ru-RU" dirty="0">
                <a:latin typeface="+mn-lt"/>
              </a:rPr>
              <a:t>Бешенство</a:t>
            </a:r>
          </a:p>
          <a:p>
            <a:r>
              <a:rPr lang="ru-RU" dirty="0">
                <a:latin typeface="+mn-lt"/>
              </a:rPr>
              <a:t>Эхинококкоз</a:t>
            </a:r>
          </a:p>
          <a:p>
            <a:r>
              <a:rPr lang="ru-RU" dirty="0">
                <a:latin typeface="+mn-lt"/>
              </a:rPr>
              <a:t>и многие </a:t>
            </a:r>
            <a:r>
              <a:rPr lang="ru-RU" dirty="0" smtClean="0">
                <a:latin typeface="+mn-lt"/>
              </a:rPr>
              <a:t>другие</a:t>
            </a:r>
            <a:endParaRPr lang="ru-RU" dirty="0">
              <a:latin typeface="+mn-lt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1470935"/>
            <a:ext cx="4626769" cy="347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2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Враги и конкуренция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726" y="1391946"/>
            <a:ext cx="2720228" cy="25666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048" y="1391946"/>
            <a:ext cx="2799905" cy="26093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047" y="1391946"/>
            <a:ext cx="2109399" cy="26397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1540" y="1391946"/>
            <a:ext cx="2827025" cy="26397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8494" y="4031743"/>
            <a:ext cx="2768438" cy="22147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3366" y="4025641"/>
            <a:ext cx="3095734" cy="22208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0249" y="4025641"/>
            <a:ext cx="3110312" cy="222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Доместикация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8528" y="1251884"/>
            <a:ext cx="3221312" cy="3517340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+mn-lt"/>
              </a:rPr>
              <a:t>22 апреля 1949 года было принято постановление Совета Министров РСФСР организовать при </a:t>
            </a:r>
            <a:r>
              <a:rPr lang="ru-RU" dirty="0" err="1">
                <a:latin typeface="+mn-lt"/>
              </a:rPr>
              <a:t>Печоро-Илычском</a:t>
            </a:r>
            <a:r>
              <a:rPr lang="ru-RU" dirty="0">
                <a:latin typeface="+mn-lt"/>
              </a:rPr>
              <a:t> заповеднике опытную лосиную ферму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1380565"/>
            <a:ext cx="3288185" cy="23103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5" y="3844122"/>
            <a:ext cx="3288185" cy="18502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840" y="1380565"/>
            <a:ext cx="3538940" cy="23573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9840" y="3909639"/>
            <a:ext cx="3538940" cy="23044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403" y="4069976"/>
            <a:ext cx="2856943" cy="214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7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Доместикация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725" y="1664261"/>
            <a:ext cx="5789264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188" y="1664261"/>
            <a:ext cx="310032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4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658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Немного из истории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5357719"/>
            <a:ext cx="10515600" cy="809999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+mn-lt"/>
              </a:rPr>
              <a:t>Рисунок животного </a:t>
            </a:r>
            <a:r>
              <a:rPr lang="ru-RU" dirty="0" err="1">
                <a:latin typeface="+mn-lt"/>
              </a:rPr>
              <a:t>Cervalces</a:t>
            </a:r>
            <a:r>
              <a:rPr lang="ru-RU" dirty="0">
                <a:latin typeface="+mn-lt"/>
              </a:rPr>
              <a:t>, которое предположительно является родственником </a:t>
            </a:r>
            <a:r>
              <a:rPr lang="ru-RU" dirty="0" smtClean="0">
                <a:latin typeface="+mn-lt"/>
              </a:rPr>
              <a:t>лося.</a:t>
            </a:r>
            <a:endParaRPr lang="ru-RU" dirty="0">
              <a:latin typeface="+mn-lt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198" y="1512088"/>
            <a:ext cx="6267354" cy="384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3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Биология </a:t>
            </a:r>
            <a:r>
              <a:rPr lang="ru-RU" dirty="0" smtClean="0"/>
              <a:t>вида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323602"/>
            <a:ext cx="10515600" cy="288981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+mn-lt"/>
              </a:rPr>
              <a:t>Лоси</a:t>
            </a:r>
            <a:r>
              <a:rPr lang="ru-RU" dirty="0">
                <a:latin typeface="+mn-lt"/>
              </a:rPr>
              <a:t> (</a:t>
            </a:r>
            <a:r>
              <a:rPr lang="ru-RU" dirty="0" err="1">
                <a:latin typeface="+mn-lt"/>
              </a:rPr>
              <a:t>Alces</a:t>
            </a:r>
            <a:r>
              <a:rPr lang="ru-RU" dirty="0">
                <a:latin typeface="+mn-lt"/>
              </a:rPr>
              <a:t>), род мле­ко­пи­таю­щих сем. олень­их. </a:t>
            </a:r>
          </a:p>
          <a:p>
            <a:pPr marL="0" indent="0" algn="ctr">
              <a:buNone/>
            </a:pPr>
            <a:r>
              <a:rPr lang="ru-RU" b="1" dirty="0">
                <a:latin typeface="+mn-lt"/>
              </a:rPr>
              <a:t>Род Лось (</a:t>
            </a:r>
            <a:r>
              <a:rPr lang="en-US" b="1" dirty="0" err="1">
                <a:latin typeface="+mn-lt"/>
              </a:rPr>
              <a:t>Acles</a:t>
            </a:r>
            <a:r>
              <a:rPr lang="en-US" b="1" dirty="0">
                <a:latin typeface="+mn-lt"/>
              </a:rPr>
              <a:t>)</a:t>
            </a:r>
          </a:p>
          <a:p>
            <a:pPr marL="0" indent="0">
              <a:buNone/>
            </a:pPr>
            <a:endParaRPr lang="ru-RU" dirty="0" smtClean="0">
              <a:latin typeface="+mn-lt"/>
            </a:endParaRPr>
          </a:p>
          <a:p>
            <a:pPr marL="0" indent="0">
              <a:buNone/>
            </a:pPr>
            <a:endParaRPr lang="ru-RU" dirty="0">
              <a:latin typeface="+mn-lt"/>
            </a:endParaRPr>
          </a:p>
          <a:p>
            <a:pPr marL="0" indent="0">
              <a:buNone/>
            </a:pPr>
            <a:r>
              <a:rPr lang="ru-RU" dirty="0" smtClean="0">
                <a:latin typeface="+mn-lt"/>
              </a:rPr>
              <a:t>Вид</a:t>
            </a:r>
            <a:r>
              <a:rPr lang="ru-RU" dirty="0">
                <a:latin typeface="+mn-lt"/>
              </a:rPr>
              <a:t>: ев­ро­пей­ский лось, или со­ха­тый  </a:t>
            </a:r>
            <a:r>
              <a:rPr lang="ru-RU" dirty="0" smtClean="0">
                <a:latin typeface="+mn-lt"/>
              </a:rPr>
              <a:t>                           Вид</a:t>
            </a:r>
            <a:r>
              <a:rPr lang="ru-RU" dirty="0">
                <a:latin typeface="+mn-lt"/>
              </a:rPr>
              <a:t>: американский лось</a:t>
            </a:r>
          </a:p>
          <a:p>
            <a:pPr marL="0" indent="0">
              <a:buNone/>
            </a:pPr>
            <a:r>
              <a:rPr lang="ru-RU" dirty="0">
                <a:latin typeface="+mn-lt"/>
              </a:rPr>
              <a:t>Европа, </a:t>
            </a:r>
            <a:r>
              <a:rPr lang="ru-RU" dirty="0" err="1" smtClean="0">
                <a:latin typeface="+mn-lt"/>
              </a:rPr>
              <a:t>Зап.Сибирь</a:t>
            </a:r>
            <a:r>
              <a:rPr lang="ru-RU" dirty="0" smtClean="0">
                <a:latin typeface="+mn-lt"/>
              </a:rPr>
              <a:t>                                                             Сев. Америка, Вост. Сибирь</a:t>
            </a:r>
            <a:endParaRPr lang="ru-RU" dirty="0">
              <a:latin typeface="+mn-lt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3801035" y="2438400"/>
            <a:ext cx="1272989" cy="8247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7265333" y="2438399"/>
            <a:ext cx="842683" cy="8247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4116308"/>
            <a:ext cx="3293969" cy="21929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036" y="4116263"/>
            <a:ext cx="3289487" cy="21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9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Описание и внешний вид лося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27376" y="1825625"/>
            <a:ext cx="5921188" cy="4077311"/>
          </a:xfrm>
        </p:spPr>
        <p:txBody>
          <a:bodyPr/>
          <a:lstStyle/>
          <a:p>
            <a:r>
              <a:rPr lang="ru-RU" dirty="0">
                <a:latin typeface="+mn-lt"/>
              </a:rPr>
              <a:t>Черно-коричневый окрас</a:t>
            </a:r>
          </a:p>
          <a:p>
            <a:r>
              <a:rPr lang="ru-RU" dirty="0">
                <a:latin typeface="+mn-lt"/>
              </a:rPr>
              <a:t>Средняя масса особи составляет 650 кг</a:t>
            </a:r>
          </a:p>
          <a:p>
            <a:r>
              <a:rPr lang="ru-RU" dirty="0">
                <a:latin typeface="+mn-lt"/>
              </a:rPr>
              <a:t>Самцы крупнее самок</a:t>
            </a:r>
          </a:p>
          <a:p>
            <a:r>
              <a:rPr lang="ru-RU" dirty="0">
                <a:latin typeface="+mn-lt"/>
              </a:rPr>
              <a:t>Скорость бега может доходить до 40 км/ч</a:t>
            </a:r>
          </a:p>
          <a:p>
            <a:r>
              <a:rPr lang="ru-RU" dirty="0">
                <a:latin typeface="+mn-lt"/>
              </a:rPr>
              <a:t>Лось преодолевает по воде расстояние в 3-5 км, может нырять на большую глубину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1825625"/>
            <a:ext cx="5145470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1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Численность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449108"/>
            <a:ext cx="10515600" cy="4351338"/>
          </a:xfrm>
        </p:spPr>
        <p:txBody>
          <a:bodyPr/>
          <a:lstStyle/>
          <a:p>
            <a:r>
              <a:rPr lang="ru-RU" dirty="0">
                <a:latin typeface="+mn-lt"/>
              </a:rPr>
              <a:t>Численность охотничьих ресурсов в РФ в 2021 г. по данным государственного </a:t>
            </a:r>
            <a:r>
              <a:rPr lang="ru-RU" dirty="0" err="1">
                <a:latin typeface="+mn-lt"/>
              </a:rPr>
              <a:t>охотхозяйственного</a:t>
            </a:r>
            <a:r>
              <a:rPr lang="ru-RU" dirty="0">
                <a:latin typeface="+mn-lt"/>
              </a:rPr>
              <a:t> реестра составила: 1 263,8 тыс. лосей</a:t>
            </a:r>
          </a:p>
          <a:p>
            <a:r>
              <a:rPr lang="ru-RU" dirty="0">
                <a:latin typeface="+mn-lt"/>
              </a:rPr>
              <a:t>Сегодня в Северной Америке живет около 1 млн. лосей. В Канаде самая большая популяция лосей в мире, ≈ 830 000 лосей. Только в одной Британской Колумбии насчитывается более 165 000 лосей.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276" y="3349764"/>
            <a:ext cx="4153272" cy="277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3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Образование рогов у самцов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725" y="1434353"/>
            <a:ext cx="4636096" cy="47426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293" y="1434353"/>
            <a:ext cx="4400413" cy="474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4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След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1792942"/>
            <a:ext cx="10904168" cy="405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0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Места обитания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4934" y="5558116"/>
            <a:ext cx="3585882" cy="457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+mn-lt"/>
              </a:rPr>
              <a:t>Ареал обитания лося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081" y="1470212"/>
            <a:ext cx="7356894" cy="390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8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Размножение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1996" y="1380565"/>
            <a:ext cx="7857067" cy="479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3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Другая 1">
      <a:dk1>
        <a:srgbClr val="034A90"/>
      </a:dk1>
      <a:lt1>
        <a:sysClr val="window" lastClr="FFFFFF"/>
      </a:lt1>
      <a:dk2>
        <a:srgbClr val="3A3838"/>
      </a:dk2>
      <a:lt2>
        <a:srgbClr val="E7E6E6"/>
      </a:lt2>
      <a:accent1>
        <a:srgbClr val="4472C4"/>
      </a:accent1>
      <a:accent2>
        <a:srgbClr val="00B05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D5E5A095-B2D6-474D-9C67-B17638D0D070}" vid="{AB021925-D5F9-4D1E-89A7-82CC2D971F3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21</TotalTime>
  <Words>269</Words>
  <Application>Microsoft Office PowerPoint</Application>
  <PresentationFormat>Широкоэкранный</PresentationFormat>
  <Paragraphs>49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Тема1</vt:lpstr>
      <vt:lpstr>Биологические особенности лося. Разведение лосей в неволе.</vt:lpstr>
      <vt:lpstr>Немного из истории</vt:lpstr>
      <vt:lpstr>Биология вида</vt:lpstr>
      <vt:lpstr>Описание и внешний вид лося</vt:lpstr>
      <vt:lpstr>Численность</vt:lpstr>
      <vt:lpstr>Образование рогов у самцов</vt:lpstr>
      <vt:lpstr>След</vt:lpstr>
      <vt:lpstr>Места обитания</vt:lpstr>
      <vt:lpstr>Размножение </vt:lpstr>
      <vt:lpstr>Беременность и эмбриональное развитие</vt:lpstr>
      <vt:lpstr>Питание лося</vt:lpstr>
      <vt:lpstr>Болезни и смертность</vt:lpstr>
      <vt:lpstr>Враги и конкуренция</vt:lpstr>
      <vt:lpstr>Доместикация</vt:lpstr>
      <vt:lpstr>Доместикация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Биологические особенности лося. Разведение лосей в неволе.</dc:title>
  <dc:creator>Ноутбук аудитория FosAGRO</dc:creator>
  <cp:lastModifiedBy>Ноутбук аудитория FosAGRO</cp:lastModifiedBy>
  <cp:revision>3</cp:revision>
  <dcterms:created xsi:type="dcterms:W3CDTF">2024-02-06T06:55:45Z</dcterms:created>
  <dcterms:modified xsi:type="dcterms:W3CDTF">2024-02-06T07:17:30Z</dcterms:modified>
</cp:coreProperties>
</file>