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62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80" r:id="rId13"/>
    <p:sldId id="274" r:id="rId14"/>
    <p:sldId id="277" r:id="rId15"/>
    <p:sldId id="278" r:id="rId16"/>
    <p:sldId id="279" r:id="rId17"/>
    <p:sldId id="264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A8A"/>
    <a:srgbClr val="3E9E47"/>
    <a:srgbClr val="CC3300"/>
    <a:srgbClr val="000066"/>
    <a:srgbClr val="E4F1E5"/>
    <a:srgbClr val="F0F6FB"/>
    <a:srgbClr val="F7CBAE"/>
    <a:srgbClr val="4472C4"/>
    <a:srgbClr val="CC0000"/>
    <a:srgbClr val="2D6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84185-578F-4B9D-BF14-7AE465A7F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F5B53-05E1-498C-B359-84EAA97A8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6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539068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Природные источники ионизирующего излучения</a:t>
            </a:r>
            <a:br>
              <a:rPr lang="ru-RU" dirty="0"/>
            </a:br>
            <a:r>
              <a:rPr lang="ru-RU" dirty="0"/>
              <a:t>в экологических</a:t>
            </a:r>
            <a:br>
              <a:rPr lang="ru-RU" dirty="0"/>
            </a:br>
            <a:r>
              <a:rPr lang="ru-RU" dirty="0"/>
              <a:t>и техногенных проблемах планеты Земля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" t="1887" r="3428"/>
          <a:stretch/>
        </p:blipFill>
        <p:spPr>
          <a:xfrm>
            <a:off x="688946" y="1018816"/>
            <a:ext cx="4873925" cy="4873925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457BA8-BCB8-4EB9-9378-8F9E36BA6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4" y="4919459"/>
            <a:ext cx="5390681" cy="1849475"/>
          </a:xfrm>
        </p:spPr>
        <p:txBody>
          <a:bodyPr anchor="t">
            <a:noAutofit/>
          </a:bodyPr>
          <a:lstStyle/>
          <a:p>
            <a:r>
              <a:rPr lang="ru-RU" sz="1800" dirty="0" err="1"/>
              <a:t>Торшин</a:t>
            </a:r>
            <a:r>
              <a:rPr lang="ru-RU" sz="1800" dirty="0"/>
              <a:t> Сергей Порфирьевич</a:t>
            </a:r>
            <a:br>
              <a:rPr lang="ru-RU" sz="1800" dirty="0"/>
            </a:br>
            <a:r>
              <a:rPr lang="ru-RU" sz="1800" spc="-100" dirty="0">
                <a:latin typeface="+mj-lt"/>
              </a:rPr>
              <a:t>Профессор кафедры агрономической, биологической химии </a:t>
            </a:r>
            <a:r>
              <a:rPr lang="ru-RU" sz="1800" spc="-70" dirty="0">
                <a:latin typeface="+mj-lt"/>
              </a:rPr>
              <a:t>и радиологии РГАУ-МСХА имени К.А. Тимирязева, доктор биологических наук, Лауреат Премии Правительства РФ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16C23B-ED5C-40AE-A830-794DA81A8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7597" r="47203"/>
          <a:stretch/>
        </p:blipFill>
        <p:spPr>
          <a:xfrm>
            <a:off x="688946" y="1018816"/>
            <a:ext cx="4873925" cy="48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17">
            <a:extLst>
              <a:ext uri="{FF2B5EF4-FFF2-40B4-BE49-F238E27FC236}">
                <a16:creationId xmlns:a16="http://schemas.microsoft.com/office/drawing/2014/main" id="{0394B3A8-C549-4FB7-A4C8-36A56CD77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387" y="3332243"/>
            <a:ext cx="3086094" cy="863600"/>
          </a:xfrm>
          <a:prstGeom prst="roundRect">
            <a:avLst>
              <a:gd name="adj" fmla="val 16667"/>
            </a:avLst>
          </a:prstGeom>
          <a:solidFill>
            <a:srgbClr val="3E9E47">
              <a:alpha val="14117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Бета-распад (</a:t>
            </a:r>
            <a:r>
              <a:rPr lang="ru-RU" altLang="ru-RU" dirty="0">
                <a:sym typeface="Symbol" panose="05050102010706020507" pitchFamily="18" charset="2"/>
              </a:rPr>
              <a:t></a:t>
            </a:r>
            <a:r>
              <a:rPr lang="en-US" altLang="ru-RU" baseline="30000" dirty="0">
                <a:sym typeface="Symbol" panose="05050102010706020507" pitchFamily="18" charset="2"/>
              </a:rPr>
              <a:t>–</a:t>
            </a:r>
            <a:r>
              <a:rPr lang="ru-RU" altLang="ru-RU" dirty="0">
                <a:sym typeface="Symbol" panose="05050102010706020507" pitchFamily="18" charset="2"/>
              </a:rPr>
              <a:t>)</a:t>
            </a:r>
            <a:r>
              <a:rPr lang="ru-RU" altLang="ru-RU" sz="2400" dirty="0">
                <a:solidFill>
                  <a:srgbClr val="000066"/>
                </a:solidFill>
                <a:sym typeface="Symbol" panose="05050102010706020507" pitchFamily="18" charset="2"/>
              </a:rPr>
              <a:t>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10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36E4D4-E36A-4D8D-B117-D127DE2CEA77}"/>
              </a:ext>
            </a:extLst>
          </p:cNvPr>
          <p:cNvGrpSpPr/>
          <p:nvPr/>
        </p:nvGrpSpPr>
        <p:grpSpPr>
          <a:xfrm>
            <a:off x="-1" y="-2573399"/>
            <a:ext cx="12221136" cy="1229888"/>
            <a:chOff x="-1" y="1147474"/>
            <a:chExt cx="12221136" cy="465024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8F6D62-844F-4C42-845F-4D3F84DC6914}"/>
                </a:ext>
              </a:extLst>
            </p:cNvPr>
            <p:cNvGrpSpPr/>
            <p:nvPr/>
          </p:nvGrpSpPr>
          <p:grpSpPr>
            <a:xfrm>
              <a:off x="-1" y="2659685"/>
              <a:ext cx="12221136" cy="3138031"/>
              <a:chOff x="-1" y="2659685"/>
              <a:chExt cx="12221136" cy="3138031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DAFA31C-178B-4797-9BE9-B72F9905EF4D}"/>
                  </a:ext>
                </a:extLst>
              </p:cNvPr>
              <p:cNvSpPr/>
              <p:nvPr/>
            </p:nvSpPr>
            <p:spPr>
              <a:xfrm>
                <a:off x="-1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ED1C56A9-9D4A-44A9-90D7-2A8C4C4146A9}"/>
                  </a:ext>
                </a:extLst>
              </p:cNvPr>
              <p:cNvSpPr/>
              <p:nvPr/>
            </p:nvSpPr>
            <p:spPr>
              <a:xfrm>
                <a:off x="9874328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D430CC4-FAAA-4CCA-8908-537A5CC5B55F}"/>
                </a:ext>
              </a:extLst>
            </p:cNvPr>
            <p:cNvGrpSpPr/>
            <p:nvPr/>
          </p:nvGrpSpPr>
          <p:grpSpPr>
            <a:xfrm>
              <a:off x="0" y="1147474"/>
              <a:ext cx="12221135" cy="3138031"/>
              <a:chOff x="0" y="1147474"/>
              <a:chExt cx="12221135" cy="313803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FC31C70-460C-4DB1-968A-66A2F78D311C}"/>
                  </a:ext>
                </a:extLst>
              </p:cNvPr>
              <p:cNvSpPr/>
              <p:nvPr/>
            </p:nvSpPr>
            <p:spPr>
              <a:xfrm>
                <a:off x="0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C0F2B0B-5A03-431F-A36E-C0C14168E103}"/>
                  </a:ext>
                </a:extLst>
              </p:cNvPr>
              <p:cNvSpPr/>
              <p:nvPr/>
            </p:nvSpPr>
            <p:spPr>
              <a:xfrm>
                <a:off x="10417245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3" name="Rectangle 5">
            <a:extLst>
              <a:ext uri="{FF2B5EF4-FFF2-40B4-BE49-F238E27FC236}">
                <a16:creationId xmlns:a16="http://schemas.microsoft.com/office/drawing/2014/main" id="{5B35A3D6-0172-468A-851A-F8580322E007}"/>
              </a:ext>
            </a:extLst>
          </p:cNvPr>
          <p:cNvSpPr txBox="1">
            <a:spLocks noChangeArrowheads="1"/>
          </p:cNvSpPr>
          <p:nvPr/>
        </p:nvSpPr>
        <p:spPr>
          <a:xfrm>
            <a:off x="847725" y="1402220"/>
            <a:ext cx="10346146" cy="43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300" b="1" i="1" dirty="0">
                <a:solidFill>
                  <a:schemeClr val="accent2"/>
                </a:solidFill>
              </a:rPr>
              <a:t>Причина </a:t>
            </a:r>
            <a:r>
              <a:rPr lang="ru-RU" sz="2300" b="1" dirty="0">
                <a:solidFill>
                  <a:srgbClr val="034A8A"/>
                </a:solidFill>
              </a:rPr>
              <a:t>— избыток в ядре энергии 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5D865077-AE23-43AE-BBD0-E61D439BD62A}"/>
              </a:ext>
            </a:extLst>
          </p:cNvPr>
          <p:cNvSpPr txBox="1">
            <a:spLocks noChangeArrowheads="1"/>
          </p:cNvSpPr>
          <p:nvPr/>
        </p:nvSpPr>
        <p:spPr>
          <a:xfrm>
            <a:off x="6725244" y="3535389"/>
            <a:ext cx="2664379" cy="390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2700" b="1" baseline="-25000" dirty="0">
                <a:solidFill>
                  <a:srgbClr val="034A8A"/>
                </a:solidFill>
                <a:latin typeface="+mn-lt"/>
              </a:rPr>
              <a:t>Z</a:t>
            </a:r>
            <a:r>
              <a:rPr lang="en-US" sz="2700" b="1" dirty="0">
                <a:solidFill>
                  <a:srgbClr val="034A8A"/>
                </a:solidFill>
                <a:latin typeface="+mn-lt"/>
              </a:rPr>
              <a:t> X* </a:t>
            </a:r>
            <a:r>
              <a:rPr lang="en-US" sz="2700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  </a:t>
            </a:r>
            <a:r>
              <a:rPr lang="en-US" sz="2700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Z </a:t>
            </a:r>
            <a:r>
              <a:rPr lang="en-US" sz="2700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X + 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AAE95F1F-2026-43D7-87C8-230C27B29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847" y="2010261"/>
            <a:ext cx="4321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ru-RU" sz="1800" i="0" dirty="0">
                <a:solidFill>
                  <a:srgbClr val="800000"/>
                </a:solidFill>
              </a:rPr>
              <a:t>    </a:t>
            </a:r>
            <a:r>
              <a:rPr lang="ru-RU" altLang="ru-RU" sz="2200" i="0" dirty="0">
                <a:solidFill>
                  <a:srgbClr val="800000"/>
                </a:solidFill>
                <a:latin typeface="Symbol" panose="05050102010706020507" pitchFamily="18" charset="2"/>
              </a:rPr>
              <a:t>g </a:t>
            </a:r>
            <a:r>
              <a:rPr lang="ru-RU" altLang="ru-RU" sz="2200" i="0" dirty="0">
                <a:solidFill>
                  <a:srgbClr val="800000"/>
                </a:solidFill>
              </a:rPr>
              <a:t>– фотон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ru-RU" sz="2200" i="0" dirty="0">
                <a:solidFill>
                  <a:srgbClr val="800000"/>
                </a:solidFill>
              </a:rPr>
              <a:t>электромагнитное излучение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endParaRPr lang="ru-RU" altLang="ru-RU" sz="2200" i="0" dirty="0">
              <a:solidFill>
                <a:srgbClr val="800000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 dirty="0">
              <a:solidFill>
                <a:srgbClr val="80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2DD048-B786-4D3F-B048-3BC097D0C6DC}"/>
              </a:ext>
            </a:extLst>
          </p:cNvPr>
          <p:cNvSpPr/>
          <p:nvPr/>
        </p:nvSpPr>
        <p:spPr>
          <a:xfrm>
            <a:off x="3416092" y="497177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700" b="1" baseline="-25000" dirty="0">
                <a:solidFill>
                  <a:srgbClr val="034A8A"/>
                </a:solidFill>
              </a:rPr>
              <a:t>      137 </a:t>
            </a:r>
            <a:r>
              <a:rPr lang="en-US" sz="2700" b="1" baseline="-25000" dirty="0">
                <a:solidFill>
                  <a:srgbClr val="034A8A"/>
                </a:solidFill>
              </a:rPr>
              <a:t>    </a:t>
            </a:r>
            <a:r>
              <a:rPr lang="ru-RU" sz="2700" b="1" baseline="-25000" dirty="0">
                <a:solidFill>
                  <a:srgbClr val="034A8A"/>
                </a:solidFill>
              </a:rPr>
              <a:t>             </a:t>
            </a:r>
            <a:r>
              <a:rPr lang="en-US" sz="2700" b="1" baseline="-25000" dirty="0">
                <a:solidFill>
                  <a:srgbClr val="034A8A"/>
                </a:solidFill>
              </a:rPr>
              <a:t>                 137            </a:t>
            </a:r>
            <a:r>
              <a:rPr lang="ru-RU" sz="2700" b="1" baseline="-25000" dirty="0">
                <a:solidFill>
                  <a:srgbClr val="034A8A"/>
                </a:solidFill>
              </a:rPr>
              <a:t>    </a:t>
            </a:r>
            <a:r>
              <a:rPr lang="en-US" sz="2700" b="1" baseline="-25000" dirty="0">
                <a:solidFill>
                  <a:srgbClr val="034A8A"/>
                </a:solidFill>
              </a:rPr>
              <a:t>  137</a:t>
            </a:r>
            <a:endParaRPr lang="ru-RU" sz="2700" b="1" baseline="-25000" dirty="0">
              <a:solidFill>
                <a:srgbClr val="034A8A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700" b="1" baseline="-25000" dirty="0">
                <a:solidFill>
                  <a:srgbClr val="034A8A"/>
                </a:solidFill>
              </a:rPr>
              <a:t>      </a:t>
            </a:r>
            <a:r>
              <a:rPr lang="ru-RU" sz="2700" b="1" baseline="-25000" dirty="0">
                <a:solidFill>
                  <a:srgbClr val="034A8A"/>
                </a:solidFill>
              </a:rPr>
              <a:t>55</a:t>
            </a:r>
            <a:r>
              <a:rPr lang="en-US" sz="2700" b="1" dirty="0">
                <a:solidFill>
                  <a:srgbClr val="034A8A"/>
                </a:solidFill>
              </a:rPr>
              <a:t>Cs </a:t>
            </a:r>
            <a:r>
              <a:rPr lang="en-US" sz="2700" b="1" dirty="0">
                <a:solidFill>
                  <a:srgbClr val="034A8A"/>
                </a:solidFill>
                <a:sym typeface="Symbol" pitchFamily="18" charset="2"/>
              </a:rPr>
              <a:t></a:t>
            </a:r>
            <a:r>
              <a:rPr lang="ru-RU" sz="2700" b="1" dirty="0">
                <a:solidFill>
                  <a:srgbClr val="034A8A"/>
                </a:solidFill>
                <a:sym typeface="Symbol" pitchFamily="18" charset="2"/>
              </a:rPr>
              <a:t> </a:t>
            </a:r>
            <a:r>
              <a:rPr lang="en-US" sz="2700" b="1" dirty="0">
                <a:solidFill>
                  <a:srgbClr val="034A8A"/>
                </a:solidFill>
                <a:sym typeface="Symbol" pitchFamily="18" charset="2"/>
              </a:rPr>
              <a:t> </a:t>
            </a:r>
            <a:r>
              <a:rPr lang="ru-RU" sz="2700" b="1" dirty="0">
                <a:solidFill>
                  <a:srgbClr val="034A8A"/>
                </a:solidFill>
                <a:sym typeface="Symbol" pitchFamily="18" charset="2"/>
              </a:rPr>
              <a:t></a:t>
            </a:r>
            <a:r>
              <a:rPr lang="en-US" sz="2700" b="1" baseline="30000" dirty="0">
                <a:solidFill>
                  <a:srgbClr val="034A8A"/>
                </a:solidFill>
                <a:sym typeface="Symbol" pitchFamily="18" charset="2"/>
              </a:rPr>
              <a:t>–</a:t>
            </a:r>
            <a:r>
              <a:rPr lang="ru-RU" sz="2700" b="1" baseline="-25000" dirty="0">
                <a:solidFill>
                  <a:srgbClr val="034A8A"/>
                </a:solidFill>
              </a:rPr>
              <a:t> </a:t>
            </a:r>
            <a:r>
              <a:rPr lang="ru-RU" sz="2700" b="1" dirty="0">
                <a:solidFill>
                  <a:srgbClr val="034A8A"/>
                </a:solidFill>
              </a:rPr>
              <a:t>+</a:t>
            </a:r>
            <a:r>
              <a:rPr lang="ru-RU" sz="2700" b="1" baseline="-25000" dirty="0">
                <a:solidFill>
                  <a:srgbClr val="034A8A"/>
                </a:solidFill>
              </a:rPr>
              <a:t> </a:t>
            </a:r>
            <a:r>
              <a:rPr lang="ru-RU" sz="2800" dirty="0" err="1">
                <a:solidFill>
                  <a:srgbClr val="034A8A"/>
                </a:solidFill>
                <a:latin typeface="Symbol" pitchFamily="18" charset="2"/>
              </a:rPr>
              <a:t>n</a:t>
            </a:r>
            <a:r>
              <a:rPr lang="ru-RU" sz="2700" b="1" baseline="-25000" dirty="0" err="1">
                <a:solidFill>
                  <a:srgbClr val="034A8A"/>
                </a:solidFill>
              </a:rPr>
              <a:t>e</a:t>
            </a:r>
            <a:r>
              <a:rPr lang="en-US" sz="2700" b="1" dirty="0">
                <a:solidFill>
                  <a:srgbClr val="034A8A"/>
                </a:solidFill>
                <a:sym typeface="Symbol" pitchFamily="18" charset="2"/>
              </a:rPr>
              <a:t>+</a:t>
            </a:r>
            <a:r>
              <a:rPr lang="ru-RU" sz="2700" b="1" dirty="0">
                <a:solidFill>
                  <a:srgbClr val="034A8A"/>
                </a:solidFill>
                <a:sym typeface="Symbol" pitchFamily="18" charset="2"/>
              </a:rPr>
              <a:t> </a:t>
            </a:r>
            <a:r>
              <a:rPr lang="en-US" sz="2700" b="1" baseline="-25000" dirty="0">
                <a:solidFill>
                  <a:srgbClr val="034A8A"/>
                </a:solidFill>
                <a:sym typeface="Symbol" pitchFamily="18" charset="2"/>
              </a:rPr>
              <a:t>56</a:t>
            </a:r>
            <a:r>
              <a:rPr lang="en-US" sz="2700" b="1" dirty="0">
                <a:solidFill>
                  <a:srgbClr val="034A8A"/>
                </a:solidFill>
                <a:sym typeface="Symbol" pitchFamily="18" charset="2"/>
              </a:rPr>
              <a:t>Ba*</a:t>
            </a:r>
            <a:r>
              <a:rPr lang="ru-RU" sz="2700" b="1" dirty="0">
                <a:solidFill>
                  <a:srgbClr val="034A8A"/>
                </a:solidFill>
                <a:sym typeface="Symbol" pitchFamily="18" charset="2"/>
              </a:rPr>
              <a:t> </a:t>
            </a:r>
            <a:r>
              <a:rPr lang="en-US" sz="2700" b="1" dirty="0">
                <a:solidFill>
                  <a:srgbClr val="034A8A"/>
                </a:solidFill>
                <a:sym typeface="Symbol" pitchFamily="18" charset="2"/>
              </a:rPr>
              <a:t></a:t>
            </a:r>
            <a:r>
              <a:rPr lang="ru-RU" sz="2700" b="1" dirty="0">
                <a:solidFill>
                  <a:srgbClr val="034A8A"/>
                </a:solidFill>
                <a:sym typeface="Symbol" pitchFamily="18" charset="2"/>
              </a:rPr>
              <a:t> </a:t>
            </a:r>
            <a:r>
              <a:rPr lang="en-US" sz="2700" b="1" baseline="-25000" dirty="0">
                <a:solidFill>
                  <a:srgbClr val="034A8A"/>
                </a:solidFill>
                <a:sym typeface="Symbol" pitchFamily="18" charset="2"/>
              </a:rPr>
              <a:t>56</a:t>
            </a:r>
            <a:r>
              <a:rPr lang="en-US" sz="2700" b="1" dirty="0">
                <a:solidFill>
                  <a:srgbClr val="034A8A"/>
                </a:solidFill>
                <a:sym typeface="Symbol" pitchFamily="18" charset="2"/>
              </a:rPr>
              <a:t>Ba + </a:t>
            </a:r>
            <a:endParaRPr lang="ru-RU" sz="2700" b="1" dirty="0">
              <a:solidFill>
                <a:srgbClr val="034A8A"/>
              </a:solidFill>
            </a:endParaRPr>
          </a:p>
        </p:txBody>
      </p:sp>
      <p:graphicFrame>
        <p:nvGraphicFramePr>
          <p:cNvPr id="48" name="Object 15">
            <a:extLst>
              <a:ext uri="{FF2B5EF4-FFF2-40B4-BE49-F238E27FC236}">
                <a16:creationId xmlns:a16="http://schemas.microsoft.com/office/drawing/2014/main" id="{86613049-E6EC-43EB-9FAC-7A7CB0D7A0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088449"/>
              </p:ext>
            </p:extLst>
          </p:nvPr>
        </p:nvGraphicFramePr>
        <p:xfrm>
          <a:off x="1568733" y="1731119"/>
          <a:ext cx="2462241" cy="3052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Image" r:id="rId3" imgW="1587302" imgH="1968254" progId="Photoshop.Image.9">
                  <p:embed/>
                </p:oleObj>
              </mc:Choice>
              <mc:Fallback>
                <p:oleObj name="Image" r:id="rId3" imgW="1587302" imgH="1968254" progId="Photoshop.Image.9">
                  <p:embed/>
                  <p:pic>
                    <p:nvPicPr>
                      <p:cNvPr id="38" name="Object 15">
                        <a:extLst>
                          <a:ext uri="{FF2B5EF4-FFF2-40B4-BE49-F238E27FC236}">
                            <a16:creationId xmlns:a16="http://schemas.microsoft.com/office/drawing/2014/main" id="{EF705E63-4B53-409E-80A9-BF90C637E5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733" y="1731119"/>
                        <a:ext cx="2462241" cy="3052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Freeform 6">
            <a:extLst>
              <a:ext uri="{FF2B5EF4-FFF2-40B4-BE49-F238E27FC236}">
                <a16:creationId xmlns:a16="http://schemas.microsoft.com/office/drawing/2014/main" id="{04FA8C08-B262-4384-8248-DF0B4B5DCB3F}"/>
              </a:ext>
            </a:extLst>
          </p:cNvPr>
          <p:cNvSpPr>
            <a:spLocks/>
          </p:cNvSpPr>
          <p:nvPr/>
        </p:nvSpPr>
        <p:spPr bwMode="auto">
          <a:xfrm rot="20502527">
            <a:off x="3375897" y="2657961"/>
            <a:ext cx="2744788" cy="185737"/>
          </a:xfrm>
          <a:custGeom>
            <a:avLst/>
            <a:gdLst>
              <a:gd name="T0" fmla="*/ 0 w 3564"/>
              <a:gd name="T1" fmla="*/ 2147483646 h 146"/>
              <a:gd name="T2" fmla="*/ 2147483646 w 3564"/>
              <a:gd name="T3" fmla="*/ 2147483646 h 146"/>
              <a:gd name="T4" fmla="*/ 2147483646 w 3564"/>
              <a:gd name="T5" fmla="*/ 2147483646 h 146"/>
              <a:gd name="T6" fmla="*/ 2147483646 w 3564"/>
              <a:gd name="T7" fmla="*/ 0 h 146"/>
              <a:gd name="T8" fmla="*/ 2147483646 w 3564"/>
              <a:gd name="T9" fmla="*/ 2147483646 h 146"/>
              <a:gd name="T10" fmla="*/ 2147483646 w 3564"/>
              <a:gd name="T11" fmla="*/ 2147483646 h 146"/>
              <a:gd name="T12" fmla="*/ 2147483646 w 3564"/>
              <a:gd name="T13" fmla="*/ 2147483646 h 146"/>
              <a:gd name="T14" fmla="*/ 2147483646 w 3564"/>
              <a:gd name="T15" fmla="*/ 2147483646 h 146"/>
              <a:gd name="T16" fmla="*/ 2147483646 w 3564"/>
              <a:gd name="T17" fmla="*/ 2147483646 h 146"/>
              <a:gd name="T18" fmla="*/ 2147483646 w 3564"/>
              <a:gd name="T19" fmla="*/ 2147483646 h 146"/>
              <a:gd name="T20" fmla="*/ 2147483646 w 3564"/>
              <a:gd name="T21" fmla="*/ 2147483646 h 146"/>
              <a:gd name="T22" fmla="*/ 2147483646 w 3564"/>
              <a:gd name="T23" fmla="*/ 2147483646 h 146"/>
              <a:gd name="T24" fmla="*/ 2147483646 w 3564"/>
              <a:gd name="T25" fmla="*/ 2147483646 h 146"/>
              <a:gd name="T26" fmla="*/ 2147483646 w 3564"/>
              <a:gd name="T27" fmla="*/ 2147483646 h 146"/>
              <a:gd name="T28" fmla="*/ 2147483646 w 3564"/>
              <a:gd name="T29" fmla="*/ 2147483646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64"/>
              <a:gd name="T46" fmla="*/ 0 h 146"/>
              <a:gd name="T47" fmla="*/ 3564 w 3564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64" h="146">
                <a:moveTo>
                  <a:pt x="0" y="132"/>
                </a:moveTo>
                <a:cubicBezTo>
                  <a:pt x="42" y="112"/>
                  <a:pt x="170" y="10"/>
                  <a:pt x="252" y="12"/>
                </a:cubicBezTo>
                <a:cubicBezTo>
                  <a:pt x="334" y="14"/>
                  <a:pt x="410" y="146"/>
                  <a:pt x="492" y="144"/>
                </a:cubicBezTo>
                <a:cubicBezTo>
                  <a:pt x="574" y="142"/>
                  <a:pt x="648" y="0"/>
                  <a:pt x="744" y="0"/>
                </a:cubicBezTo>
                <a:cubicBezTo>
                  <a:pt x="840" y="0"/>
                  <a:pt x="974" y="142"/>
                  <a:pt x="1068" y="144"/>
                </a:cubicBezTo>
                <a:cubicBezTo>
                  <a:pt x="1162" y="146"/>
                  <a:pt x="1222" y="18"/>
                  <a:pt x="1308" y="12"/>
                </a:cubicBezTo>
                <a:cubicBezTo>
                  <a:pt x="1394" y="6"/>
                  <a:pt x="1492" y="108"/>
                  <a:pt x="1584" y="108"/>
                </a:cubicBezTo>
                <a:cubicBezTo>
                  <a:pt x="1676" y="108"/>
                  <a:pt x="1762" y="10"/>
                  <a:pt x="1860" y="12"/>
                </a:cubicBezTo>
                <a:cubicBezTo>
                  <a:pt x="1958" y="14"/>
                  <a:pt x="2074" y="118"/>
                  <a:pt x="2172" y="120"/>
                </a:cubicBezTo>
                <a:cubicBezTo>
                  <a:pt x="2270" y="122"/>
                  <a:pt x="2356" y="26"/>
                  <a:pt x="2448" y="24"/>
                </a:cubicBezTo>
                <a:cubicBezTo>
                  <a:pt x="2540" y="22"/>
                  <a:pt x="2636" y="108"/>
                  <a:pt x="2724" y="108"/>
                </a:cubicBezTo>
                <a:cubicBezTo>
                  <a:pt x="2812" y="108"/>
                  <a:pt x="2888" y="24"/>
                  <a:pt x="2976" y="24"/>
                </a:cubicBezTo>
                <a:cubicBezTo>
                  <a:pt x="3064" y="24"/>
                  <a:pt x="3174" y="98"/>
                  <a:pt x="3252" y="108"/>
                </a:cubicBezTo>
                <a:lnTo>
                  <a:pt x="3444" y="84"/>
                </a:lnTo>
                <a:lnTo>
                  <a:pt x="3564" y="60"/>
                </a:lnTo>
              </a:path>
            </a:pathLst>
          </a:custGeom>
          <a:noFill/>
          <a:ln w="53975">
            <a:solidFill>
              <a:srgbClr val="80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2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Осколочное деление тяжелых ядер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11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36E4D4-E36A-4D8D-B117-D127DE2CEA77}"/>
              </a:ext>
            </a:extLst>
          </p:cNvPr>
          <p:cNvGrpSpPr/>
          <p:nvPr/>
        </p:nvGrpSpPr>
        <p:grpSpPr>
          <a:xfrm>
            <a:off x="-1" y="-2573399"/>
            <a:ext cx="12221136" cy="1229888"/>
            <a:chOff x="-1" y="1147474"/>
            <a:chExt cx="12221136" cy="465024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8F6D62-844F-4C42-845F-4D3F84DC6914}"/>
                </a:ext>
              </a:extLst>
            </p:cNvPr>
            <p:cNvGrpSpPr/>
            <p:nvPr/>
          </p:nvGrpSpPr>
          <p:grpSpPr>
            <a:xfrm>
              <a:off x="-1" y="2659685"/>
              <a:ext cx="12221136" cy="3138031"/>
              <a:chOff x="-1" y="2659685"/>
              <a:chExt cx="12221136" cy="3138031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DAFA31C-178B-4797-9BE9-B72F9905EF4D}"/>
                  </a:ext>
                </a:extLst>
              </p:cNvPr>
              <p:cNvSpPr/>
              <p:nvPr/>
            </p:nvSpPr>
            <p:spPr>
              <a:xfrm>
                <a:off x="-1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ED1C56A9-9D4A-44A9-90D7-2A8C4C4146A9}"/>
                  </a:ext>
                </a:extLst>
              </p:cNvPr>
              <p:cNvSpPr/>
              <p:nvPr/>
            </p:nvSpPr>
            <p:spPr>
              <a:xfrm>
                <a:off x="9874328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D430CC4-FAAA-4CCA-8908-537A5CC5B55F}"/>
                </a:ext>
              </a:extLst>
            </p:cNvPr>
            <p:cNvGrpSpPr/>
            <p:nvPr/>
          </p:nvGrpSpPr>
          <p:grpSpPr>
            <a:xfrm>
              <a:off x="0" y="1147474"/>
              <a:ext cx="12221135" cy="3138031"/>
              <a:chOff x="0" y="1147474"/>
              <a:chExt cx="12221135" cy="313803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FC31C70-460C-4DB1-968A-66A2F78D311C}"/>
                  </a:ext>
                </a:extLst>
              </p:cNvPr>
              <p:cNvSpPr/>
              <p:nvPr/>
            </p:nvSpPr>
            <p:spPr>
              <a:xfrm>
                <a:off x="0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C0F2B0B-5A03-431F-A36E-C0C14168E103}"/>
                  </a:ext>
                </a:extLst>
              </p:cNvPr>
              <p:cNvSpPr/>
              <p:nvPr/>
            </p:nvSpPr>
            <p:spPr>
              <a:xfrm>
                <a:off x="10417245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graphicFrame>
        <p:nvGraphicFramePr>
          <p:cNvPr id="29" name="Object 17">
            <a:extLst>
              <a:ext uri="{FF2B5EF4-FFF2-40B4-BE49-F238E27FC236}">
                <a16:creationId xmlns:a16="http://schemas.microsoft.com/office/drawing/2014/main" id="{A4A18D86-652E-4426-872C-B60CD75EC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934821"/>
              </p:ext>
            </p:extLst>
          </p:nvPr>
        </p:nvGraphicFramePr>
        <p:xfrm>
          <a:off x="2261800" y="1433618"/>
          <a:ext cx="2396921" cy="4712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Image" r:id="rId3" imgW="2501587" imgH="5473016" progId="Photoshop.Image.7">
                  <p:embed/>
                </p:oleObj>
              </mc:Choice>
              <mc:Fallback>
                <p:oleObj name="Image" r:id="rId3" imgW="2501587" imgH="5473016" progId="Photoshop.Image.7">
                  <p:embed/>
                  <p:pic>
                    <p:nvPicPr>
                      <p:cNvPr id="25604" name="Object 17">
                        <a:extLst>
                          <a:ext uri="{FF2B5EF4-FFF2-40B4-BE49-F238E27FC236}">
                            <a16:creationId xmlns:a16="http://schemas.microsoft.com/office/drawing/2014/main" id="{DBA35EDA-4B2F-4008-9AE4-61796E31711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1800" y="1433618"/>
                        <a:ext cx="2396921" cy="471282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4">
            <a:extLst>
              <a:ext uri="{FF2B5EF4-FFF2-40B4-BE49-F238E27FC236}">
                <a16:creationId xmlns:a16="http://schemas.microsoft.com/office/drawing/2014/main" id="{4E83FE18-DCB1-42A7-BFC3-47025C0CE6E0}"/>
              </a:ext>
            </a:extLst>
          </p:cNvPr>
          <p:cNvSpPr txBox="1">
            <a:spLocks noChangeArrowheads="1"/>
          </p:cNvSpPr>
          <p:nvPr/>
        </p:nvSpPr>
        <p:spPr>
          <a:xfrm>
            <a:off x="5154022" y="1592367"/>
            <a:ext cx="5127625" cy="50688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000" b="1" dirty="0">
                <a:solidFill>
                  <a:srgbClr val="034A8A"/>
                </a:solidFill>
              </a:rPr>
              <a:t>Спонтанное деление ядер</a:t>
            </a:r>
          </a:p>
          <a:p>
            <a:pPr algn="ctr">
              <a:buFontTx/>
              <a:buNone/>
            </a:pPr>
            <a:r>
              <a:rPr lang="ru-RU" altLang="ru-RU" b="1" baseline="30000" dirty="0">
                <a:solidFill>
                  <a:srgbClr val="034A8A"/>
                </a:solidFill>
              </a:rPr>
              <a:t>235</a:t>
            </a:r>
            <a:r>
              <a:rPr lang="en-US" altLang="ru-RU" b="1" dirty="0">
                <a:solidFill>
                  <a:srgbClr val="034A8A"/>
                </a:solidFill>
              </a:rPr>
              <a:t>U 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 </a:t>
            </a:r>
            <a:r>
              <a:rPr lang="ru-RU" altLang="ru-RU" b="1" baseline="30000" dirty="0">
                <a:solidFill>
                  <a:srgbClr val="034A8A"/>
                </a:solidFill>
                <a:sym typeface="Symbol" panose="05050102010706020507" pitchFamily="18" charset="2"/>
              </a:rPr>
              <a:t>М1</a:t>
            </a:r>
            <a:r>
              <a:rPr lang="ru-RU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Х + </a:t>
            </a:r>
            <a:r>
              <a:rPr lang="ru-RU" altLang="ru-RU" b="1" baseline="30000" dirty="0">
                <a:solidFill>
                  <a:srgbClr val="034A8A"/>
                </a:solidFill>
                <a:sym typeface="Symbol" panose="05050102010706020507" pitchFamily="18" charset="2"/>
              </a:rPr>
              <a:t>М2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Y +</a:t>
            </a:r>
            <a:r>
              <a:rPr lang="ru-RU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 </a:t>
            </a:r>
            <a:r>
              <a:rPr lang="en-US" altLang="ru-RU" sz="2400" b="1" dirty="0">
                <a:solidFill>
                  <a:srgbClr val="034A8A"/>
                </a:solidFill>
                <a:sym typeface="Symbol" panose="05050102010706020507" pitchFamily="18" charset="2"/>
              </a:rPr>
              <a:t>2-3 n</a:t>
            </a:r>
            <a:r>
              <a:rPr lang="ru-RU" altLang="ru-RU" sz="2400" b="1" dirty="0">
                <a:solidFill>
                  <a:srgbClr val="034A8A"/>
                </a:solidFill>
                <a:sym typeface="Symbol" panose="05050102010706020507" pitchFamily="18" charset="2"/>
              </a:rPr>
              <a:t> 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+</a:t>
            </a:r>
            <a:r>
              <a:rPr lang="ru-RU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 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Q</a:t>
            </a:r>
            <a:endParaRPr lang="ru-RU" altLang="ru-RU" sz="2400" b="1" dirty="0">
              <a:solidFill>
                <a:srgbClr val="034A8A"/>
              </a:solidFill>
            </a:endParaRPr>
          </a:p>
          <a:p>
            <a:pPr algn="ctr">
              <a:buFontTx/>
              <a:buNone/>
            </a:pPr>
            <a:endParaRPr lang="ru-RU" altLang="ru-RU" b="1" baseline="30000" dirty="0">
              <a:solidFill>
                <a:srgbClr val="034A8A"/>
              </a:solidFill>
            </a:endParaRPr>
          </a:p>
          <a:p>
            <a:pPr algn="ctr">
              <a:buFontTx/>
              <a:buNone/>
            </a:pPr>
            <a:r>
              <a:rPr lang="ru-RU" altLang="ru-RU" sz="1800" b="1" dirty="0">
                <a:solidFill>
                  <a:srgbClr val="034A8A"/>
                </a:solidFill>
              </a:rPr>
              <a:t>1940 г. – Г.Н. Флеров, К.А. Петржак</a:t>
            </a:r>
          </a:p>
          <a:p>
            <a:pPr algn="ctr">
              <a:buFontTx/>
              <a:buNone/>
            </a:pPr>
            <a:endParaRPr lang="ru-RU" altLang="ru-RU" sz="800" b="1" dirty="0">
              <a:solidFill>
                <a:srgbClr val="034A8A"/>
              </a:solidFill>
            </a:endParaRPr>
          </a:p>
          <a:p>
            <a:pPr algn="ctr">
              <a:buFontTx/>
              <a:buNone/>
            </a:pPr>
            <a:endParaRPr lang="ru-RU" altLang="ru-RU" sz="1800" b="1" dirty="0">
              <a:solidFill>
                <a:srgbClr val="034A8A"/>
              </a:solidFill>
            </a:endParaRPr>
          </a:p>
          <a:p>
            <a:pPr algn="ctr">
              <a:buFontTx/>
              <a:buNone/>
            </a:pPr>
            <a:r>
              <a:rPr lang="ru-RU" altLang="ru-RU" b="1" baseline="30000" dirty="0">
                <a:solidFill>
                  <a:srgbClr val="034A8A"/>
                </a:solidFill>
              </a:rPr>
              <a:t>235</a:t>
            </a:r>
            <a:r>
              <a:rPr lang="en-US" altLang="ru-RU" b="1" dirty="0">
                <a:solidFill>
                  <a:srgbClr val="034A8A"/>
                </a:solidFill>
              </a:rPr>
              <a:t>U</a:t>
            </a:r>
            <a:r>
              <a:rPr lang="ru-RU" altLang="ru-RU" b="1" dirty="0">
                <a:solidFill>
                  <a:srgbClr val="034A8A"/>
                </a:solidFill>
              </a:rPr>
              <a:t> + </a:t>
            </a:r>
            <a:r>
              <a:rPr lang="en-US" altLang="ru-RU" b="1" dirty="0">
                <a:solidFill>
                  <a:srgbClr val="034A8A"/>
                </a:solidFill>
              </a:rPr>
              <a:t>n 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</a:t>
            </a:r>
            <a:r>
              <a:rPr lang="ru-RU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 </a:t>
            </a:r>
            <a:r>
              <a:rPr lang="ru-RU" altLang="ru-RU" b="1" baseline="30000" dirty="0">
                <a:solidFill>
                  <a:srgbClr val="034A8A"/>
                </a:solidFill>
                <a:sym typeface="Symbol" panose="05050102010706020507" pitchFamily="18" charset="2"/>
              </a:rPr>
              <a:t>М1</a:t>
            </a:r>
            <a:r>
              <a:rPr lang="ru-RU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Х + </a:t>
            </a:r>
            <a:r>
              <a:rPr lang="ru-RU" altLang="ru-RU" b="1" baseline="30000" dirty="0">
                <a:solidFill>
                  <a:srgbClr val="034A8A"/>
                </a:solidFill>
                <a:sym typeface="Symbol" panose="05050102010706020507" pitchFamily="18" charset="2"/>
              </a:rPr>
              <a:t>М2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Y +                             </a:t>
            </a:r>
            <a:r>
              <a:rPr lang="en-US" altLang="ru-RU" sz="2400" b="1" dirty="0">
                <a:solidFill>
                  <a:srgbClr val="034A8A"/>
                </a:solidFill>
                <a:sym typeface="Symbol" panose="05050102010706020507" pitchFamily="18" charset="2"/>
              </a:rPr>
              <a:t>2-3 n</a:t>
            </a:r>
            <a:r>
              <a:rPr lang="ru-RU" altLang="ru-RU" sz="2400" b="1" dirty="0">
                <a:solidFill>
                  <a:srgbClr val="034A8A"/>
                </a:solidFill>
                <a:sym typeface="Symbol" panose="05050102010706020507" pitchFamily="18" charset="2"/>
              </a:rPr>
              <a:t> </a:t>
            </a:r>
            <a:r>
              <a:rPr lang="en-US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+</a:t>
            </a:r>
            <a:r>
              <a:rPr lang="ru-RU" altLang="ru-RU" b="1" dirty="0">
                <a:solidFill>
                  <a:srgbClr val="034A8A"/>
                </a:solidFill>
                <a:sym typeface="Symbol" panose="05050102010706020507" pitchFamily="18" charset="2"/>
              </a:rPr>
              <a:t> </a:t>
            </a:r>
            <a:r>
              <a:rPr lang="en-US" altLang="ru-RU" sz="2400" b="1" dirty="0">
                <a:solidFill>
                  <a:srgbClr val="034A8A"/>
                </a:solidFill>
                <a:sym typeface="Symbol" panose="05050102010706020507" pitchFamily="18" charset="2"/>
              </a:rPr>
              <a:t>200</a:t>
            </a:r>
            <a:r>
              <a:rPr lang="ru-RU" altLang="ru-RU" sz="2400" b="1" dirty="0">
                <a:solidFill>
                  <a:srgbClr val="034A8A"/>
                </a:solidFill>
                <a:sym typeface="Symbol" panose="05050102010706020507" pitchFamily="18" charset="2"/>
              </a:rPr>
              <a:t> МэВ</a:t>
            </a:r>
          </a:p>
          <a:p>
            <a:pPr algn="ctr">
              <a:buFontTx/>
              <a:buNone/>
            </a:pPr>
            <a:endParaRPr lang="ru-RU" altLang="ru-RU" sz="2400" b="1" dirty="0">
              <a:solidFill>
                <a:srgbClr val="034A8A"/>
              </a:solidFill>
              <a:sym typeface="Symbol" panose="05050102010706020507" pitchFamily="18" charset="2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1600" b="1" dirty="0">
              <a:solidFill>
                <a:srgbClr val="034A8A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1942 г.</a:t>
            </a:r>
            <a:r>
              <a:rPr lang="en-US" altLang="ru-RU" sz="1600" b="1" dirty="0">
                <a:solidFill>
                  <a:srgbClr val="034A8A"/>
                </a:solidFill>
              </a:rPr>
              <a:t> </a:t>
            </a:r>
            <a:r>
              <a:rPr lang="ru-RU" altLang="ru-RU" sz="1600" b="1" dirty="0">
                <a:solidFill>
                  <a:srgbClr val="034A8A"/>
                </a:solidFill>
              </a:rPr>
              <a:t>—</a:t>
            </a:r>
            <a:r>
              <a:rPr lang="en-US" altLang="ru-RU" sz="1600" b="1" dirty="0">
                <a:solidFill>
                  <a:srgbClr val="034A8A"/>
                </a:solidFill>
              </a:rPr>
              <a:t> </a:t>
            </a:r>
            <a:r>
              <a:rPr lang="ru-RU" altLang="ru-RU" sz="1600" b="1" dirty="0">
                <a:solidFill>
                  <a:srgbClr val="034A8A"/>
                </a:solidFill>
              </a:rPr>
              <a:t>запуск первого ядерного реактора</a:t>
            </a:r>
            <a:r>
              <a:rPr lang="en-US" altLang="ru-RU" sz="1600" b="1" dirty="0">
                <a:solidFill>
                  <a:srgbClr val="034A8A"/>
                </a:solidFill>
              </a:rPr>
              <a:t/>
            </a:r>
            <a:br>
              <a:rPr lang="en-US" altLang="ru-RU" sz="1600" b="1" dirty="0">
                <a:solidFill>
                  <a:srgbClr val="034A8A"/>
                </a:solidFill>
              </a:rPr>
            </a:br>
            <a:r>
              <a:rPr lang="ru-RU" altLang="ru-RU" sz="1600" b="1" dirty="0">
                <a:solidFill>
                  <a:srgbClr val="034A8A"/>
                </a:solidFill>
              </a:rPr>
              <a:t>(Э. Ферми, Чикаго, США)</a:t>
            </a:r>
          </a:p>
        </p:txBody>
      </p:sp>
      <p:sp>
        <p:nvSpPr>
          <p:cNvPr id="33" name="AutoShape 21">
            <a:extLst>
              <a:ext uri="{FF2B5EF4-FFF2-40B4-BE49-F238E27FC236}">
                <a16:creationId xmlns:a16="http://schemas.microsoft.com/office/drawing/2014/main" id="{6EF8E576-9602-4D4D-BC61-751B38AE0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697" y="3633497"/>
            <a:ext cx="4241632" cy="1223963"/>
          </a:xfrm>
          <a:prstGeom prst="roundRect">
            <a:avLst>
              <a:gd name="adj" fmla="val 16667"/>
            </a:avLst>
          </a:prstGeom>
          <a:solidFill>
            <a:srgbClr val="3E9E47">
              <a:alpha val="14117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4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8464717" cy="758825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Сравнительная опасность излучений при внешнем и внутреннем облучении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12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36E4D4-E36A-4D8D-B117-D127DE2CEA77}"/>
              </a:ext>
            </a:extLst>
          </p:cNvPr>
          <p:cNvGrpSpPr/>
          <p:nvPr/>
        </p:nvGrpSpPr>
        <p:grpSpPr>
          <a:xfrm>
            <a:off x="-1" y="-2573399"/>
            <a:ext cx="12221136" cy="1229888"/>
            <a:chOff x="-1" y="1147474"/>
            <a:chExt cx="12221136" cy="465024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8F6D62-844F-4C42-845F-4D3F84DC6914}"/>
                </a:ext>
              </a:extLst>
            </p:cNvPr>
            <p:cNvGrpSpPr/>
            <p:nvPr/>
          </p:nvGrpSpPr>
          <p:grpSpPr>
            <a:xfrm>
              <a:off x="-1" y="2659685"/>
              <a:ext cx="12221136" cy="3138031"/>
              <a:chOff x="-1" y="2659685"/>
              <a:chExt cx="12221136" cy="3138031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DAFA31C-178B-4797-9BE9-B72F9905EF4D}"/>
                  </a:ext>
                </a:extLst>
              </p:cNvPr>
              <p:cNvSpPr/>
              <p:nvPr/>
            </p:nvSpPr>
            <p:spPr>
              <a:xfrm>
                <a:off x="-1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ED1C56A9-9D4A-44A9-90D7-2A8C4C4146A9}"/>
                  </a:ext>
                </a:extLst>
              </p:cNvPr>
              <p:cNvSpPr/>
              <p:nvPr/>
            </p:nvSpPr>
            <p:spPr>
              <a:xfrm>
                <a:off x="9874328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D430CC4-FAAA-4CCA-8908-537A5CC5B55F}"/>
                </a:ext>
              </a:extLst>
            </p:cNvPr>
            <p:cNvGrpSpPr/>
            <p:nvPr/>
          </p:nvGrpSpPr>
          <p:grpSpPr>
            <a:xfrm>
              <a:off x="0" y="1147474"/>
              <a:ext cx="12221135" cy="3138031"/>
              <a:chOff x="0" y="1147474"/>
              <a:chExt cx="12221135" cy="313803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FC31C70-460C-4DB1-968A-66A2F78D311C}"/>
                  </a:ext>
                </a:extLst>
              </p:cNvPr>
              <p:cNvSpPr/>
              <p:nvPr/>
            </p:nvSpPr>
            <p:spPr>
              <a:xfrm>
                <a:off x="0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C0F2B0B-5A03-431F-A36E-C0C14168E103}"/>
                  </a:ext>
                </a:extLst>
              </p:cNvPr>
              <p:cNvSpPr/>
              <p:nvPr/>
            </p:nvSpPr>
            <p:spPr>
              <a:xfrm>
                <a:off x="10417245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43" y="2182585"/>
            <a:ext cx="5053868" cy="4190631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6408701" y="1294178"/>
            <a:ext cx="2269527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ВНУТРЕННЕЕ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128994" y="1294178"/>
            <a:ext cx="1693629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ВНЕШНЕЕ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200267" y="2195073"/>
            <a:ext cx="0" cy="985731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611226" y="1821888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3E9E47"/>
                </a:solidFill>
              </a:rPr>
              <a:t>АЛЬФА - излучение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611226" y="3177250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БЕТА - излучение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200267" y="3526836"/>
            <a:ext cx="0" cy="948911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184227" y="4836695"/>
            <a:ext cx="5" cy="1381541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528422" y="4417860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CC0000"/>
                </a:solidFill>
              </a:rPr>
              <a:t>ГАММА - излучение</a:t>
            </a:r>
          </a:p>
        </p:txBody>
      </p:sp>
    </p:spTree>
    <p:extLst>
      <p:ext uri="{BB962C8B-B14F-4D97-AF65-F5344CB8AC3E}">
        <p14:creationId xmlns:p14="http://schemas.microsoft.com/office/powerpoint/2010/main" val="888684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Период полураспада (Т</a:t>
            </a:r>
            <a:r>
              <a:rPr lang="ru-RU" altLang="ru-RU" sz="1600" dirty="0"/>
              <a:t>1/2</a:t>
            </a:r>
            <a:r>
              <a:rPr lang="ru-RU" altLang="ru-RU" dirty="0"/>
              <a:t>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EAAC2A2-7ED9-4BA1-912D-1431F182DC7B}"/>
              </a:ext>
            </a:extLst>
          </p:cNvPr>
          <p:cNvSpPr/>
          <p:nvPr/>
        </p:nvSpPr>
        <p:spPr>
          <a:xfrm>
            <a:off x="0" y="0"/>
            <a:ext cx="365125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36E4D4-E36A-4D8D-B117-D127DE2CEA77}"/>
              </a:ext>
            </a:extLst>
          </p:cNvPr>
          <p:cNvGrpSpPr/>
          <p:nvPr/>
        </p:nvGrpSpPr>
        <p:grpSpPr>
          <a:xfrm>
            <a:off x="-1" y="-2573399"/>
            <a:ext cx="12221136" cy="1229888"/>
            <a:chOff x="-1" y="1147474"/>
            <a:chExt cx="12221136" cy="465024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8F6D62-844F-4C42-845F-4D3F84DC6914}"/>
                </a:ext>
              </a:extLst>
            </p:cNvPr>
            <p:cNvGrpSpPr/>
            <p:nvPr/>
          </p:nvGrpSpPr>
          <p:grpSpPr>
            <a:xfrm>
              <a:off x="-1" y="2659685"/>
              <a:ext cx="12221136" cy="3138031"/>
              <a:chOff x="-1" y="2659685"/>
              <a:chExt cx="12221136" cy="3138031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DAFA31C-178B-4797-9BE9-B72F9905EF4D}"/>
                  </a:ext>
                </a:extLst>
              </p:cNvPr>
              <p:cNvSpPr/>
              <p:nvPr/>
            </p:nvSpPr>
            <p:spPr>
              <a:xfrm>
                <a:off x="-1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ED1C56A9-9D4A-44A9-90D7-2A8C4C4146A9}"/>
                  </a:ext>
                </a:extLst>
              </p:cNvPr>
              <p:cNvSpPr/>
              <p:nvPr/>
            </p:nvSpPr>
            <p:spPr>
              <a:xfrm>
                <a:off x="9874328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D430CC4-FAAA-4CCA-8908-537A5CC5B55F}"/>
                </a:ext>
              </a:extLst>
            </p:cNvPr>
            <p:cNvGrpSpPr/>
            <p:nvPr/>
          </p:nvGrpSpPr>
          <p:grpSpPr>
            <a:xfrm>
              <a:off x="0" y="1147474"/>
              <a:ext cx="12221135" cy="3138031"/>
              <a:chOff x="0" y="1147474"/>
              <a:chExt cx="12221135" cy="313803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FC31C70-460C-4DB1-968A-66A2F78D311C}"/>
                  </a:ext>
                </a:extLst>
              </p:cNvPr>
              <p:cNvSpPr/>
              <p:nvPr/>
            </p:nvSpPr>
            <p:spPr>
              <a:xfrm>
                <a:off x="0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C0F2B0B-5A03-431F-A36E-C0C14168E103}"/>
                  </a:ext>
                </a:extLst>
              </p:cNvPr>
              <p:cNvSpPr/>
              <p:nvPr/>
            </p:nvSpPr>
            <p:spPr>
              <a:xfrm>
                <a:off x="10417245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924B346-2C7D-4506-B69B-4C7C2BB256BC}"/>
              </a:ext>
            </a:extLst>
          </p:cNvPr>
          <p:cNvGrpSpPr/>
          <p:nvPr/>
        </p:nvGrpSpPr>
        <p:grpSpPr>
          <a:xfrm>
            <a:off x="1" y="-2012815"/>
            <a:ext cx="12191999" cy="1301615"/>
            <a:chOff x="1" y="2539260"/>
            <a:chExt cx="12191999" cy="1702048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C235851-536C-4F47-A9D2-3C9092DC1207}"/>
                </a:ext>
              </a:extLst>
            </p:cNvPr>
            <p:cNvSpPr/>
            <p:nvPr/>
          </p:nvSpPr>
          <p:spPr>
            <a:xfrm>
              <a:off x="1" y="2539260"/>
              <a:ext cx="3632202" cy="17020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29C5987-190D-4EAF-B1C4-799DB3064147}"/>
                </a:ext>
              </a:extLst>
            </p:cNvPr>
            <p:cNvSpPr/>
            <p:nvPr/>
          </p:nvSpPr>
          <p:spPr>
            <a:xfrm>
              <a:off x="8559798" y="2539260"/>
              <a:ext cx="3632202" cy="17020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558715" y="3406821"/>
            <a:ext cx="2928518" cy="5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ru-RU" sz="2000" b="1" baseline="30000" dirty="0">
                <a:solidFill>
                  <a:srgbClr val="3E9E47"/>
                </a:solidFill>
              </a:rPr>
              <a:t>131</a:t>
            </a:r>
            <a:r>
              <a:rPr lang="en-US" altLang="ru-RU" sz="2000" b="1" dirty="0">
                <a:solidFill>
                  <a:srgbClr val="3E9E47"/>
                </a:solidFill>
              </a:rPr>
              <a:t>I</a:t>
            </a:r>
            <a:r>
              <a:rPr lang="ru-RU" altLang="ru-RU" sz="2000" b="1" dirty="0">
                <a:solidFill>
                  <a:srgbClr val="3E9E47"/>
                </a:solidFill>
              </a:rPr>
              <a:t>  </a:t>
            </a:r>
            <a:r>
              <a:rPr lang="ru-RU" altLang="ru-RU" sz="2000" b="1" dirty="0">
                <a:solidFill>
                  <a:srgbClr val="3E9E47"/>
                </a:solidFill>
                <a:sym typeface="Symbol" panose="05050102010706020507" pitchFamily="18" charset="2"/>
              </a:rPr>
              <a:t></a:t>
            </a:r>
            <a:r>
              <a:rPr lang="ru-RU" altLang="ru-RU" sz="2000" b="1" dirty="0">
                <a:solidFill>
                  <a:srgbClr val="3E9E47"/>
                </a:solidFill>
              </a:rPr>
              <a:t>  </a:t>
            </a:r>
            <a:r>
              <a:rPr lang="en-US" altLang="ru-RU" sz="2000" b="1" baseline="30000" dirty="0">
                <a:solidFill>
                  <a:srgbClr val="3E9E47"/>
                </a:solidFill>
              </a:rPr>
              <a:t>131</a:t>
            </a:r>
            <a:r>
              <a:rPr lang="en-US" altLang="ru-RU" sz="2000" b="1" dirty="0">
                <a:solidFill>
                  <a:srgbClr val="3E9E47"/>
                </a:solidFill>
              </a:rPr>
              <a:t>Xe  </a:t>
            </a:r>
            <a:r>
              <a:rPr lang="ru-RU" altLang="ru-RU" sz="2000" b="1" dirty="0">
                <a:solidFill>
                  <a:srgbClr val="3E9E47"/>
                </a:solidFill>
              </a:rPr>
              <a:t>+  </a:t>
            </a:r>
            <a:r>
              <a:rPr lang="en-US" altLang="ru-RU" sz="2000" b="1" dirty="0">
                <a:solidFill>
                  <a:srgbClr val="3E9E47"/>
                </a:solidFill>
                <a:sym typeface="Symbol" panose="05050102010706020507" pitchFamily="18" charset="2"/>
              </a:rPr>
              <a:t></a:t>
            </a:r>
            <a:r>
              <a:rPr lang="en-US" altLang="ru-RU" sz="2000" b="1" baseline="30000" dirty="0">
                <a:solidFill>
                  <a:srgbClr val="3E9E47"/>
                </a:solidFill>
                <a:sym typeface="Symbol" panose="05050102010706020507" pitchFamily="18" charset="2"/>
              </a:rPr>
              <a:t></a:t>
            </a:r>
            <a:r>
              <a:rPr lang="ru-RU" altLang="ru-RU" sz="2000" b="1" dirty="0">
                <a:solidFill>
                  <a:srgbClr val="3E9E47"/>
                </a:solidFill>
              </a:rPr>
              <a:t> +  </a:t>
            </a:r>
            <a:r>
              <a:rPr lang="en-US" altLang="ru-RU" sz="2000" b="1" dirty="0">
                <a:solidFill>
                  <a:srgbClr val="3E9E47"/>
                </a:solidFill>
                <a:sym typeface="Symbol" panose="05050102010706020507" pitchFamily="18" charset="2"/>
              </a:rPr>
              <a:t></a:t>
            </a:r>
            <a:r>
              <a:rPr lang="en-US" altLang="ru-RU" sz="2000" b="1" baseline="-25000" dirty="0">
                <a:solidFill>
                  <a:srgbClr val="3E9E47"/>
                </a:solidFill>
              </a:rPr>
              <a:t>e                           </a:t>
            </a:r>
            <a:r>
              <a:rPr lang="ru-RU" altLang="ru-RU" sz="2000" b="1" baseline="30000" dirty="0">
                <a:solidFill>
                  <a:srgbClr val="3E9E47"/>
                </a:solidFill>
              </a:rPr>
              <a:t>              </a:t>
            </a:r>
            <a:r>
              <a:rPr lang="en-US" altLang="ru-RU" sz="2000" b="1" dirty="0">
                <a:solidFill>
                  <a:srgbClr val="3E9E47"/>
                </a:solidFill>
              </a:rPr>
              <a:t> </a:t>
            </a:r>
            <a:r>
              <a:rPr lang="ru-RU" altLang="ru-RU" sz="2000" b="1" dirty="0">
                <a:solidFill>
                  <a:srgbClr val="3E9E47"/>
                </a:solidFill>
              </a:rPr>
              <a:t>   </a:t>
            </a:r>
            <a:r>
              <a:rPr lang="ru-RU" altLang="ru-RU" sz="2000" b="1" baseline="30000" dirty="0">
                <a:solidFill>
                  <a:srgbClr val="3E9E47"/>
                </a:solidFill>
              </a:rPr>
              <a:t>           5</a:t>
            </a:r>
            <a:r>
              <a:rPr lang="en-US" altLang="ru-RU" sz="2000" b="1" baseline="30000" dirty="0">
                <a:solidFill>
                  <a:srgbClr val="3E9E47"/>
                </a:solidFill>
              </a:rPr>
              <a:t>3</a:t>
            </a:r>
            <a:r>
              <a:rPr lang="ru-RU" altLang="ru-RU" sz="2000" b="1" baseline="30000" dirty="0">
                <a:solidFill>
                  <a:srgbClr val="3E9E47"/>
                </a:solidFill>
              </a:rPr>
              <a:t>                  </a:t>
            </a:r>
            <a:r>
              <a:rPr lang="en-US" altLang="ru-RU" sz="2000" b="1" baseline="30000" dirty="0">
                <a:solidFill>
                  <a:srgbClr val="3E9E47"/>
                </a:solidFill>
              </a:rPr>
              <a:t>54</a:t>
            </a:r>
            <a:r>
              <a:rPr lang="ru-RU" altLang="ru-RU" sz="2000" b="1" baseline="30000" dirty="0">
                <a:solidFill>
                  <a:srgbClr val="3E9E47"/>
                </a:solidFill>
              </a:rPr>
              <a:t> </a:t>
            </a:r>
          </a:p>
        </p:txBody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E73C814D-357E-4161-AAAC-9C229ACA6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946" y="1677579"/>
            <a:ext cx="6747703" cy="1368425"/>
          </a:xfrm>
          <a:prstGeom prst="roundRect">
            <a:avLst>
              <a:gd name="adj" fmla="val 16667"/>
            </a:avLst>
          </a:prstGeom>
          <a:solidFill>
            <a:srgbClr val="F0F6FB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A433432A-ACF5-42D3-86EF-361A2EF48376}"/>
              </a:ext>
            </a:extLst>
          </p:cNvPr>
          <p:cNvSpPr txBox="1">
            <a:spLocks noChangeArrowheads="1"/>
          </p:cNvSpPr>
          <p:nvPr/>
        </p:nvSpPr>
        <p:spPr>
          <a:xfrm>
            <a:off x="2558715" y="1677579"/>
            <a:ext cx="6882064" cy="137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200" b="1" dirty="0">
                <a:solidFill>
                  <a:srgbClr val="000066"/>
                </a:solidFill>
              </a:rPr>
              <a:t>– </a:t>
            </a:r>
            <a:r>
              <a:rPr lang="ru-RU" sz="2000" b="1" dirty="0">
                <a:solidFill>
                  <a:srgbClr val="000066"/>
                </a:solidFill>
              </a:rPr>
              <a:t>промежуток времени, в течение которого количество радиоактивных атомов уменьшается в два раза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904572" y="3244726"/>
            <a:ext cx="2241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>
                <a:solidFill>
                  <a:srgbClr val="2D689D"/>
                </a:solidFill>
              </a:rPr>
              <a:t>    </a:t>
            </a:r>
            <a:r>
              <a:rPr lang="ru-RU" altLang="ru-RU" sz="2000" b="1" dirty="0">
                <a:solidFill>
                  <a:srgbClr val="034A8A"/>
                </a:solidFill>
              </a:rPr>
              <a:t>Период</a:t>
            </a:r>
            <a:endParaRPr lang="ru-RU" altLang="ru-RU" sz="2000" b="1" baseline="-25000" dirty="0">
              <a:solidFill>
                <a:srgbClr val="034A8A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altLang="ru-RU" sz="2000" b="1" dirty="0">
                <a:solidFill>
                  <a:srgbClr val="034A8A"/>
                </a:solidFill>
              </a:rPr>
              <a:t>полураспада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altLang="ru-RU" sz="2000" b="1" baseline="30000" dirty="0">
                <a:solidFill>
                  <a:srgbClr val="034A8A"/>
                </a:solidFill>
              </a:rPr>
              <a:t> </a:t>
            </a:r>
            <a:r>
              <a:rPr lang="en-US" altLang="ru-RU" sz="2000" b="1" baseline="30000" dirty="0">
                <a:solidFill>
                  <a:srgbClr val="034A8A"/>
                </a:solidFill>
              </a:rPr>
              <a:t>131</a:t>
            </a:r>
            <a:r>
              <a:rPr lang="en-US" altLang="ru-RU" sz="2000" b="1" dirty="0">
                <a:solidFill>
                  <a:srgbClr val="034A8A"/>
                </a:solidFill>
              </a:rPr>
              <a:t>I</a:t>
            </a:r>
            <a:r>
              <a:rPr lang="ru-RU" altLang="ru-RU" sz="2000" b="1" dirty="0">
                <a:solidFill>
                  <a:srgbClr val="034A8A"/>
                </a:solidFill>
              </a:rPr>
              <a:t> – </a:t>
            </a:r>
            <a:r>
              <a:rPr lang="en-US" altLang="ru-RU" sz="2000" b="1" dirty="0">
                <a:solidFill>
                  <a:srgbClr val="034A8A"/>
                </a:solidFill>
              </a:rPr>
              <a:t>8</a:t>
            </a:r>
            <a:r>
              <a:rPr lang="ru-RU" altLang="ru-RU" sz="2000" b="1" dirty="0">
                <a:solidFill>
                  <a:srgbClr val="034A8A"/>
                </a:solidFill>
              </a:rPr>
              <a:t> суток</a:t>
            </a:r>
            <a:endParaRPr lang="ru-RU" altLang="ru-RU" sz="2000" b="1" baseline="30000" dirty="0">
              <a:solidFill>
                <a:srgbClr val="034A8A"/>
              </a:solidFill>
            </a:endParaRPr>
          </a:p>
        </p:txBody>
      </p:sp>
      <p:graphicFrame>
        <p:nvGraphicFramePr>
          <p:cNvPr id="31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81752026"/>
              </p:ext>
            </p:extLst>
          </p:nvPr>
        </p:nvGraphicFramePr>
        <p:xfrm>
          <a:off x="3769895" y="4165985"/>
          <a:ext cx="4499810" cy="1736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Image" r:id="rId3" imgW="8368254" imgH="3111111" progId="Photoshop.Image.7">
                  <p:embed/>
                </p:oleObj>
              </mc:Choice>
              <mc:Fallback>
                <p:oleObj name="Image" r:id="rId3" imgW="8368254" imgH="3111111" progId="Photoshop.Image.7">
                  <p:embed/>
                  <p:pic>
                    <p:nvPicPr>
                      <p:cNvPr id="286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895" y="4165985"/>
                        <a:ext cx="4499810" cy="1736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5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8464717" cy="758825"/>
          </a:xfrm>
        </p:spPr>
        <p:txBody>
          <a:bodyPr>
            <a:normAutofit/>
          </a:bodyPr>
          <a:lstStyle/>
          <a:p>
            <a:r>
              <a:rPr lang="ru-RU" altLang="ru-RU" dirty="0"/>
              <a:t>Кривая радиоактивного распада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36E4D4-E36A-4D8D-B117-D127DE2CEA77}"/>
              </a:ext>
            </a:extLst>
          </p:cNvPr>
          <p:cNvGrpSpPr/>
          <p:nvPr/>
        </p:nvGrpSpPr>
        <p:grpSpPr>
          <a:xfrm>
            <a:off x="-1" y="-2573399"/>
            <a:ext cx="12221136" cy="1229888"/>
            <a:chOff x="-1" y="1147474"/>
            <a:chExt cx="12221136" cy="465024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8F6D62-844F-4C42-845F-4D3F84DC6914}"/>
                </a:ext>
              </a:extLst>
            </p:cNvPr>
            <p:cNvGrpSpPr/>
            <p:nvPr/>
          </p:nvGrpSpPr>
          <p:grpSpPr>
            <a:xfrm>
              <a:off x="-1" y="2659685"/>
              <a:ext cx="12221136" cy="3138031"/>
              <a:chOff x="-1" y="2659685"/>
              <a:chExt cx="12221136" cy="3138031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DAFA31C-178B-4797-9BE9-B72F9905EF4D}"/>
                  </a:ext>
                </a:extLst>
              </p:cNvPr>
              <p:cNvSpPr/>
              <p:nvPr/>
            </p:nvSpPr>
            <p:spPr>
              <a:xfrm>
                <a:off x="-1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ED1C56A9-9D4A-44A9-90D7-2A8C4C4146A9}"/>
                  </a:ext>
                </a:extLst>
              </p:cNvPr>
              <p:cNvSpPr/>
              <p:nvPr/>
            </p:nvSpPr>
            <p:spPr>
              <a:xfrm>
                <a:off x="9874328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D430CC4-FAAA-4CCA-8908-537A5CC5B55F}"/>
                </a:ext>
              </a:extLst>
            </p:cNvPr>
            <p:cNvGrpSpPr/>
            <p:nvPr/>
          </p:nvGrpSpPr>
          <p:grpSpPr>
            <a:xfrm>
              <a:off x="0" y="1147474"/>
              <a:ext cx="12221135" cy="3138031"/>
              <a:chOff x="0" y="1147474"/>
              <a:chExt cx="12221135" cy="313803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FC31C70-460C-4DB1-968A-66A2F78D311C}"/>
                  </a:ext>
                </a:extLst>
              </p:cNvPr>
              <p:cNvSpPr/>
              <p:nvPr/>
            </p:nvSpPr>
            <p:spPr>
              <a:xfrm>
                <a:off x="0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C0F2B0B-5A03-431F-A36E-C0C14168E103}"/>
                  </a:ext>
                </a:extLst>
              </p:cNvPr>
              <p:cNvSpPr/>
              <p:nvPr/>
            </p:nvSpPr>
            <p:spPr>
              <a:xfrm>
                <a:off x="10417245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488312" y="1526359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ru-RU" sz="2400" b="1" dirty="0">
                <a:solidFill>
                  <a:srgbClr val="034A8A"/>
                </a:solidFill>
              </a:rPr>
              <a:t>A</a:t>
            </a:r>
            <a:r>
              <a:rPr lang="en-US" altLang="ru-RU" sz="2400" b="1" baseline="-25000" dirty="0">
                <a:solidFill>
                  <a:srgbClr val="034A8A"/>
                </a:solidFill>
              </a:rPr>
              <a:t>t</a:t>
            </a:r>
            <a:r>
              <a:rPr lang="en-US" altLang="ru-RU" sz="2400" b="1" dirty="0">
                <a:solidFill>
                  <a:srgbClr val="034A8A"/>
                </a:solidFill>
              </a:rPr>
              <a:t> = A</a:t>
            </a:r>
            <a:r>
              <a:rPr lang="en-US" altLang="ru-RU" sz="2400" b="1" baseline="-25000" dirty="0">
                <a:solidFill>
                  <a:srgbClr val="034A8A"/>
                </a:solidFill>
              </a:rPr>
              <a:t>0</a:t>
            </a:r>
            <a:r>
              <a:rPr lang="en-US" altLang="ru-RU" sz="2400" b="1" dirty="0">
                <a:solidFill>
                  <a:srgbClr val="034A8A"/>
                </a:solidFill>
              </a:rPr>
              <a:t> </a:t>
            </a:r>
            <a:r>
              <a:rPr lang="en-US" altLang="ru-RU" sz="2400" b="1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altLang="ru-RU" sz="2400" b="1" dirty="0">
                <a:solidFill>
                  <a:srgbClr val="034A8A"/>
                </a:solidFill>
                <a:cs typeface="Arial" panose="020B0604020202020204" pitchFamily="34" charset="0"/>
              </a:rPr>
              <a:t> e </a:t>
            </a:r>
            <a:r>
              <a:rPr lang="en-US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t</a:t>
            </a:r>
            <a:r>
              <a:rPr lang="en-US" altLang="ru-RU" sz="2400" b="1" dirty="0">
                <a:solidFill>
                  <a:srgbClr val="034A8A"/>
                </a:solidFill>
              </a:rPr>
              <a:t> </a:t>
            </a:r>
          </a:p>
          <a:p>
            <a:pPr>
              <a:buFontTx/>
              <a:buNone/>
            </a:pPr>
            <a:endParaRPr lang="ru-RU" altLang="ru-RU" sz="2400" b="1" dirty="0">
              <a:solidFill>
                <a:srgbClr val="034A8A"/>
              </a:solidFill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11241" y="5228353"/>
            <a:ext cx="288131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7723" y="1590572"/>
            <a:ext cx="5205663" cy="3614443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2" y="2304917"/>
            <a:ext cx="4510340" cy="2892016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786311" y="2279880"/>
            <a:ext cx="122823" cy="112295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665871" y="5087250"/>
            <a:ext cx="0" cy="11776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492038" y="5087250"/>
            <a:ext cx="0" cy="11776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3451809" y="5079169"/>
            <a:ext cx="0" cy="11776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4374230" y="5087250"/>
            <a:ext cx="0" cy="11776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5192377" y="5079169"/>
            <a:ext cx="0" cy="117764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1604459" y="3694777"/>
            <a:ext cx="122823" cy="112295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30626" y="4384588"/>
            <a:ext cx="122823" cy="112295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130965" y="5138051"/>
            <a:ext cx="122823" cy="112295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312818" y="4982380"/>
            <a:ext cx="122823" cy="112295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389142" y="4766849"/>
            <a:ext cx="122823" cy="112295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1521804" y="5230052"/>
            <a:ext cx="288131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Т</a:t>
            </a:r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86310" y="2119602"/>
            <a:ext cx="554569" cy="62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А</a:t>
            </a:r>
            <a:endParaRPr lang="ru-RU" altLang="ru-RU" sz="1600" b="1" dirty="0">
              <a:solidFill>
                <a:srgbClr val="034A8A"/>
              </a:solidFill>
            </a:endParaRP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1084195" y="2259586"/>
            <a:ext cx="277285" cy="359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1623257" y="3184174"/>
            <a:ext cx="554569" cy="62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А</a:t>
            </a:r>
            <a:endParaRPr lang="ru-RU" altLang="ru-RU" sz="1600" b="1" dirty="0">
              <a:solidFill>
                <a:srgbClr val="034A8A"/>
              </a:solidFill>
            </a:endParaRPr>
          </a:p>
        </p:txBody>
      </p:sp>
      <p:sp>
        <p:nvSpPr>
          <p:cNvPr id="47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1921142" y="3324158"/>
            <a:ext cx="277285" cy="359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1787542" y="3580785"/>
            <a:ext cx="288131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2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787542" y="3591489"/>
            <a:ext cx="288131" cy="0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893505" y="4244604"/>
            <a:ext cx="554569" cy="62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А</a:t>
            </a:r>
            <a:endParaRPr lang="ru-RU" altLang="ru-RU" sz="1600" b="1" dirty="0">
              <a:solidFill>
                <a:srgbClr val="034A8A"/>
              </a:solidFill>
            </a:endParaRPr>
          </a:p>
        </p:txBody>
      </p:sp>
      <p:sp>
        <p:nvSpPr>
          <p:cNvPr id="60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5191390" y="4384588"/>
            <a:ext cx="277285" cy="359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949350" y="4641215"/>
            <a:ext cx="498724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32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5057790" y="4651919"/>
            <a:ext cx="288131" cy="0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066694" y="4151306"/>
            <a:ext cx="554569" cy="62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А</a:t>
            </a:r>
            <a:endParaRPr lang="ru-RU" altLang="ru-RU" sz="1600" b="1" dirty="0">
              <a:solidFill>
                <a:srgbClr val="034A8A"/>
              </a:solidFill>
            </a:endParaRPr>
          </a:p>
        </p:txBody>
      </p:sp>
      <p:sp>
        <p:nvSpPr>
          <p:cNvPr id="64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364579" y="4291290"/>
            <a:ext cx="277285" cy="359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65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054553" y="4547917"/>
            <a:ext cx="628122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16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4230979" y="4558621"/>
            <a:ext cx="288131" cy="0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3163438" y="3933928"/>
            <a:ext cx="554569" cy="62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А</a:t>
            </a:r>
            <a:endParaRPr lang="ru-RU" altLang="ru-RU" sz="1600" b="1" dirty="0">
              <a:solidFill>
                <a:srgbClr val="034A8A"/>
              </a:solidFill>
            </a:endParaRPr>
          </a:p>
        </p:txBody>
      </p:sp>
      <p:sp>
        <p:nvSpPr>
          <p:cNvPr id="68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3461323" y="4073912"/>
            <a:ext cx="277285" cy="359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69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3327723" y="4330539"/>
            <a:ext cx="288131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8</a:t>
            </a: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3327723" y="4341243"/>
            <a:ext cx="288131" cy="0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192897" y="3565546"/>
            <a:ext cx="554569" cy="62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А</a:t>
            </a:r>
            <a:endParaRPr lang="ru-RU" altLang="ru-RU" sz="1600" b="1" dirty="0">
              <a:solidFill>
                <a:srgbClr val="034A8A"/>
              </a:solidFill>
            </a:endParaRPr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490782" y="3705530"/>
            <a:ext cx="277285" cy="359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1600" b="1" dirty="0">
                <a:solidFill>
                  <a:srgbClr val="034A8A"/>
                </a:solidFill>
              </a:rPr>
              <a:t>0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357182" y="3962157"/>
            <a:ext cx="288131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4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2357182" y="3972861"/>
            <a:ext cx="288131" cy="0"/>
          </a:xfrm>
          <a:prstGeom prst="line">
            <a:avLst/>
          </a:prstGeom>
          <a:ln w="28575">
            <a:solidFill>
              <a:srgbClr val="03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964519" y="5229712"/>
            <a:ext cx="487908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5Т</a:t>
            </a:r>
          </a:p>
        </p:txBody>
      </p:sp>
      <p:sp>
        <p:nvSpPr>
          <p:cNvPr id="76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257293" y="5230052"/>
            <a:ext cx="487908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2Т</a:t>
            </a:r>
          </a:p>
        </p:txBody>
      </p:sp>
      <p:sp>
        <p:nvSpPr>
          <p:cNvPr id="77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3206221" y="5228353"/>
            <a:ext cx="487908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3Т</a:t>
            </a:r>
          </a:p>
        </p:txBody>
      </p:sp>
      <p:sp>
        <p:nvSpPr>
          <p:cNvPr id="78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153956" y="5220659"/>
            <a:ext cx="487908" cy="41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4Т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44191" y="5696546"/>
            <a:ext cx="504775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3E9E47"/>
                </a:solidFill>
              </a:rPr>
              <a:t>Число периодов полураспада</a:t>
            </a:r>
          </a:p>
        </p:txBody>
      </p:sp>
      <p:sp>
        <p:nvSpPr>
          <p:cNvPr id="81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488312" y="2107775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ru-RU" sz="2400" b="1" dirty="0">
                <a:solidFill>
                  <a:srgbClr val="034A8A"/>
                </a:solidFill>
              </a:rPr>
              <a:t>A</a:t>
            </a:r>
            <a:r>
              <a:rPr lang="en-US" altLang="ru-RU" sz="2400" b="1" baseline="-25000" dirty="0">
                <a:solidFill>
                  <a:srgbClr val="034A8A"/>
                </a:solidFill>
              </a:rPr>
              <a:t>t</a:t>
            </a:r>
            <a:r>
              <a:rPr lang="en-US" altLang="ru-RU" sz="2400" b="1" dirty="0">
                <a:solidFill>
                  <a:srgbClr val="034A8A"/>
                </a:solidFill>
              </a:rPr>
              <a:t> = A</a:t>
            </a:r>
            <a:r>
              <a:rPr lang="en-US" altLang="ru-RU" sz="2400" b="1" baseline="-25000" dirty="0">
                <a:solidFill>
                  <a:srgbClr val="034A8A"/>
                </a:solidFill>
              </a:rPr>
              <a:t>0</a:t>
            </a:r>
            <a:r>
              <a:rPr lang="en-US" altLang="ru-RU" sz="2400" b="1" dirty="0">
                <a:solidFill>
                  <a:srgbClr val="034A8A"/>
                </a:solidFill>
              </a:rPr>
              <a:t> </a:t>
            </a:r>
            <a:r>
              <a:rPr lang="en-US" altLang="ru-RU" sz="2400" b="1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altLang="ru-RU" sz="2400" b="1" dirty="0">
                <a:solidFill>
                  <a:srgbClr val="034A8A"/>
                </a:solidFill>
                <a:cs typeface="Arial" panose="020B0604020202020204" pitchFamily="34" charset="0"/>
              </a:rPr>
              <a:t> e </a:t>
            </a:r>
            <a:r>
              <a:rPr lang="en-US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In2  t</a:t>
            </a:r>
            <a:r>
              <a:rPr lang="ru-RU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/Т</a:t>
            </a:r>
            <a:r>
              <a:rPr lang="ru-RU" altLang="ru-RU" sz="16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1/2</a:t>
            </a:r>
            <a:r>
              <a:rPr lang="en-US" altLang="ru-RU" sz="2400" b="1" dirty="0">
                <a:solidFill>
                  <a:srgbClr val="034A8A"/>
                </a:solidFill>
              </a:rPr>
              <a:t> </a:t>
            </a:r>
          </a:p>
          <a:p>
            <a:pPr>
              <a:buFontTx/>
              <a:buNone/>
            </a:pPr>
            <a:endParaRPr lang="ru-RU" altLang="ru-RU" sz="2400" b="1" dirty="0">
              <a:solidFill>
                <a:srgbClr val="034A8A"/>
              </a:solidFill>
            </a:endParaRPr>
          </a:p>
        </p:txBody>
      </p:sp>
      <p:sp>
        <p:nvSpPr>
          <p:cNvPr id="82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488312" y="2733678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ru-RU" sz="2400" b="1" dirty="0">
                <a:solidFill>
                  <a:srgbClr val="034A8A"/>
                </a:solidFill>
              </a:rPr>
              <a:t>A</a:t>
            </a:r>
            <a:r>
              <a:rPr lang="en-US" altLang="ru-RU" sz="2400" b="1" baseline="-25000" dirty="0">
                <a:solidFill>
                  <a:srgbClr val="034A8A"/>
                </a:solidFill>
              </a:rPr>
              <a:t>t</a:t>
            </a:r>
            <a:r>
              <a:rPr lang="en-US" altLang="ru-RU" sz="2400" b="1" dirty="0">
                <a:solidFill>
                  <a:srgbClr val="034A8A"/>
                </a:solidFill>
              </a:rPr>
              <a:t> = A</a:t>
            </a:r>
            <a:r>
              <a:rPr lang="en-US" altLang="ru-RU" sz="2400" b="1" baseline="-25000" dirty="0">
                <a:solidFill>
                  <a:srgbClr val="034A8A"/>
                </a:solidFill>
              </a:rPr>
              <a:t>0</a:t>
            </a:r>
            <a:r>
              <a:rPr lang="en-US" altLang="ru-RU" sz="2400" b="1" dirty="0">
                <a:solidFill>
                  <a:srgbClr val="034A8A"/>
                </a:solidFill>
              </a:rPr>
              <a:t> </a:t>
            </a:r>
            <a:r>
              <a:rPr lang="en-US" altLang="ru-RU" sz="2400" b="1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altLang="ru-RU" sz="2400" b="1" dirty="0">
                <a:solidFill>
                  <a:srgbClr val="034A8A"/>
                </a:solidFill>
                <a:cs typeface="Arial" panose="020B0604020202020204" pitchFamily="34" charset="0"/>
              </a:rPr>
              <a:t> e </a:t>
            </a:r>
            <a:r>
              <a:rPr lang="en-US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0,693</a:t>
            </a:r>
            <a:r>
              <a:rPr lang="en-US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 t</a:t>
            </a:r>
            <a:r>
              <a:rPr lang="ru-RU" altLang="ru-RU" sz="24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/Т</a:t>
            </a:r>
            <a:r>
              <a:rPr lang="ru-RU" altLang="ru-RU" sz="1600" b="1" baseline="30000" dirty="0">
                <a:solidFill>
                  <a:srgbClr val="034A8A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1/2</a:t>
            </a:r>
            <a:r>
              <a:rPr lang="en-US" altLang="ru-RU" sz="2400" b="1" dirty="0">
                <a:solidFill>
                  <a:srgbClr val="034A8A"/>
                </a:solidFill>
              </a:rPr>
              <a:t> </a:t>
            </a:r>
          </a:p>
          <a:p>
            <a:pPr>
              <a:buFontTx/>
              <a:buNone/>
            </a:pPr>
            <a:endParaRPr lang="ru-RU" altLang="ru-RU" sz="2400" b="1" dirty="0">
              <a:solidFill>
                <a:srgbClr val="034A8A"/>
              </a:solidFill>
            </a:endParaRPr>
          </a:p>
        </p:txBody>
      </p:sp>
      <p:sp>
        <p:nvSpPr>
          <p:cNvPr id="83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488312" y="3604318"/>
            <a:ext cx="2930048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ru-RU" sz="2400" b="1" dirty="0">
                <a:solidFill>
                  <a:srgbClr val="CC3300"/>
                </a:solidFill>
              </a:rPr>
              <a:t>A</a:t>
            </a:r>
            <a:r>
              <a:rPr lang="en-US" altLang="ru-RU" sz="2400" b="1" baseline="-25000" dirty="0">
                <a:solidFill>
                  <a:srgbClr val="CC3300"/>
                </a:solidFill>
              </a:rPr>
              <a:t>t</a:t>
            </a:r>
            <a:r>
              <a:rPr lang="en-US" altLang="ru-RU" sz="2400" b="1" dirty="0">
                <a:solidFill>
                  <a:srgbClr val="CC3300"/>
                </a:solidFill>
              </a:rPr>
              <a:t> = A</a:t>
            </a:r>
            <a:r>
              <a:rPr lang="en-US" altLang="ru-RU" sz="2400" b="1" baseline="-25000" dirty="0">
                <a:solidFill>
                  <a:srgbClr val="CC3300"/>
                </a:solidFill>
              </a:rPr>
              <a:t>0</a:t>
            </a:r>
            <a:r>
              <a:rPr lang="en-US" altLang="ru-RU" sz="2400" b="1" dirty="0">
                <a:solidFill>
                  <a:srgbClr val="CC3300"/>
                </a:solidFill>
              </a:rPr>
              <a:t> </a:t>
            </a:r>
            <a:r>
              <a:rPr lang="ru-RU" altLang="ru-RU" sz="2400" b="1" dirty="0">
                <a:solidFill>
                  <a:srgbClr val="CC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/2</a:t>
            </a:r>
            <a:r>
              <a:rPr lang="en-US" altLang="ru-RU" sz="2400" b="1" baseline="30000" dirty="0">
                <a:solidFill>
                  <a:srgbClr val="CC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ru-RU" altLang="ru-RU" sz="2000" b="1" dirty="0">
                <a:solidFill>
                  <a:srgbClr val="000066"/>
                </a:solidFill>
                <a:latin typeface="+mj-lt"/>
              </a:rPr>
              <a:t>, где</a:t>
            </a:r>
            <a:endParaRPr lang="en-US" altLang="ru-RU" sz="2000" b="1" dirty="0">
              <a:solidFill>
                <a:srgbClr val="000066"/>
              </a:solidFill>
              <a:latin typeface="+mj-lt"/>
            </a:endParaRPr>
          </a:p>
          <a:p>
            <a:pPr>
              <a:buFontTx/>
              <a:buNone/>
            </a:pPr>
            <a:endParaRPr lang="ru-RU" altLang="ru-RU" sz="2400" b="1" dirty="0">
              <a:solidFill>
                <a:srgbClr val="034A8A"/>
              </a:solidFill>
            </a:endParaRPr>
          </a:p>
        </p:txBody>
      </p:sp>
      <p:sp>
        <p:nvSpPr>
          <p:cNvPr id="87" name="AutoShape 14">
            <a:extLst>
              <a:ext uri="{FF2B5EF4-FFF2-40B4-BE49-F238E27FC236}">
                <a16:creationId xmlns:a16="http://schemas.microsoft.com/office/drawing/2014/main" id="{E73C814D-357E-4161-AAAC-9C229ACA6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3853" y="5286103"/>
            <a:ext cx="2454442" cy="707703"/>
          </a:xfrm>
          <a:prstGeom prst="roundRect">
            <a:avLst>
              <a:gd name="adj" fmla="val 16667"/>
            </a:avLst>
          </a:prstGeom>
          <a:solidFill>
            <a:srgbClr val="F0F6FB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488312" y="4100673"/>
            <a:ext cx="3473644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ru-RU" sz="2400" b="1" dirty="0">
                <a:solidFill>
                  <a:srgbClr val="CC3300"/>
                </a:solidFill>
              </a:rPr>
              <a:t>n = t </a:t>
            </a:r>
            <a:r>
              <a:rPr lang="ru-RU" altLang="ru-RU" sz="2400" b="1" dirty="0">
                <a:solidFill>
                  <a:srgbClr val="CC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en-US" altLang="ru-RU" sz="2400" b="1" dirty="0">
                <a:solidFill>
                  <a:srgbClr val="CC3300"/>
                </a:solidFill>
              </a:rPr>
              <a:t> T</a:t>
            </a:r>
            <a:r>
              <a:rPr lang="en-US" altLang="ru-RU" sz="2400" b="1" baseline="-25000" dirty="0">
                <a:solidFill>
                  <a:srgbClr val="CC3300"/>
                </a:solidFill>
              </a:rPr>
              <a:t>1</a:t>
            </a:r>
            <a:r>
              <a:rPr lang="ru-RU" altLang="ru-RU" sz="2400" b="1" baseline="-25000" dirty="0">
                <a:solidFill>
                  <a:srgbClr val="CC3300"/>
                </a:solidFill>
              </a:rPr>
              <a:t>/2</a:t>
            </a:r>
            <a:r>
              <a:rPr lang="en-US" altLang="ru-RU" sz="2400" b="1" baseline="-25000" dirty="0">
                <a:solidFill>
                  <a:srgbClr val="CC3300"/>
                </a:solidFill>
              </a:rPr>
              <a:t> </a:t>
            </a:r>
            <a:r>
              <a:rPr lang="ru-RU" altLang="ru-RU" sz="2400" b="1" baseline="-25000" dirty="0">
                <a:solidFill>
                  <a:srgbClr val="034A8A"/>
                </a:solidFill>
              </a:rPr>
              <a:t> </a:t>
            </a:r>
            <a:r>
              <a:rPr lang="ru-RU" altLang="ru-RU" sz="2000" b="1" dirty="0">
                <a:solidFill>
                  <a:srgbClr val="000066"/>
                </a:solidFill>
                <a:latin typeface="+mj-lt"/>
              </a:rPr>
              <a:t>- число</a:t>
            </a:r>
          </a:p>
          <a:p>
            <a:pPr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+mj-lt"/>
              </a:rPr>
              <a:t>периодов полураспада</a:t>
            </a:r>
            <a:endParaRPr lang="en-US" altLang="ru-RU" sz="2000" b="1" dirty="0">
              <a:solidFill>
                <a:srgbClr val="000066"/>
              </a:solidFill>
              <a:latin typeface="+mj-lt"/>
            </a:endParaRPr>
          </a:p>
          <a:p>
            <a:pPr>
              <a:buFontTx/>
              <a:buNone/>
            </a:pPr>
            <a:endParaRPr lang="ru-RU" altLang="ru-RU" sz="2400" b="1" dirty="0">
              <a:solidFill>
                <a:srgbClr val="034A8A"/>
              </a:solidFill>
            </a:endParaRPr>
          </a:p>
        </p:txBody>
      </p:sp>
      <p:sp>
        <p:nvSpPr>
          <p:cNvPr id="86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7854144" y="5417697"/>
            <a:ext cx="3264259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ru-RU" sz="2400" b="1" dirty="0">
                <a:solidFill>
                  <a:srgbClr val="3E9E47"/>
                </a:solidFill>
              </a:rPr>
              <a:t>A</a:t>
            </a:r>
            <a:r>
              <a:rPr lang="en-US" altLang="ru-RU" sz="2400" b="1" baseline="-25000" dirty="0">
                <a:solidFill>
                  <a:srgbClr val="3E9E47"/>
                </a:solidFill>
              </a:rPr>
              <a:t>t</a:t>
            </a:r>
            <a:r>
              <a:rPr lang="en-US" altLang="ru-RU" sz="2400" b="1" dirty="0">
                <a:solidFill>
                  <a:srgbClr val="3E9E47"/>
                </a:solidFill>
              </a:rPr>
              <a:t> = A</a:t>
            </a:r>
            <a:r>
              <a:rPr lang="en-US" altLang="ru-RU" sz="2400" b="1" baseline="-25000" dirty="0">
                <a:solidFill>
                  <a:srgbClr val="3E9E47"/>
                </a:solidFill>
              </a:rPr>
              <a:t>0</a:t>
            </a:r>
            <a:r>
              <a:rPr lang="en-US" altLang="ru-RU" sz="2400" b="1" dirty="0">
                <a:solidFill>
                  <a:srgbClr val="3E9E47"/>
                </a:solidFill>
              </a:rPr>
              <a:t> </a:t>
            </a:r>
            <a:r>
              <a:rPr lang="ru-RU" altLang="ru-RU" sz="2400" b="1" dirty="0">
                <a:solidFill>
                  <a:srgbClr val="3E9E47"/>
                </a:solidFill>
                <a:cs typeface="Arial" panose="020B0604020202020204" pitchFamily="34" charset="0"/>
                <a:sym typeface="Symbol" panose="05050102010706020507" pitchFamily="18" charset="2"/>
              </a:rPr>
              <a:t>/2</a:t>
            </a:r>
            <a:r>
              <a:rPr lang="ru-RU" altLang="ru-RU" sz="2400" b="1" baseline="30000" dirty="0">
                <a:solidFill>
                  <a:srgbClr val="3E9E47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US" altLang="ru-RU" sz="2400" b="1" baseline="30000" dirty="0">
                <a:solidFill>
                  <a:srgbClr val="3E9E47"/>
                </a:solidFill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ru-RU" altLang="ru-RU" sz="2400" b="1" baseline="30000" dirty="0">
                <a:solidFill>
                  <a:srgbClr val="3E9E47"/>
                </a:solidFill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en-US" altLang="ru-RU" sz="2400" b="1" baseline="30000" dirty="0">
                <a:solidFill>
                  <a:srgbClr val="3E9E47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ru-RU" sz="2400" b="1" baseline="30000" dirty="0">
                <a:solidFill>
                  <a:srgbClr val="3E9E47"/>
                </a:solidFill>
              </a:rPr>
              <a:t>T</a:t>
            </a:r>
            <a:r>
              <a:rPr lang="ru-RU" altLang="ru-RU" sz="1600" b="1" baseline="30000" dirty="0">
                <a:solidFill>
                  <a:srgbClr val="3E9E47"/>
                </a:solidFill>
              </a:rPr>
              <a:t>1/2</a:t>
            </a:r>
            <a:endParaRPr lang="en-US" altLang="ru-RU" sz="2400" b="1" dirty="0">
              <a:solidFill>
                <a:srgbClr val="3E9E47"/>
              </a:solidFill>
            </a:endParaRPr>
          </a:p>
          <a:p>
            <a:pPr>
              <a:buFontTx/>
              <a:buNone/>
            </a:pPr>
            <a:endParaRPr lang="ru-RU" altLang="ru-RU" sz="2400" b="1" dirty="0">
              <a:solidFill>
                <a:srgbClr val="034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6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8464717" cy="758825"/>
          </a:xfrm>
        </p:spPr>
        <p:txBody>
          <a:bodyPr>
            <a:normAutofit/>
          </a:bodyPr>
          <a:lstStyle/>
          <a:p>
            <a:r>
              <a:rPr lang="ru-RU" altLang="ru-RU" dirty="0"/>
              <a:t>Взаимосвязь основных понятий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36E4D4-E36A-4D8D-B117-D127DE2CEA77}"/>
              </a:ext>
            </a:extLst>
          </p:cNvPr>
          <p:cNvGrpSpPr/>
          <p:nvPr/>
        </p:nvGrpSpPr>
        <p:grpSpPr>
          <a:xfrm>
            <a:off x="-1" y="-2573399"/>
            <a:ext cx="12221136" cy="1229888"/>
            <a:chOff x="-1" y="1147474"/>
            <a:chExt cx="12221136" cy="465024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8F6D62-844F-4C42-845F-4D3F84DC6914}"/>
                </a:ext>
              </a:extLst>
            </p:cNvPr>
            <p:cNvGrpSpPr/>
            <p:nvPr/>
          </p:nvGrpSpPr>
          <p:grpSpPr>
            <a:xfrm>
              <a:off x="-1" y="2659685"/>
              <a:ext cx="12221136" cy="3138031"/>
              <a:chOff x="-1" y="2659685"/>
              <a:chExt cx="12221136" cy="3138031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DAFA31C-178B-4797-9BE9-B72F9905EF4D}"/>
                  </a:ext>
                </a:extLst>
              </p:cNvPr>
              <p:cNvSpPr/>
              <p:nvPr/>
            </p:nvSpPr>
            <p:spPr>
              <a:xfrm>
                <a:off x="-1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ED1C56A9-9D4A-44A9-90D7-2A8C4C4146A9}"/>
                  </a:ext>
                </a:extLst>
              </p:cNvPr>
              <p:cNvSpPr/>
              <p:nvPr/>
            </p:nvSpPr>
            <p:spPr>
              <a:xfrm>
                <a:off x="9874328" y="2659685"/>
                <a:ext cx="2346807" cy="31380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D430CC4-FAAA-4CCA-8908-537A5CC5B55F}"/>
                </a:ext>
              </a:extLst>
            </p:cNvPr>
            <p:cNvGrpSpPr/>
            <p:nvPr/>
          </p:nvGrpSpPr>
          <p:grpSpPr>
            <a:xfrm>
              <a:off x="0" y="1147474"/>
              <a:ext cx="12221135" cy="3138031"/>
              <a:chOff x="0" y="1147474"/>
              <a:chExt cx="12221135" cy="313803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FC31C70-460C-4DB1-968A-66A2F78D311C}"/>
                  </a:ext>
                </a:extLst>
              </p:cNvPr>
              <p:cNvSpPr/>
              <p:nvPr/>
            </p:nvSpPr>
            <p:spPr>
              <a:xfrm>
                <a:off x="0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C0F2B0B-5A03-431F-A36E-C0C14168E103}"/>
                  </a:ext>
                </a:extLst>
              </p:cNvPr>
              <p:cNvSpPr/>
              <p:nvPr/>
            </p:nvSpPr>
            <p:spPr>
              <a:xfrm>
                <a:off x="10417245" y="1147474"/>
                <a:ext cx="1803890" cy="3138031"/>
              </a:xfrm>
              <a:prstGeom prst="rect">
                <a:avLst/>
              </a:prstGeom>
              <a:solidFill>
                <a:srgbClr val="3E9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3689927" y="2874321"/>
            <a:ext cx="504775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Количественная мера</a:t>
            </a:r>
          </a:p>
        </p:txBody>
      </p:sp>
      <p:graphicFrame>
        <p:nvGraphicFramePr>
          <p:cNvPr id="79" name="Object 15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95517364"/>
              </p:ext>
            </p:extLst>
          </p:nvPr>
        </p:nvGraphicFramePr>
        <p:xfrm>
          <a:off x="7609759" y="1712583"/>
          <a:ext cx="512763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Рисунок" r:id="rId3" imgW="571976" imgH="1208631" progId="Word.Picture.8">
                  <p:embed/>
                </p:oleObj>
              </mc:Choice>
              <mc:Fallback>
                <p:oleObj name="Рисунок" r:id="rId3" imgW="571976" imgH="1208631" progId="Word.Picture.8">
                  <p:embed/>
                  <p:pic>
                    <p:nvPicPr>
                      <p:cNvPr id="32775" name="Objec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9759" y="1712583"/>
                        <a:ext cx="512763" cy="11287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Freeform 156"/>
          <p:cNvSpPr>
            <a:spLocks/>
          </p:cNvSpPr>
          <p:nvPr/>
        </p:nvSpPr>
        <p:spPr bwMode="auto">
          <a:xfrm rot="21563588">
            <a:off x="5039597" y="2449183"/>
            <a:ext cx="2286000" cy="92075"/>
          </a:xfrm>
          <a:custGeom>
            <a:avLst/>
            <a:gdLst>
              <a:gd name="T0" fmla="*/ 0 w 3564"/>
              <a:gd name="T1" fmla="*/ 2147483646 h 146"/>
              <a:gd name="T2" fmla="*/ 2147483646 w 3564"/>
              <a:gd name="T3" fmla="*/ 2147483646 h 146"/>
              <a:gd name="T4" fmla="*/ 2147483646 w 3564"/>
              <a:gd name="T5" fmla="*/ 2147483646 h 146"/>
              <a:gd name="T6" fmla="*/ 2147483646 w 3564"/>
              <a:gd name="T7" fmla="*/ 0 h 146"/>
              <a:gd name="T8" fmla="*/ 2147483646 w 3564"/>
              <a:gd name="T9" fmla="*/ 2147483646 h 146"/>
              <a:gd name="T10" fmla="*/ 2147483646 w 3564"/>
              <a:gd name="T11" fmla="*/ 2147483646 h 146"/>
              <a:gd name="T12" fmla="*/ 2147483646 w 3564"/>
              <a:gd name="T13" fmla="*/ 2147483646 h 146"/>
              <a:gd name="T14" fmla="*/ 2147483646 w 3564"/>
              <a:gd name="T15" fmla="*/ 2147483646 h 146"/>
              <a:gd name="T16" fmla="*/ 2147483646 w 3564"/>
              <a:gd name="T17" fmla="*/ 2147483646 h 146"/>
              <a:gd name="T18" fmla="*/ 2147483646 w 3564"/>
              <a:gd name="T19" fmla="*/ 2147483646 h 146"/>
              <a:gd name="T20" fmla="*/ 2147483646 w 3564"/>
              <a:gd name="T21" fmla="*/ 2147483646 h 146"/>
              <a:gd name="T22" fmla="*/ 2147483646 w 3564"/>
              <a:gd name="T23" fmla="*/ 2147483646 h 146"/>
              <a:gd name="T24" fmla="*/ 2147483646 w 3564"/>
              <a:gd name="T25" fmla="*/ 2147483646 h 146"/>
              <a:gd name="T26" fmla="*/ 2147483646 w 3564"/>
              <a:gd name="T27" fmla="*/ 2147483646 h 146"/>
              <a:gd name="T28" fmla="*/ 2147483646 w 3564"/>
              <a:gd name="T29" fmla="*/ 2147483646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64"/>
              <a:gd name="T46" fmla="*/ 0 h 146"/>
              <a:gd name="T47" fmla="*/ 3564 w 3564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64" h="146">
                <a:moveTo>
                  <a:pt x="0" y="132"/>
                </a:moveTo>
                <a:cubicBezTo>
                  <a:pt x="42" y="112"/>
                  <a:pt x="170" y="10"/>
                  <a:pt x="252" y="12"/>
                </a:cubicBezTo>
                <a:cubicBezTo>
                  <a:pt x="334" y="14"/>
                  <a:pt x="410" y="146"/>
                  <a:pt x="492" y="144"/>
                </a:cubicBezTo>
                <a:cubicBezTo>
                  <a:pt x="574" y="142"/>
                  <a:pt x="648" y="0"/>
                  <a:pt x="744" y="0"/>
                </a:cubicBezTo>
                <a:cubicBezTo>
                  <a:pt x="840" y="0"/>
                  <a:pt x="974" y="142"/>
                  <a:pt x="1068" y="144"/>
                </a:cubicBezTo>
                <a:cubicBezTo>
                  <a:pt x="1162" y="146"/>
                  <a:pt x="1222" y="18"/>
                  <a:pt x="1308" y="12"/>
                </a:cubicBezTo>
                <a:cubicBezTo>
                  <a:pt x="1394" y="6"/>
                  <a:pt x="1492" y="108"/>
                  <a:pt x="1584" y="108"/>
                </a:cubicBezTo>
                <a:cubicBezTo>
                  <a:pt x="1676" y="108"/>
                  <a:pt x="1762" y="10"/>
                  <a:pt x="1860" y="12"/>
                </a:cubicBezTo>
                <a:cubicBezTo>
                  <a:pt x="1958" y="14"/>
                  <a:pt x="2074" y="118"/>
                  <a:pt x="2172" y="120"/>
                </a:cubicBezTo>
                <a:cubicBezTo>
                  <a:pt x="2270" y="122"/>
                  <a:pt x="2356" y="26"/>
                  <a:pt x="2448" y="24"/>
                </a:cubicBezTo>
                <a:cubicBezTo>
                  <a:pt x="2540" y="22"/>
                  <a:pt x="2636" y="108"/>
                  <a:pt x="2724" y="108"/>
                </a:cubicBezTo>
                <a:cubicBezTo>
                  <a:pt x="2812" y="108"/>
                  <a:pt x="2888" y="24"/>
                  <a:pt x="2976" y="24"/>
                </a:cubicBezTo>
                <a:cubicBezTo>
                  <a:pt x="3064" y="24"/>
                  <a:pt x="3174" y="98"/>
                  <a:pt x="3252" y="108"/>
                </a:cubicBezTo>
                <a:lnTo>
                  <a:pt x="3444" y="84"/>
                </a:lnTo>
                <a:lnTo>
                  <a:pt x="3564" y="60"/>
                </a:lnTo>
              </a:path>
            </a:pathLst>
          </a:custGeom>
          <a:noFill/>
          <a:ln w="22225">
            <a:solidFill>
              <a:srgbClr val="CC3300"/>
            </a:solidFill>
            <a:round/>
            <a:headEnd type="none" w="med" len="med"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" name="Freeform 157"/>
          <p:cNvSpPr>
            <a:spLocks/>
          </p:cNvSpPr>
          <p:nvPr/>
        </p:nvSpPr>
        <p:spPr bwMode="auto">
          <a:xfrm rot="21563588">
            <a:off x="5039597" y="2233283"/>
            <a:ext cx="2286000" cy="92075"/>
          </a:xfrm>
          <a:custGeom>
            <a:avLst/>
            <a:gdLst>
              <a:gd name="T0" fmla="*/ 0 w 3564"/>
              <a:gd name="T1" fmla="*/ 2147483646 h 146"/>
              <a:gd name="T2" fmla="*/ 2147483646 w 3564"/>
              <a:gd name="T3" fmla="*/ 2147483646 h 146"/>
              <a:gd name="T4" fmla="*/ 2147483646 w 3564"/>
              <a:gd name="T5" fmla="*/ 2147483646 h 146"/>
              <a:gd name="T6" fmla="*/ 2147483646 w 3564"/>
              <a:gd name="T7" fmla="*/ 0 h 146"/>
              <a:gd name="T8" fmla="*/ 2147483646 w 3564"/>
              <a:gd name="T9" fmla="*/ 2147483646 h 146"/>
              <a:gd name="T10" fmla="*/ 2147483646 w 3564"/>
              <a:gd name="T11" fmla="*/ 2147483646 h 146"/>
              <a:gd name="T12" fmla="*/ 2147483646 w 3564"/>
              <a:gd name="T13" fmla="*/ 2147483646 h 146"/>
              <a:gd name="T14" fmla="*/ 2147483646 w 3564"/>
              <a:gd name="T15" fmla="*/ 2147483646 h 146"/>
              <a:gd name="T16" fmla="*/ 2147483646 w 3564"/>
              <a:gd name="T17" fmla="*/ 2147483646 h 146"/>
              <a:gd name="T18" fmla="*/ 2147483646 w 3564"/>
              <a:gd name="T19" fmla="*/ 2147483646 h 146"/>
              <a:gd name="T20" fmla="*/ 2147483646 w 3564"/>
              <a:gd name="T21" fmla="*/ 2147483646 h 146"/>
              <a:gd name="T22" fmla="*/ 2147483646 w 3564"/>
              <a:gd name="T23" fmla="*/ 2147483646 h 146"/>
              <a:gd name="T24" fmla="*/ 2147483646 w 3564"/>
              <a:gd name="T25" fmla="*/ 2147483646 h 146"/>
              <a:gd name="T26" fmla="*/ 2147483646 w 3564"/>
              <a:gd name="T27" fmla="*/ 2147483646 h 146"/>
              <a:gd name="T28" fmla="*/ 2147483646 w 3564"/>
              <a:gd name="T29" fmla="*/ 2147483646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64"/>
              <a:gd name="T46" fmla="*/ 0 h 146"/>
              <a:gd name="T47" fmla="*/ 3564 w 3564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64" h="146">
                <a:moveTo>
                  <a:pt x="0" y="132"/>
                </a:moveTo>
                <a:cubicBezTo>
                  <a:pt x="42" y="112"/>
                  <a:pt x="170" y="10"/>
                  <a:pt x="252" y="12"/>
                </a:cubicBezTo>
                <a:cubicBezTo>
                  <a:pt x="334" y="14"/>
                  <a:pt x="410" y="146"/>
                  <a:pt x="492" y="144"/>
                </a:cubicBezTo>
                <a:cubicBezTo>
                  <a:pt x="574" y="142"/>
                  <a:pt x="648" y="0"/>
                  <a:pt x="744" y="0"/>
                </a:cubicBezTo>
                <a:cubicBezTo>
                  <a:pt x="840" y="0"/>
                  <a:pt x="974" y="142"/>
                  <a:pt x="1068" y="144"/>
                </a:cubicBezTo>
                <a:cubicBezTo>
                  <a:pt x="1162" y="146"/>
                  <a:pt x="1222" y="18"/>
                  <a:pt x="1308" y="12"/>
                </a:cubicBezTo>
                <a:cubicBezTo>
                  <a:pt x="1394" y="6"/>
                  <a:pt x="1492" y="108"/>
                  <a:pt x="1584" y="108"/>
                </a:cubicBezTo>
                <a:cubicBezTo>
                  <a:pt x="1676" y="108"/>
                  <a:pt x="1762" y="10"/>
                  <a:pt x="1860" y="12"/>
                </a:cubicBezTo>
                <a:cubicBezTo>
                  <a:pt x="1958" y="14"/>
                  <a:pt x="2074" y="118"/>
                  <a:pt x="2172" y="120"/>
                </a:cubicBezTo>
                <a:cubicBezTo>
                  <a:pt x="2270" y="122"/>
                  <a:pt x="2356" y="26"/>
                  <a:pt x="2448" y="24"/>
                </a:cubicBezTo>
                <a:cubicBezTo>
                  <a:pt x="2540" y="22"/>
                  <a:pt x="2636" y="108"/>
                  <a:pt x="2724" y="108"/>
                </a:cubicBezTo>
                <a:cubicBezTo>
                  <a:pt x="2812" y="108"/>
                  <a:pt x="2888" y="24"/>
                  <a:pt x="2976" y="24"/>
                </a:cubicBezTo>
                <a:cubicBezTo>
                  <a:pt x="3064" y="24"/>
                  <a:pt x="3174" y="98"/>
                  <a:pt x="3252" y="108"/>
                </a:cubicBezTo>
                <a:lnTo>
                  <a:pt x="3444" y="84"/>
                </a:lnTo>
                <a:lnTo>
                  <a:pt x="3564" y="60"/>
                </a:lnTo>
              </a:path>
            </a:pathLst>
          </a:custGeom>
          <a:noFill/>
          <a:ln w="22225">
            <a:solidFill>
              <a:srgbClr val="CC3300"/>
            </a:solidFill>
            <a:round/>
            <a:headEnd type="none" w="med" len="med"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88" name="Object 14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42376253"/>
              </p:ext>
            </p:extLst>
          </p:nvPr>
        </p:nvGraphicFramePr>
        <p:xfrm>
          <a:off x="4056934" y="1785608"/>
          <a:ext cx="94297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Рисунок" r:id="rId5" imgW="1973580" imgH="1934210" progId="Word.Picture.8">
                  <p:embed/>
                </p:oleObj>
              </mc:Choice>
              <mc:Fallback>
                <p:oleObj name="Рисунок" r:id="rId5" imgW="1973580" imgH="1934210" progId="Word.Picture.8">
                  <p:embed/>
                  <p:pic>
                    <p:nvPicPr>
                      <p:cNvPr id="32771" name="Object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6934" y="1785608"/>
                        <a:ext cx="942975" cy="963613"/>
                      </a:xfrm>
                      <a:prstGeom prst="rect">
                        <a:avLst/>
                      </a:prstGeom>
                      <a:solidFill>
                        <a:srgbClr val="FFCCCC">
                          <a:alpha val="38823"/>
                        </a:srgbClr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6081747" y="1292300"/>
            <a:ext cx="3304673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Объект воздействия</a:t>
            </a:r>
          </a:p>
        </p:txBody>
      </p:sp>
      <p:sp>
        <p:nvSpPr>
          <p:cNvPr id="90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891552" y="4615018"/>
            <a:ext cx="331554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число р/а атомов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вероятность распада</a:t>
            </a:r>
          </a:p>
          <a:p>
            <a:pPr algn="ctr">
              <a:buFontTx/>
              <a:buNone/>
            </a:pPr>
            <a:r>
              <a:rPr lang="en-US" altLang="ru-RU" sz="2000" dirty="0">
                <a:solidFill>
                  <a:srgbClr val="034A8A"/>
                </a:solidFill>
                <a:latin typeface="+mj-lt"/>
              </a:rPr>
              <a:t> </a:t>
            </a:r>
            <a:endParaRPr lang="ru-RU" altLang="ru-RU" sz="2000" dirty="0">
              <a:solidFill>
                <a:srgbClr val="034A8A"/>
              </a:solidFill>
              <a:latin typeface="+mj-lt"/>
            </a:endParaRPr>
          </a:p>
        </p:txBody>
      </p:sp>
      <p:sp>
        <p:nvSpPr>
          <p:cNvPr id="91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4828384" y="1707926"/>
            <a:ext cx="2952901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000" b="1" dirty="0">
                <a:solidFill>
                  <a:srgbClr val="CC3300"/>
                </a:solidFill>
                <a:latin typeface="+mj-lt"/>
              </a:rPr>
              <a:t>излучение</a:t>
            </a:r>
          </a:p>
        </p:txBody>
      </p:sp>
      <p:sp>
        <p:nvSpPr>
          <p:cNvPr id="93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6569655" y="3195280"/>
            <a:ext cx="3304673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3E9E47"/>
                </a:solidFill>
              </a:rPr>
              <a:t>воздействия излучения</a:t>
            </a:r>
          </a:p>
        </p:txBody>
      </p:sp>
      <p:sp>
        <p:nvSpPr>
          <p:cNvPr id="94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641682" y="3162911"/>
            <a:ext cx="2438400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</a:rPr>
              <a:t>содержания радионуклида</a:t>
            </a:r>
          </a:p>
        </p:txBody>
      </p:sp>
      <p:sp>
        <p:nvSpPr>
          <p:cNvPr id="95" name="Rectangle 164"/>
          <p:cNvSpPr>
            <a:spLocks noChangeArrowheads="1"/>
          </p:cNvSpPr>
          <p:nvPr/>
        </p:nvSpPr>
        <p:spPr bwMode="auto">
          <a:xfrm>
            <a:off x="7052546" y="3896552"/>
            <a:ext cx="2376487" cy="719138"/>
          </a:xfrm>
          <a:prstGeom prst="rect">
            <a:avLst/>
          </a:prstGeom>
          <a:solidFill>
            <a:srgbClr val="E4F1E5"/>
          </a:solidFill>
          <a:ln w="9525">
            <a:solidFill>
              <a:srgbClr val="E4F1E5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96" name="Rectangle 163"/>
          <p:cNvSpPr>
            <a:spLocks noChangeArrowheads="1"/>
          </p:cNvSpPr>
          <p:nvPr/>
        </p:nvSpPr>
        <p:spPr bwMode="auto">
          <a:xfrm>
            <a:off x="2762965" y="3890548"/>
            <a:ext cx="2376487" cy="719138"/>
          </a:xfrm>
          <a:prstGeom prst="rect">
            <a:avLst/>
          </a:prstGeom>
          <a:solidFill>
            <a:srgbClr val="F0F6FB"/>
          </a:solidFill>
          <a:ln w="9525">
            <a:solidFill>
              <a:srgbClr val="F0F6FB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102" name="Rectangle 8">
            <a:extLst>
              <a:ext uri="{FF2B5EF4-FFF2-40B4-BE49-F238E27FC236}">
                <a16:creationId xmlns:a16="http://schemas.microsoft.com/office/drawing/2014/main" id="{A433432A-ACF5-42D3-86EF-361A2EF48376}"/>
              </a:ext>
            </a:extLst>
          </p:cNvPr>
          <p:cNvSpPr txBox="1">
            <a:spLocks noChangeArrowheads="1"/>
          </p:cNvSpPr>
          <p:nvPr/>
        </p:nvSpPr>
        <p:spPr>
          <a:xfrm>
            <a:off x="2927684" y="3786544"/>
            <a:ext cx="2072225" cy="91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>
                <a:solidFill>
                  <a:srgbClr val="CC3300"/>
                </a:solidFill>
              </a:rPr>
              <a:t>Активность (А)  </a:t>
            </a:r>
            <a:r>
              <a:rPr lang="ru-RU" sz="2000" b="1" dirty="0">
                <a:solidFill>
                  <a:srgbClr val="000066"/>
                </a:solidFill>
              </a:rPr>
              <a:t>Бк, К</a:t>
            </a:r>
            <a:r>
              <a:rPr lang="en-US" sz="2000" b="1" dirty="0">
                <a:solidFill>
                  <a:srgbClr val="000066"/>
                </a:solidFill>
              </a:rPr>
              <a:t>u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" name="Rectangle 8">
            <a:extLst>
              <a:ext uri="{FF2B5EF4-FFF2-40B4-BE49-F238E27FC236}">
                <a16:creationId xmlns:a16="http://schemas.microsoft.com/office/drawing/2014/main" id="{A433432A-ACF5-42D3-86EF-361A2EF48376}"/>
              </a:ext>
            </a:extLst>
          </p:cNvPr>
          <p:cNvSpPr txBox="1">
            <a:spLocks noChangeArrowheads="1"/>
          </p:cNvSpPr>
          <p:nvPr/>
        </p:nvSpPr>
        <p:spPr>
          <a:xfrm>
            <a:off x="7052547" y="3786544"/>
            <a:ext cx="2376486" cy="91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>
                <a:solidFill>
                  <a:srgbClr val="3E9E47"/>
                </a:solidFill>
              </a:rPr>
              <a:t> Доза (Д)                           </a:t>
            </a:r>
            <a:r>
              <a:rPr lang="ru-RU" sz="2000" b="1" dirty="0">
                <a:solidFill>
                  <a:srgbClr val="000066"/>
                </a:solidFill>
              </a:rPr>
              <a:t>Зв, бэр, Гр, рад, Р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3173491" y="1275721"/>
            <a:ext cx="2438400" cy="527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Радионуклиды</a:t>
            </a:r>
          </a:p>
        </p:txBody>
      </p:sp>
      <p:sp>
        <p:nvSpPr>
          <p:cNvPr id="106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6989243" y="4614461"/>
            <a:ext cx="4432737" cy="16255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внешнее или внутреннее облучение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активность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вид и Е излучения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время воздействия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расстояние 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>
                <a:solidFill>
                  <a:srgbClr val="000066"/>
                </a:solidFill>
              </a:rPr>
              <a:t>радиочувствительность объекта</a:t>
            </a:r>
          </a:p>
          <a:p>
            <a:pPr algn="ctr">
              <a:buFontTx/>
              <a:buNone/>
            </a:pPr>
            <a:r>
              <a:rPr lang="en-US" altLang="ru-RU" sz="2000" dirty="0">
                <a:solidFill>
                  <a:srgbClr val="034A8A"/>
                </a:solidFill>
                <a:latin typeface="+mj-lt"/>
              </a:rPr>
              <a:t> </a:t>
            </a:r>
            <a:endParaRPr lang="ru-RU" altLang="ru-RU" sz="2000" dirty="0">
              <a:solidFill>
                <a:srgbClr val="034A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757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56" y="1181098"/>
            <a:ext cx="4568825" cy="213936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ПРИРОДНЫЕ ИСТОЧНИКИ ИОНИЗИРУЮЩЕГО ИЗЛУЧЕНИЯ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181100"/>
            <a:ext cx="4486276" cy="4486276"/>
          </a:xfrm>
          <a:prstGeom prst="rect">
            <a:avLst/>
          </a:prstGeom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A00A7616-49C9-494F-9007-0E0DA7AD14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24532" y="3409918"/>
            <a:ext cx="1584325" cy="1053995"/>
          </a:xfrm>
          <a:prstGeom prst="line">
            <a:avLst/>
          </a:prstGeom>
          <a:noFill/>
          <a:ln w="12700">
            <a:solidFill>
              <a:srgbClr val="034A8A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>
              <a:latin typeface="+mj-lt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B33091D-B11B-4B7C-9D61-D4F8ADE5C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8858" y="3409917"/>
            <a:ext cx="1584326" cy="982560"/>
          </a:xfrm>
          <a:prstGeom prst="line">
            <a:avLst/>
          </a:prstGeom>
          <a:noFill/>
          <a:ln w="12700">
            <a:solidFill>
              <a:srgbClr val="034A8A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>
              <a:latin typeface="+mj-lt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467477" y="4550774"/>
            <a:ext cx="3304673" cy="1192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Излучение естественных радионуклидов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CE22E79-A1F9-4AF3-9BF6-8F076A10095E}"/>
              </a:ext>
            </a:extLst>
          </p:cNvPr>
          <p:cNvSpPr txBox="1">
            <a:spLocks noChangeArrowheads="1"/>
          </p:cNvSpPr>
          <p:nvPr/>
        </p:nvSpPr>
        <p:spPr>
          <a:xfrm>
            <a:off x="257730" y="4550774"/>
            <a:ext cx="2438400" cy="764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sz="2400" b="1" dirty="0">
                <a:solidFill>
                  <a:srgbClr val="034A8A"/>
                </a:solidFill>
              </a:rPr>
              <a:t>Космическое излучение</a:t>
            </a:r>
          </a:p>
        </p:txBody>
      </p:sp>
    </p:spTree>
    <p:extLst>
      <p:ext uri="{BB962C8B-B14F-4D97-AF65-F5344CB8AC3E}">
        <p14:creationId xmlns:p14="http://schemas.microsoft.com/office/powerpoint/2010/main" val="1603840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18F5605-EC85-4743-806D-D97DEF39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FB1FD-2E22-4B70-941D-53C04985D9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53150" y="1447800"/>
            <a:ext cx="5067300" cy="46878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43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B5E33A3-C55B-4BCD-9E14-76F6A54FCDCB}"/>
              </a:ext>
            </a:extLst>
          </p:cNvPr>
          <p:cNvGrpSpPr/>
          <p:nvPr/>
        </p:nvGrpSpPr>
        <p:grpSpPr>
          <a:xfrm>
            <a:off x="2354913" y="1228448"/>
            <a:ext cx="8480425" cy="4836506"/>
            <a:chOff x="282575" y="1565757"/>
            <a:chExt cx="8480425" cy="4836506"/>
          </a:xfrm>
        </p:grpSpPr>
        <p:pic>
          <p:nvPicPr>
            <p:cNvPr id="5" name="Picture 2" descr="1_1_2_1">
              <a:extLst>
                <a:ext uri="{FF2B5EF4-FFF2-40B4-BE49-F238E27FC236}">
                  <a16:creationId xmlns:a16="http://schemas.microsoft.com/office/drawing/2014/main" id="{36FFEBD2-3A59-4D6D-AB9A-79F62DCB4F5B}"/>
                </a:ext>
              </a:extLst>
            </p:cNvPr>
            <p:cNvPicPr>
              <a:picLocks noGrp="1" noChangeAspect="1" noChangeArrowheads="1"/>
            </p:cNvPicPr>
            <p:nvPr>
              <p:ph sz="half" idx="1"/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8" b="3717"/>
            <a:stretch/>
          </p:blipFill>
          <p:spPr>
            <a:xfrm>
              <a:off x="282575" y="1565757"/>
              <a:ext cx="4171950" cy="4836506"/>
            </a:xfrm>
            <a:solidFill>
              <a:schemeClr val="bg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4A3C2-5941-4E1D-B36E-BD136CC77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2060575"/>
              <a:ext cx="1439862" cy="388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SzPct val="120000"/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ru-RU" altLang="ru-RU" sz="2400">
                <a:solidFill>
                  <a:srgbClr val="8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2045E-2888-40E1-A0BF-BDF524F39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2060575"/>
              <a:ext cx="1511300" cy="3816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SzPct val="120000"/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ru-RU" altLang="ru-RU" sz="2400">
                <a:solidFill>
                  <a:srgbClr val="8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E22E79-A1F9-4AF3-9BF6-8F076A10095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132138" y="2179921"/>
              <a:ext cx="5630862" cy="68409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</a:pPr>
              <a:r>
                <a:rPr lang="ru-RU" altLang="ru-RU" sz="2400" b="1" dirty="0">
                  <a:solidFill>
                    <a:srgbClr val="339933"/>
                  </a:solidFill>
                </a:rPr>
                <a:t>Природные источники радиации</a:t>
              </a: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1469A5E3-77CF-4FAD-A6D4-FDD534A287D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132138" y="3309110"/>
              <a:ext cx="4083452" cy="28215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buFontTx/>
                <a:buNone/>
              </a:pPr>
              <a:r>
                <a:rPr lang="ru-RU" altLang="ru-RU" sz="2400" b="1" dirty="0">
                  <a:solidFill>
                    <a:srgbClr val="034A8A"/>
                  </a:solidFill>
                </a:rPr>
                <a:t>Искусственные источники:</a:t>
              </a:r>
            </a:p>
            <a:p>
              <a:pPr>
                <a:spcBef>
                  <a:spcPts val="1200"/>
                </a:spcBef>
                <a:buFontTx/>
                <a:buNone/>
              </a:pPr>
              <a:r>
                <a:rPr lang="ru-RU" altLang="ru-RU" sz="2400" dirty="0">
                  <a:solidFill>
                    <a:srgbClr val="CC0000"/>
                  </a:solidFill>
                </a:rPr>
                <a:t>   </a:t>
              </a:r>
              <a:r>
                <a:rPr lang="ru-RU" altLang="ru-RU" sz="2400" dirty="0">
                  <a:solidFill>
                    <a:srgbClr val="034A8A"/>
                  </a:solidFill>
                  <a:latin typeface="+mj-lt"/>
                </a:rPr>
                <a:t>медицина</a:t>
              </a:r>
            </a:p>
            <a:p>
              <a:pPr>
                <a:spcBef>
                  <a:spcPts val="1800"/>
                </a:spcBef>
                <a:buFontTx/>
                <a:buNone/>
              </a:pPr>
              <a:endParaRPr lang="ru-RU" altLang="ru-RU" sz="2400" dirty="0">
                <a:solidFill>
                  <a:srgbClr val="034A8A"/>
                </a:solidFill>
                <a:latin typeface="+mj-lt"/>
              </a:endParaRPr>
            </a:p>
            <a:p>
              <a:pPr>
                <a:spcBef>
                  <a:spcPts val="1800"/>
                </a:spcBef>
                <a:buFontTx/>
                <a:buNone/>
              </a:pPr>
              <a:r>
                <a:rPr lang="ru-RU" altLang="ru-RU" sz="2400" dirty="0">
                  <a:solidFill>
                    <a:srgbClr val="034A8A"/>
                  </a:solidFill>
                  <a:latin typeface="+mj-lt"/>
                </a:rPr>
                <a:t>   радиоактивные осадки</a:t>
              </a:r>
            </a:p>
            <a:p>
              <a:pPr>
                <a:spcBef>
                  <a:spcPts val="1800"/>
                </a:spcBef>
                <a:buFontTx/>
                <a:buNone/>
              </a:pPr>
              <a:r>
                <a:rPr lang="ru-RU" altLang="ru-RU" sz="2400" dirty="0">
                  <a:solidFill>
                    <a:srgbClr val="034A8A"/>
                  </a:solidFill>
                  <a:latin typeface="+mj-lt"/>
                </a:rPr>
                <a:t>   атомная энергетика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Вклад различных источников ионизирующего излучения</a:t>
            </a:r>
            <a:r>
              <a:rPr lang="en-US" altLang="ru-RU" dirty="0"/>
              <a:t/>
            </a:r>
            <a:br>
              <a:rPr lang="en-US" altLang="ru-RU" dirty="0"/>
            </a:br>
            <a:r>
              <a:rPr lang="ru-RU" altLang="ru-RU" dirty="0"/>
              <a:t>в облучение человека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68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ФИЗИЧЕСКИЕ ОСНОВЫ РАДИОЛОГИИ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30128-C855-4647-91CB-0AF3018A97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05" r="120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97D24-77B9-42D8-97C7-F4177BCC7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4" r="52730" b="15083"/>
          <a:stretch/>
        </p:blipFill>
        <p:spPr>
          <a:xfrm>
            <a:off x="5772150" y="1181100"/>
            <a:ext cx="4486276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7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Строение атома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0187C16E-7895-45BD-8871-B5DC2FFE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00" y="4760912"/>
            <a:ext cx="1512887" cy="1372730"/>
          </a:xfrm>
          <a:prstGeom prst="roundRect">
            <a:avLst>
              <a:gd name="adj" fmla="val 16667"/>
            </a:avLst>
          </a:prstGeom>
          <a:solidFill>
            <a:srgbClr val="CCFFFF">
              <a:alpha val="18039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522900F3-F2CC-4520-A189-66E5BE9E69BE}"/>
              </a:ext>
            </a:extLst>
          </p:cNvPr>
          <p:cNvSpPr txBox="1">
            <a:spLocks noChangeArrowheads="1"/>
          </p:cNvSpPr>
          <p:nvPr/>
        </p:nvSpPr>
        <p:spPr>
          <a:xfrm>
            <a:off x="4122915" y="1436584"/>
            <a:ext cx="5119025" cy="2354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  <a:defRPr/>
            </a:pPr>
            <a:r>
              <a:rPr lang="en-US" sz="2100" dirty="0">
                <a:solidFill>
                  <a:srgbClr val="034A8A"/>
                </a:solidFill>
              </a:rPr>
              <a:t>R</a:t>
            </a:r>
            <a:r>
              <a:rPr lang="ru-RU" sz="2100" dirty="0">
                <a:solidFill>
                  <a:srgbClr val="034A8A"/>
                </a:solidFill>
              </a:rPr>
              <a:t> атома – </a:t>
            </a:r>
            <a:r>
              <a:rPr lang="ru-RU" sz="2100" dirty="0">
                <a:solidFill>
                  <a:srgbClr val="000066"/>
                </a:solidFill>
              </a:rPr>
              <a:t>10</a:t>
            </a:r>
            <a:r>
              <a:rPr lang="ru-RU" sz="2100" baseline="30000" dirty="0">
                <a:solidFill>
                  <a:srgbClr val="CC3300"/>
                </a:solidFill>
              </a:rPr>
              <a:t>–8</a:t>
            </a:r>
            <a:r>
              <a:rPr lang="ru-RU" sz="2100" dirty="0">
                <a:solidFill>
                  <a:srgbClr val="000066"/>
                </a:solidFill>
              </a:rPr>
              <a:t> </a:t>
            </a:r>
            <a:r>
              <a:rPr lang="ru-RU" sz="2100" dirty="0">
                <a:solidFill>
                  <a:srgbClr val="034A8A"/>
                </a:solidFill>
              </a:rPr>
              <a:t>см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  <a:defRPr/>
            </a:pPr>
            <a:r>
              <a:rPr lang="en-US" sz="2100" dirty="0">
                <a:solidFill>
                  <a:srgbClr val="034A8A"/>
                </a:solidFill>
              </a:rPr>
              <a:t>R</a:t>
            </a:r>
            <a:r>
              <a:rPr lang="ru-RU" sz="2100" dirty="0">
                <a:solidFill>
                  <a:srgbClr val="034A8A"/>
                </a:solidFill>
              </a:rPr>
              <a:t> ядра </a:t>
            </a:r>
            <a:r>
              <a:rPr lang="en-US" sz="2100" dirty="0">
                <a:solidFill>
                  <a:srgbClr val="034A8A"/>
                </a:solidFill>
              </a:rPr>
              <a:t>  </a:t>
            </a:r>
            <a:r>
              <a:rPr lang="ru-RU" sz="2100" dirty="0">
                <a:solidFill>
                  <a:srgbClr val="034A8A"/>
                </a:solidFill>
              </a:rPr>
              <a:t>– 10</a:t>
            </a:r>
            <a:r>
              <a:rPr lang="ru-RU" sz="2100" baseline="30000" dirty="0">
                <a:solidFill>
                  <a:srgbClr val="034A8A"/>
                </a:solidFill>
              </a:rPr>
              <a:t>–13</a:t>
            </a:r>
            <a:r>
              <a:rPr lang="ru-RU" sz="2100" dirty="0">
                <a:solidFill>
                  <a:srgbClr val="034A8A"/>
                </a:solidFill>
              </a:rPr>
              <a:t> см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  <a:defRPr/>
            </a:pPr>
            <a:r>
              <a:rPr lang="ru-RU" sz="2100" dirty="0">
                <a:solidFill>
                  <a:srgbClr val="000066"/>
                </a:solidFill>
              </a:rPr>
              <a:t>                                            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  <a:defRPr/>
            </a:pPr>
            <a:r>
              <a:rPr lang="ru-RU" sz="2100" b="1" i="1" dirty="0">
                <a:solidFill>
                  <a:srgbClr val="3E9E47"/>
                </a:solidFill>
                <a:latin typeface="+mn-lt"/>
              </a:rPr>
              <a:t>ядро</a:t>
            </a:r>
            <a:r>
              <a:rPr lang="en-US" sz="2100" b="1" i="1" dirty="0">
                <a:solidFill>
                  <a:srgbClr val="3E9E47"/>
                </a:solidFill>
                <a:latin typeface="+mn-lt"/>
              </a:rPr>
              <a:t>:</a:t>
            </a:r>
            <a:r>
              <a:rPr lang="ru-RU" sz="2100" b="1" dirty="0">
                <a:solidFill>
                  <a:srgbClr val="3E9E47"/>
                </a:solidFill>
                <a:latin typeface="+mn-lt"/>
              </a:rPr>
              <a:t> </a:t>
            </a:r>
            <a:r>
              <a:rPr lang="ru-RU" sz="2100" dirty="0">
                <a:solidFill>
                  <a:srgbClr val="034A8A"/>
                </a:solidFill>
              </a:rPr>
              <a:t>протоны (</a:t>
            </a:r>
            <a:r>
              <a:rPr lang="en-US" sz="2100" dirty="0">
                <a:solidFill>
                  <a:srgbClr val="034A8A"/>
                </a:solidFill>
              </a:rPr>
              <a:t>Z = </a:t>
            </a:r>
            <a:r>
              <a:rPr lang="ru-RU" sz="2100" dirty="0">
                <a:solidFill>
                  <a:srgbClr val="034A8A"/>
                </a:solidFill>
              </a:rPr>
              <a:t>+1, </a:t>
            </a:r>
            <a:r>
              <a:rPr lang="en-US" sz="2100" dirty="0">
                <a:solidFill>
                  <a:srgbClr val="034A8A"/>
                </a:solidFill>
              </a:rPr>
              <a:t>M </a:t>
            </a:r>
            <a:r>
              <a:rPr lang="ru-RU" sz="2100" dirty="0">
                <a:solidFill>
                  <a:srgbClr val="034A8A"/>
                </a:solidFill>
              </a:rPr>
              <a:t>= 1 </a:t>
            </a:r>
            <a:r>
              <a:rPr lang="ru-RU" sz="2100" dirty="0" err="1">
                <a:solidFill>
                  <a:srgbClr val="034A8A"/>
                </a:solidFill>
              </a:rPr>
              <a:t>а.е.м</a:t>
            </a:r>
            <a:r>
              <a:rPr lang="ru-RU" sz="2100" dirty="0">
                <a:solidFill>
                  <a:srgbClr val="034A8A"/>
                </a:solidFill>
              </a:rPr>
              <a:t>.</a:t>
            </a:r>
            <a:r>
              <a:rPr lang="en-US" sz="2100" dirty="0">
                <a:solidFill>
                  <a:srgbClr val="034A8A"/>
                </a:solidFill>
              </a:rPr>
              <a:t>)</a:t>
            </a:r>
            <a:endParaRPr lang="ru-RU" sz="2100" dirty="0">
              <a:solidFill>
                <a:srgbClr val="034A8A"/>
              </a:solidFill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  <a:defRPr/>
            </a:pPr>
            <a:r>
              <a:rPr lang="ru-RU" sz="2100" dirty="0">
                <a:solidFill>
                  <a:srgbClr val="034A8A"/>
                </a:solidFill>
              </a:rPr>
              <a:t>нейтроны (</a:t>
            </a:r>
            <a:r>
              <a:rPr lang="en-US" sz="2100" dirty="0">
                <a:solidFill>
                  <a:srgbClr val="034A8A"/>
                </a:solidFill>
              </a:rPr>
              <a:t>Z = </a:t>
            </a:r>
            <a:r>
              <a:rPr lang="ru-RU" sz="2100" dirty="0">
                <a:solidFill>
                  <a:srgbClr val="034A8A"/>
                </a:solidFill>
              </a:rPr>
              <a:t>0, </a:t>
            </a:r>
            <a:r>
              <a:rPr lang="en-US" sz="2100" dirty="0">
                <a:solidFill>
                  <a:srgbClr val="034A8A"/>
                </a:solidFill>
              </a:rPr>
              <a:t>M =</a:t>
            </a:r>
            <a:r>
              <a:rPr lang="ru-RU" sz="2100" dirty="0">
                <a:solidFill>
                  <a:srgbClr val="034A8A"/>
                </a:solidFill>
              </a:rPr>
              <a:t> 1 </a:t>
            </a:r>
            <a:r>
              <a:rPr lang="ru-RU" sz="2100" dirty="0" err="1">
                <a:solidFill>
                  <a:srgbClr val="034A8A"/>
                </a:solidFill>
              </a:rPr>
              <a:t>а.е.м</a:t>
            </a:r>
            <a:r>
              <a:rPr lang="ru-RU" sz="2100" dirty="0">
                <a:solidFill>
                  <a:srgbClr val="034A8A"/>
                </a:solidFill>
              </a:rPr>
              <a:t>.</a:t>
            </a:r>
            <a:r>
              <a:rPr lang="en-US" sz="2100" dirty="0">
                <a:solidFill>
                  <a:srgbClr val="034A8A"/>
                </a:solidFill>
              </a:rPr>
              <a:t>)</a:t>
            </a:r>
            <a:endParaRPr lang="ru-RU" sz="2100" dirty="0">
              <a:solidFill>
                <a:srgbClr val="034A8A"/>
              </a:solidFill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  <a:defRPr/>
            </a:pPr>
            <a:r>
              <a:rPr lang="ru-RU" sz="2100" i="1" dirty="0">
                <a:solidFill>
                  <a:srgbClr val="034A8A"/>
                </a:solidFill>
              </a:rPr>
              <a:t>плотность ядра </a:t>
            </a:r>
            <a:r>
              <a:rPr lang="ru-RU" sz="2100" dirty="0">
                <a:solidFill>
                  <a:srgbClr val="034A8A"/>
                </a:solidFill>
              </a:rPr>
              <a:t>– 10</a:t>
            </a:r>
            <a:r>
              <a:rPr lang="ru-RU" sz="2100" baseline="30000" dirty="0">
                <a:solidFill>
                  <a:srgbClr val="034A8A"/>
                </a:solidFill>
              </a:rPr>
              <a:t>14</a:t>
            </a:r>
            <a:r>
              <a:rPr lang="ru-RU" sz="2100" dirty="0">
                <a:solidFill>
                  <a:srgbClr val="034A8A"/>
                </a:solidFill>
              </a:rPr>
              <a:t> г/см</a:t>
            </a:r>
            <a:r>
              <a:rPr lang="ru-RU" sz="2100" baseline="30000" dirty="0">
                <a:solidFill>
                  <a:srgbClr val="034A8A"/>
                </a:solidFill>
              </a:rPr>
              <a:t>3</a:t>
            </a:r>
            <a:endParaRPr lang="ru-RU" sz="2100" dirty="0">
              <a:solidFill>
                <a:srgbClr val="034A8A"/>
              </a:solidFill>
            </a:endParaRPr>
          </a:p>
        </p:txBody>
      </p: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7EDA6245-8F8F-406C-B586-524609E38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295830"/>
              </p:ext>
            </p:extLst>
          </p:nvPr>
        </p:nvGraphicFramePr>
        <p:xfrm>
          <a:off x="847724" y="1436582"/>
          <a:ext cx="2843395" cy="254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Image" r:id="rId3" imgW="5955556" imgH="5333333" progId="Photoshop.Image.7">
                  <p:embed/>
                </p:oleObj>
              </mc:Choice>
              <mc:Fallback>
                <p:oleObj name="Image" r:id="rId3" imgW="5955556" imgH="5333333" progId="Photoshop.Image.7">
                  <p:embed/>
                  <p:pic>
                    <p:nvPicPr>
                      <p:cNvPr id="11270" name="Object 4">
                        <a:extLst>
                          <a:ext uri="{FF2B5EF4-FFF2-40B4-BE49-F238E27FC236}">
                            <a16:creationId xmlns:a16="http://schemas.microsoft.com/office/drawing/2014/main" id="{27D3F56E-B4DC-41C8-99FF-735EFFD7B44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4" y="1436582"/>
                        <a:ext cx="2843395" cy="2546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ine 7">
            <a:extLst>
              <a:ext uri="{FF2B5EF4-FFF2-40B4-BE49-F238E27FC236}">
                <a16:creationId xmlns:a16="http://schemas.microsoft.com/office/drawing/2014/main" id="{847CD678-A084-404C-A035-1BE72E5709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71807" y="2612181"/>
            <a:ext cx="1801912" cy="150359"/>
          </a:xfrm>
          <a:prstGeom prst="line">
            <a:avLst/>
          </a:prstGeom>
          <a:noFill/>
          <a:ln w="38100">
            <a:solidFill>
              <a:srgbClr val="003300"/>
            </a:solidFill>
            <a:miter lim="800000"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 dirty="0"/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D1FF4202-27E5-4A6D-A050-62EAB0DED0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0610" y="3092342"/>
            <a:ext cx="147635" cy="1309793"/>
          </a:xfrm>
          <a:prstGeom prst="line">
            <a:avLst/>
          </a:prstGeom>
          <a:noFill/>
          <a:ln w="38100">
            <a:solidFill>
              <a:srgbClr val="FF33CC"/>
            </a:solidFill>
            <a:miter lim="800000"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2F02F1AB-A819-450D-9A67-5E8ED38E50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30324" y="1901760"/>
            <a:ext cx="1177922" cy="2500376"/>
          </a:xfrm>
          <a:prstGeom prst="line">
            <a:avLst/>
          </a:prstGeom>
          <a:noFill/>
          <a:ln w="38100">
            <a:solidFill>
              <a:srgbClr val="FF33CC"/>
            </a:solidFill>
            <a:miter lim="800000"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E97908A0-6C63-4EA6-92F1-5B106AF2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500" y="4793792"/>
            <a:ext cx="10080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4400" i="0" baseline="-25000" dirty="0">
                <a:solidFill>
                  <a:srgbClr val="CC3300"/>
                </a:solidFill>
              </a:rPr>
              <a:t>M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4400" i="0" baseline="-25000" dirty="0">
                <a:solidFill>
                  <a:srgbClr val="CC3300"/>
                </a:solidFill>
              </a:rPr>
              <a:t>Z</a:t>
            </a:r>
            <a:r>
              <a:rPr lang="en-US" altLang="ru-RU" sz="4400" i="0" dirty="0">
                <a:solidFill>
                  <a:srgbClr val="CC3300"/>
                </a:solidFill>
              </a:rPr>
              <a:t> X</a:t>
            </a:r>
            <a:endParaRPr lang="ru-RU" altLang="ru-RU" sz="4400" i="0" dirty="0">
              <a:solidFill>
                <a:srgbClr val="CC3300"/>
              </a:solidFill>
            </a:endParaRPr>
          </a:p>
        </p:txBody>
      </p:sp>
      <p:graphicFrame>
        <p:nvGraphicFramePr>
          <p:cNvPr id="32" name="Объект 1">
            <a:extLst>
              <a:ext uri="{FF2B5EF4-FFF2-40B4-BE49-F238E27FC236}">
                <a16:creationId xmlns:a16="http://schemas.microsoft.com/office/drawing/2014/main" id="{E17C8B7F-B9D3-4C9E-9C66-C2601AD79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481095"/>
              </p:ext>
            </p:extLst>
          </p:nvPr>
        </p:nvGraphicFramePr>
        <p:xfrm>
          <a:off x="8853488" y="1435100"/>
          <a:ext cx="2339975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Image" r:id="rId5" imgW="7568254" imgH="7619048" progId="Photoshop.Image.9">
                  <p:embed/>
                </p:oleObj>
              </mc:Choice>
              <mc:Fallback>
                <p:oleObj name="Image" r:id="rId5" imgW="7568254" imgH="7619048" progId="Photoshop.Image.9">
                  <p:embed/>
                  <p:pic>
                    <p:nvPicPr>
                      <p:cNvPr id="11278" name="Объект 1">
                        <a:extLst>
                          <a:ext uri="{FF2B5EF4-FFF2-40B4-BE49-F238E27FC236}">
                            <a16:creationId xmlns:a16="http://schemas.microsoft.com/office/drawing/2014/main" id="{270F2596-A917-4872-AD18-ABDDF1104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488" y="1435100"/>
                        <a:ext cx="2339975" cy="235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2BBEDBA-E4C3-49C7-A059-50CDE639C958}"/>
              </a:ext>
            </a:extLst>
          </p:cNvPr>
          <p:cNvGrpSpPr/>
          <p:nvPr/>
        </p:nvGrpSpPr>
        <p:grpSpPr>
          <a:xfrm>
            <a:off x="2422523" y="4210108"/>
            <a:ext cx="4723344" cy="641350"/>
            <a:chOff x="1013820" y="3702050"/>
            <a:chExt cx="4723344" cy="64135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70CDFD9-66EC-4B6E-9B24-C895D719C489}"/>
                </a:ext>
              </a:extLst>
            </p:cNvPr>
            <p:cNvSpPr/>
            <p:nvPr/>
          </p:nvSpPr>
          <p:spPr>
            <a:xfrm>
              <a:off x="1013820" y="3804838"/>
              <a:ext cx="472334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100" dirty="0">
                  <a:solidFill>
                    <a:srgbClr val="000066"/>
                  </a:solidFill>
                </a:rPr>
                <a:t> </a:t>
              </a:r>
              <a:r>
                <a:rPr lang="ru-RU" sz="2100" b="1" i="1" dirty="0">
                  <a:solidFill>
                    <a:srgbClr val="3E9E47"/>
                  </a:solidFill>
                </a:rPr>
                <a:t>электроны</a:t>
              </a:r>
              <a:r>
                <a:rPr lang="ru-RU" sz="2100" dirty="0">
                  <a:solidFill>
                    <a:srgbClr val="000066"/>
                  </a:solidFill>
                </a:rPr>
                <a:t> </a:t>
              </a:r>
              <a:r>
                <a:rPr lang="ru-RU" sz="2100" dirty="0">
                  <a:solidFill>
                    <a:srgbClr val="034A8A"/>
                  </a:solidFill>
                  <a:latin typeface="+mj-lt"/>
                </a:rPr>
                <a:t>(</a:t>
              </a:r>
              <a:r>
                <a:rPr lang="en-US" sz="2100" dirty="0">
                  <a:solidFill>
                    <a:srgbClr val="034A8A"/>
                  </a:solidFill>
                  <a:latin typeface="+mj-lt"/>
                </a:rPr>
                <a:t>Z = –</a:t>
              </a:r>
              <a:r>
                <a:rPr lang="ru-RU" sz="2100" dirty="0">
                  <a:solidFill>
                    <a:srgbClr val="034A8A"/>
                  </a:solidFill>
                  <a:latin typeface="+mj-lt"/>
                </a:rPr>
                <a:t>1, </a:t>
              </a:r>
              <a:r>
                <a:rPr lang="en-US" sz="2100" dirty="0">
                  <a:solidFill>
                    <a:srgbClr val="034A8A"/>
                  </a:solidFill>
                  <a:latin typeface="+mj-lt"/>
                </a:rPr>
                <a:t> M</a:t>
              </a:r>
              <a:r>
                <a:rPr lang="ru-RU" sz="2100" dirty="0">
                  <a:solidFill>
                    <a:srgbClr val="034A8A"/>
                  </a:solidFill>
                  <a:latin typeface="+mj-lt"/>
                </a:rPr>
                <a:t> =</a:t>
              </a:r>
              <a:r>
                <a:rPr lang="en-US" sz="2100" dirty="0">
                  <a:solidFill>
                    <a:srgbClr val="034A8A"/>
                  </a:solidFill>
                  <a:latin typeface="+mj-lt"/>
                </a:rPr>
                <a:t>   </a:t>
              </a:r>
              <a:r>
                <a:rPr lang="ru-RU" sz="2100" dirty="0">
                  <a:solidFill>
                    <a:srgbClr val="034A8A"/>
                  </a:solidFill>
                  <a:latin typeface="+mj-lt"/>
                </a:rPr>
                <a:t>              </a:t>
              </a:r>
              <a:r>
                <a:rPr lang="ru-RU" sz="2100" dirty="0" err="1">
                  <a:solidFill>
                    <a:srgbClr val="034A8A"/>
                  </a:solidFill>
                  <a:latin typeface="+mj-lt"/>
                </a:rPr>
                <a:t>а.е.м</a:t>
              </a:r>
              <a:r>
                <a:rPr lang="ru-RU" sz="2100" dirty="0">
                  <a:solidFill>
                    <a:srgbClr val="034A8A"/>
                  </a:solidFill>
                  <a:latin typeface="+mj-lt"/>
                </a:rPr>
                <a:t>.</a:t>
              </a:r>
              <a:r>
                <a:rPr lang="en-US" sz="2100" dirty="0">
                  <a:solidFill>
                    <a:srgbClr val="034A8A"/>
                  </a:solidFill>
                  <a:latin typeface="+mj-lt"/>
                </a:rPr>
                <a:t>)</a:t>
              </a:r>
              <a:endParaRPr lang="ru-RU" sz="2100" dirty="0">
                <a:latin typeface="+mj-lt"/>
              </a:endParaRP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C63AA73C-B740-409D-8810-74AF2FC7DFAC}"/>
                </a:ext>
              </a:extLst>
            </p:cNvPr>
            <p:cNvGrpSpPr/>
            <p:nvPr/>
          </p:nvGrpSpPr>
          <p:grpSpPr>
            <a:xfrm>
              <a:off x="3874293" y="3702050"/>
              <a:ext cx="1152525" cy="641350"/>
              <a:chOff x="3798093" y="4132158"/>
              <a:chExt cx="1152525" cy="641350"/>
            </a:xfrm>
          </p:grpSpPr>
          <p:sp>
            <p:nvSpPr>
              <p:cNvPr id="30" name="Text Box 14">
                <a:extLst>
                  <a:ext uri="{FF2B5EF4-FFF2-40B4-BE49-F238E27FC236}">
                    <a16:creationId xmlns:a16="http://schemas.microsoft.com/office/drawing/2014/main" id="{EEE2AE28-AED3-4A5C-AEA8-550D012B37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8093" y="4132158"/>
                <a:ext cx="1152525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50000"/>
                  </a:spcBef>
                  <a:buSzPct val="120000"/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5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5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5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5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ru-RU" altLang="ru-RU" sz="1800" i="0" dirty="0">
                    <a:solidFill>
                      <a:srgbClr val="034A8A"/>
                    </a:solidFill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ru-RU" altLang="ru-RU" sz="1800" i="0" dirty="0">
                    <a:solidFill>
                      <a:srgbClr val="034A8A"/>
                    </a:solidFill>
                  </a:rPr>
                  <a:t>1840</a:t>
                </a:r>
              </a:p>
            </p:txBody>
          </p:sp>
          <p:sp>
            <p:nvSpPr>
              <p:cNvPr id="31" name="Line 15">
                <a:extLst>
                  <a:ext uri="{FF2B5EF4-FFF2-40B4-BE49-F238E27FC236}">
                    <a16:creationId xmlns:a16="http://schemas.microsoft.com/office/drawing/2014/main" id="{7FE217D0-5152-443C-933E-30C504CDF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9314" y="4460771"/>
                <a:ext cx="792163" cy="0"/>
              </a:xfrm>
              <a:prstGeom prst="line">
                <a:avLst/>
              </a:prstGeom>
              <a:noFill/>
              <a:ln w="19050">
                <a:solidFill>
                  <a:srgbClr val="034A8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</p:grp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241462D-7BBE-4795-8BB4-2E43B710B68E}"/>
              </a:ext>
            </a:extLst>
          </p:cNvPr>
          <p:cNvSpPr/>
          <p:nvPr/>
        </p:nvSpPr>
        <p:spPr>
          <a:xfrm>
            <a:off x="2508250" y="5078467"/>
            <a:ext cx="8581847" cy="92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buFontTx/>
              <a:buNone/>
              <a:defRPr/>
            </a:pPr>
            <a:r>
              <a:rPr lang="en-US" b="1" dirty="0">
                <a:solidFill>
                  <a:srgbClr val="034A8A"/>
                </a:solidFill>
              </a:rPr>
              <a:t>X</a:t>
            </a:r>
            <a:r>
              <a:rPr lang="en-US" dirty="0">
                <a:solidFill>
                  <a:srgbClr val="034A8A"/>
                </a:solidFill>
              </a:rPr>
              <a:t> – </a:t>
            </a:r>
            <a:r>
              <a:rPr lang="ru-RU" dirty="0">
                <a:solidFill>
                  <a:srgbClr val="034A8A"/>
                </a:solidFill>
              </a:rPr>
              <a:t>символ химического элемента</a:t>
            </a:r>
            <a:r>
              <a:rPr lang="en-US" dirty="0">
                <a:solidFill>
                  <a:srgbClr val="034A8A"/>
                </a:solidFill>
              </a:rPr>
              <a:t>   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None/>
              <a:defRPr/>
            </a:pPr>
            <a:r>
              <a:rPr lang="en-US" b="1" dirty="0">
                <a:solidFill>
                  <a:srgbClr val="034A8A"/>
                </a:solidFill>
              </a:rPr>
              <a:t>M</a:t>
            </a:r>
            <a:r>
              <a:rPr lang="ru-RU" dirty="0">
                <a:solidFill>
                  <a:srgbClr val="034A8A"/>
                </a:solidFill>
              </a:rPr>
              <a:t> – </a:t>
            </a:r>
            <a:r>
              <a:rPr lang="ru-RU" b="1" dirty="0">
                <a:solidFill>
                  <a:srgbClr val="3E9E47"/>
                </a:solidFill>
              </a:rPr>
              <a:t>массовое число </a:t>
            </a:r>
            <a:r>
              <a:rPr lang="ru-RU" dirty="0">
                <a:solidFill>
                  <a:srgbClr val="034A8A"/>
                </a:solidFill>
              </a:rPr>
              <a:t>–</a:t>
            </a:r>
            <a:r>
              <a:rPr lang="en-US" dirty="0">
                <a:solidFill>
                  <a:srgbClr val="034A8A"/>
                </a:solidFill>
              </a:rPr>
              <a:t> </a:t>
            </a:r>
            <a:r>
              <a:rPr lang="ru-RU" dirty="0">
                <a:solidFill>
                  <a:srgbClr val="034A8A"/>
                </a:solidFill>
              </a:rPr>
              <a:t>сумма</a:t>
            </a:r>
            <a:r>
              <a:rPr lang="en-US" dirty="0">
                <a:solidFill>
                  <a:srgbClr val="034A8A"/>
                </a:solidFill>
              </a:rPr>
              <a:t> </a:t>
            </a:r>
            <a:r>
              <a:rPr lang="ru-RU" dirty="0">
                <a:solidFill>
                  <a:srgbClr val="034A8A"/>
                </a:solidFill>
              </a:rPr>
              <a:t>нуклонов</a:t>
            </a:r>
            <a:r>
              <a:rPr lang="en-US" dirty="0">
                <a:solidFill>
                  <a:srgbClr val="034A8A"/>
                </a:solidFill>
              </a:rPr>
              <a:t> </a:t>
            </a:r>
            <a:r>
              <a:rPr lang="ru-RU" dirty="0">
                <a:solidFill>
                  <a:srgbClr val="034A8A"/>
                </a:solidFill>
              </a:rPr>
              <a:t>(протонов и нейтронов в ядре атома</a:t>
            </a:r>
            <a:r>
              <a:rPr lang="en-US" dirty="0">
                <a:solidFill>
                  <a:srgbClr val="000066"/>
                </a:solidFill>
              </a:rPr>
              <a:t>)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None/>
              <a:defRPr/>
            </a:pPr>
            <a:r>
              <a:rPr lang="en-US" b="1" dirty="0">
                <a:solidFill>
                  <a:srgbClr val="034A8A"/>
                </a:solidFill>
              </a:rPr>
              <a:t>Z</a:t>
            </a:r>
            <a:r>
              <a:rPr lang="ru-RU" dirty="0">
                <a:solidFill>
                  <a:srgbClr val="034A8A"/>
                </a:solidFill>
              </a:rPr>
              <a:t> – </a:t>
            </a:r>
            <a:r>
              <a:rPr lang="ru-RU" b="1" i="1" dirty="0">
                <a:solidFill>
                  <a:srgbClr val="3E9E47"/>
                </a:solidFill>
              </a:rPr>
              <a:t>зарядовое число</a:t>
            </a:r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dirty="0">
                <a:solidFill>
                  <a:srgbClr val="034A8A"/>
                </a:solidFill>
              </a:rPr>
              <a:t>(сумма протонов</a:t>
            </a:r>
            <a:r>
              <a:rPr lang="en-US" dirty="0">
                <a:solidFill>
                  <a:srgbClr val="034A8A"/>
                </a:solidFill>
              </a:rPr>
              <a:t>)</a:t>
            </a:r>
            <a:endParaRPr lang="ru-RU" dirty="0">
              <a:solidFill>
                <a:srgbClr val="034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1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Изотопы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8315C8-2D6B-42C5-AF07-0397E651E65A}"/>
              </a:ext>
            </a:extLst>
          </p:cNvPr>
          <p:cNvGrpSpPr/>
          <p:nvPr/>
        </p:nvGrpSpPr>
        <p:grpSpPr>
          <a:xfrm>
            <a:off x="1868974" y="1417538"/>
            <a:ext cx="8496300" cy="1377603"/>
            <a:chOff x="1627674" y="1417538"/>
            <a:chExt cx="8496300" cy="1377603"/>
          </a:xfrm>
        </p:grpSpPr>
        <p:sp>
          <p:nvSpPr>
            <p:cNvPr id="29" name="AutoShape 14">
              <a:extLst>
                <a:ext uri="{FF2B5EF4-FFF2-40B4-BE49-F238E27FC236}">
                  <a16:creationId xmlns:a16="http://schemas.microsoft.com/office/drawing/2014/main" id="{E73C814D-357E-4161-AAAC-9C229ACA6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674" y="1417538"/>
              <a:ext cx="8496300" cy="1368425"/>
            </a:xfrm>
            <a:prstGeom prst="roundRect">
              <a:avLst>
                <a:gd name="adj" fmla="val 16667"/>
              </a:avLst>
            </a:prstGeom>
            <a:solidFill>
              <a:srgbClr val="F0F6FB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SzPct val="120000"/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ru-RU" altLang="ru-RU" sz="2400">
                <a:solidFill>
                  <a:srgbClr val="800000"/>
                </a:solidFill>
              </a:endParaRPr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A433432A-ACF5-42D3-86EF-361A2EF4837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893481" y="1417538"/>
              <a:ext cx="7963102" cy="13776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B05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200" b="1" dirty="0">
                  <a:solidFill>
                    <a:srgbClr val="000066"/>
                  </a:solidFill>
                </a:rPr>
                <a:t>– </a:t>
              </a:r>
              <a:r>
                <a:rPr lang="ru-RU" sz="2000" b="1" dirty="0">
                  <a:solidFill>
                    <a:srgbClr val="000066"/>
                  </a:solidFill>
                </a:rPr>
                <a:t>атомы одного химического элемента,</a:t>
              </a:r>
              <a:r>
                <a:rPr lang="en-US" sz="2000" b="1" dirty="0">
                  <a:solidFill>
                    <a:srgbClr val="000066"/>
                  </a:solidFill>
                </a:rPr>
                <a:t> </a:t>
              </a:r>
              <a:r>
                <a:rPr lang="ru-RU" sz="2000" b="1" dirty="0">
                  <a:solidFill>
                    <a:srgbClr val="000066"/>
                  </a:solidFill>
                </a:rPr>
                <a:t>имеющие одинаковый заряд ядра (число протонов),</a:t>
              </a:r>
              <a:r>
                <a:rPr lang="en-US" sz="2000" b="1" dirty="0">
                  <a:solidFill>
                    <a:srgbClr val="000066"/>
                  </a:solidFill>
                </a:rPr>
                <a:t> </a:t>
              </a:r>
              <a:r>
                <a:rPr lang="ru-RU" sz="2000" b="1" dirty="0">
                  <a:solidFill>
                    <a:srgbClr val="000066"/>
                  </a:solidFill>
                </a:rPr>
                <a:t>но разное массовое число (число нейтронов)</a:t>
              </a:r>
            </a:p>
            <a:p>
              <a:pPr marL="0" indent="0" algn="ctr">
                <a:spcBef>
                  <a:spcPct val="20000"/>
                </a:spcBef>
                <a:buNone/>
                <a:defRPr/>
              </a:pPr>
              <a:r>
                <a:rPr lang="en-US" sz="2200" dirty="0">
                  <a:solidFill>
                    <a:srgbClr val="000066"/>
                  </a:solidFill>
                </a:rPr>
                <a:t>–</a:t>
              </a:r>
              <a:r>
                <a:rPr lang="ru-RU" sz="2200" dirty="0">
                  <a:solidFill>
                    <a:srgbClr val="000066"/>
                  </a:solidFill>
                </a:rPr>
                <a:t> </a:t>
              </a:r>
              <a:r>
                <a:rPr lang="ru-RU" sz="1800" i="1" dirty="0">
                  <a:solidFill>
                    <a:srgbClr val="000066"/>
                  </a:solidFill>
                </a:rPr>
                <a:t>(греч. «одинаковое место»)</a:t>
              </a:r>
              <a:endPara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aphicFrame>
        <p:nvGraphicFramePr>
          <p:cNvPr id="38" name="Object 10">
            <a:extLst>
              <a:ext uri="{FF2B5EF4-FFF2-40B4-BE49-F238E27FC236}">
                <a16:creationId xmlns:a16="http://schemas.microsoft.com/office/drawing/2014/main" id="{1F5E9A3B-C797-41B8-9647-46D7481BF0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157322"/>
              </p:ext>
            </p:extLst>
          </p:nvPr>
        </p:nvGraphicFramePr>
        <p:xfrm>
          <a:off x="2651612" y="3074888"/>
          <a:ext cx="128587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" name="Рисунок" r:id="rId3" imgW="1305017" imgH="1561202" progId="Word.Picture.8">
                  <p:embed/>
                </p:oleObj>
              </mc:Choice>
              <mc:Fallback>
                <p:oleObj name="Рисунок" r:id="rId3" imgW="1305017" imgH="1561202" progId="Word.Picture.8">
                  <p:embed/>
                  <p:pic>
                    <p:nvPicPr>
                      <p:cNvPr id="13318" name="Object 10">
                        <a:extLst>
                          <a:ext uri="{FF2B5EF4-FFF2-40B4-BE49-F238E27FC236}">
                            <a16:creationId xmlns:a16="http://schemas.microsoft.com/office/drawing/2014/main" id="{1C2E5768-CD25-40A2-98BE-371FB90D376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612" y="3074888"/>
                        <a:ext cx="1285875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1">
            <a:extLst>
              <a:ext uri="{FF2B5EF4-FFF2-40B4-BE49-F238E27FC236}">
                <a16:creationId xmlns:a16="http://schemas.microsoft.com/office/drawing/2014/main" id="{B850DD98-C07A-4A88-B517-3A0AA298D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621253"/>
              </p:ext>
            </p:extLst>
          </p:nvPr>
        </p:nvGraphicFramePr>
        <p:xfrm>
          <a:off x="5243999" y="3074888"/>
          <a:ext cx="128587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" name="Рисунок" r:id="rId5" imgW="1305017" imgH="1561202" progId="Word.Picture.8">
                  <p:embed/>
                </p:oleObj>
              </mc:Choice>
              <mc:Fallback>
                <p:oleObj name="Рисунок" r:id="rId5" imgW="1305017" imgH="1561202" progId="Word.Picture.8">
                  <p:embed/>
                  <p:pic>
                    <p:nvPicPr>
                      <p:cNvPr id="13319" name="Object 11">
                        <a:extLst>
                          <a:ext uri="{FF2B5EF4-FFF2-40B4-BE49-F238E27FC236}">
                            <a16:creationId xmlns:a16="http://schemas.microsoft.com/office/drawing/2014/main" id="{D8D1751E-409E-4F2D-B489-93489EBE5E6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999" y="3074888"/>
                        <a:ext cx="1285875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3">
            <a:extLst>
              <a:ext uri="{FF2B5EF4-FFF2-40B4-BE49-F238E27FC236}">
                <a16:creationId xmlns:a16="http://schemas.microsoft.com/office/drawing/2014/main" id="{3F3BA40A-417A-48D4-8593-4ACEA9865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068296"/>
              </p:ext>
            </p:extLst>
          </p:nvPr>
        </p:nvGraphicFramePr>
        <p:xfrm>
          <a:off x="7828449" y="3052663"/>
          <a:ext cx="1304925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" name="Рисунок" r:id="rId7" imgW="1299882" imgH="1559859" progId="Word.Picture.8">
                  <p:embed/>
                </p:oleObj>
              </mc:Choice>
              <mc:Fallback>
                <p:oleObj name="Рисунок" r:id="rId7" imgW="1299882" imgH="1559859" progId="Word.Picture.8">
                  <p:embed/>
                  <p:pic>
                    <p:nvPicPr>
                      <p:cNvPr id="13320" name="Object 13">
                        <a:extLst>
                          <a:ext uri="{FF2B5EF4-FFF2-40B4-BE49-F238E27FC236}">
                            <a16:creationId xmlns:a16="http://schemas.microsoft.com/office/drawing/2014/main" id="{AA54EF02-3F01-436D-A211-D5AC51BF10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449" y="3052663"/>
                        <a:ext cx="1304925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CE58A2-7DB6-47FE-B6ED-A4FF9D9DC76A}"/>
              </a:ext>
            </a:extLst>
          </p:cNvPr>
          <p:cNvGrpSpPr/>
          <p:nvPr/>
        </p:nvGrpSpPr>
        <p:grpSpPr>
          <a:xfrm>
            <a:off x="2435712" y="4712311"/>
            <a:ext cx="9062959" cy="1713884"/>
            <a:chOff x="2130912" y="4610711"/>
            <a:chExt cx="9062959" cy="1713884"/>
          </a:xfrm>
        </p:grpSpPr>
        <p:sp>
          <p:nvSpPr>
            <p:cNvPr id="41" name="AutoShape 15">
              <a:extLst>
                <a:ext uri="{FF2B5EF4-FFF2-40B4-BE49-F238E27FC236}">
                  <a16:creationId xmlns:a16="http://schemas.microsoft.com/office/drawing/2014/main" id="{8F0F3EFB-04F2-4440-987A-8420C87B695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47037" y="3324126"/>
              <a:ext cx="360362" cy="4392612"/>
            </a:xfrm>
            <a:prstGeom prst="rightBrace">
              <a:avLst>
                <a:gd name="adj1" fmla="val 101579"/>
                <a:gd name="adj2" fmla="val 50000"/>
              </a:avLst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SzPct val="120000"/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ru-RU" altLang="ru-RU" sz="2400">
                <a:solidFill>
                  <a:srgbClr val="800000"/>
                </a:solidFill>
              </a:endParaRPr>
            </a:p>
          </p:txBody>
        </p:sp>
        <p:sp>
          <p:nvSpPr>
            <p:cNvPr id="42" name="AutoShape 16">
              <a:extLst>
                <a:ext uri="{FF2B5EF4-FFF2-40B4-BE49-F238E27FC236}">
                  <a16:creationId xmlns:a16="http://schemas.microsoft.com/office/drawing/2014/main" id="{9795228B-344F-4ED6-8C77-ADDFF852D59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108643" y="4298057"/>
              <a:ext cx="287337" cy="2447925"/>
            </a:xfrm>
            <a:prstGeom prst="rightBrace">
              <a:avLst>
                <a:gd name="adj1" fmla="val 70679"/>
                <a:gd name="adj2" fmla="val 49931"/>
              </a:avLst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SzPct val="120000"/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ru-RU" altLang="ru-RU" sz="2400">
                <a:solidFill>
                  <a:srgbClr val="800000"/>
                </a:solidFill>
              </a:endParaRPr>
            </a:p>
          </p:txBody>
        </p:sp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id="{3F60C5EC-BECE-46DC-9694-272A5FFD15E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695984" y="4610711"/>
              <a:ext cx="8497887" cy="17138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B05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ru-RU" baseline="30000" dirty="0">
                  <a:solidFill>
                    <a:srgbClr val="000066"/>
                  </a:solidFill>
                </a:rPr>
                <a:t>    </a:t>
              </a:r>
              <a:r>
                <a:rPr lang="ru-RU" b="1" baseline="30000" dirty="0">
                  <a:solidFill>
                    <a:srgbClr val="FF0000"/>
                  </a:solidFill>
                  <a:latin typeface="+mn-lt"/>
                </a:rPr>
                <a:t>1</a:t>
              </a:r>
              <a:r>
                <a:rPr lang="ru-RU" b="1" dirty="0">
                  <a:solidFill>
                    <a:srgbClr val="034A8A"/>
                  </a:solidFill>
                  <a:latin typeface="+mn-lt"/>
                </a:rPr>
                <a:t>Н</a:t>
              </a:r>
              <a:r>
                <a:rPr lang="ru-RU" b="1" dirty="0">
                  <a:solidFill>
                    <a:srgbClr val="000066"/>
                  </a:solidFill>
                  <a:latin typeface="+mn-lt"/>
                </a:rPr>
                <a:t>                </a:t>
              </a:r>
              <a:r>
                <a:rPr lang="en-US" b="1" dirty="0">
                  <a:solidFill>
                    <a:srgbClr val="000066"/>
                  </a:solidFill>
                  <a:latin typeface="+mn-lt"/>
                </a:rPr>
                <a:t>         </a:t>
              </a:r>
              <a:r>
                <a:rPr lang="ru-RU" b="1" dirty="0">
                  <a:solidFill>
                    <a:srgbClr val="000066"/>
                  </a:solidFill>
                  <a:latin typeface="+mn-lt"/>
                </a:rPr>
                <a:t>      </a:t>
              </a:r>
              <a:r>
                <a:rPr lang="ru-RU" b="1" baseline="30000" dirty="0">
                  <a:solidFill>
                    <a:srgbClr val="FF0000"/>
                  </a:solidFill>
                  <a:latin typeface="+mn-lt"/>
                </a:rPr>
                <a:t>2</a:t>
              </a:r>
              <a:r>
                <a:rPr lang="ru-RU" b="1" dirty="0">
                  <a:solidFill>
                    <a:srgbClr val="034A8A"/>
                  </a:solidFill>
                  <a:latin typeface="+mn-lt"/>
                </a:rPr>
                <a:t>Н</a:t>
              </a:r>
              <a:r>
                <a:rPr lang="ru-RU" b="1" dirty="0">
                  <a:solidFill>
                    <a:srgbClr val="000066"/>
                  </a:solidFill>
                  <a:latin typeface="+mn-lt"/>
                </a:rPr>
                <a:t>                     </a:t>
              </a:r>
              <a:r>
                <a:rPr lang="en-US" b="1" dirty="0">
                  <a:solidFill>
                    <a:srgbClr val="000066"/>
                  </a:solidFill>
                  <a:latin typeface="+mn-lt"/>
                </a:rPr>
                <a:t>           </a:t>
              </a:r>
              <a:r>
                <a:rPr lang="ru-RU" b="1" dirty="0">
                  <a:solidFill>
                    <a:srgbClr val="000066"/>
                  </a:solidFill>
                  <a:latin typeface="+mn-lt"/>
                </a:rPr>
                <a:t>   </a:t>
              </a:r>
              <a:r>
                <a:rPr lang="ru-RU" b="1" baseline="30000" dirty="0">
                  <a:solidFill>
                    <a:srgbClr val="FF0000"/>
                  </a:solidFill>
                  <a:latin typeface="+mn-lt"/>
                </a:rPr>
                <a:t>3</a:t>
              </a:r>
              <a:r>
                <a:rPr lang="ru-RU" b="1" dirty="0">
                  <a:solidFill>
                    <a:srgbClr val="034A8A"/>
                  </a:solidFill>
                  <a:latin typeface="+mn-lt"/>
                </a:rPr>
                <a:t>Н</a:t>
              </a:r>
            </a:p>
            <a:p>
              <a:pPr marL="0" indent="0">
                <a:spcBef>
                  <a:spcPct val="0"/>
                </a:spcBef>
                <a:buFontTx/>
                <a:buNone/>
                <a:defRPr/>
              </a:pPr>
              <a:r>
                <a:rPr lang="ru-RU" sz="2000" b="1" dirty="0">
                  <a:solidFill>
                    <a:srgbClr val="034A8A"/>
                  </a:solidFill>
                  <a:latin typeface="+mn-lt"/>
                </a:rPr>
                <a:t>(протий)                 </a:t>
              </a:r>
              <a:r>
                <a:rPr lang="en-US" sz="2000" b="1" dirty="0">
                  <a:solidFill>
                    <a:srgbClr val="034A8A"/>
                  </a:solidFill>
                  <a:latin typeface="+mn-lt"/>
                </a:rPr>
                <a:t>  </a:t>
              </a:r>
              <a:r>
                <a:rPr lang="ru-RU" sz="2000" b="1" dirty="0">
                  <a:solidFill>
                    <a:srgbClr val="034A8A"/>
                  </a:solidFill>
                  <a:latin typeface="+mn-lt"/>
                </a:rPr>
                <a:t>    (дейтерий)                   </a:t>
              </a:r>
              <a:r>
                <a:rPr lang="en-US" sz="2000" b="1" dirty="0">
                  <a:solidFill>
                    <a:srgbClr val="034A8A"/>
                  </a:solidFill>
                  <a:latin typeface="+mn-lt"/>
                </a:rPr>
                <a:t>       </a:t>
              </a:r>
              <a:r>
                <a:rPr lang="ru-RU" sz="2000" b="1" dirty="0">
                  <a:solidFill>
                    <a:srgbClr val="034A8A"/>
                  </a:solidFill>
                  <a:latin typeface="+mn-lt"/>
                </a:rPr>
                <a:t>   (тритий)</a:t>
              </a:r>
            </a:p>
            <a:p>
              <a:pPr marL="0" indent="0">
                <a:spcBef>
                  <a:spcPct val="0"/>
                </a:spcBef>
                <a:buFontTx/>
                <a:buNone/>
                <a:defRPr/>
              </a:pPr>
              <a:endParaRPr lang="en-US" sz="2000" dirty="0">
                <a:solidFill>
                  <a:srgbClr val="000066"/>
                </a:solidFill>
              </a:endParaRPr>
            </a:p>
            <a:p>
              <a:pPr marL="0" indent="0">
                <a:spcBef>
                  <a:spcPct val="0"/>
                </a:spcBef>
                <a:buFontTx/>
                <a:buNone/>
                <a:defRPr/>
              </a:pPr>
              <a:endParaRPr lang="ru-RU" sz="2000" dirty="0">
                <a:solidFill>
                  <a:srgbClr val="000066"/>
                </a:solidFill>
              </a:endParaRPr>
            </a:p>
            <a:p>
              <a:pPr marL="0" indent="0">
                <a:spcBef>
                  <a:spcPct val="0"/>
                </a:spcBef>
                <a:buFontTx/>
                <a:buNone/>
                <a:defRPr/>
              </a:pPr>
              <a:r>
                <a:rPr lang="en-US" b="1" dirty="0">
                  <a:solidFill>
                    <a:srgbClr val="3E9E47"/>
                  </a:solidFill>
                  <a:latin typeface="+mn-lt"/>
                </a:rPr>
                <a:t>            </a:t>
              </a:r>
              <a:r>
                <a:rPr lang="ru-RU" b="1" dirty="0">
                  <a:solidFill>
                    <a:srgbClr val="3E9E47"/>
                  </a:solidFill>
                  <a:latin typeface="+mn-lt"/>
                </a:rPr>
                <a:t>стабильные            </a:t>
              </a:r>
              <a:r>
                <a:rPr lang="en-US" b="1" dirty="0">
                  <a:solidFill>
                    <a:srgbClr val="3E9E47"/>
                  </a:solidFill>
                  <a:latin typeface="+mn-lt"/>
                </a:rPr>
                <a:t>   </a:t>
              </a:r>
              <a:r>
                <a:rPr lang="ru-RU" b="1" dirty="0">
                  <a:solidFill>
                    <a:srgbClr val="3E9E47"/>
                  </a:solidFill>
                  <a:latin typeface="+mn-lt"/>
                </a:rPr>
                <a:t>         </a:t>
              </a:r>
              <a:r>
                <a:rPr lang="en-US" b="1" dirty="0">
                  <a:solidFill>
                    <a:srgbClr val="3E9E47"/>
                  </a:solidFill>
                  <a:latin typeface="+mn-lt"/>
                </a:rPr>
                <a:t>     </a:t>
              </a:r>
              <a:r>
                <a:rPr lang="ru-RU" b="1" dirty="0">
                  <a:solidFill>
                    <a:srgbClr val="3E9E47"/>
                  </a:solidFill>
                  <a:latin typeface="+mn-lt"/>
                </a:rPr>
                <a:t>  </a:t>
              </a:r>
              <a:r>
                <a:rPr lang="ru-RU" b="1" dirty="0">
                  <a:solidFill>
                    <a:srgbClr val="034A8A"/>
                  </a:solidFill>
                  <a:latin typeface="+mn-lt"/>
                </a:rPr>
                <a:t>радиоактивный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80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Основные понятия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97C6C58-DD2F-4AB5-A1EC-381CAB90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539"/>
            <a:ext cx="10515600" cy="4728908"/>
          </a:xfrm>
        </p:spPr>
        <p:txBody>
          <a:bodyPr anchor="ctr"/>
          <a:lstStyle/>
          <a:p>
            <a:pPr>
              <a:spcBef>
                <a:spcPts val="3000"/>
              </a:spcBef>
            </a:pPr>
            <a:r>
              <a:rPr lang="ru-RU" b="1" dirty="0">
                <a:latin typeface="+mn-lt"/>
              </a:rPr>
              <a:t>Радионуклиды</a:t>
            </a:r>
            <a:r>
              <a:rPr lang="ru-RU" dirty="0"/>
              <a:t> – неустойчивые атомные ядра, способные самопроизвольно распадаться                       </a:t>
            </a:r>
          </a:p>
          <a:p>
            <a:pPr>
              <a:spcBef>
                <a:spcPts val="3000"/>
              </a:spcBef>
            </a:pPr>
            <a:r>
              <a:rPr lang="ru-RU" b="1" dirty="0">
                <a:latin typeface="+mn-lt"/>
              </a:rPr>
              <a:t>Радиация</a:t>
            </a:r>
            <a:r>
              <a:rPr lang="ru-RU" dirty="0"/>
              <a:t> = излучение – поток частиц или квантов электромагнитного излучения</a:t>
            </a:r>
          </a:p>
          <a:p>
            <a:pPr>
              <a:spcBef>
                <a:spcPts val="3000"/>
              </a:spcBef>
            </a:pPr>
            <a:r>
              <a:rPr lang="ru-RU" b="1" dirty="0">
                <a:latin typeface="+mn-lt"/>
              </a:rPr>
              <a:t>Радиоактивность</a:t>
            </a:r>
            <a:r>
              <a:rPr lang="ru-RU" dirty="0"/>
              <a:t> – явление самопроизвольного распада атомных ядер, сопровождающееся излучением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41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Происхождение радионуклидов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FB21E30E-AA42-44EB-AC89-76DCDBAE89CA}"/>
              </a:ext>
            </a:extLst>
          </p:cNvPr>
          <p:cNvSpPr txBox="1">
            <a:spLocks noChangeArrowheads="1"/>
          </p:cNvSpPr>
          <p:nvPr/>
        </p:nvSpPr>
        <p:spPr>
          <a:xfrm>
            <a:off x="2208282" y="1417538"/>
            <a:ext cx="7272338" cy="4924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b="1" dirty="0">
                <a:solidFill>
                  <a:srgbClr val="034A8A"/>
                </a:solidFill>
                <a:latin typeface="+mn-lt"/>
              </a:rPr>
              <a:t>Радионуклиды</a:t>
            </a:r>
            <a:r>
              <a:rPr lang="ru-RU" i="1" dirty="0">
                <a:solidFill>
                  <a:srgbClr val="034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   </a:t>
            </a:r>
            <a:endParaRPr lang="ru-RU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dirty="0">
                <a:solidFill>
                  <a:srgbClr val="000066"/>
                </a:solidFill>
              </a:rPr>
              <a:t>                         </a:t>
            </a:r>
            <a:endParaRPr lang="ru-RU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>
                <a:solidFill>
                  <a:srgbClr val="3E9E47"/>
                </a:solidFill>
                <a:latin typeface="+mn-lt"/>
              </a:rPr>
              <a:t>естественные</a:t>
            </a:r>
            <a:r>
              <a:rPr lang="ru-RU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000" dirty="0">
                <a:solidFill>
                  <a:srgbClr val="000066"/>
                </a:solidFill>
              </a:rPr>
              <a:t>– существующие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000" dirty="0">
                <a:solidFill>
                  <a:srgbClr val="000066"/>
                </a:solidFill>
              </a:rPr>
              <a:t>   в природе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baseline="30000" dirty="0">
              <a:solidFill>
                <a:srgbClr val="CC33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baseline="30000" dirty="0">
                <a:solidFill>
                  <a:srgbClr val="3E9E47"/>
                </a:solidFill>
                <a:cs typeface="Times New Roman" pitchFamily="18" charset="0"/>
              </a:rPr>
              <a:t>235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U</a:t>
            </a:r>
            <a:r>
              <a:rPr lang="ru-RU" dirty="0">
                <a:solidFill>
                  <a:srgbClr val="3E9E47"/>
                </a:solidFill>
                <a:cs typeface="Times New Roman" pitchFamily="18" charset="0"/>
              </a:rPr>
              <a:t>,</a:t>
            </a:r>
            <a:r>
              <a:rPr lang="ru-RU" dirty="0">
                <a:solidFill>
                  <a:srgbClr val="3E9E47"/>
                </a:solidFill>
              </a:rPr>
              <a:t> </a:t>
            </a:r>
            <a:r>
              <a:rPr lang="en-US" baseline="30000" dirty="0">
                <a:solidFill>
                  <a:srgbClr val="3E9E47"/>
                </a:solidFill>
                <a:cs typeface="Times New Roman" pitchFamily="18" charset="0"/>
              </a:rPr>
              <a:t>238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U</a:t>
            </a:r>
            <a:r>
              <a:rPr lang="ru-RU" dirty="0">
                <a:solidFill>
                  <a:srgbClr val="3E9E47"/>
                </a:solidFill>
                <a:cs typeface="Times New Roman" pitchFamily="18" charset="0"/>
              </a:rPr>
              <a:t>,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 </a:t>
            </a:r>
            <a:r>
              <a:rPr lang="en-US" baseline="30000" dirty="0">
                <a:solidFill>
                  <a:srgbClr val="3E9E47"/>
                </a:solidFill>
                <a:cs typeface="Times New Roman" pitchFamily="18" charset="0"/>
              </a:rPr>
              <a:t>232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Th</a:t>
            </a:r>
            <a:r>
              <a:rPr lang="ru-RU" dirty="0">
                <a:solidFill>
                  <a:srgbClr val="3E9E47"/>
                </a:solidFill>
                <a:cs typeface="Times New Roman" pitchFamily="18" charset="0"/>
              </a:rPr>
              <a:t>,</a:t>
            </a:r>
          </a:p>
          <a:p>
            <a:pPr>
              <a:spcBef>
                <a:spcPct val="70000"/>
              </a:spcBef>
              <a:buFontTx/>
              <a:buNone/>
              <a:defRPr/>
            </a:pPr>
            <a:r>
              <a:rPr lang="ru-RU" baseline="30000" dirty="0">
                <a:solidFill>
                  <a:srgbClr val="3E9E47"/>
                </a:solidFill>
                <a:cs typeface="Times New Roman" pitchFamily="18" charset="0"/>
              </a:rPr>
              <a:t>2</a:t>
            </a:r>
            <a:r>
              <a:rPr lang="en-US" baseline="30000" dirty="0">
                <a:solidFill>
                  <a:srgbClr val="3E9E47"/>
                </a:solidFill>
                <a:cs typeface="Times New Roman" pitchFamily="18" charset="0"/>
              </a:rPr>
              <a:t>26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Ra, </a:t>
            </a:r>
            <a:r>
              <a:rPr lang="ru-RU" baseline="30000" dirty="0">
                <a:solidFill>
                  <a:srgbClr val="3E9E47"/>
                </a:solidFill>
                <a:cs typeface="Times New Roman" pitchFamily="18" charset="0"/>
              </a:rPr>
              <a:t>2</a:t>
            </a:r>
            <a:r>
              <a:rPr lang="en-US" baseline="30000" dirty="0">
                <a:solidFill>
                  <a:srgbClr val="3E9E47"/>
                </a:solidFill>
                <a:cs typeface="Times New Roman" pitchFamily="18" charset="0"/>
              </a:rPr>
              <a:t>22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Rn</a:t>
            </a:r>
            <a:r>
              <a:rPr lang="ru-RU" dirty="0">
                <a:solidFill>
                  <a:srgbClr val="3E9E47"/>
                </a:solidFill>
                <a:cs typeface="Times New Roman" pitchFamily="18" charset="0"/>
              </a:rPr>
              <a:t>, </a:t>
            </a:r>
            <a:r>
              <a:rPr lang="en-US" baseline="30000" dirty="0">
                <a:solidFill>
                  <a:srgbClr val="3E9E47"/>
                </a:solidFill>
                <a:cs typeface="Times New Roman" pitchFamily="18" charset="0"/>
              </a:rPr>
              <a:t>210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Pb,</a:t>
            </a:r>
            <a:r>
              <a:rPr lang="en-US" baseline="30000" dirty="0">
                <a:solidFill>
                  <a:srgbClr val="3E9E47"/>
                </a:solidFill>
                <a:cs typeface="Times New Roman" pitchFamily="18" charset="0"/>
              </a:rPr>
              <a:t>210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Po</a:t>
            </a:r>
            <a:endParaRPr lang="ru-RU" dirty="0">
              <a:solidFill>
                <a:srgbClr val="3E9E47"/>
              </a:solidFill>
              <a:cs typeface="Times New Roman" pitchFamily="18" charset="0"/>
            </a:endParaRPr>
          </a:p>
          <a:p>
            <a:pPr>
              <a:spcBef>
                <a:spcPct val="70000"/>
              </a:spcBef>
              <a:defRPr/>
            </a:pPr>
            <a:r>
              <a:rPr lang="ru-RU" baseline="30000" dirty="0">
                <a:solidFill>
                  <a:srgbClr val="3E9E47"/>
                </a:solidFill>
                <a:cs typeface="Times New Roman" pitchFamily="18" charset="0"/>
              </a:rPr>
              <a:t>40</a:t>
            </a:r>
            <a:r>
              <a:rPr lang="en-US" dirty="0">
                <a:solidFill>
                  <a:srgbClr val="3E9E47"/>
                </a:solidFill>
                <a:cs typeface="Times New Roman" pitchFamily="18" charset="0"/>
              </a:rPr>
              <a:t>K</a:t>
            </a:r>
            <a:endParaRPr lang="ru-RU" dirty="0">
              <a:solidFill>
                <a:srgbClr val="3E9E47"/>
              </a:solidFill>
              <a:cs typeface="Times New Roman" pitchFamily="18" charset="0"/>
            </a:endParaRPr>
          </a:p>
          <a:p>
            <a:pPr>
              <a:spcBef>
                <a:spcPct val="70000"/>
              </a:spcBef>
              <a:defRPr/>
            </a:pPr>
            <a:r>
              <a:rPr lang="ru-RU" baseline="30000" dirty="0">
                <a:solidFill>
                  <a:srgbClr val="3E9E47"/>
                </a:solidFill>
                <a:cs typeface="Times New Roman" pitchFamily="18" charset="0"/>
              </a:rPr>
              <a:t>3</a:t>
            </a:r>
            <a:r>
              <a:rPr lang="ru-RU" dirty="0">
                <a:solidFill>
                  <a:srgbClr val="3E9E47"/>
                </a:solidFill>
              </a:rPr>
              <a:t>Н, </a:t>
            </a:r>
            <a:r>
              <a:rPr lang="ru-RU" baseline="30000" dirty="0">
                <a:solidFill>
                  <a:srgbClr val="3E9E47"/>
                </a:solidFill>
              </a:rPr>
              <a:t>14</a:t>
            </a:r>
            <a:r>
              <a:rPr lang="ru-RU" dirty="0">
                <a:solidFill>
                  <a:srgbClr val="3E9E47"/>
                </a:solidFill>
              </a:rPr>
              <a:t>С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9A5179CA-2E3A-4683-8D43-AAC69F4ADF5E}"/>
              </a:ext>
            </a:extLst>
          </p:cNvPr>
          <p:cNvSpPr txBox="1">
            <a:spLocks noChangeArrowheads="1"/>
          </p:cNvSpPr>
          <p:nvPr/>
        </p:nvSpPr>
        <p:spPr>
          <a:xfrm>
            <a:off x="6745357" y="2409725"/>
            <a:ext cx="3671888" cy="398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2400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  </a:t>
            </a:r>
            <a:r>
              <a:rPr lang="ru-RU" sz="2400" b="1" dirty="0">
                <a:solidFill>
                  <a:srgbClr val="CC0000"/>
                </a:solidFill>
              </a:rPr>
              <a:t>искусственные</a:t>
            </a:r>
            <a:r>
              <a:rPr lang="ru-RU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000" dirty="0">
                <a:solidFill>
                  <a:srgbClr val="000066"/>
                </a:solidFill>
                <a:latin typeface="+mj-lt"/>
              </a:rPr>
              <a:t>– полученные человеком </a:t>
            </a:r>
            <a:r>
              <a:rPr lang="en-US" sz="2000" dirty="0">
                <a:solidFill>
                  <a:srgbClr val="000066"/>
                </a:solidFill>
                <a:latin typeface="+mj-lt"/>
              </a:rPr>
              <a:t>                      </a:t>
            </a:r>
            <a:r>
              <a:rPr lang="ru-RU" sz="2000" dirty="0">
                <a:solidFill>
                  <a:srgbClr val="000066"/>
                </a:solidFill>
                <a:latin typeface="+mj-lt"/>
              </a:rPr>
              <a:t>в результате ядерных реакций</a:t>
            </a:r>
            <a:r>
              <a:rPr lang="ru-RU" sz="2400" dirty="0">
                <a:solidFill>
                  <a:srgbClr val="000066"/>
                </a:solidFill>
                <a:latin typeface="+mj-lt"/>
              </a:rPr>
              <a:t> </a:t>
            </a:r>
            <a:endParaRPr lang="ru-RU" sz="2400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>
              <a:defRPr/>
            </a:pPr>
            <a:r>
              <a:rPr lang="ru-RU" sz="2400" baseline="30000" dirty="0">
                <a:solidFill>
                  <a:srgbClr val="CC0000"/>
                </a:solidFill>
                <a:latin typeface="+mj-lt"/>
              </a:rPr>
              <a:t>131</a:t>
            </a:r>
            <a:r>
              <a:rPr lang="en-US" sz="2400" dirty="0">
                <a:solidFill>
                  <a:srgbClr val="CC0000"/>
                </a:solidFill>
                <a:latin typeface="+mj-lt"/>
              </a:rPr>
              <a:t>I</a:t>
            </a:r>
          </a:p>
          <a:p>
            <a:pPr>
              <a:spcBef>
                <a:spcPct val="70000"/>
              </a:spcBef>
              <a:defRPr/>
            </a:pPr>
            <a:r>
              <a:rPr lang="en-US" sz="2400" baseline="30000" dirty="0">
                <a:solidFill>
                  <a:srgbClr val="CC0000"/>
                </a:solidFill>
                <a:latin typeface="+mj-lt"/>
              </a:rPr>
              <a:t>137</a:t>
            </a:r>
            <a:r>
              <a:rPr lang="en-US" sz="2400" dirty="0">
                <a:solidFill>
                  <a:srgbClr val="CC0000"/>
                </a:solidFill>
                <a:latin typeface="+mj-lt"/>
              </a:rPr>
              <a:t>Cs</a:t>
            </a:r>
          </a:p>
          <a:p>
            <a:pPr>
              <a:spcBef>
                <a:spcPct val="70000"/>
              </a:spcBef>
              <a:defRPr/>
            </a:pPr>
            <a:r>
              <a:rPr lang="en-US" sz="2400" baseline="30000" dirty="0">
                <a:solidFill>
                  <a:srgbClr val="CC0000"/>
                </a:solidFill>
                <a:latin typeface="+mj-lt"/>
              </a:rPr>
              <a:t>90</a:t>
            </a:r>
            <a:r>
              <a:rPr lang="en-US" sz="2400" dirty="0">
                <a:solidFill>
                  <a:srgbClr val="CC0000"/>
                </a:solidFill>
                <a:latin typeface="+mj-lt"/>
              </a:rPr>
              <a:t>Sr</a:t>
            </a:r>
          </a:p>
          <a:p>
            <a:pPr>
              <a:spcBef>
                <a:spcPct val="70000"/>
              </a:spcBef>
              <a:defRPr/>
            </a:pPr>
            <a:r>
              <a:rPr lang="en-US" sz="2400" baseline="30000" dirty="0">
                <a:solidFill>
                  <a:srgbClr val="CC0000"/>
                </a:solidFill>
                <a:latin typeface="+mj-lt"/>
              </a:rPr>
              <a:t>60</a:t>
            </a:r>
            <a:r>
              <a:rPr lang="en-US" sz="2400" dirty="0">
                <a:solidFill>
                  <a:srgbClr val="CC0000"/>
                </a:solidFill>
                <a:latin typeface="+mj-lt"/>
              </a:rPr>
              <a:t>Co, </a:t>
            </a:r>
            <a:r>
              <a:rPr lang="en-US" sz="2400" baseline="30000" dirty="0">
                <a:solidFill>
                  <a:srgbClr val="CC0000"/>
                </a:solidFill>
                <a:latin typeface="+mj-lt"/>
              </a:rPr>
              <a:t>239</a:t>
            </a:r>
            <a:r>
              <a:rPr lang="en-US" sz="2400" dirty="0">
                <a:solidFill>
                  <a:srgbClr val="CC0000"/>
                </a:solidFill>
                <a:latin typeface="+mj-lt"/>
              </a:rPr>
              <a:t>Pu, </a:t>
            </a:r>
            <a:r>
              <a:rPr lang="en-US" sz="2400" baseline="30000" dirty="0">
                <a:solidFill>
                  <a:srgbClr val="CC0000"/>
                </a:solidFill>
                <a:latin typeface="+mj-lt"/>
              </a:rPr>
              <a:t>32</a:t>
            </a:r>
            <a:r>
              <a:rPr lang="en-US" sz="2400" dirty="0">
                <a:solidFill>
                  <a:srgbClr val="CC0000"/>
                </a:solidFill>
                <a:latin typeface="+mj-lt"/>
              </a:rPr>
              <a:t>P</a:t>
            </a:r>
            <a:r>
              <a:rPr lang="ru-RU" sz="2400" dirty="0">
                <a:solidFill>
                  <a:srgbClr val="CC0000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CC0000"/>
                </a:solidFill>
                <a:latin typeface="+mj-lt"/>
              </a:rPr>
              <a:t>и др.</a:t>
            </a:r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A00A7616-49C9-494F-9007-0E0DA7AD14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4406" y="1803405"/>
            <a:ext cx="1584325" cy="1053995"/>
          </a:xfrm>
          <a:prstGeom prst="line">
            <a:avLst/>
          </a:prstGeom>
          <a:noFill/>
          <a:ln w="12700">
            <a:solidFill>
              <a:srgbClr val="034A8A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>
              <a:latin typeface="+mj-lt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8B33091D-B11B-4B7C-9D61-D4F8ADE5C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8732" y="1803404"/>
            <a:ext cx="1584326" cy="982560"/>
          </a:xfrm>
          <a:prstGeom prst="line">
            <a:avLst/>
          </a:prstGeom>
          <a:noFill/>
          <a:ln w="12700">
            <a:solidFill>
              <a:srgbClr val="034A8A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282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Альфа-распад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35B9A31-B358-4981-A152-BCA349E7DACC}"/>
              </a:ext>
            </a:extLst>
          </p:cNvPr>
          <p:cNvSpPr txBox="1">
            <a:spLocks noChangeArrowheads="1"/>
          </p:cNvSpPr>
          <p:nvPr/>
        </p:nvSpPr>
        <p:spPr>
          <a:xfrm>
            <a:off x="3449892" y="1417538"/>
            <a:ext cx="9531615" cy="511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ru-RU" sz="2300" b="1" dirty="0">
              <a:solidFill>
                <a:srgbClr val="034A8A"/>
              </a:solidFill>
              <a:latin typeface="+mn-lt"/>
            </a:endParaRPr>
          </a:p>
          <a:p>
            <a:pPr>
              <a:buFontTx/>
              <a:buNone/>
              <a:defRPr/>
            </a:pPr>
            <a:endParaRPr lang="ru-RU" sz="2100" b="1" dirty="0">
              <a:solidFill>
                <a:srgbClr val="000066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800000"/>
                </a:solidFill>
                <a:latin typeface="+mn-lt"/>
              </a:rPr>
              <a:t>                                                                        4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800000"/>
                </a:solidFill>
                <a:latin typeface="+mn-lt"/>
              </a:rPr>
              <a:t>                                                                        2</a:t>
            </a:r>
            <a:r>
              <a:rPr lang="ru-RU" b="1" dirty="0">
                <a:solidFill>
                  <a:srgbClr val="800000"/>
                </a:solidFill>
                <a:latin typeface="+mn-lt"/>
              </a:rPr>
              <a:t>He – ядро атома гелия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dirty="0">
                <a:solidFill>
                  <a:srgbClr val="800000"/>
                </a:solidFill>
                <a:latin typeface="+mn-lt"/>
              </a:rPr>
              <a:t>                                                           </a:t>
            </a:r>
            <a:r>
              <a:rPr lang="ru-RU" dirty="0">
                <a:solidFill>
                  <a:srgbClr val="800000"/>
                </a:solidFill>
                <a:latin typeface="Symbol" pitchFamily="18" charset="2"/>
              </a:rPr>
              <a:t>a</a:t>
            </a:r>
            <a:r>
              <a:rPr lang="ru-RU" b="1" dirty="0">
                <a:solidFill>
                  <a:srgbClr val="800000"/>
                </a:solidFill>
                <a:latin typeface="+mn-lt"/>
              </a:rPr>
              <a:t>-частица (2р</a:t>
            </a:r>
            <a:r>
              <a:rPr lang="ru-RU" b="1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b="1" baseline="30000" dirty="0">
                <a:solidFill>
                  <a:srgbClr val="80000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n)</a:t>
            </a:r>
            <a:endParaRPr lang="ru-RU" b="1" dirty="0">
              <a:solidFill>
                <a:srgbClr val="800000"/>
              </a:solidFill>
              <a:latin typeface="+mn-lt"/>
            </a:endParaRPr>
          </a:p>
          <a:p>
            <a:pPr>
              <a:buFontTx/>
              <a:buNone/>
              <a:defRPr/>
            </a:pPr>
            <a:endParaRPr lang="ru-RU" b="1" dirty="0">
              <a:solidFill>
                <a:srgbClr val="000066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                                                                   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M               4        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        M – 4 </a:t>
            </a:r>
            <a:endParaRPr lang="ru-RU" b="1" baseline="-25000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                                                                    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Z</a:t>
            </a:r>
            <a:r>
              <a:rPr lang="en-US" b="1" dirty="0">
                <a:solidFill>
                  <a:srgbClr val="034A8A"/>
                </a:solidFill>
                <a:latin typeface="+mn-lt"/>
              </a:rPr>
              <a:t> X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  </a:t>
            </a:r>
            <a:r>
              <a:rPr lang="en-US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2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He  +   </a:t>
            </a:r>
            <a:r>
              <a:rPr lang="en-US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Z – 2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Y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b="1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1400" b="1" baseline="-25000" dirty="0">
                <a:solidFill>
                  <a:srgbClr val="034A8A"/>
                </a:solidFill>
                <a:latin typeface="+mn-lt"/>
              </a:rPr>
              <a:t>                                                       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                                                                            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                                                                      238      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   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4              234</a:t>
            </a:r>
            <a:endParaRPr lang="ru-RU" b="1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                                                 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92</a:t>
            </a:r>
            <a:r>
              <a:rPr lang="en-US" b="1" dirty="0">
                <a:solidFill>
                  <a:srgbClr val="034A8A"/>
                </a:solidFill>
                <a:latin typeface="+mn-lt"/>
              </a:rPr>
              <a:t>U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 </a:t>
            </a:r>
            <a:r>
              <a:rPr lang="en-US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2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He + </a:t>
            </a:r>
            <a:r>
              <a:rPr lang="en-US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90</a:t>
            </a:r>
            <a:r>
              <a:rPr lang="ru-RU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Th</a:t>
            </a:r>
            <a:r>
              <a:rPr lang="ru-RU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 </a:t>
            </a:r>
            <a:endParaRPr lang="en-US" b="1" dirty="0">
              <a:solidFill>
                <a:srgbClr val="034A8A"/>
              </a:solidFill>
              <a:latin typeface="+mn-lt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baseline="-25000" dirty="0">
                <a:solidFill>
                  <a:srgbClr val="000066"/>
                </a:solidFill>
              </a:rPr>
              <a:t>   </a:t>
            </a:r>
            <a:endParaRPr lang="ru-RU" baseline="-25000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aseline="-25000" dirty="0">
                <a:solidFill>
                  <a:srgbClr val="000066"/>
                </a:solidFill>
              </a:rPr>
              <a:t>                                                               </a:t>
            </a:r>
            <a:r>
              <a:rPr lang="en-US" baseline="-25000" dirty="0">
                <a:solidFill>
                  <a:srgbClr val="000066"/>
                </a:solidFill>
              </a:rPr>
              <a:t>       </a:t>
            </a:r>
            <a:endParaRPr lang="en-US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C0AEEA8B-E445-438B-A5BF-6EFA36DDE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457" y="3429000"/>
            <a:ext cx="3178630" cy="854420"/>
          </a:xfrm>
          <a:prstGeom prst="roundRect">
            <a:avLst>
              <a:gd name="adj" fmla="val 16667"/>
            </a:avLst>
          </a:prstGeom>
          <a:solidFill>
            <a:srgbClr val="3E9E47">
              <a:alpha val="14117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graphicFrame>
        <p:nvGraphicFramePr>
          <p:cNvPr id="27" name="Object 5">
            <a:extLst>
              <a:ext uri="{FF2B5EF4-FFF2-40B4-BE49-F238E27FC236}">
                <a16:creationId xmlns:a16="http://schemas.microsoft.com/office/drawing/2014/main" id="{D7F85073-0AA2-4F11-B025-FE7162C45D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67362"/>
              </p:ext>
            </p:extLst>
          </p:nvPr>
        </p:nvGraphicFramePr>
        <p:xfrm>
          <a:off x="2159490" y="1935418"/>
          <a:ext cx="4166253" cy="4210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Image" r:id="rId3" imgW="3555556" imgH="3593651" progId="Photoshop.Image.9">
                  <p:embed/>
                </p:oleObj>
              </mc:Choice>
              <mc:Fallback>
                <p:oleObj name="Image" r:id="rId3" imgW="3555556" imgH="3593651" progId="Photoshop.Image.9">
                  <p:embed/>
                  <p:pic>
                    <p:nvPicPr>
                      <p:cNvPr id="19462" name="Object 5">
                        <a:extLst>
                          <a:ext uri="{FF2B5EF4-FFF2-40B4-BE49-F238E27FC236}">
                            <a16:creationId xmlns:a16="http://schemas.microsoft.com/office/drawing/2014/main" id="{C03E6874-4755-475C-8A77-A6BFBA4432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490" y="1935418"/>
                        <a:ext cx="4166253" cy="4210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5">
            <a:extLst>
              <a:ext uri="{FF2B5EF4-FFF2-40B4-BE49-F238E27FC236}">
                <a16:creationId xmlns:a16="http://schemas.microsoft.com/office/drawing/2014/main" id="{FE9D7A8E-1C2D-48B5-BA26-9F2A41C5D548}"/>
              </a:ext>
            </a:extLst>
          </p:cNvPr>
          <p:cNvSpPr txBox="1">
            <a:spLocks noChangeArrowheads="1"/>
          </p:cNvSpPr>
          <p:nvPr/>
        </p:nvSpPr>
        <p:spPr>
          <a:xfrm>
            <a:off x="847725" y="1402220"/>
            <a:ext cx="10346146" cy="43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300" b="1" i="1" dirty="0">
                <a:solidFill>
                  <a:schemeClr val="accent2"/>
                </a:solidFill>
              </a:rPr>
              <a:t>Причина </a:t>
            </a:r>
            <a:r>
              <a:rPr lang="ru-RU" sz="2300" b="1" dirty="0">
                <a:solidFill>
                  <a:srgbClr val="034A8A"/>
                </a:solidFill>
              </a:rPr>
              <a:t>— избыток в ядре нуклонов (нейтронов и протонов)</a:t>
            </a:r>
          </a:p>
        </p:txBody>
      </p:sp>
    </p:spTree>
    <p:extLst>
      <p:ext uri="{BB962C8B-B14F-4D97-AF65-F5344CB8AC3E}">
        <p14:creationId xmlns:p14="http://schemas.microsoft.com/office/powerpoint/2010/main" val="131820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0B2E83CA-E1B4-49A4-BFDA-2E0391420B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881558"/>
              </p:ext>
            </p:extLst>
          </p:nvPr>
        </p:nvGraphicFramePr>
        <p:xfrm>
          <a:off x="1616026" y="1402220"/>
          <a:ext cx="4806028" cy="490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Image" r:id="rId3" imgW="3174603" imgH="3238095" progId="Photoshop.Image.9">
                  <p:embed/>
                </p:oleObj>
              </mc:Choice>
              <mc:Fallback>
                <p:oleObj name="Image" r:id="rId3" imgW="3174603" imgH="3238095" progId="Photoshop.Image.9">
                  <p:embed/>
                  <p:pic>
                    <p:nvPicPr>
                      <p:cNvPr id="21512" name="Object 7">
                        <a:extLst>
                          <a:ext uri="{FF2B5EF4-FFF2-40B4-BE49-F238E27FC236}">
                            <a16:creationId xmlns:a16="http://schemas.microsoft.com/office/drawing/2014/main" id="{9AEE6D2D-2A91-49C2-8711-E26033EEAF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26" y="1402220"/>
                        <a:ext cx="4806028" cy="4902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Бета-распад (</a:t>
            </a:r>
            <a:r>
              <a:rPr lang="ru-RU" altLang="ru-RU" dirty="0">
                <a:sym typeface="Symbol" panose="05050102010706020507" pitchFamily="18" charset="2"/>
              </a:rPr>
              <a:t></a:t>
            </a:r>
            <a:r>
              <a:rPr lang="en-US" altLang="ru-RU" baseline="30000" dirty="0">
                <a:sym typeface="Symbol" panose="05050102010706020507" pitchFamily="18" charset="2"/>
              </a:rPr>
              <a:t>–</a:t>
            </a:r>
            <a:r>
              <a:rPr lang="ru-RU" altLang="ru-RU" dirty="0">
                <a:sym typeface="Symbol" panose="05050102010706020507" pitchFamily="18" charset="2"/>
              </a:rPr>
              <a:t>)</a:t>
            </a:r>
            <a:r>
              <a:rPr lang="ru-RU" altLang="ru-RU" sz="2400" dirty="0">
                <a:solidFill>
                  <a:srgbClr val="000066"/>
                </a:solidFill>
                <a:sym typeface="Symbol" panose="05050102010706020507" pitchFamily="18" charset="2"/>
              </a:rPr>
              <a:t>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6A2462CE-0D50-492A-8478-1274A76CA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418" y="2918342"/>
            <a:ext cx="2792334" cy="1582737"/>
          </a:xfrm>
          <a:prstGeom prst="roundRect">
            <a:avLst>
              <a:gd name="adj" fmla="val 16667"/>
            </a:avLst>
          </a:prstGeom>
          <a:solidFill>
            <a:srgbClr val="3E9E47">
              <a:alpha val="14117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solidFill>
                <a:srgbClr val="800000"/>
              </a:solidFill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31528D35-7058-4EF2-8691-5F943BE8B3A4}"/>
              </a:ext>
            </a:extLst>
          </p:cNvPr>
          <p:cNvSpPr txBox="1">
            <a:spLocks noChangeArrowheads="1"/>
          </p:cNvSpPr>
          <p:nvPr/>
        </p:nvSpPr>
        <p:spPr>
          <a:xfrm>
            <a:off x="7331074" y="1925600"/>
            <a:ext cx="4114800" cy="394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ru-RU" sz="20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  <a:defRPr/>
            </a:pPr>
            <a:endParaRPr lang="ru-RU" sz="20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  <a:defRPr/>
            </a:pPr>
            <a:endParaRPr lang="ru-RU" sz="2000" dirty="0">
              <a:solidFill>
                <a:srgbClr val="034A8A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M                                     </a:t>
            </a:r>
            <a:r>
              <a:rPr lang="en-US" b="1" baseline="-25000" dirty="0" err="1">
                <a:solidFill>
                  <a:srgbClr val="034A8A"/>
                </a:solidFill>
                <a:latin typeface="+mn-lt"/>
              </a:rPr>
              <a:t>M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  </a:t>
            </a:r>
            <a:endParaRPr lang="ru-RU" b="1" baseline="-25000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Z</a:t>
            </a:r>
            <a:r>
              <a:rPr lang="en-US" b="1" dirty="0">
                <a:solidFill>
                  <a:srgbClr val="034A8A"/>
                </a:solidFill>
                <a:latin typeface="+mn-lt"/>
              </a:rPr>
              <a:t> X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 </a:t>
            </a:r>
            <a:r>
              <a:rPr lang="ru-RU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</a:t>
            </a:r>
            <a:r>
              <a:rPr lang="en-US" b="1" baseline="30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–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+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34A8A"/>
                </a:solidFill>
                <a:latin typeface="Symbol" pitchFamily="18" charset="2"/>
              </a:rPr>
              <a:t>n</a:t>
            </a:r>
            <a:r>
              <a:rPr lang="ru-RU" b="1" baseline="-25000" dirty="0" err="1">
                <a:solidFill>
                  <a:srgbClr val="034A8A"/>
                </a:solidFill>
                <a:latin typeface="+mn-lt"/>
              </a:rPr>
              <a:t>e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+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 </a:t>
            </a:r>
            <a:r>
              <a:rPr lang="en-US" b="1" baseline="-25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Z +1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b="1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1" dirty="0">
                <a:solidFill>
                  <a:srgbClr val="034A8A"/>
                </a:solidFill>
                <a:latin typeface="+mn-lt"/>
              </a:rPr>
              <a:t>n</a:t>
            </a:r>
            <a:r>
              <a:rPr lang="en-US" b="1" baseline="30000" dirty="0">
                <a:solidFill>
                  <a:srgbClr val="034A8A"/>
                </a:solidFill>
                <a:latin typeface="+mn-lt"/>
              </a:rPr>
              <a:t>0</a:t>
            </a:r>
            <a:r>
              <a:rPr lang="en-US" b="1" dirty="0">
                <a:solidFill>
                  <a:srgbClr val="034A8A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 </a:t>
            </a:r>
            <a:r>
              <a:rPr lang="ru-RU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</a:t>
            </a:r>
            <a:r>
              <a:rPr lang="en-US" b="1" baseline="30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–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+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34A8A"/>
                </a:solidFill>
                <a:latin typeface="Symbol" pitchFamily="18" charset="2"/>
              </a:rPr>
              <a:t>n</a:t>
            </a:r>
            <a:r>
              <a:rPr lang="ru-RU" b="1" baseline="-25000" dirty="0" err="1">
                <a:solidFill>
                  <a:srgbClr val="034A8A"/>
                </a:solidFill>
                <a:latin typeface="+mn-lt"/>
              </a:rPr>
              <a:t>e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+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 p</a:t>
            </a:r>
            <a:r>
              <a:rPr lang="en-US" b="1" baseline="30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+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000" b="1" baseline="-25000" dirty="0">
                <a:solidFill>
                  <a:srgbClr val="034A8A"/>
                </a:solidFill>
                <a:latin typeface="+mn-lt"/>
              </a:rPr>
              <a:t> </a:t>
            </a:r>
            <a:endParaRPr lang="ru-RU" sz="2000" b="1" baseline="-25000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sz="2000" b="1" baseline="-25000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sz="2000" b="1" baseline="-25000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sz="2000" b="1" baseline="-25000" dirty="0">
              <a:solidFill>
                <a:srgbClr val="034A8A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14                                  14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6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С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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  <a:sym typeface="Symbol" pitchFamily="18" charset="2"/>
              </a:rPr>
              <a:t></a:t>
            </a:r>
            <a:r>
              <a:rPr lang="en-US" b="1" baseline="30000" dirty="0">
                <a:solidFill>
                  <a:srgbClr val="034A8A"/>
                </a:solidFill>
                <a:latin typeface="+mn-lt"/>
                <a:sym typeface="Symbol" pitchFamily="18" charset="2"/>
              </a:rPr>
              <a:t>–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+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34A8A"/>
                </a:solidFill>
                <a:latin typeface="Symbol" pitchFamily="18" charset="2"/>
              </a:rPr>
              <a:t>n</a:t>
            </a:r>
            <a:r>
              <a:rPr lang="ru-RU" b="1" baseline="-25000" dirty="0" err="1">
                <a:solidFill>
                  <a:srgbClr val="034A8A"/>
                </a:solidFill>
                <a:latin typeface="+mn-lt"/>
              </a:rPr>
              <a:t>e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34A8A"/>
                </a:solidFill>
                <a:latin typeface="+mn-lt"/>
              </a:rPr>
              <a:t>+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  </a:t>
            </a:r>
            <a:r>
              <a:rPr lang="en-US" b="1" baseline="-25000" dirty="0">
                <a:solidFill>
                  <a:srgbClr val="034A8A"/>
                </a:solidFill>
                <a:latin typeface="+mn-lt"/>
              </a:rPr>
              <a:t>7</a:t>
            </a:r>
            <a:r>
              <a:rPr lang="en-US" b="1" dirty="0">
                <a:solidFill>
                  <a:srgbClr val="034A8A"/>
                </a:solidFill>
                <a:latin typeface="+mn-lt"/>
              </a:rPr>
              <a:t>N</a:t>
            </a:r>
            <a:r>
              <a:rPr lang="ru-RU" b="1" baseline="-25000" dirty="0">
                <a:solidFill>
                  <a:srgbClr val="034A8A"/>
                </a:solidFill>
                <a:latin typeface="+mn-lt"/>
              </a:rPr>
              <a:t> 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5B35A3D6-0172-468A-851A-F8580322E007}"/>
              </a:ext>
            </a:extLst>
          </p:cNvPr>
          <p:cNvSpPr txBox="1">
            <a:spLocks noChangeArrowheads="1"/>
          </p:cNvSpPr>
          <p:nvPr/>
        </p:nvSpPr>
        <p:spPr>
          <a:xfrm>
            <a:off x="847725" y="1402220"/>
            <a:ext cx="10346146" cy="43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300" b="1" i="1" dirty="0">
                <a:solidFill>
                  <a:schemeClr val="accent2"/>
                </a:solidFill>
              </a:rPr>
              <a:t>Причина </a:t>
            </a:r>
            <a:r>
              <a:rPr lang="ru-RU" sz="2300" b="1" dirty="0">
                <a:solidFill>
                  <a:srgbClr val="034A8A"/>
                </a:solidFill>
              </a:rPr>
              <a:t>— избыток в ядре нейтронов 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2DB10E25-7B06-4BB7-852F-172CEFA15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347" y="2073732"/>
            <a:ext cx="4032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i="0" dirty="0">
                <a:solidFill>
                  <a:srgbClr val="800000"/>
                </a:solidFill>
                <a:sym typeface="Symbol" panose="05050102010706020507" pitchFamily="18" charset="2"/>
              </a:rPr>
              <a:t></a:t>
            </a:r>
            <a:r>
              <a:rPr lang="ru-RU" altLang="ru-RU" sz="2400" i="0" baseline="30000" dirty="0">
                <a:solidFill>
                  <a:srgbClr val="800000"/>
                </a:solidFill>
              </a:rPr>
              <a:t>–</a:t>
            </a:r>
            <a:r>
              <a:rPr lang="ru-RU" altLang="ru-RU" sz="2400" i="0" dirty="0">
                <a:solidFill>
                  <a:srgbClr val="800000"/>
                </a:solidFill>
              </a:rPr>
              <a:t> – частица (электрон)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 dirty="0">
              <a:solidFill>
                <a:srgbClr val="800000"/>
              </a:solidFill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B319054C-40E1-4247-B537-25C889149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44" y="5846619"/>
            <a:ext cx="2159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SzPct val="120000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000" i="0" dirty="0">
                <a:solidFill>
                  <a:srgbClr val="800000"/>
                </a:solidFill>
              </a:rPr>
              <a:t>антинейтрино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endParaRPr lang="ru-RU" altLang="ru-RU" sz="2000" i="0" dirty="0">
              <a:solidFill>
                <a:srgbClr val="800000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 dirty="0">
              <a:solidFill>
                <a:srgbClr val="800000"/>
              </a:solidFill>
            </a:endParaRP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84128073-45C1-4D00-A9E2-35831110D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160" y="5363032"/>
            <a:ext cx="576262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D49FAD3C-5156-47B3-A48E-3B162B7A74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78263" y="5556248"/>
            <a:ext cx="848014" cy="311607"/>
          </a:xfrm>
          <a:prstGeom prst="line">
            <a:avLst/>
          </a:prstGeom>
          <a:noFill/>
          <a:ln w="15875">
            <a:solidFill>
              <a:srgbClr val="800000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3" name="Line 12">
            <a:extLst>
              <a:ext uri="{FF2B5EF4-FFF2-40B4-BE49-F238E27FC236}">
                <a16:creationId xmlns:a16="http://schemas.microsoft.com/office/drawing/2014/main" id="{D96F4344-83CD-43F9-BB46-7ACD3D93C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8380" y="5280781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5" name="Line 12">
            <a:extLst>
              <a:ext uri="{FF2B5EF4-FFF2-40B4-BE49-F238E27FC236}">
                <a16:creationId xmlns:a16="http://schemas.microsoft.com/office/drawing/2014/main" id="{08C3AEEF-A06E-40FC-A6A5-F82663473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8380" y="3998081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6" name="Line 12">
            <a:extLst>
              <a:ext uri="{FF2B5EF4-FFF2-40B4-BE49-F238E27FC236}">
                <a16:creationId xmlns:a16="http://schemas.microsoft.com/office/drawing/2014/main" id="{26BBE53C-7002-4C59-94CC-58C3FB07D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720" y="3344031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25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726</Words>
  <Application>Microsoft Office PowerPoint</Application>
  <PresentationFormat>Широкоэкранный</PresentationFormat>
  <Paragraphs>189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Тема Office</vt:lpstr>
      <vt:lpstr>Image</vt:lpstr>
      <vt:lpstr>Рисунок</vt:lpstr>
      <vt:lpstr>Природные источники ионизирующего излучения в экологических и техногенных проблемах планеты Земля</vt:lpstr>
      <vt:lpstr>Вклад различных источников ионизирующего излучения в облучение человека</vt:lpstr>
      <vt:lpstr>ФИЗИЧЕСКИЕ ОСНОВЫ РАДИОЛОГИИ</vt:lpstr>
      <vt:lpstr>Строение атома</vt:lpstr>
      <vt:lpstr>Изотопы</vt:lpstr>
      <vt:lpstr>Основные понятия</vt:lpstr>
      <vt:lpstr>Происхождение радионуклидов</vt:lpstr>
      <vt:lpstr>Альфа-распад</vt:lpstr>
      <vt:lpstr>Бета-распад (–) </vt:lpstr>
      <vt:lpstr>Бета-распад (–) </vt:lpstr>
      <vt:lpstr>Осколочное деление тяжелых ядер</vt:lpstr>
      <vt:lpstr>Сравнительная опасность излучений при внешнем и внутреннем облучении</vt:lpstr>
      <vt:lpstr>Период полураспада (Т1/2)</vt:lpstr>
      <vt:lpstr>Кривая радиоактивного распада</vt:lpstr>
      <vt:lpstr>Взаимосвязь основных понятий</vt:lpstr>
      <vt:lpstr>ПРИРОДНЫЕ ИСТОЧНИКИ ИОНИЗИРУЮЩЕГО ИЗЛУЧЕНИЯ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Хлевной Александр Сергеевич</cp:lastModifiedBy>
  <cp:revision>108</cp:revision>
  <dcterms:created xsi:type="dcterms:W3CDTF">2023-03-13T11:53:49Z</dcterms:created>
  <dcterms:modified xsi:type="dcterms:W3CDTF">2023-12-11T15:10:31Z</dcterms:modified>
</cp:coreProperties>
</file>