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58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DCFDC1F-90F8-4CA3-8C3E-AB98E9C587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DCB40A-D9DE-46F1-96A2-68B384EB39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9936F-2B15-43DB-BFD4-0280BD907B15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1553A3-4943-43CE-AC9D-6593D29A7A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5B44BF-D6A1-46B1-9291-946B51E0ED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8F954-CE72-4168-838F-219E7A047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2391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8017-E38F-4774-A957-FA9FDAC40B1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384185-578F-4B9D-BF14-7AE465A7F7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F5B53-05E1-498C-B359-84EAA97A8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971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25F8AA-8247-4A00-B9E4-726E49896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894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AFC60-8D5F-4A82-AF26-FD62351983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29285" y="2105129"/>
            <a:ext cx="5252815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rgbClr val="00B050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B4A257-9B98-4330-9907-FEE7EEE7C5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29285" y="4772811"/>
            <a:ext cx="3389832" cy="89305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Спикер, компания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DB01016F-8C6F-4A59-BBD7-9AEA4D86A1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0150" y="1219200"/>
            <a:ext cx="4419600" cy="44196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54CB0C8-B9A2-436E-950A-0D85470AA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29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84CA14-99EC-4F04-A3FD-C4487448C7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185" y="776429"/>
            <a:ext cx="2915243" cy="89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5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BAB146-60EC-41CF-BE3D-EBB689690F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0C5F6-50BC-4DA5-B9B9-E10CCDC2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35BEF3-585A-4136-8BD7-8BD60BBF9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823EC46-CE0A-4755-8BCE-E9E5F6ABC80E}"/>
              </a:ext>
            </a:extLst>
          </p:cNvPr>
          <p:cNvCxnSpPr>
            <a:cxnSpLocks/>
          </p:cNvCxnSpPr>
          <p:nvPr userDrawn="1"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475DB0-B330-422F-83A6-238D76ECCA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1DE55738-A6BD-44FB-94E3-7CD0EAC85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27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B8F587-7ABE-4157-86E9-2B0EECDC7E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8277226" y="0"/>
            <a:ext cx="391477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34D78-36D9-4FE1-9528-238A5C1A5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766888"/>
            <a:ext cx="4568825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26E28C2C-CDF3-40B2-AEB6-3879E27445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2150" y="1181100"/>
            <a:ext cx="4486276" cy="44862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    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38C19E-E096-411E-8C53-2838AE3494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25" y="6246018"/>
            <a:ext cx="1577976" cy="48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4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F71864B0-F9B2-4529-A886-9E887997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23243-798D-4487-B2F1-C3238976E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49202E2-58F7-4361-9234-A5CD920AE7AF}"/>
              </a:ext>
            </a:extLst>
          </p:cNvPr>
          <p:cNvCxnSpPr>
            <a:cxnSpLocks/>
          </p:cNvCxnSpPr>
          <p:nvPr userDrawn="1"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7A96AB6-C006-4530-A1F7-0FC58B28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0D495309-9686-4AFC-8CC8-370E144D2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20853CAD-1B6C-453B-B696-52986945DF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53093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143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23243-798D-4487-B2F1-C3238976E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1CBF30-2005-4284-BB0D-B94636E8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65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09D89D-8705-4A9B-A1B6-2922A5A34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A0EC68-44F9-494C-AEDA-F8D1BC31DD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69592" y="3648179"/>
            <a:ext cx="5252815" cy="9047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B31DCFC-336E-425F-BE4A-DE9A517AD209}"/>
              </a:ext>
            </a:extLst>
          </p:cNvPr>
          <p:cNvCxnSpPr>
            <a:cxnSpLocks/>
          </p:cNvCxnSpPr>
          <p:nvPr userDrawn="1"/>
        </p:nvCxnSpPr>
        <p:spPr>
          <a:xfrm>
            <a:off x="2294101" y="3153754"/>
            <a:ext cx="74485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96D49F-0FC1-49B5-908F-3B327D4C07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998" y="1616075"/>
            <a:ext cx="3301924" cy="101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105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9663B-C6B9-45B3-AEDE-846D898B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228170-FCDD-4B3B-8669-D27742649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7A2DE0-343D-4166-95FA-105AF2ED4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A2489-8771-4ECC-A7A9-19993BD0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5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213" r="12964"/>
          <a:stretch/>
        </p:blipFill>
        <p:spPr>
          <a:xfrm>
            <a:off x="688945" y="1018815"/>
            <a:ext cx="4874329" cy="48739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481B2-2342-4BFA-9609-2536CEEC1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285" y="2096503"/>
            <a:ext cx="5584039" cy="23876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Устойчивость растений. Защитно-приспособительные реакции растений. Морозоустойчивость. Зимостойкость. Жаростойкость. Засухоустойчивость. Влияние на растения избытка воды в почве. </a:t>
            </a:r>
            <a:r>
              <a:rPr lang="ru-RU" sz="2800" dirty="0" err="1" smtClean="0"/>
              <a:t>Газоустойчивость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30BF7F-721F-4A61-ADB4-DBD6ABB90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9285" y="5617729"/>
            <a:ext cx="4975777" cy="893050"/>
          </a:xfrm>
        </p:spPr>
        <p:txBody>
          <a:bodyPr>
            <a:noAutofit/>
          </a:bodyPr>
          <a:lstStyle/>
          <a:p>
            <a:r>
              <a:rPr lang="ru-RU" b="1" dirty="0" err="1"/>
              <a:t>Антипкина</a:t>
            </a:r>
            <a:r>
              <a:rPr lang="ru-RU" b="1" dirty="0"/>
              <a:t> Людмила Анатольевна, </a:t>
            </a:r>
            <a:r>
              <a:rPr lang="ru-RU" b="1" dirty="0" smtClean="0"/>
              <a:t>кандидат </a:t>
            </a:r>
            <a:r>
              <a:rPr lang="ru-RU" b="1" dirty="0"/>
              <a:t>сельскохозяйственных наук, доцент кафедры селекции и семеноводства, лесного дела и садоводства РГАТУ имени П. А. </a:t>
            </a:r>
            <a:r>
              <a:rPr lang="ru-RU" b="1" dirty="0" err="1"/>
              <a:t>Костычева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60224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Зимостойкость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488838"/>
            <a:ext cx="10515600" cy="4821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Комплексная устойчивость  растений  ко  всем  неблагоприятным факторам перезимовки носит название зимостойкости.</a:t>
            </a:r>
          </a:p>
          <a:p>
            <a:pPr marL="0" indent="0">
              <a:buNone/>
            </a:pPr>
            <a:r>
              <a:rPr lang="ru-RU" dirty="0"/>
              <a:t>Зимой или ранней весной на растения действуют не только морозы, но и оттепели, снижающие степень закалки растений, могут наблюдаться такие неблагоприятные явления, как </a:t>
            </a:r>
            <a:r>
              <a:rPr lang="ru-RU" dirty="0" err="1"/>
              <a:t>выпревание</a:t>
            </a:r>
            <a:r>
              <a:rPr lang="ru-RU" dirty="0"/>
              <a:t>, </a:t>
            </a:r>
            <a:r>
              <a:rPr lang="ru-RU" dirty="0" err="1"/>
              <a:t>вымокание</a:t>
            </a:r>
            <a:r>
              <a:rPr lang="ru-RU" dirty="0"/>
              <a:t>, выпирание, ледяная корка, зимняя засуха.</a:t>
            </a:r>
          </a:p>
          <a:p>
            <a:pPr marL="0" indent="0">
              <a:buNone/>
            </a:pPr>
            <a:r>
              <a:rPr lang="ru-RU" b="1" dirty="0" err="1"/>
              <a:t>Выпревание</a:t>
            </a:r>
            <a:r>
              <a:rPr lang="ru-RU" dirty="0"/>
              <a:t> встречается у озимых культур в местах с мощным снеговым покровом. Под глубоким снегом температура на поверхности почвы держится около 0°С. Здесь, как под шубой, при отсутствии фотосинтеза растения сравнительно интенсивно дышат и теряют значительное количество углеводов и другого субстратного материала, растения настолько ослабевают, что могут погибнуть от истощения. Гибель могут завершить вредители и болезни, поражающие ослабленные растения.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381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3683" y="1228075"/>
            <a:ext cx="108151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+mj-lt"/>
              </a:rPr>
              <a:t>Выпревание</a:t>
            </a:r>
            <a:r>
              <a:rPr lang="ru-RU" sz="2000" b="1" dirty="0">
                <a:latin typeface="+mj-lt"/>
              </a:rPr>
              <a:t> наблюдается не только у озимых, но и у плодовых культур (груши, сливы, вишни, абрикоса, облепихи и др.). </a:t>
            </a:r>
            <a:r>
              <a:rPr lang="ru-RU" sz="2000" dirty="0">
                <a:latin typeface="+mj-lt"/>
              </a:rPr>
              <a:t>Особенно ярко проявляется </a:t>
            </a:r>
            <a:r>
              <a:rPr lang="ru-RU" sz="2000" dirty="0" err="1">
                <a:latin typeface="+mj-lt"/>
              </a:rPr>
              <a:t>выпревание</a:t>
            </a:r>
            <a:r>
              <a:rPr lang="ru-RU" sz="2000" dirty="0">
                <a:latin typeface="+mj-lt"/>
              </a:rPr>
              <a:t> в зимы, когда мощный снеговой покров ложится на талую землю. Корневая система древесных культур и нижняя часть стволов находятся в условиях с температурой около 0°С, а надземная часть выше снега - при низкой отрицательной температуре. Это приводит к обильной трате сахаров и других органических веществ на дыхание нижней части ствола, затем эта область ствола начинает испытывать кислородное голодание. Живые элементы коры и камбий нижней части стволов деревьев отмирают от истощения и токсикоза, вызванного действием вредных продуктов бродильных процессов. Ослабленные деревья становятся весной легкой добычей вредителей и различных патогенных микроорганизмов. </a:t>
            </a:r>
          </a:p>
          <a:p>
            <a:endParaRPr lang="ru-RU" sz="2000" dirty="0">
              <a:latin typeface="+mj-lt"/>
            </a:endParaRPr>
          </a:p>
          <a:p>
            <a:r>
              <a:rPr lang="ru-RU" sz="2000" dirty="0">
                <a:latin typeface="+mj-lt"/>
              </a:rPr>
              <a:t>Повреждение зимующих растений в ранневесенний период от застоя талой воды на поверхности почвы получило название </a:t>
            </a:r>
            <a:r>
              <a:rPr lang="ru-RU" sz="2000" dirty="0" err="1">
                <a:latin typeface="+mj-lt"/>
              </a:rPr>
              <a:t>вымокания</a:t>
            </a:r>
            <a:r>
              <a:rPr lang="ru-RU" sz="2000" dirty="0">
                <a:latin typeface="+mj-lt"/>
              </a:rPr>
              <a:t>. Основная причина гибели растений в данном случае связана с недостатком кислорода. Дыхание растений становится неэффективным, накапливаются вредные продукты собственного метаболизма (этанол, ацетальдегид и др.) и растения гибнут от отравления. </a:t>
            </a:r>
          </a:p>
        </p:txBody>
      </p:sp>
    </p:spTree>
    <p:extLst>
      <p:ext uri="{BB962C8B-B14F-4D97-AF65-F5344CB8AC3E}">
        <p14:creationId xmlns:p14="http://schemas.microsoft.com/office/powerpoint/2010/main" val="30851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1891" y="1183734"/>
            <a:ext cx="1078762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+mj-lt"/>
              </a:rPr>
              <a:t>Ледяная корка </a:t>
            </a:r>
            <a:r>
              <a:rPr lang="ru-RU" sz="2200" dirty="0">
                <a:latin typeface="+mj-lt"/>
              </a:rPr>
              <a:t>образуется на полях в районах, где частые оттепели сменяются сильными морозами. Гибель происходит из-за прекращения аэрации, т.к. лед практически непроницаем для газов. Растения переходят на анаэробное дыхание, при котором образуются спирты и другие токсичные вещества.</a:t>
            </a:r>
          </a:p>
          <a:p>
            <a:r>
              <a:rPr lang="ru-RU" sz="2200" b="1" dirty="0">
                <a:latin typeface="+mj-lt"/>
              </a:rPr>
              <a:t>Выпиранием</a:t>
            </a:r>
            <a:r>
              <a:rPr lang="ru-RU" sz="2200" dirty="0">
                <a:latin typeface="+mj-lt"/>
              </a:rPr>
              <a:t> называют гибель озими или сеянцев древесных растений в лесных питомниках на почвах с тяжелым механическим составом (суглинки, глины). Образующиеся в такой почве прослойки льда приподнимают верхние слои почвы, вызывая обрыв корневых систем, а после оттаивания почва оседает и растения «выпираются» на поверхность почвы. Частично поврежденная и оголенная корневая система растений на солнце и ветру быстро подсыхает, перестает функционировать и растения погибают.</a:t>
            </a:r>
          </a:p>
          <a:p>
            <a:r>
              <a:rPr lang="ru-RU" sz="2200" b="1" dirty="0">
                <a:latin typeface="+mj-lt"/>
              </a:rPr>
              <a:t>Повреждения от зимней засухи </a:t>
            </a:r>
            <a:r>
              <a:rPr lang="ru-RU" sz="2200" dirty="0">
                <a:latin typeface="+mj-lt"/>
              </a:rPr>
              <a:t>- в условиях бесснежной или малоснежной зимы озимые, плодовые и кустарники подвергаются опасности чрезмерного иссушения постоянными и сильными ветрами, особенно в конце зимы при значительном нагреве солнцем</a:t>
            </a:r>
            <a:r>
              <a:rPr lang="ru-RU" sz="2200" dirty="0" smtClean="0">
                <a:latin typeface="+mj-lt"/>
              </a:rPr>
              <a:t>.</a:t>
            </a:r>
            <a:endParaRPr lang="ru-RU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8317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4" y="365125"/>
            <a:ext cx="10330027" cy="758825"/>
          </a:xfrm>
        </p:spPr>
        <p:txBody>
          <a:bodyPr>
            <a:normAutofit fontScale="90000"/>
          </a:bodyPr>
          <a:lstStyle/>
          <a:p>
            <a:r>
              <a:rPr lang="ru-RU" dirty="0"/>
              <a:t>Меры борьбы с неблагоприятными явлениями зимы и пути повышения морозоустойчивости и зимостойкости растений сводятся в основном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4" y="2208011"/>
            <a:ext cx="10515600" cy="3613478"/>
          </a:xfrm>
        </p:spPr>
        <p:txBody>
          <a:bodyPr/>
          <a:lstStyle/>
          <a:p>
            <a:r>
              <a:rPr lang="ru-RU" dirty="0"/>
              <a:t>к выведению более зимостойких сортов растений, стелящихся форм плодовых культур, совершенствованию </a:t>
            </a:r>
            <a:r>
              <a:rPr lang="ru-RU" dirty="0" err="1"/>
              <a:t>агроприемов</a:t>
            </a:r>
            <a:r>
              <a:rPr lang="ru-RU" dirty="0"/>
              <a:t> как в сельском, так и в лесном хозяйстве, плодоводстве;</a:t>
            </a:r>
          </a:p>
          <a:p>
            <a:r>
              <a:rPr lang="ru-RU" dirty="0"/>
              <a:t> важную роль при этом выполняет снегозадержание, регулирующее водный режим почвы, внесение удобрений, особенно фосфорных и калийных, а также борных и марганцевых;</a:t>
            </a:r>
          </a:p>
          <a:p>
            <a:r>
              <a:rPr lang="ru-RU" dirty="0"/>
              <a:t> нередко спасает растения и непосредственная защита от действия кратковременных заморозков с помощью дымления, повышающего температуру воздуха на 2-3°С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164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Жаростойкость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562793"/>
            <a:ext cx="10515600" cy="4772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Устойчивость </a:t>
            </a:r>
            <a:r>
              <a:rPr lang="ru-RU" dirty="0"/>
              <a:t>растений к перегреву (температурам выше 40 - 45 °C) получила название </a:t>
            </a:r>
            <a:r>
              <a:rPr lang="ru-RU" b="1" dirty="0"/>
              <a:t>жаростойкости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Повышенные температуры приводят к </a:t>
            </a:r>
            <a:r>
              <a:rPr lang="ru-RU" dirty="0" err="1"/>
              <a:t>суховершинности</a:t>
            </a:r>
            <a:r>
              <a:rPr lang="ru-RU" dirty="0"/>
              <a:t> древесных пород, произрастающих в южных районах с жарким и сухим климатом.</a:t>
            </a:r>
          </a:p>
          <a:p>
            <a:pPr marL="0" indent="0">
              <a:buNone/>
            </a:pPr>
            <a:r>
              <a:rPr lang="ru-RU" b="1" dirty="0"/>
              <a:t>Ожог коры </a:t>
            </a:r>
            <a:r>
              <a:rPr lang="ru-RU" dirty="0"/>
              <a:t>- это повреждение связано с отмиранием камбия в зоне сильно нагретой солнечными лучами коры, особенно на южной стороне. Лишь толстая корка способна защитить стволы деревьев от ожогов.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Наиболее жаростойки из сельскохозяйственных культур сорго, рис, хлопчатник, клещевина и некоторые другие, а из древесных пород - саксаул, лох, платан, сосна </a:t>
            </a:r>
            <a:r>
              <a:rPr lang="ru-RU" dirty="0" err="1"/>
              <a:t>эльдарская</a:t>
            </a:r>
            <a:r>
              <a:rPr lang="ru-RU" dirty="0"/>
              <a:t>, софора, дуб, берест, можжевельники, </a:t>
            </a:r>
            <a:r>
              <a:rPr lang="ru-RU" dirty="0" err="1"/>
              <a:t>мелия</a:t>
            </a:r>
            <a:r>
              <a:rPr lang="ru-RU" dirty="0"/>
              <a:t>, дрок, юкки. Менее жаростойки ясень, березы, липы, клен, виноград и некоторые другие.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6534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4791" y="1518021"/>
            <a:ext cx="106417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50"/>
              </a:buClr>
            </a:pPr>
            <a:r>
              <a:rPr lang="ru-RU" sz="2000" dirty="0">
                <a:latin typeface="+mj-lt"/>
              </a:rPr>
              <a:t>Особое место занимают тепловые повреждения ассимиляционного аппарата и живых тканей ветвей и ствола древесных растений во время пожаров.</a:t>
            </a:r>
          </a:p>
          <a:p>
            <a:pPr>
              <a:buClr>
                <a:srgbClr val="00B050"/>
              </a:buClr>
            </a:pPr>
            <a:r>
              <a:rPr lang="ru-RU" sz="2000" dirty="0">
                <a:latin typeface="+mj-lt"/>
              </a:rPr>
              <a:t>Степень поражения древесного растения зависит от типа и интенсивности пожара:</a:t>
            </a:r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В</a:t>
            </a:r>
            <a:r>
              <a:rPr lang="ru-RU" sz="2000" dirty="0" smtClean="0">
                <a:latin typeface="+mj-lt"/>
              </a:rPr>
              <a:t>ерховые </a:t>
            </a:r>
            <a:r>
              <a:rPr lang="ru-RU" sz="2000" dirty="0">
                <a:latin typeface="+mj-lt"/>
              </a:rPr>
              <a:t>пожары, как правило, ведут к гибели деревьев, ибо при этом полностью погибает ассимиляционный аппарат и обжигается </a:t>
            </a:r>
            <a:r>
              <a:rPr lang="ru-RU" sz="2000" dirty="0" smtClean="0">
                <a:latin typeface="+mj-lt"/>
              </a:rPr>
              <a:t>ствол. </a:t>
            </a:r>
            <a:endParaRPr lang="ru-RU" sz="2000" dirty="0">
              <a:latin typeface="+mj-lt"/>
            </a:endParaRPr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О</a:t>
            </a:r>
            <a:r>
              <a:rPr lang="ru-RU" sz="2000" dirty="0" smtClean="0">
                <a:latin typeface="+mj-lt"/>
              </a:rPr>
              <a:t>тмирание </a:t>
            </a:r>
            <a:r>
              <a:rPr lang="ru-RU" sz="2000" dirty="0">
                <a:latin typeface="+mj-lt"/>
              </a:rPr>
              <a:t>деревьев происходит и в результате интенсивных подземных и почвенных пожаров, губительно действующих на корневые системы. Гибель древесных растений в этом случае происходит в результате прекращения поступления в них воды, минеральных элементов почвы и ряда активных метаболитов </a:t>
            </a:r>
            <a:r>
              <a:rPr lang="ru-RU" sz="2000" dirty="0" smtClean="0">
                <a:latin typeface="+mj-lt"/>
              </a:rPr>
              <a:t>корней.</a:t>
            </a:r>
            <a:endParaRPr lang="ru-RU" sz="2000" dirty="0">
              <a:latin typeface="+mj-lt"/>
            </a:endParaRPr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В</a:t>
            </a:r>
            <a:r>
              <a:rPr lang="ru-RU" sz="2000" dirty="0" smtClean="0">
                <a:latin typeface="+mj-lt"/>
              </a:rPr>
              <a:t>осстановление </a:t>
            </a:r>
            <a:r>
              <a:rPr lang="ru-RU" sz="2000" dirty="0">
                <a:latin typeface="+mj-lt"/>
              </a:rPr>
              <a:t>нормальной жизнедеятельности деревьев от пожаров возможно при воздействии низовых пожаров, так как в этом случае сохраняется фотосинтетический аппарат и функционирующая корневая система. Наиболее устойчивыми к подобным повреждениям оказались сосна и лиственница, имеющие более толстый защитный слой мертвой коры.</a:t>
            </a:r>
          </a:p>
        </p:txBody>
      </p:sp>
    </p:spTree>
    <p:extLst>
      <p:ext uri="{BB962C8B-B14F-4D97-AF65-F5344CB8AC3E}">
        <p14:creationId xmlns:p14="http://schemas.microsoft.com/office/powerpoint/2010/main" val="2165506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Способы повышения жаростойкости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2781588"/>
            <a:ext cx="10515600" cy="1956666"/>
          </a:xfrm>
        </p:spPr>
        <p:txBody>
          <a:bodyPr/>
          <a:lstStyle/>
          <a:p>
            <a:r>
              <a:rPr lang="ru-RU" dirty="0" smtClean="0"/>
              <a:t>Способ </a:t>
            </a:r>
            <a:r>
              <a:rPr lang="ru-RU" dirty="0"/>
              <a:t>закаливания проростков чередующимися температурными условиями, приводящими к общему повышению устойчивости растений к перегреву и обезвоживанию и их регенерационной </a:t>
            </a:r>
            <a:r>
              <a:rPr lang="ru-RU" dirty="0" smtClean="0"/>
              <a:t>способности.</a:t>
            </a:r>
            <a:endParaRPr lang="ru-RU" dirty="0"/>
          </a:p>
          <a:p>
            <a:r>
              <a:rPr lang="ru-RU" dirty="0"/>
              <a:t>П</a:t>
            </a:r>
            <a:r>
              <a:rPr lang="ru-RU" dirty="0" smtClean="0"/>
              <a:t>овышает </a:t>
            </a:r>
            <a:r>
              <a:rPr lang="ru-RU" dirty="0"/>
              <a:t>устойчивость растений к жаре искусственное введение в лист </a:t>
            </a:r>
            <a:r>
              <a:rPr lang="ru-RU" dirty="0" err="1"/>
              <a:t>кинетина</a:t>
            </a:r>
            <a:r>
              <a:rPr lang="ru-RU" dirty="0"/>
              <a:t>, </a:t>
            </a:r>
            <a:r>
              <a:rPr lang="ru-RU" dirty="0" err="1"/>
              <a:t>аденина</a:t>
            </a:r>
            <a:r>
              <a:rPr lang="ru-RU" dirty="0"/>
              <a:t>, сернокислого </a:t>
            </a:r>
            <a:r>
              <a:rPr lang="ru-RU" dirty="0" smtClean="0"/>
              <a:t>цинка.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985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Засухоустойчивость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479665"/>
            <a:ext cx="10515600" cy="473886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Засуха</a:t>
            </a:r>
            <a:r>
              <a:rPr lang="ru-RU" dirty="0"/>
              <a:t> - это режим погоды, который характеризуется </a:t>
            </a:r>
            <a:r>
              <a:rPr lang="ru-RU" dirty="0" err="1"/>
              <a:t>бездождевым</a:t>
            </a:r>
            <a:r>
              <a:rPr lang="ru-RU" dirty="0"/>
              <a:t> периодом, падением относительной влажности и повышением температуры воздуха и почвы.</a:t>
            </a:r>
          </a:p>
          <a:p>
            <a:pPr marL="0" indent="0">
              <a:buNone/>
            </a:pPr>
            <a:r>
              <a:rPr lang="ru-RU" dirty="0"/>
              <a:t>Виды засухи:</a:t>
            </a:r>
          </a:p>
          <a:p>
            <a:r>
              <a:rPr lang="ru-RU" b="1" dirty="0"/>
              <a:t>атмосферная</a:t>
            </a:r>
            <a:r>
              <a:rPr lang="ru-RU" dirty="0"/>
              <a:t> (проявляться в виде суховея (горячего сухого ветра) или в виде мглы, когда атмосфера находится в дымке, воздух раскален и обезвожен благодаря сильно нагретым твердым пылеватым частицам, находящимся в нем во взвешенном состоянии). Под влиянием сильного суховея листья растений повреждаются. Эти повреждения проявляются в виде запала, когда на них появляются различно окрашенные отмершие участки - некротические пятна, или в виде захвата, характеризующегося полным высыханием листа с сохранением зеленой окраски. Захват характерен для многих цитрусовых культур южных районов. Действие сухого жаркого ветра во время налива зерна приводит к тому, что оно становится щуплым, резко снижается урожайность.</a:t>
            </a:r>
          </a:p>
          <a:p>
            <a:r>
              <a:rPr lang="ru-RU" b="1" dirty="0" smtClean="0"/>
              <a:t>Почвенная.</a:t>
            </a:r>
            <a:endParaRPr lang="ru-RU" b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490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66737" y="1320335"/>
            <a:ext cx="1045253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+mj-lt"/>
              </a:rPr>
              <a:t>Засухоустойчивость</a:t>
            </a:r>
            <a:r>
              <a:rPr lang="ru-RU" sz="2200" dirty="0">
                <a:latin typeface="+mj-lt"/>
              </a:rPr>
              <a:t> -  способность растений переносить длительные засушливые периоды, значительный водный дефицит, обезвоживание клеток, тканей и органов.</a:t>
            </a:r>
          </a:p>
          <a:p>
            <a:r>
              <a:rPr lang="ru-RU" sz="2200" dirty="0">
                <a:latin typeface="+mj-lt"/>
              </a:rPr>
              <a:t>Недостаток воды в тканях растений возникает в результате превышения ее расхода на транспирацию, по сравнению с поступлением из почвы и растения </a:t>
            </a:r>
            <a:r>
              <a:rPr lang="ru-RU" sz="2200" dirty="0" err="1">
                <a:latin typeface="+mj-lt"/>
              </a:rPr>
              <a:t>завядают</a:t>
            </a:r>
            <a:r>
              <a:rPr lang="ru-RU" sz="2200" dirty="0" smtClean="0">
                <a:latin typeface="+mj-lt"/>
              </a:rPr>
              <a:t>.</a:t>
            </a:r>
          </a:p>
          <a:p>
            <a:endParaRPr lang="ru-RU" sz="2200" dirty="0">
              <a:latin typeface="+mj-lt"/>
            </a:endParaRPr>
          </a:p>
          <a:p>
            <a:r>
              <a:rPr lang="ru-RU" sz="2200" dirty="0">
                <a:latin typeface="+mj-lt"/>
              </a:rPr>
              <a:t>Виды </a:t>
            </a:r>
            <a:r>
              <a:rPr lang="ru-RU" sz="2200" dirty="0" err="1">
                <a:latin typeface="+mj-lt"/>
              </a:rPr>
              <a:t>завядания</a:t>
            </a:r>
            <a:r>
              <a:rPr lang="ru-RU" sz="2200" dirty="0">
                <a:latin typeface="+mj-lt"/>
              </a:rPr>
              <a:t>: </a:t>
            </a:r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200" b="1" dirty="0" smtClean="0">
                <a:latin typeface="+mj-lt"/>
              </a:rPr>
              <a:t>временное </a:t>
            </a:r>
            <a:r>
              <a:rPr lang="ru-RU" sz="2200" b="1" dirty="0">
                <a:latin typeface="+mj-lt"/>
              </a:rPr>
              <a:t>(</a:t>
            </a:r>
            <a:r>
              <a:rPr lang="ru-RU" sz="2200" dirty="0">
                <a:latin typeface="+mj-lt"/>
              </a:rPr>
              <a:t>причина – атмосферная засуха, когда при наличии доступной воды в почве эта вода не успевает поступать в растение и компенсировать ее расход, тургор листьев восстанавливается в вечерние и ночные часы, снижается фотосинтез</a:t>
            </a:r>
            <a:r>
              <a:rPr lang="ru-RU" sz="2200" dirty="0" smtClean="0">
                <a:latin typeface="+mj-lt"/>
              </a:rPr>
              <a:t>).</a:t>
            </a:r>
            <a:endParaRPr lang="ru-RU" sz="2200" dirty="0">
              <a:latin typeface="+mj-lt"/>
            </a:endParaRPr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200" b="1" dirty="0" smtClean="0">
                <a:latin typeface="+mj-lt"/>
              </a:rPr>
              <a:t>глубокое</a:t>
            </a:r>
            <a:r>
              <a:rPr lang="ru-RU" sz="2200" dirty="0" smtClean="0">
                <a:latin typeface="+mj-lt"/>
              </a:rPr>
              <a:t> </a:t>
            </a:r>
            <a:r>
              <a:rPr lang="ru-RU" sz="2200" dirty="0">
                <a:latin typeface="+mj-lt"/>
              </a:rPr>
              <a:t>(наступает, когда в почве почти нет доступной для корней воды, что приводит к иссушению и гибели растений, даже утром наблюдается дефицит воды в тканях растения, снижается активность синтетических ферментов и возрастает активность гидролитических ферментов</a:t>
            </a:r>
            <a:r>
              <a:rPr lang="ru-RU" sz="2200" dirty="0" smtClean="0">
                <a:latin typeface="+mj-lt"/>
              </a:rPr>
              <a:t>).</a:t>
            </a:r>
            <a:endParaRPr lang="ru-RU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3849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2511" y="1287371"/>
            <a:ext cx="1065749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+mj-lt"/>
              </a:rPr>
              <a:t>Устойчивые к засухе виды и сорта растений отличаются и анатомо-морфологическими особенностями</a:t>
            </a:r>
            <a:r>
              <a:rPr lang="ru-RU" sz="2200" dirty="0">
                <a:latin typeface="+mj-lt"/>
              </a:rPr>
              <a:t>: для них характерна так называемая ксероморфная структура листа (уменьшение размеров листовой пластинки и клеток мезофилла, большее число устьиц и жилок на единицу поверхности листа, более развитая палисадная ткань листа. Верхние листья, например, в кроне дерева, отличаются более выраженной ксероморфной структурой, чем нижние (закон В.Р. </a:t>
            </a:r>
            <a:r>
              <a:rPr lang="ru-RU" sz="2200" dirty="0" err="1">
                <a:latin typeface="+mj-lt"/>
              </a:rPr>
              <a:t>Заленского</a:t>
            </a:r>
            <a:r>
              <a:rPr lang="ru-RU" sz="2200" dirty="0">
                <a:latin typeface="+mj-lt"/>
              </a:rPr>
              <a:t>).</a:t>
            </a:r>
          </a:p>
          <a:p>
            <a:r>
              <a:rPr lang="ru-RU" sz="2200" b="1" dirty="0">
                <a:latin typeface="+mj-lt"/>
              </a:rPr>
              <a:t>Среди плодовых растений наиболее засухоустойчивыми являются</a:t>
            </a:r>
            <a:r>
              <a:rPr lang="ru-RU" sz="2200" dirty="0">
                <a:latin typeface="+mj-lt"/>
              </a:rPr>
              <a:t>: маслина, инжир, миндаль, фисташка, пекан, грецкий орех, персик, шелковица; из лесных - лох серебристый, саксаул, туя, ясень обыкновенный, гледичия, акация белая, дуб черешчатый, сосна обыкновенная и </a:t>
            </a:r>
            <a:r>
              <a:rPr lang="ru-RU" sz="2200" dirty="0" err="1">
                <a:latin typeface="+mj-lt"/>
              </a:rPr>
              <a:t>эльдарская</a:t>
            </a:r>
            <a:r>
              <a:rPr lang="ru-RU" sz="2200" dirty="0">
                <a:latin typeface="+mj-lt"/>
              </a:rPr>
              <a:t>, платан, клен татарский, тополь туркестанский, </a:t>
            </a:r>
            <a:r>
              <a:rPr lang="ru-RU" sz="2200" dirty="0" err="1">
                <a:latin typeface="+mj-lt"/>
              </a:rPr>
              <a:t>аморфа</a:t>
            </a:r>
            <a:r>
              <a:rPr lang="ru-RU" sz="2200" dirty="0">
                <a:latin typeface="+mj-lt"/>
              </a:rPr>
              <a:t>, бирючина, скумпия. Незасухоустойчивы ольха серая и черная, черемуха, пихта, ель, многие ивы и тополя. С</a:t>
            </a:r>
            <a:r>
              <a:rPr lang="ru-RU" sz="2200" baseline="-25000" dirty="0">
                <a:latin typeface="+mj-lt"/>
              </a:rPr>
              <a:t>4</a:t>
            </a:r>
            <a:r>
              <a:rPr lang="ru-RU" sz="2200" dirty="0">
                <a:latin typeface="+mj-lt"/>
              </a:rPr>
              <a:t>-растения, как правило, более засухоустойчивы, чем С</a:t>
            </a:r>
            <a:r>
              <a:rPr lang="ru-RU" sz="2200" baseline="-25000" dirty="0">
                <a:latin typeface="+mj-lt"/>
              </a:rPr>
              <a:t>3</a:t>
            </a:r>
            <a:r>
              <a:rPr lang="ru-RU" sz="2200" dirty="0">
                <a:latin typeface="+mj-lt"/>
              </a:rPr>
              <a:t>-растения.</a:t>
            </a:r>
          </a:p>
        </p:txBody>
      </p:sp>
    </p:spTree>
    <p:extLst>
      <p:ext uri="{BB962C8B-B14F-4D97-AF65-F5344CB8AC3E}">
        <p14:creationId xmlns:p14="http://schemas.microsoft.com/office/powerpoint/2010/main" val="3521710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6A8E9-0B97-4454-B07C-70A95E15A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Защитно-приспособительные реакции растений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2407B8-0F87-4A0E-AE54-4A4D86360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5" y="1502024"/>
            <a:ext cx="10515600" cy="4758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Устойчивость растений </a:t>
            </a:r>
            <a:r>
              <a:rPr lang="ru-RU" dirty="0"/>
              <a:t>– это комплексная реакция, направленная к обеспечению более или менее уравновешенного хода и состояния метаболизма, т.е. гомеостаза.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Неблагоприятные факторы среды называют стрессорами, а реакцию организма на любые отклонения от нормы – стрессом.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По Г. </a:t>
            </a:r>
            <a:r>
              <a:rPr lang="ru-RU" dirty="0" err="1"/>
              <a:t>Селье</a:t>
            </a:r>
            <a:r>
              <a:rPr lang="ru-RU" dirty="0"/>
              <a:t> стресс проходит 3 фазы: </a:t>
            </a:r>
          </a:p>
          <a:p>
            <a:r>
              <a:rPr lang="ru-RU" dirty="0"/>
              <a:t>тревоги; </a:t>
            </a:r>
          </a:p>
          <a:p>
            <a:r>
              <a:rPr lang="ru-RU" dirty="0"/>
              <a:t>резистентности (адаптации); </a:t>
            </a:r>
          </a:p>
          <a:p>
            <a:r>
              <a:rPr lang="ru-RU" dirty="0"/>
              <a:t>истощения (ресурсов надежности).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2AA14E-9036-4C53-A2E0-30C107F94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682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Основными способами борьбы с нежелательными последствиями засух являются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2030577"/>
            <a:ext cx="10515600" cy="3629244"/>
          </a:xfrm>
        </p:spPr>
        <p:txBody>
          <a:bodyPr/>
          <a:lstStyle/>
          <a:p>
            <a:r>
              <a:rPr lang="ru-RU" dirty="0"/>
              <a:t>селекция растений на засухоустойчивость</a:t>
            </a:r>
          </a:p>
          <a:p>
            <a:r>
              <a:rPr lang="ru-RU" dirty="0"/>
              <a:t>полезащитное лесоразведение</a:t>
            </a:r>
          </a:p>
          <a:p>
            <a:r>
              <a:rPr lang="ru-RU" dirty="0"/>
              <a:t>регулирование речного стока и снегозадержание</a:t>
            </a:r>
          </a:p>
          <a:p>
            <a:r>
              <a:rPr lang="ru-RU" dirty="0"/>
              <a:t>борьба с эрозией почвы</a:t>
            </a:r>
          </a:p>
          <a:p>
            <a:r>
              <a:rPr lang="ru-RU" dirty="0"/>
              <a:t>предпосевное закаливание, заключающееся в поочередном увлажнении и подсушивании семян</a:t>
            </a:r>
          </a:p>
          <a:p>
            <a:r>
              <a:rPr lang="ru-RU" dirty="0"/>
              <a:t>применение удобрений, особенно фосфорных и калийных</a:t>
            </a:r>
          </a:p>
          <a:p>
            <a:r>
              <a:rPr lang="ru-RU" dirty="0"/>
              <a:t>орошение и </a:t>
            </a:r>
            <a:r>
              <a:rPr lang="ru-RU" dirty="0" smtClean="0"/>
              <a:t>дождевание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054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Влияние на растение избытка воды в почве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421476"/>
            <a:ext cx="10515600" cy="49051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Степень повреждения растений зависит от типа затопления, его продолжительности и силы, содержания в почве органического вещества и характера почвообразования (заболоченные и переувлажненные леса, избыточно увлажненные пахотные почвы, застойное переувлажнение почвы в поймах рек). </a:t>
            </a:r>
          </a:p>
          <a:p>
            <a:pPr marL="0" indent="0">
              <a:buNone/>
            </a:pPr>
            <a:r>
              <a:rPr lang="ru-RU" dirty="0"/>
              <a:t>Основным отрицательным фактором здесь выступает недостаток кислорода для растений.</a:t>
            </a:r>
          </a:p>
          <a:p>
            <a:pPr marL="0" indent="0">
              <a:buNone/>
            </a:pPr>
            <a:r>
              <a:rPr lang="ru-RU" dirty="0"/>
              <a:t>Содержание кислорода в пределах 1-2 мг/л является критическим для роста корней, а 0,5 мг/л - смертельным: корни древесных растений через несколько дней отмирают.</a:t>
            </a:r>
          </a:p>
          <a:p>
            <a:pPr marL="0" indent="0">
              <a:buNone/>
            </a:pPr>
            <a:r>
              <a:rPr lang="ru-RU" dirty="0"/>
              <a:t>При затоплении почвы, особенно богатой органическим веществом, в ней преобладают анаэробные процессы, приводящие к накоплению закисных форм железа и марганца, возрастает количество растворимых форм алюминия. Повышается в почвенном растворе и содержание аммиака, сероводорода (до 9 мг/л), появляется метан. Даже в сравнительно небольших концентрациях эти вещества являются токсичными для корней растений.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041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8432" y="1227848"/>
            <a:ext cx="109143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+mj-lt"/>
              </a:rPr>
              <a:t>У ряда растений способность выдерживать недостаток кислорода связана с:</a:t>
            </a:r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200" dirty="0">
                <a:latin typeface="+mj-lt"/>
              </a:rPr>
              <a:t>наличием специальной воздухоносной ткани (аэренхимы</a:t>
            </a:r>
            <a:r>
              <a:rPr lang="ru-RU" sz="2200" dirty="0" smtClean="0">
                <a:latin typeface="+mj-lt"/>
              </a:rPr>
              <a:t>);</a:t>
            </a:r>
            <a:endParaRPr lang="ru-RU" sz="2200" dirty="0">
              <a:latin typeface="+mj-lt"/>
            </a:endParaRPr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+mj-lt"/>
              </a:rPr>
              <a:t>образованием </a:t>
            </a:r>
            <a:r>
              <a:rPr lang="ru-RU" sz="2200" dirty="0">
                <a:latin typeface="+mj-lt"/>
              </a:rPr>
              <a:t>корней, возникающих из камбия и имеющих более развитую водопроводящую </a:t>
            </a:r>
            <a:r>
              <a:rPr lang="ru-RU" sz="2200" dirty="0" smtClean="0">
                <a:latin typeface="+mj-lt"/>
              </a:rPr>
              <a:t>систему;</a:t>
            </a:r>
            <a:endParaRPr lang="ru-RU" sz="2200" dirty="0">
              <a:latin typeface="+mj-lt"/>
            </a:endParaRPr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+mj-lt"/>
              </a:rPr>
              <a:t>образованием </a:t>
            </a:r>
            <a:r>
              <a:rPr lang="ru-RU" sz="2200" dirty="0">
                <a:latin typeface="+mj-lt"/>
              </a:rPr>
              <a:t>чечевичек на корнях и некоторыми другими анатомо-морфологическими адаптациями</a:t>
            </a:r>
            <a:r>
              <a:rPr lang="ru-RU" sz="2200" dirty="0" smtClean="0">
                <a:latin typeface="+mj-lt"/>
              </a:rPr>
              <a:t>.</a:t>
            </a:r>
          </a:p>
          <a:p>
            <a:pPr>
              <a:buClr>
                <a:srgbClr val="00B050"/>
              </a:buClr>
            </a:pPr>
            <a:endParaRPr lang="ru-RU" sz="2200" dirty="0">
              <a:latin typeface="+mj-lt"/>
            </a:endParaRPr>
          </a:p>
          <a:p>
            <a:r>
              <a:rPr lang="ru-RU" sz="2200" dirty="0">
                <a:latin typeface="+mj-lt"/>
              </a:rPr>
              <a:t>Затопление почвы приводит к снижению интенсивности дыхания корней, поглощения ими воды и минеральных веществ, интенсивности транспирации, фотосинтеза, передвижения </a:t>
            </a:r>
            <a:r>
              <a:rPr lang="ru-RU" sz="2200" dirty="0" err="1">
                <a:latin typeface="+mj-lt"/>
              </a:rPr>
              <a:t>ассимилятов</a:t>
            </a:r>
            <a:r>
              <a:rPr lang="ru-RU" sz="2200" dirty="0">
                <a:latin typeface="+mj-lt"/>
              </a:rPr>
              <a:t>, роста корней, побегов и стволов деревьев. При 48 часах корневой аноксии (отсутствия кислорода) наблюдаются повреждения мембран митохондрий, а через трое суток наступает полная дезорганизация их ультраструктуры у чувствительных к аноксии растений, отмирают корни, а при длительной аноксии - и все растение.</a:t>
            </a:r>
          </a:p>
        </p:txBody>
      </p:sp>
    </p:spTree>
    <p:extLst>
      <p:ext uri="{BB962C8B-B14F-4D97-AF65-F5344CB8AC3E}">
        <p14:creationId xmlns:p14="http://schemas.microsoft.com/office/powerpoint/2010/main" val="3199716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5142" y="2003611"/>
            <a:ext cx="106402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+mj-lt"/>
              </a:rPr>
              <a:t>Устойчивы </a:t>
            </a:r>
            <a:r>
              <a:rPr lang="ru-RU" sz="2200" dirty="0">
                <a:latin typeface="+mj-lt"/>
              </a:rPr>
              <a:t>к условиям избытка воды в почве растения болот, в частности, различные виды осок, пушиц, водяника, багульник, подбел и др. </a:t>
            </a:r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+mj-lt"/>
              </a:rPr>
              <a:t>Сравнительно </a:t>
            </a:r>
            <a:r>
              <a:rPr lang="ru-RU" sz="2200" dirty="0">
                <a:latin typeface="+mj-lt"/>
              </a:rPr>
              <a:t>устойчивы к затоплению почвы такие сельскохозяйственные растения, как сахарный тростник, ячмень, овес, некоторые сорта томатов; очень устойчив рис.</a:t>
            </a:r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+mj-lt"/>
              </a:rPr>
              <a:t>Из </a:t>
            </a:r>
            <a:r>
              <a:rPr lang="ru-RU" sz="2200" dirty="0">
                <a:latin typeface="+mj-lt"/>
              </a:rPr>
              <a:t>древесных растений, устойчивых к затоплению, следует назвать мангровые деревья и кустарники (растут по берегам тропических морей и в устьях больших рек), болотный кипарис, многие виды ив, ольху черную и серую, </a:t>
            </a:r>
            <a:r>
              <a:rPr lang="ru-RU" sz="2200" dirty="0" err="1">
                <a:latin typeface="+mj-lt"/>
              </a:rPr>
              <a:t>ниссу</a:t>
            </a:r>
            <a:r>
              <a:rPr lang="ru-RU" sz="2200" dirty="0">
                <a:latin typeface="+mj-lt"/>
              </a:rPr>
              <a:t> болотную, некоторые виды тополей, ясень </a:t>
            </a:r>
            <a:r>
              <a:rPr lang="ru-RU" sz="2200" dirty="0" err="1">
                <a:latin typeface="+mj-lt"/>
              </a:rPr>
              <a:t>пенсильванский</a:t>
            </a:r>
            <a:r>
              <a:rPr lang="ru-RU" sz="2200" dirty="0">
                <a:latin typeface="+mj-lt"/>
              </a:rPr>
              <a:t> и американский, дуб болотный и иволистный, гледичию водяную, </a:t>
            </a:r>
            <a:r>
              <a:rPr lang="ru-RU" sz="2200" dirty="0" err="1">
                <a:latin typeface="+mj-lt"/>
              </a:rPr>
              <a:t>ликвидамбр</a:t>
            </a:r>
            <a:r>
              <a:rPr lang="ru-RU" sz="2200" dirty="0">
                <a:latin typeface="+mj-lt"/>
              </a:rPr>
              <a:t> и некоторые другие.</a:t>
            </a:r>
          </a:p>
        </p:txBody>
      </p:sp>
    </p:spTree>
    <p:extLst>
      <p:ext uri="{BB962C8B-B14F-4D97-AF65-F5344CB8AC3E}">
        <p14:creationId xmlns:p14="http://schemas.microsoft.com/office/powerpoint/2010/main" val="1886092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5370" y="1801288"/>
            <a:ext cx="1075208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+mj-lt"/>
              </a:rPr>
              <a:t> Для повышения продуктивности лесов на избыточно увлажненных лесных почвах </a:t>
            </a:r>
            <a:r>
              <a:rPr lang="ru-RU" sz="2200" dirty="0" smtClean="0">
                <a:latin typeface="+mj-lt"/>
              </a:rPr>
              <a:t>необходим:</a:t>
            </a:r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+mj-lt"/>
              </a:rPr>
              <a:t>отбор </a:t>
            </a:r>
            <a:r>
              <a:rPr lang="ru-RU" sz="2200" dirty="0">
                <a:latin typeface="+mj-lt"/>
              </a:rPr>
              <a:t>наиболее </a:t>
            </a:r>
            <a:r>
              <a:rPr lang="ru-RU" sz="2200" dirty="0" err="1">
                <a:latin typeface="+mj-lt"/>
              </a:rPr>
              <a:t>аэростойких</a:t>
            </a:r>
            <a:r>
              <a:rPr lang="ru-RU" sz="2200" dirty="0">
                <a:latin typeface="+mj-lt"/>
              </a:rPr>
              <a:t> форм и экотипов древесных пород, а также выведение новых.</a:t>
            </a:r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+mj-lt"/>
              </a:rPr>
              <a:t>мощным </a:t>
            </a:r>
            <a:r>
              <a:rPr lang="ru-RU" sz="2200" dirty="0">
                <a:latin typeface="+mj-lt"/>
              </a:rPr>
              <a:t>средством повышения плодородия заболоченных и избыточно увлажненных земель является гидротехническая мелиорация.</a:t>
            </a:r>
          </a:p>
          <a:p>
            <a:r>
              <a:rPr lang="ru-RU" sz="2200" dirty="0">
                <a:latin typeface="+mj-lt"/>
              </a:rPr>
              <a:t>Продуктивность заболоченных лесов может увеличиваться при осушении в 2-5 раз, т.к. формируется более широкое годичное кольцо древесины. </a:t>
            </a:r>
            <a:r>
              <a:rPr lang="ru-RU" sz="2200" dirty="0" smtClean="0">
                <a:latin typeface="+mj-lt"/>
              </a:rPr>
              <a:t>Эффективность </a:t>
            </a:r>
            <a:r>
              <a:rPr lang="ru-RU" sz="2200" dirty="0">
                <a:latin typeface="+mj-lt"/>
              </a:rPr>
              <a:t>гидротехнической мелиорации заболоченных лесов зависит от географического расположения объектов осушения, лесорастительных условий и, в первую очередь, от потенциального плодородия осушаемых лесов.</a:t>
            </a:r>
          </a:p>
        </p:txBody>
      </p:sp>
    </p:spTree>
    <p:extLst>
      <p:ext uri="{BB962C8B-B14F-4D97-AF65-F5344CB8AC3E}">
        <p14:creationId xmlns:p14="http://schemas.microsoft.com/office/powerpoint/2010/main" val="3675887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Газоустойчивость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05098"/>
            <a:ext cx="10515600" cy="50208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err="1"/>
              <a:t>Газочувствительность</a:t>
            </a:r>
            <a:r>
              <a:rPr lang="ru-RU" dirty="0"/>
              <a:t> - это скорость и мера проявления патологических изменений при действии газов. </a:t>
            </a:r>
          </a:p>
          <a:p>
            <a:pPr marL="0" indent="0">
              <a:buNone/>
            </a:pPr>
            <a:r>
              <a:rPr lang="ru-RU" b="1" dirty="0" err="1"/>
              <a:t>Газоустойчивость</a:t>
            </a:r>
            <a:r>
              <a:rPr lang="ru-RU" dirty="0"/>
              <a:t> - это способность растений поддерживать свою жизнедеятельность в условиях загрязнения атмосферы без снижения функций, а также роста и развития. </a:t>
            </a:r>
          </a:p>
          <a:p>
            <a:pPr marL="0" indent="0">
              <a:buNone/>
            </a:pPr>
            <a:r>
              <a:rPr lang="ru-RU" dirty="0"/>
              <a:t>Загрязняющие атмосферный воздух компоненты (</a:t>
            </a:r>
            <a:r>
              <a:rPr lang="ru-RU" dirty="0" err="1"/>
              <a:t>эксгалаты</a:t>
            </a:r>
            <a:r>
              <a:rPr lang="ru-RU" dirty="0"/>
              <a:t>) по величине частиц, скорости оседания под действием силы тяжести и электромагнитному спектру подразделяют на пыль, пары, туманы и дым:</a:t>
            </a:r>
          </a:p>
          <a:p>
            <a:r>
              <a:rPr lang="ru-RU" dirty="0" smtClean="0"/>
              <a:t>газы </a:t>
            </a:r>
            <a:r>
              <a:rPr lang="ru-RU" dirty="0"/>
              <a:t>и пары, легко проникая в ткани растений через устьи­ца, могут непосредственно влиять на обмен веществ клеток, вступая в химические взаимодействия уже на уровне клеточных стенок и мембран</a:t>
            </a:r>
          </a:p>
          <a:p>
            <a:r>
              <a:rPr lang="ru-RU" dirty="0" smtClean="0"/>
              <a:t>пыль</a:t>
            </a:r>
            <a:r>
              <a:rPr lang="ru-RU" dirty="0"/>
              <a:t>, оседая на поверхности растения, за­купоривает устьица, что ухудшает газообмен листьев, затруд­няет поглощение света, нарушает водный режим.</a:t>
            </a:r>
          </a:p>
          <a:p>
            <a:pPr marL="0" indent="0">
              <a:buNone/>
            </a:pPr>
            <a:r>
              <a:rPr lang="ru-RU" dirty="0"/>
              <a:t>По убыванию токсичности действия на растения газы мож­но расположить в следующие ряды: </a:t>
            </a:r>
            <a:r>
              <a:rPr lang="ru-RU" dirty="0" smtClean="0"/>
              <a:t>F</a:t>
            </a:r>
            <a:r>
              <a:rPr lang="ru-RU" baseline="-25000" dirty="0" smtClean="0"/>
              <a:t>2</a:t>
            </a:r>
            <a:r>
              <a:rPr lang="ru-RU" dirty="0"/>
              <a:t>&gt; С1</a:t>
            </a:r>
            <a:r>
              <a:rPr lang="ru-RU" baseline="-25000" dirty="0"/>
              <a:t>2</a:t>
            </a:r>
            <a:r>
              <a:rPr lang="ru-RU" dirty="0"/>
              <a:t>&gt;SО</a:t>
            </a:r>
            <a:r>
              <a:rPr lang="ru-RU" baseline="-25000" dirty="0"/>
              <a:t>2</a:t>
            </a:r>
            <a:r>
              <a:rPr lang="ru-RU" dirty="0"/>
              <a:t>&gt;NO &gt;&gt; СО &gt; СО</a:t>
            </a:r>
            <a:r>
              <a:rPr lang="ru-RU" baseline="-25000" dirty="0"/>
              <a:t>2</a:t>
            </a:r>
            <a:r>
              <a:rPr lang="ru-RU" dirty="0"/>
              <a:t> </a:t>
            </a:r>
            <a:r>
              <a:rPr lang="ru-RU" dirty="0" smtClean="0"/>
              <a:t>или </a:t>
            </a:r>
            <a:r>
              <a:rPr lang="ru-RU" dirty="0"/>
              <a:t>С1</a:t>
            </a:r>
            <a:r>
              <a:rPr lang="ru-RU" baseline="-25000" dirty="0"/>
              <a:t>2</a:t>
            </a:r>
            <a:r>
              <a:rPr lang="ru-RU" dirty="0"/>
              <a:t>&gt;SО</a:t>
            </a:r>
            <a:r>
              <a:rPr lang="ru-RU" baseline="-25000" dirty="0"/>
              <a:t>2</a:t>
            </a:r>
            <a:r>
              <a:rPr lang="ru-RU" dirty="0"/>
              <a:t>&gt;NH</a:t>
            </a:r>
            <a:r>
              <a:rPr lang="ru-RU" baseline="-25000" dirty="0"/>
              <a:t>3</a:t>
            </a:r>
            <a:r>
              <a:rPr lang="ru-RU" dirty="0"/>
              <a:t>&gt;HCN &gt;H</a:t>
            </a:r>
            <a:r>
              <a:rPr lang="ru-RU" baseline="-25000" dirty="0"/>
              <a:t>2</a:t>
            </a:r>
            <a:r>
              <a:rPr lang="ru-RU" dirty="0"/>
              <a:t>S.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196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8484" y="1228648"/>
            <a:ext cx="1059442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Газообразные </a:t>
            </a:r>
            <a:r>
              <a:rPr lang="ru-RU" sz="2000" dirty="0" err="1">
                <a:latin typeface="+mj-lt"/>
              </a:rPr>
              <a:t>токсиканты</a:t>
            </a:r>
            <a:r>
              <a:rPr lang="ru-RU" sz="2000" dirty="0">
                <a:latin typeface="+mj-lt"/>
              </a:rPr>
              <a:t> отрицательно влияют на плодоношение и </a:t>
            </a:r>
            <a:r>
              <a:rPr lang="ru-RU" sz="2000" dirty="0" err="1">
                <a:latin typeface="+mj-lt"/>
              </a:rPr>
              <a:t>семеношение</a:t>
            </a:r>
            <a:r>
              <a:rPr lang="ru-RU" sz="2000" dirty="0">
                <a:latin typeface="+mj-lt"/>
              </a:rPr>
              <a:t> древесных растений, завязавшиеся шишки у хвойных растений отличаются меньшими размерами, а семена - меньшей массой и худшей всхожестью. </a:t>
            </a:r>
          </a:p>
          <a:p>
            <a:r>
              <a:rPr lang="ru-RU" sz="2000" b="1" dirty="0">
                <a:latin typeface="+mj-lt"/>
              </a:rPr>
              <a:t>Особой чувствительностью к газам обладают лишайники</a:t>
            </a:r>
            <a:r>
              <a:rPr lang="ru-RU" sz="2000" dirty="0">
                <a:latin typeface="+mj-lt"/>
              </a:rPr>
              <a:t>. Уже одна сотая той концентрации SO</a:t>
            </a:r>
            <a:r>
              <a:rPr lang="ru-RU" sz="2000" baseline="-25000" dirty="0">
                <a:latin typeface="+mj-lt"/>
              </a:rPr>
              <a:t>2</a:t>
            </a:r>
            <a:r>
              <a:rPr lang="ru-RU" sz="2000" dirty="0">
                <a:latin typeface="+mj-lt"/>
              </a:rPr>
              <a:t>, которая токсична для высших растений, сильно угнетает рост и развитие лишайников. Вот почему вокруг металлургических предприятий и в крупных городах лишайники встречаются весьма редко.</a:t>
            </a:r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Из высших травянистых растений очень чувствительны к SO</a:t>
            </a:r>
            <a:r>
              <a:rPr lang="ru-RU" sz="2000" baseline="-25000" dirty="0">
                <a:latin typeface="+mj-lt"/>
              </a:rPr>
              <a:t>2</a:t>
            </a:r>
            <a:r>
              <a:rPr lang="ru-RU" sz="2000" dirty="0">
                <a:latin typeface="+mj-lt"/>
              </a:rPr>
              <a:t>, люцерна, люпин, клевер, фасоль, салат, редис, томаты, ячмень, цинния и другие растения, а устойчивы - рапс, лук, кукуруза.</a:t>
            </a:r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j-lt"/>
              </a:rPr>
              <a:t>Очень </a:t>
            </a:r>
            <a:r>
              <a:rPr lang="ru-RU" sz="2000" dirty="0">
                <a:latin typeface="+mj-lt"/>
              </a:rPr>
              <a:t>страдают от HF гладиолусы, тюльпаны, нарциссы, шафран, кукуруза и мало повреждаются томаты, спаржа, пшеница, подсолнечник, </a:t>
            </a:r>
            <a:r>
              <a:rPr lang="ru-RU" sz="2000" dirty="0" err="1">
                <a:latin typeface="+mj-lt"/>
              </a:rPr>
              <a:t>алиссум</a:t>
            </a:r>
            <a:r>
              <a:rPr lang="ru-RU" sz="2000" dirty="0">
                <a:latin typeface="+mj-lt"/>
              </a:rPr>
              <a:t>, левкой, </a:t>
            </a:r>
            <a:r>
              <a:rPr lang="ru-RU" sz="2000" dirty="0" err="1">
                <a:latin typeface="+mj-lt"/>
              </a:rPr>
              <a:t>тагетесы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целлозия</a:t>
            </a:r>
            <a:r>
              <a:rPr lang="ru-RU" sz="2000" dirty="0">
                <a:latin typeface="+mj-lt"/>
              </a:rPr>
              <a:t>, некоторые астры, </a:t>
            </a:r>
            <a:r>
              <a:rPr lang="ru-RU" sz="2000" dirty="0" err="1">
                <a:latin typeface="+mj-lt"/>
              </a:rPr>
              <a:t>гайллардия</a:t>
            </a:r>
            <a:r>
              <a:rPr lang="ru-RU" sz="2000" dirty="0">
                <a:latin typeface="+mj-lt"/>
              </a:rPr>
              <a:t>, цинния и др.</a:t>
            </a:r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j-lt"/>
              </a:rPr>
              <a:t>Из </a:t>
            </a:r>
            <a:r>
              <a:rPr lang="ru-RU" sz="2000" dirty="0">
                <a:latin typeface="+mj-lt"/>
              </a:rPr>
              <a:t>древесных растений: чувствительных к SO</a:t>
            </a:r>
            <a:r>
              <a:rPr lang="ru-RU" sz="2000" baseline="-25000" dirty="0">
                <a:latin typeface="+mj-lt"/>
              </a:rPr>
              <a:t>2</a:t>
            </a:r>
            <a:r>
              <a:rPr lang="ru-RU" sz="2000" dirty="0">
                <a:latin typeface="+mj-lt"/>
              </a:rPr>
              <a:t>, и НF, следует назвать ель, лиственницу, сосну обыкновенную, орехи; из устойчивых - туи, можжевельник, дуб черешчатый, клен американский, бузину и некоторые другие.</a:t>
            </a:r>
          </a:p>
        </p:txBody>
      </p:sp>
    </p:spTree>
    <p:extLst>
      <p:ext uri="{BB962C8B-B14F-4D97-AF65-F5344CB8AC3E}">
        <p14:creationId xmlns:p14="http://schemas.microsoft.com/office/powerpoint/2010/main" val="3998293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1438246"/>
            <a:ext cx="1053136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+mj-lt"/>
              </a:rPr>
              <a:t>Сернистый и серный ангидриды, фтористо-водородная кислота, хлор и другие газы, скапливаясь в атмосфере, сильно подкисляют воду дождей. В настоящее время «кислые дожди» сильно ухудшили состояние лесов, их продуктивность. Кроме того, эти дожди вмешиваются в почвообразовательные процессы, наносят урон плодородию почвы, подкисляют воды озер и рек, вызывают коррозию металлов, повреждение зданий и памятников и ряд других трудно предсказуемых явлений.</a:t>
            </a:r>
          </a:p>
          <a:p>
            <a:endParaRPr lang="ru-RU" sz="2200" dirty="0">
              <a:latin typeface="+mj-lt"/>
            </a:endParaRPr>
          </a:p>
          <a:p>
            <a:r>
              <a:rPr lang="ru-RU" sz="2200" dirty="0">
                <a:latin typeface="+mj-lt"/>
              </a:rPr>
              <a:t>Для снижения токсического действия газообразных загрязнителей рекомендуют посадку устойчивых к газам пород деревьев - тополь, липа мелколистная, клен </a:t>
            </a:r>
            <a:r>
              <a:rPr lang="ru-RU" sz="2200" dirty="0" err="1">
                <a:latin typeface="+mj-lt"/>
              </a:rPr>
              <a:t>ясенелистный</a:t>
            </a:r>
            <a:r>
              <a:rPr lang="ru-RU" sz="2200" dirty="0">
                <a:latin typeface="+mj-lt"/>
              </a:rPr>
              <a:t>, бузина, жимолость, а также для зоны среднего поражения - березу пушистую, различные виды клена, рябину, черемуху, акацию; для зоны слабого поражения - дуб, лиственницу, сосну.</a:t>
            </a:r>
          </a:p>
        </p:txBody>
      </p:sp>
    </p:spTree>
    <p:extLst>
      <p:ext uri="{BB962C8B-B14F-4D97-AF65-F5344CB8AC3E}">
        <p14:creationId xmlns:p14="http://schemas.microsoft.com/office/powerpoint/2010/main" val="3590795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8275" y="1495714"/>
            <a:ext cx="1043677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Регуляция поглощения газов определяется прежде всего чувствительностью устьиц к газам; под их влиянием (особенно SО</a:t>
            </a:r>
            <a:r>
              <a:rPr lang="ru-RU" sz="2000" baseline="-25000" dirty="0">
                <a:latin typeface="+mj-lt"/>
              </a:rPr>
              <a:t>2</a:t>
            </a:r>
            <a:r>
              <a:rPr lang="ru-RU" sz="2000" dirty="0">
                <a:latin typeface="+mj-lt"/>
              </a:rPr>
              <a:t>) газоустойчивые виды быстро закрывают устьица. Устой­чивость к токсическим газам может быть связана и с уровнем в клетках катионов (К+, </a:t>
            </a:r>
            <a:r>
              <a:rPr lang="ru-RU" sz="2000" dirty="0" err="1">
                <a:latin typeface="+mj-lt"/>
              </a:rPr>
              <a:t>Na</a:t>
            </a:r>
            <a:r>
              <a:rPr lang="ru-RU" sz="2000" dirty="0">
                <a:latin typeface="+mj-lt"/>
              </a:rPr>
              <a:t>+, Са</a:t>
            </a:r>
            <a:r>
              <a:rPr lang="ru-RU" sz="2000" baseline="30000" dirty="0">
                <a:latin typeface="+mj-lt"/>
              </a:rPr>
              <a:t>2+</a:t>
            </a:r>
            <a:r>
              <a:rPr lang="ru-RU" sz="2000" dirty="0">
                <a:latin typeface="+mj-lt"/>
              </a:rPr>
              <a:t>), способных нейтрализо­вать ангидриды кислот. На это указывают усиление сер­нистым газом признаков </a:t>
            </a:r>
            <a:r>
              <a:rPr lang="ru-RU" sz="2000" dirty="0" err="1">
                <a:latin typeface="+mj-lt"/>
              </a:rPr>
              <a:t>ксероморфности</a:t>
            </a:r>
            <a:r>
              <a:rPr lang="ru-RU" sz="2000" dirty="0">
                <a:latin typeface="+mj-lt"/>
              </a:rPr>
              <a:t> листьев, а хлором - признаков </a:t>
            </a:r>
            <a:r>
              <a:rPr lang="ru-RU" sz="2000" dirty="0" err="1">
                <a:latin typeface="+mj-lt"/>
              </a:rPr>
              <a:t>суккулентности</a:t>
            </a:r>
            <a:r>
              <a:rPr lang="ru-RU" sz="2000" dirty="0">
                <a:latin typeface="+mj-lt"/>
              </a:rPr>
              <a:t>. </a:t>
            </a:r>
          </a:p>
          <a:p>
            <a:r>
              <a:rPr lang="ru-RU" sz="2000" dirty="0">
                <a:latin typeface="+mj-lt"/>
              </a:rPr>
              <a:t>Проверка </a:t>
            </a:r>
            <a:r>
              <a:rPr lang="ru-RU" sz="2000" dirty="0" err="1">
                <a:latin typeface="+mj-lt"/>
              </a:rPr>
              <a:t>газоустойчивости</a:t>
            </a:r>
            <a:r>
              <a:rPr lang="ru-RU" sz="2000" dirty="0">
                <a:latin typeface="+mj-lt"/>
              </a:rPr>
              <a:t> (по SО</a:t>
            </a:r>
            <a:r>
              <a:rPr lang="ru-RU" sz="2000" baseline="-25000" dirty="0">
                <a:latin typeface="+mj-lt"/>
              </a:rPr>
              <a:t>2</a:t>
            </a:r>
            <a:r>
              <a:rPr lang="ru-RU" sz="2000" dirty="0">
                <a:latin typeface="+mj-lt"/>
              </a:rPr>
              <a:t>) большого числа видов растений позволила разделить их на три группы: устойчивые, сред­неустойчивые и неустойчивые. Наиболее устойчивые к S0</a:t>
            </a:r>
            <a:r>
              <a:rPr lang="ru-RU" sz="2000" baseline="-25000" dirty="0">
                <a:latin typeface="+mj-lt"/>
              </a:rPr>
              <a:t>2</a:t>
            </a:r>
            <a:r>
              <a:rPr lang="ru-RU" sz="2000" dirty="0">
                <a:latin typeface="+mj-lt"/>
              </a:rPr>
              <a:t> дре­весные породы (вяз, жимолость, клен, лох) оказались устой­чивыми также к хлору, фтору, диоксиду азота.</a:t>
            </a:r>
          </a:p>
          <a:p>
            <a:r>
              <a:rPr lang="ru-RU" sz="2000" b="1" dirty="0" err="1">
                <a:latin typeface="+mj-lt"/>
              </a:rPr>
              <a:t>Газоустойчивость</a:t>
            </a:r>
            <a:r>
              <a:rPr lang="ru-RU" sz="2000" b="1" dirty="0">
                <a:latin typeface="+mj-lt"/>
              </a:rPr>
              <a:t> растений повышается: </a:t>
            </a:r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при оптимизации минерального </a:t>
            </a:r>
            <a:r>
              <a:rPr lang="ru-RU" sz="2000" dirty="0" smtClean="0">
                <a:latin typeface="+mj-lt"/>
              </a:rPr>
              <a:t>питания;</a:t>
            </a:r>
            <a:endParaRPr lang="ru-RU" sz="2000" dirty="0">
              <a:latin typeface="+mj-lt"/>
            </a:endParaRPr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j-lt"/>
              </a:rPr>
              <a:t>закалке </a:t>
            </a:r>
            <a:r>
              <a:rPr lang="ru-RU" sz="2000" dirty="0">
                <a:latin typeface="+mj-lt"/>
              </a:rPr>
              <a:t>семенного материала (замачи­вание семян в слабых растворах соляной и серной кислот по­вышает устойчивость растений к кислым газам</a:t>
            </a:r>
            <a:r>
              <a:rPr lang="ru-RU" sz="2000" dirty="0" smtClean="0">
                <a:latin typeface="+mj-lt"/>
              </a:rPr>
              <a:t>).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3846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2B2F576-AC39-4863-817A-D0DB1F888E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373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2818FDD-DF1C-4D7D-BA7E-7E55A6009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487682" cy="758825"/>
          </a:xfrm>
        </p:spPr>
        <p:txBody>
          <a:bodyPr>
            <a:noAutofit/>
          </a:bodyPr>
          <a:lstStyle/>
          <a:p>
            <a:r>
              <a:rPr lang="ru-RU" dirty="0"/>
              <a:t>Факторы, способные вызвать стресс у растительных организмов, делят на 3 группы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260970-CE18-42B3-AD37-6F4C69740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47725" y="1527564"/>
            <a:ext cx="1049983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200" b="1" dirty="0" smtClean="0">
                <a:latin typeface="+mj-lt"/>
              </a:rPr>
              <a:t>физические</a:t>
            </a:r>
            <a:r>
              <a:rPr lang="ru-RU" sz="2200" dirty="0">
                <a:latin typeface="+mj-lt"/>
              </a:rPr>
              <a:t>: недостаточная или избыточная влажность, освещенность или температура, радиоактивное излучение, механические </a:t>
            </a:r>
            <a:r>
              <a:rPr lang="ru-RU" sz="2200" dirty="0" smtClean="0">
                <a:latin typeface="+mj-lt"/>
              </a:rPr>
              <a:t>воздействия.</a:t>
            </a:r>
            <a:endParaRPr lang="ru-RU" sz="2200" dirty="0">
              <a:latin typeface="+mj-lt"/>
            </a:endParaRP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200" b="1" dirty="0">
                <a:latin typeface="+mj-lt"/>
              </a:rPr>
              <a:t>химические</a:t>
            </a:r>
            <a:r>
              <a:rPr lang="ru-RU" sz="2200" dirty="0">
                <a:latin typeface="+mj-lt"/>
              </a:rPr>
              <a:t>: соли, газы, промышленные отходы, гербициды, инсектициды и др.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200" b="1" dirty="0" smtClean="0">
                <a:latin typeface="+mj-lt"/>
              </a:rPr>
              <a:t>биологические</a:t>
            </a:r>
            <a:r>
              <a:rPr lang="ru-RU" sz="2200" dirty="0">
                <a:latin typeface="+mj-lt"/>
              </a:rPr>
              <a:t>: поражение возбудителями болезней или вредителями, конкуренция с другими растениями, влияние животных, цветение, созревание </a:t>
            </a:r>
            <a:r>
              <a:rPr lang="ru-RU" sz="2200" dirty="0" smtClean="0">
                <a:latin typeface="+mj-lt"/>
              </a:rPr>
              <a:t>плодов.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ru-RU" sz="2200" dirty="0">
              <a:latin typeface="+mj-lt"/>
            </a:endParaRPr>
          </a:p>
          <a:p>
            <a:pPr>
              <a:buClr>
                <a:srgbClr val="00B050"/>
              </a:buClr>
            </a:pPr>
            <a:r>
              <a:rPr lang="ru-RU" sz="2200" dirty="0">
                <a:latin typeface="+mj-lt"/>
              </a:rPr>
              <a:t>Защита от неблагоприятных факторов среды у растений обеспечивается: 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200" dirty="0">
                <a:latin typeface="+mj-lt"/>
              </a:rPr>
              <a:t>особенностями анатомического строения (кутикула, корка, механические ткани и др.)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200" dirty="0">
                <a:latin typeface="+mj-lt"/>
              </a:rPr>
              <a:t>специальными органами защиты (жгучие волоски, </a:t>
            </a:r>
            <a:r>
              <a:rPr lang="ru-RU" sz="2200" dirty="0" smtClean="0">
                <a:latin typeface="+mj-lt"/>
              </a:rPr>
              <a:t>колючки)</a:t>
            </a:r>
            <a:endParaRPr lang="ru-RU" sz="2200" dirty="0">
              <a:latin typeface="+mj-lt"/>
            </a:endParaRP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200" dirty="0">
                <a:latin typeface="+mj-lt"/>
              </a:rPr>
              <a:t>выработкой защитных веществ (смол, фитонцидов, токсинов, защитных белков)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200" dirty="0">
                <a:latin typeface="+mj-lt"/>
              </a:rPr>
              <a:t>физиологическими реакциями (закрывание устьиц).</a:t>
            </a:r>
          </a:p>
        </p:txBody>
      </p:sp>
    </p:spTree>
    <p:extLst>
      <p:ext uri="{BB962C8B-B14F-4D97-AF65-F5344CB8AC3E}">
        <p14:creationId xmlns:p14="http://schemas.microsoft.com/office/powerpoint/2010/main" val="268143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Морозоустойчивость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777296"/>
            <a:ext cx="10515600" cy="4647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Морозоустойчивость</a:t>
            </a:r>
            <a:r>
              <a:rPr lang="ru-RU" dirty="0" smtClean="0"/>
              <a:t> </a:t>
            </a:r>
            <a:r>
              <a:rPr lang="ru-RU" dirty="0"/>
              <a:t>- способность растений переносить температуру ниже 0°С, низкие отрицательные температуры</a:t>
            </a:r>
            <a:r>
              <a:rPr lang="ru-RU" dirty="0" smtClean="0"/>
              <a:t>.</a:t>
            </a:r>
            <a:endParaRPr lang="ru-RU" sz="1800" dirty="0"/>
          </a:p>
          <a:p>
            <a:pPr marL="0" indent="0">
              <a:buNone/>
            </a:pPr>
            <a:r>
              <a:rPr lang="ru-RU" dirty="0"/>
              <a:t>Причины гибели клеток при низких отрицательных температурах:</a:t>
            </a:r>
          </a:p>
          <a:p>
            <a:r>
              <a:rPr lang="ru-RU" dirty="0"/>
              <a:t>обезвоживание </a:t>
            </a:r>
            <a:r>
              <a:rPr lang="ru-RU" dirty="0" smtClean="0"/>
              <a:t>клеток;</a:t>
            </a:r>
            <a:endParaRPr lang="ru-RU" dirty="0"/>
          </a:p>
          <a:p>
            <a:r>
              <a:rPr lang="ru-RU" dirty="0"/>
              <a:t>механическое сжатие льдом повреждает клеточные структуры.</a:t>
            </a:r>
          </a:p>
          <a:p>
            <a:endParaRPr lang="ru-RU" dirty="0"/>
          </a:p>
          <a:p>
            <a:r>
              <a:rPr lang="ru-RU" dirty="0"/>
              <a:t>Быстрое понижение температуры сопровождается образованием льда внутри клеток и их гибелью. </a:t>
            </a:r>
          </a:p>
          <a:p>
            <a:r>
              <a:rPr lang="ru-RU" dirty="0"/>
              <a:t>Постепенное понижение температуры 0,5-1℃/ч приводит к образованию льда в межклетниках, этот лед вытесняет воздух из межклетников.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296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Способствуют повышению морозоустойчивости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438102"/>
            <a:ext cx="10515600" cy="4888490"/>
          </a:xfrm>
        </p:spPr>
        <p:txBody>
          <a:bodyPr>
            <a:normAutofit fontScale="92500"/>
          </a:bodyPr>
          <a:lstStyle/>
          <a:p>
            <a:r>
              <a:rPr lang="ru-RU" dirty="0"/>
              <a:t>накопление различных защитных веществ (</a:t>
            </a:r>
            <a:r>
              <a:rPr lang="ru-RU" dirty="0" err="1"/>
              <a:t>криопротекторов</a:t>
            </a:r>
            <a:r>
              <a:rPr lang="ru-RU" dirty="0"/>
              <a:t> - полимеров, способных связывать воду – гидрофильные белки, моно- и олигосахариды, свободные аминокислоты, вода не замерзает и не транспортируется, оставаясь в клетке). </a:t>
            </a:r>
            <a:r>
              <a:rPr lang="ru-RU" dirty="0" err="1"/>
              <a:t>Криопротекторы</a:t>
            </a:r>
            <a:r>
              <a:rPr lang="ru-RU" dirty="0"/>
              <a:t>, особенно сахара, понижают точку замерзания растворов в клетке, уменьшают объем образующегося льда, снижают потери воды цитоплазмой клетки, уменьшают количество свободной воды, способной пойти на образование льда и смягчают его вредное воздействие на цитоплазму и мембраны </a:t>
            </a:r>
            <a:r>
              <a:rPr lang="ru-RU" dirty="0" smtClean="0"/>
              <a:t>клетки.</a:t>
            </a:r>
            <a:endParaRPr lang="ru-RU" dirty="0"/>
          </a:p>
          <a:p>
            <a:r>
              <a:rPr lang="ru-RU" dirty="0"/>
              <a:t>у морозоустойчивых растений образуются специфические </a:t>
            </a:r>
            <a:r>
              <a:rPr lang="ru-RU" dirty="0" smtClean="0"/>
              <a:t>белки.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Снижают устойчивость к морозам: низкая агротехника возделывания растений, например, в садах, лесных питомниках, неблагоприятные условия произрастания (недостаток или избыток воды в почве, бедность почвы элементами минерального питания и т. д.), вредители и болезни, ослабляющие растения. Обильно плодоносящие деревья хуже переносят сильные морозы, чем умеренно плодоносящие.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323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Заморозкоустойчивость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598664"/>
            <a:ext cx="1049083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 smtClean="0"/>
              <a:t>Заморозкоустойчивость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smtClean="0"/>
              <a:t>способность растений </a:t>
            </a:r>
            <a:r>
              <a:rPr lang="ru-RU" dirty="0"/>
              <a:t>переносить отрицательные температуры в теплое время </a:t>
            </a:r>
            <a:r>
              <a:rPr lang="ru-RU" dirty="0" smtClean="0"/>
              <a:t>года.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Заморозки весной или осенью наблюдаются в период </a:t>
            </a:r>
            <a:r>
              <a:rPr lang="ru-RU" dirty="0" smtClean="0"/>
              <a:t>активной жизнедеятельности</a:t>
            </a:r>
            <a:r>
              <a:rPr lang="ru-RU" dirty="0"/>
              <a:t>, они очень опасны для растений. Одно и то же растение может быть устойчивым к длительным и суровым морозам и неустойчивым к кратковременным заморозкам. </a:t>
            </a:r>
          </a:p>
          <a:p>
            <a:pPr marL="0" indent="0">
              <a:buNone/>
            </a:pPr>
            <a:r>
              <a:rPr lang="ru-RU" dirty="0"/>
              <a:t>Многие сорта плодовых растений и некоторые виды лесных деревьев имеют относительно высокую морозоустойчивость и слабую </a:t>
            </a:r>
            <a:r>
              <a:rPr lang="ru-RU" dirty="0" err="1"/>
              <a:t>заморозкоустойчивость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Яровые хлебные злаки сравнительно устойчивы к заморозкам, но могут полностью погибнуть от зимних морозов, если их посеять осенью.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65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Закаливание растений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857156"/>
            <a:ext cx="10515600" cy="391302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Все многообразие физиологических и биохимических изменений, направленных на повышение морозоустойчивости, носит название </a:t>
            </a:r>
            <a:r>
              <a:rPr lang="ru-RU" b="1" dirty="0"/>
              <a:t>закаливания</a:t>
            </a:r>
            <a:r>
              <a:rPr lang="ru-RU" dirty="0"/>
              <a:t>.</a:t>
            </a:r>
          </a:p>
          <a:p>
            <a:r>
              <a:rPr lang="ru-RU" dirty="0"/>
              <a:t>Пусковым сигналом закалки является уменьшение длины дня (фотопериодическая реакция). </a:t>
            </a:r>
          </a:p>
          <a:p>
            <a:r>
              <a:rPr lang="ru-RU" dirty="0"/>
              <a:t>В дальнейшем определяющим фактором закаливания выступает низкая температура. </a:t>
            </a:r>
          </a:p>
          <a:p>
            <a:r>
              <a:rPr lang="ru-RU" dirty="0"/>
              <a:t>Внешним признаком начала процесса закаливания является прекращение активного роста наземных частей растений. После этого растения постепенно переходят от предварительного покоя в глубокий.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43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4" y="365125"/>
            <a:ext cx="10506075" cy="758825"/>
          </a:xfrm>
        </p:spPr>
        <p:txBody>
          <a:bodyPr>
            <a:normAutofit fontScale="90000"/>
          </a:bodyPr>
          <a:lstStyle/>
          <a:p>
            <a:r>
              <a:rPr lang="ru-RU" dirty="0"/>
              <a:t>И.И. Туманов разработал теорию закаливания растений к отрицательной температуре. Процесс закаливания включает 3 этапа подготовки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4" y="1421477"/>
            <a:ext cx="10515600" cy="485523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Переход в состояние покоя </a:t>
            </a:r>
            <a:r>
              <a:rPr lang="ru-RU" dirty="0"/>
              <a:t>начинается осенью и продолжается около месяца при положительной среднесуточной температуре. Деревья находятся еще в облиственном состоянии, интенсивно протекает фотосинтез, а дыхание в связи с понижением температуры сильно ослабевает. В древесных растениях накапливается большое количество сахаров, аминокислот и других </a:t>
            </a:r>
            <a:r>
              <a:rPr lang="ru-RU" dirty="0" err="1"/>
              <a:t>криопротекторов</a:t>
            </a:r>
            <a:r>
              <a:rPr lang="ru-RU" dirty="0"/>
              <a:t>, снижается количество свободной воды, повышается водоудерживающая способность цитоплазмы клеток. Благоприятствует солнечная погода без дождей. После прохождения этого этапа древесные растения могут выдерживать температуру до - 12 °С. </a:t>
            </a:r>
          </a:p>
          <a:p>
            <a:r>
              <a:rPr lang="ru-RU" b="1" dirty="0" smtClean="0"/>
              <a:t>Первая </a:t>
            </a:r>
            <a:r>
              <a:rPr lang="ru-RU" b="1" dirty="0"/>
              <a:t>фаза </a:t>
            </a:r>
            <a:r>
              <a:rPr lang="ru-RU" dirty="0"/>
              <a:t>закаливания проходит уже при небольшой отрицательной температуре (до - 5 °С) после листопада, при отсутствии фотосинтеза. В тканях почек, коры, древесины молодых побегов протекают сложные физиолого-биохимические изменения. Продолжается накопление не только сахаров и свободных аминокислот, но и липидов, особенно у маслянистых древесных пород. Цитоплазма становится менее </a:t>
            </a:r>
            <a:r>
              <a:rPr lang="ru-RU" dirty="0" err="1"/>
              <a:t>оводненной</a:t>
            </a:r>
            <a:r>
              <a:rPr lang="ru-RU" dirty="0"/>
              <a:t>, что повышает устойчивость к образующемуся на этой фазе межклеточному льду, который уже менее опасен, растения после прохождения первой фазы закаливания способны выдерживать температуру до - 40 °С.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03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0620" y="974432"/>
            <a:ext cx="1087820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+mj-lt"/>
              </a:rPr>
              <a:t>Вторая </a:t>
            </a:r>
            <a:r>
              <a:rPr lang="ru-RU" sz="2000" b="1" dirty="0">
                <a:latin typeface="+mj-lt"/>
              </a:rPr>
              <a:t>фаза </a:t>
            </a:r>
            <a:r>
              <a:rPr lang="ru-RU" sz="2000" dirty="0">
                <a:latin typeface="+mj-lt"/>
              </a:rPr>
              <a:t>протекает при температуре от -10 до - 15 °С. По ходу ее прохождения продолжается сложная физиолого-биохимическая перестройка в древесном организме, происходят дальнейшие изменения в цитоплазме и мембранах клеток зимующих растений, запасной крахмал переходит в сахара и липиды за счет появления более термостойких изоферментов. После прохождения второй фазы закаливания древесные растения, в частности сеянцы березы </a:t>
            </a:r>
            <a:r>
              <a:rPr lang="ru-RU" sz="2000" dirty="0" err="1">
                <a:latin typeface="+mj-lt"/>
              </a:rPr>
              <a:t>повислой</a:t>
            </a:r>
            <a:r>
              <a:rPr lang="ru-RU" sz="2000" dirty="0">
                <a:latin typeface="+mj-lt"/>
              </a:rPr>
              <a:t>, способны выносить температуру до - 195 °С.</a:t>
            </a:r>
          </a:p>
          <a:p>
            <a:pPr>
              <a:buClr>
                <a:srgbClr val="00B050"/>
              </a:buClr>
            </a:pPr>
            <a:r>
              <a:rPr lang="ru-RU" sz="2000" dirty="0">
                <a:latin typeface="+mj-lt"/>
              </a:rPr>
              <a:t>Различные части древесных растений по-разному реагируют на низкую отрицательную температуру:</a:t>
            </a:r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корневые системы деревьев менее морозоустойчивы, чем надземные </a:t>
            </a:r>
            <a:r>
              <a:rPr lang="ru-RU" sz="2000" dirty="0" smtClean="0">
                <a:latin typeface="+mj-lt"/>
              </a:rPr>
              <a:t>части.</a:t>
            </a:r>
            <a:endParaRPr lang="ru-RU" sz="2000" dirty="0">
              <a:latin typeface="+mj-lt"/>
            </a:endParaRPr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j-lt"/>
              </a:rPr>
              <a:t>у </a:t>
            </a:r>
            <a:r>
              <a:rPr lang="ru-RU" sz="2000" dirty="0">
                <a:latin typeface="+mj-lt"/>
              </a:rPr>
              <a:t>ряда плодовых древесных растений в суровые зимы наблюдается </a:t>
            </a:r>
            <a:r>
              <a:rPr lang="ru-RU" sz="2000" dirty="0" err="1">
                <a:latin typeface="+mj-lt"/>
              </a:rPr>
              <a:t>подмерзание</a:t>
            </a:r>
            <a:r>
              <a:rPr lang="ru-RU" sz="2000" dirty="0">
                <a:latin typeface="+mj-lt"/>
              </a:rPr>
              <a:t> и повреждение корневых систем, а в малоснежные зимы то же самое происходит и с корневой системой такой довольно морозоустойчивой породы, как дуб </a:t>
            </a:r>
            <a:r>
              <a:rPr lang="ru-RU" sz="2000" dirty="0" smtClean="0">
                <a:latin typeface="+mj-lt"/>
              </a:rPr>
              <a:t>черешчатый.</a:t>
            </a:r>
            <a:endParaRPr lang="ru-RU" sz="2000" dirty="0">
              <a:latin typeface="+mj-lt"/>
            </a:endParaRPr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цветочные почки более чувствительны к морозам, чем </a:t>
            </a:r>
            <a:r>
              <a:rPr lang="ru-RU" sz="2000" dirty="0" smtClean="0">
                <a:latin typeface="+mj-lt"/>
              </a:rPr>
              <a:t>листовые.</a:t>
            </a:r>
            <a:endParaRPr lang="ru-RU" sz="2000" dirty="0">
              <a:latin typeface="+mj-lt"/>
            </a:endParaRPr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ru-RU" sz="2000" dirty="0">
              <a:latin typeface="+mj-lt"/>
            </a:endParaRPr>
          </a:p>
          <a:p>
            <a:pPr>
              <a:buClr>
                <a:srgbClr val="00B050"/>
              </a:buClr>
            </a:pPr>
            <a:r>
              <a:rPr lang="ru-RU" sz="2000" dirty="0">
                <a:latin typeface="+mj-lt"/>
              </a:rPr>
              <a:t>Наиболее морозоустойчивыми в условиях центральной НЧ являются береза </a:t>
            </a:r>
            <a:r>
              <a:rPr lang="ru-RU" sz="2000" dirty="0" err="1">
                <a:latin typeface="+mj-lt"/>
              </a:rPr>
              <a:t>повислая</a:t>
            </a:r>
            <a:r>
              <a:rPr lang="ru-RU" sz="2000" dirty="0">
                <a:latin typeface="+mj-lt"/>
              </a:rPr>
              <a:t>, осина, ольха серая, дуб черешчатый (</a:t>
            </a:r>
            <a:r>
              <a:rPr lang="ru-RU" sz="2000" dirty="0" err="1">
                <a:latin typeface="+mj-lt"/>
              </a:rPr>
              <a:t>позднераспускающаяся</a:t>
            </a:r>
            <a:r>
              <a:rPr lang="ru-RU" sz="2000" dirty="0">
                <a:latin typeface="+mj-lt"/>
              </a:rPr>
              <a:t> форма), сосна обыкновенная, ель обыкновенная, пихта и лиственница сибирские, сосна кедровая сибирская и многие другие древесные породы.</a:t>
            </a:r>
          </a:p>
        </p:txBody>
      </p:sp>
    </p:spTree>
    <p:extLst>
      <p:ext uri="{BB962C8B-B14F-4D97-AF65-F5344CB8AC3E}">
        <p14:creationId xmlns:p14="http://schemas.microsoft.com/office/powerpoint/2010/main" val="4380507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34A90"/>
      </a:dk1>
      <a:lt1>
        <a:sysClr val="window" lastClr="FFFFFF"/>
      </a:lt1>
      <a:dk2>
        <a:srgbClr val="3A3838"/>
      </a:dk2>
      <a:lt2>
        <a:srgbClr val="E7E6E6"/>
      </a:lt2>
      <a:accent1>
        <a:srgbClr val="4472C4"/>
      </a:accent1>
      <a:accent2>
        <a:srgbClr val="00B05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3369</Words>
  <Application>Microsoft Office PowerPoint</Application>
  <PresentationFormat>Широкоэкранный</PresentationFormat>
  <Paragraphs>170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Тема Office</vt:lpstr>
      <vt:lpstr>Устойчивость растений. Защитно-приспособительные реакции растений. Морозоустойчивость. Зимостойкость. Жаростойкость. Засухоустойчивость. Влияние на растения избытка воды в почве. Газоустойчивость.</vt:lpstr>
      <vt:lpstr>Защитно-приспособительные реакции растений</vt:lpstr>
      <vt:lpstr>Факторы, способные вызвать стресс у растительных организмов, делят на 3 группы:</vt:lpstr>
      <vt:lpstr>Морозоустойчивость</vt:lpstr>
      <vt:lpstr>Способствуют повышению морозоустойчивости:</vt:lpstr>
      <vt:lpstr>Заморозкоустойчивость</vt:lpstr>
      <vt:lpstr>Закаливание растений</vt:lpstr>
      <vt:lpstr>И.И. Туманов разработал теорию закаливания растений к отрицательной температуре. Процесс закаливания включает 3 этапа подготовки:</vt:lpstr>
      <vt:lpstr>Презентация PowerPoint</vt:lpstr>
      <vt:lpstr>Зимостойкость</vt:lpstr>
      <vt:lpstr>Презентация PowerPoint</vt:lpstr>
      <vt:lpstr>Презентация PowerPoint</vt:lpstr>
      <vt:lpstr>Меры борьбы с неблагоприятными явлениями зимы и пути повышения морозоустойчивости и зимостойкости растений сводятся в основном:</vt:lpstr>
      <vt:lpstr>Жаростойкость</vt:lpstr>
      <vt:lpstr>Презентация PowerPoint</vt:lpstr>
      <vt:lpstr>Способы повышения жаростойкости</vt:lpstr>
      <vt:lpstr>Засухоустойчивость</vt:lpstr>
      <vt:lpstr>Презентация PowerPoint</vt:lpstr>
      <vt:lpstr>Презентация PowerPoint</vt:lpstr>
      <vt:lpstr>Основными способами борьбы с нежелательными последствиями засух являются:</vt:lpstr>
      <vt:lpstr>Влияние на растение избытка воды в почве</vt:lpstr>
      <vt:lpstr>Презентация PowerPoint</vt:lpstr>
      <vt:lpstr>Презентация PowerPoint</vt:lpstr>
      <vt:lpstr>Презентация PowerPoint</vt:lpstr>
      <vt:lpstr>Газоустойчивость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Денисюк Екатерина Евгеньевна</dc:creator>
  <cp:lastModifiedBy>Ноутбук аудитория FosAGRO</cp:lastModifiedBy>
  <cp:revision>29</cp:revision>
  <dcterms:created xsi:type="dcterms:W3CDTF">2023-03-13T11:53:49Z</dcterms:created>
  <dcterms:modified xsi:type="dcterms:W3CDTF">2024-10-21T11:31:31Z</dcterms:modified>
</cp:coreProperties>
</file>