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63" r:id="rId3"/>
    <p:sldId id="265" r:id="rId4"/>
    <p:sldId id="266" r:id="rId5"/>
    <p:sldId id="262" r:id="rId6"/>
    <p:sldId id="267" r:id="rId7"/>
    <p:sldId id="268" r:id="rId8"/>
    <p:sldId id="269" r:id="rId9"/>
    <p:sldId id="270" r:id="rId10"/>
    <p:sldId id="271" r:id="rId11"/>
    <p:sldId id="264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258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46B"/>
    <a:srgbClr val="348F53"/>
    <a:srgbClr val="034A89"/>
    <a:srgbClr val="196972"/>
    <a:srgbClr val="308A57"/>
    <a:srgbClr val="3E9E47"/>
    <a:srgbClr val="3D9C48"/>
    <a:srgbClr val="217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29" autoAdjust="0"/>
  </p:normalViewPr>
  <p:slideViewPr>
    <p:cSldViewPr snapToGrid="0">
      <p:cViewPr varScale="1">
        <p:scale>
          <a:sx n="61" d="100"/>
          <a:sy n="61" d="100"/>
        </p:scale>
        <p:origin x="9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DCFDC1F-90F8-4CA3-8C3E-AB98E9C587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CB40A-D9DE-46F1-96A2-68B384EB39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936F-2B15-43DB-BFD4-0280BD907B15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1553A3-4943-43CE-AC9D-6593D29A7A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5B44BF-D6A1-46B1-9291-946B51E0E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8F954-CE72-4168-838F-219E7A047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39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8017-E38F-4774-A957-FA9FDAC40B1F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384185-578F-4B9D-BF14-7AE465A7F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F5B53-05E1-498C-B359-84EAA97A8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71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F5B53-05E1-498C-B359-84EAA97A825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032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F5B53-05E1-498C-B359-84EAA97A825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95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F5B53-05E1-498C-B359-84EAA97A825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545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F5B53-05E1-498C-B359-84EAA97A825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57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F5B53-05E1-498C-B359-84EAA97A825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7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F5B53-05E1-498C-B359-84EAA97A8253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1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F5B53-05E1-498C-B359-84EAA97A825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42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F5B53-05E1-498C-B359-84EAA97A825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55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35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27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14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65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 userDrawn="1"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05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A2489-8771-4ECC-A7A9-19993BD0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481B2-2342-4BFA-9609-2536CEEC1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285" y="2096503"/>
            <a:ext cx="5252815" cy="2387600"/>
          </a:xfrm>
        </p:spPr>
        <p:txBody>
          <a:bodyPr>
            <a:noAutofit/>
          </a:bodyPr>
          <a:lstStyle/>
          <a:p>
            <a:r>
              <a:rPr lang="ru-RU" sz="3400" dirty="0"/>
              <a:t>Инновации в работе современного агрария Портрет агрария и его отношение к цифровым сервисам и инструментам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30BF7F-721F-4A61-ADB4-DBD6ABB90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9284" y="4919459"/>
            <a:ext cx="5073769" cy="1849475"/>
          </a:xfrm>
        </p:spPr>
        <p:txBody>
          <a:bodyPr anchor="t">
            <a:noAutofit/>
          </a:bodyPr>
          <a:lstStyle/>
          <a:p>
            <a:r>
              <a:rPr lang="ru-RU" sz="1800" dirty="0"/>
              <a:t>Мария </a:t>
            </a:r>
            <a:r>
              <a:rPr lang="ru-RU" sz="1800" dirty="0" err="1"/>
              <a:t>Шакланова</a:t>
            </a:r>
            <a:br>
              <a:rPr lang="ru-RU" sz="1800" dirty="0"/>
            </a:br>
            <a:r>
              <a:rPr lang="ru-RU" sz="1800" dirty="0">
                <a:latin typeface="+mj-lt"/>
              </a:rPr>
              <a:t>Исследователь и лидер проектов </a:t>
            </a:r>
            <a:r>
              <a:rPr lang="ru-RU" sz="1800" dirty="0" err="1">
                <a:latin typeface="+mj-lt"/>
              </a:rPr>
              <a:t>Wonderfull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и Центра дизайн-мышления.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Опыт проектов в сельскохозяйственной отрасли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9B0EAD-481E-4A2F-8211-EE9FB5EE7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2" y="1018816"/>
            <a:ext cx="4869313" cy="487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24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Что мешает цифровизации?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EA4546A-E980-4090-805D-E9E08106E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59426"/>
            <a:ext cx="10515600" cy="1082762"/>
          </a:xfrm>
        </p:spPr>
        <p:txBody>
          <a:bodyPr anchor="b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Среди источников: </a:t>
            </a:r>
            <a:r>
              <a:rPr lang="ru-RU" sz="1400" dirty="0">
                <a:solidFill>
                  <a:schemeClr val="dk1"/>
                </a:solidFill>
              </a:rPr>
              <a:t>https://regnum.ru/news/polit/3094704.html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>
                <a:solidFill>
                  <a:schemeClr val="dk1"/>
                </a:solidFill>
              </a:rPr>
              <a:t>Любое использование материалов допускается только при наличии гиперссылки на ИА REGNUM.</a:t>
            </a:r>
            <a:endParaRPr lang="ru-RU" sz="1400" dirty="0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33B2C4E-BAD4-4CEA-A858-0B478F6CAF9D}"/>
              </a:ext>
            </a:extLst>
          </p:cNvPr>
          <p:cNvGrpSpPr/>
          <p:nvPr/>
        </p:nvGrpSpPr>
        <p:grpSpPr>
          <a:xfrm>
            <a:off x="0" y="-2159626"/>
            <a:ext cx="12193948" cy="1789701"/>
            <a:chOff x="0" y="2338412"/>
            <a:chExt cx="12193948" cy="1789701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01EDCA49-DC35-4D86-9A70-9B866E4A015C}"/>
                </a:ext>
              </a:extLst>
            </p:cNvPr>
            <p:cNvSpPr/>
            <p:nvPr/>
          </p:nvSpPr>
          <p:spPr>
            <a:xfrm>
              <a:off x="0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C978A41B-5D58-4025-B11E-EAD33FE0904D}"/>
                </a:ext>
              </a:extLst>
            </p:cNvPr>
            <p:cNvSpPr/>
            <p:nvPr/>
          </p:nvSpPr>
          <p:spPr>
            <a:xfrm>
              <a:off x="10228199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Google Shape;171;p26">
            <a:extLst>
              <a:ext uri="{FF2B5EF4-FFF2-40B4-BE49-F238E27FC236}">
                <a16:creationId xmlns:a16="http://schemas.microsoft.com/office/drawing/2014/main" id="{058DEF22-20C0-445F-9E54-8EC5B2614FEE}"/>
              </a:ext>
            </a:extLst>
          </p:cNvPr>
          <p:cNvSpPr txBox="1"/>
          <p:nvPr/>
        </p:nvSpPr>
        <p:spPr>
          <a:xfrm>
            <a:off x="651282" y="4318347"/>
            <a:ext cx="2957598" cy="47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200" dirty="0"/>
              <a:t>Мало информации о доступных технологиях</a:t>
            </a:r>
          </a:p>
        </p:txBody>
      </p:sp>
      <p:sp>
        <p:nvSpPr>
          <p:cNvPr id="14" name="Google Shape;172;p26">
            <a:extLst>
              <a:ext uri="{FF2B5EF4-FFF2-40B4-BE49-F238E27FC236}">
                <a16:creationId xmlns:a16="http://schemas.microsoft.com/office/drawing/2014/main" id="{1CED312F-F908-4A59-A72A-AFD4CFDB8BEB}"/>
              </a:ext>
            </a:extLst>
          </p:cNvPr>
          <p:cNvSpPr txBox="1"/>
          <p:nvPr/>
        </p:nvSpPr>
        <p:spPr>
          <a:xfrm>
            <a:off x="4548225" y="4318346"/>
            <a:ext cx="3414676" cy="841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200" dirty="0"/>
              <a:t>Неудачи при внедрении инноваций: саботаж, бюрократия и т.д.</a:t>
            </a:r>
          </a:p>
        </p:txBody>
      </p:sp>
      <p:sp>
        <p:nvSpPr>
          <p:cNvPr id="15" name="Google Shape;173;p26">
            <a:extLst>
              <a:ext uri="{FF2B5EF4-FFF2-40B4-BE49-F238E27FC236}">
                <a16:creationId xmlns:a16="http://schemas.microsoft.com/office/drawing/2014/main" id="{D599E4C8-E62A-440A-B3CD-25AA0E2B7252}"/>
              </a:ext>
            </a:extLst>
          </p:cNvPr>
          <p:cNvSpPr txBox="1"/>
          <p:nvPr/>
        </p:nvSpPr>
        <p:spPr>
          <a:xfrm>
            <a:off x="8648700" y="4318347"/>
            <a:ext cx="3161846" cy="47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200" dirty="0"/>
              <a:t>Много разных инструментов,</a:t>
            </a:r>
            <a:br>
              <a:rPr lang="ru-RU" sz="2200" dirty="0"/>
            </a:br>
            <a:r>
              <a:rPr lang="ru-RU" sz="2200" dirty="0"/>
              <a:t>но нет способа их синхронизировать</a:t>
            </a:r>
          </a:p>
        </p:txBody>
      </p:sp>
      <p:pic>
        <p:nvPicPr>
          <p:cNvPr id="20" name="Google Shape;195;p29">
            <a:extLst>
              <a:ext uri="{FF2B5EF4-FFF2-40B4-BE49-F238E27FC236}">
                <a16:creationId xmlns:a16="http://schemas.microsoft.com/office/drawing/2014/main" id="{06DBFEE8-54FD-4089-BEDC-CEA64301054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2539" y="2084858"/>
            <a:ext cx="2031842" cy="2031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96;p29">
            <a:extLst>
              <a:ext uri="{FF2B5EF4-FFF2-40B4-BE49-F238E27FC236}">
                <a16:creationId xmlns:a16="http://schemas.microsoft.com/office/drawing/2014/main" id="{89A28641-E9D2-4E31-9584-CFEDA18D59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406" y="2366263"/>
            <a:ext cx="1528396" cy="152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97;p29">
            <a:extLst>
              <a:ext uri="{FF2B5EF4-FFF2-40B4-BE49-F238E27FC236}">
                <a16:creationId xmlns:a16="http://schemas.microsoft.com/office/drawing/2014/main" id="{5F544AFB-2FA3-4365-8F5D-CCEE64AA161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23530" y="2366263"/>
            <a:ext cx="1562716" cy="1562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618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Программ и систем много, но интегрировать их — проблема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FF4A585-B80F-49C0-87B0-C32AE0A79720}"/>
              </a:ext>
            </a:extLst>
          </p:cNvPr>
          <p:cNvSpPr txBox="1">
            <a:spLocks/>
          </p:cNvSpPr>
          <p:nvPr/>
        </p:nvSpPr>
        <p:spPr>
          <a:xfrm>
            <a:off x="838200" y="5159426"/>
            <a:ext cx="10515600" cy="1082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400" dirty="0"/>
              <a:t>Источник: РБК https://pro.rbc.ru/news/602a8b259a7947ce9eb924b8?utm_source=amp_rbcpro_full-link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4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/>
              <a:t>Среди источников: </a:t>
            </a:r>
            <a:r>
              <a:rPr lang="ru-RU" sz="1400" dirty="0">
                <a:solidFill>
                  <a:schemeClr val="dk1"/>
                </a:solidFill>
              </a:rPr>
              <a:t>https://regnum.ru/news/polit/3094704.html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ru-RU" sz="1400" dirty="0">
                <a:solidFill>
                  <a:schemeClr val="dk1"/>
                </a:solidFill>
              </a:rPr>
              <a:t>Любое использование материалов допускается только при наличии гиперссылки на ИА REGNUM.</a:t>
            </a:r>
            <a:endParaRPr lang="ru-RU" sz="1400" dirty="0"/>
          </a:p>
        </p:txBody>
      </p:sp>
      <p:pic>
        <p:nvPicPr>
          <p:cNvPr id="8" name="Google Shape;203;p30">
            <a:extLst>
              <a:ext uri="{FF2B5EF4-FFF2-40B4-BE49-F238E27FC236}">
                <a16:creationId xmlns:a16="http://schemas.microsoft.com/office/drawing/2014/main" id="{CCAA0D9E-5B1B-45D1-BE9B-0F24F74664F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7250" y="1447800"/>
            <a:ext cx="5079822" cy="338777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9" name="Google Shape;204;p30">
            <a:extLst>
              <a:ext uri="{FF2B5EF4-FFF2-40B4-BE49-F238E27FC236}">
                <a16:creationId xmlns:a16="http://schemas.microsoft.com/office/drawing/2014/main" id="{19BC5E66-5993-421B-9024-1014785A9AE9}"/>
              </a:ext>
            </a:extLst>
          </p:cNvPr>
          <p:cNvSpPr/>
          <p:nvPr/>
        </p:nvSpPr>
        <p:spPr>
          <a:xfrm>
            <a:off x="6153150" y="1447800"/>
            <a:ext cx="5057494" cy="3387776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89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 dirty="0"/>
              <a:t>Пример:</a:t>
            </a:r>
            <a:endParaRPr sz="2100" b="1" dirty="0"/>
          </a:p>
          <a:p>
            <a:pPr marL="89999" lvl="0"/>
            <a:r>
              <a:rPr lang="ru" sz="2100" dirty="0"/>
              <a:t>В хозяйстве собрали данные по плодородию почвы. Теперь надо было начать вносить удобрения на основе этих данных. У трактора и разбрасывателя удобрений — разные производители, каждый требует плату за настройку. Аграрий отказался от расходов</a:t>
            </a:r>
            <a:endParaRPr sz="2100" dirty="0"/>
          </a:p>
        </p:txBody>
      </p:sp>
    </p:spTree>
    <p:extLst>
      <p:ext uri="{BB962C8B-B14F-4D97-AF65-F5344CB8AC3E}">
        <p14:creationId xmlns:p14="http://schemas.microsoft.com/office/powerpoint/2010/main" val="2681437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Но есть и хорошие новости 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EA4546A-E980-4090-805D-E9E08106E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59426"/>
            <a:ext cx="10515600" cy="1082762"/>
          </a:xfrm>
        </p:spPr>
        <p:txBody>
          <a:bodyPr anchor="b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>
                <a:solidFill>
                  <a:schemeClr val="dk1"/>
                </a:solidFill>
              </a:rPr>
              <a:t>Подробности: https://regnum.ru/news/polit/3094704.html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dk1"/>
                </a:solidFill>
              </a:rPr>
              <a:t>Любое использование материалов допускается только при наличии гиперссылки на ИА REGNUM.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>
                <a:solidFill>
                  <a:schemeClr val="dk1"/>
                </a:solidFill>
              </a:rPr>
              <a:t>Опрос предпринимателей АПК из всех федеральных округов по проблематике цифровой трансформации. 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33B2C4E-BAD4-4CEA-A858-0B478F6CAF9D}"/>
              </a:ext>
            </a:extLst>
          </p:cNvPr>
          <p:cNvGrpSpPr/>
          <p:nvPr/>
        </p:nvGrpSpPr>
        <p:grpSpPr>
          <a:xfrm>
            <a:off x="0" y="-2159626"/>
            <a:ext cx="12193948" cy="1789701"/>
            <a:chOff x="0" y="2338412"/>
            <a:chExt cx="12193948" cy="1789701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01EDCA49-DC35-4D86-9A70-9B866E4A015C}"/>
                </a:ext>
              </a:extLst>
            </p:cNvPr>
            <p:cNvSpPr/>
            <p:nvPr/>
          </p:nvSpPr>
          <p:spPr>
            <a:xfrm>
              <a:off x="0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C978A41B-5D58-4025-B11E-EAD33FE0904D}"/>
                </a:ext>
              </a:extLst>
            </p:cNvPr>
            <p:cNvSpPr/>
            <p:nvPr/>
          </p:nvSpPr>
          <p:spPr>
            <a:xfrm>
              <a:off x="10228199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Объект 2">
            <a:extLst>
              <a:ext uri="{FF2B5EF4-FFF2-40B4-BE49-F238E27FC236}">
                <a16:creationId xmlns:a16="http://schemas.microsoft.com/office/drawing/2014/main" id="{54F254D5-A91A-4AF3-8663-3B922D1D4BB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3717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Данные опросов: примерно </a:t>
            </a:r>
            <a:r>
              <a:rPr lang="ru-RU" sz="2700" b="1" dirty="0">
                <a:solidFill>
                  <a:schemeClr val="accent2"/>
                </a:solidFill>
                <a:latin typeface="+mn-lt"/>
              </a:rPr>
              <a:t>70</a:t>
            </a:r>
            <a:r>
              <a:rPr lang="ru-RU" b="1" dirty="0">
                <a:solidFill>
                  <a:schemeClr val="accent2"/>
                </a:solidFill>
                <a:latin typeface="+mn-lt"/>
              </a:rPr>
              <a:t>%</a:t>
            </a:r>
            <a:r>
              <a:rPr lang="ru-RU" dirty="0"/>
              <a:t> аграриев уже используют/внедряют цифровые технологии в хозяйстве</a:t>
            </a:r>
          </a:p>
          <a:p>
            <a:pPr>
              <a:lnSpc>
                <a:spcPct val="100000"/>
              </a:lnSpc>
            </a:pPr>
            <a:r>
              <a:rPr lang="ru-RU" dirty="0"/>
              <a:t>Наше исследование: аграрии </a:t>
            </a:r>
            <a:r>
              <a:rPr lang="ru-RU" sz="2700" b="1" u="sng" dirty="0">
                <a:solidFill>
                  <a:schemeClr val="accent2"/>
                </a:solidFill>
                <a:latin typeface="+mn-lt"/>
              </a:rPr>
              <a:t>готовы осваивать</a:t>
            </a:r>
            <a:r>
              <a:rPr lang="ru-RU" dirty="0"/>
              <a:t> технологии, если понимают, зачем это нужно</a:t>
            </a:r>
          </a:p>
          <a:p>
            <a:pPr>
              <a:lnSpc>
                <a:spcPct val="100000"/>
              </a:lnSpc>
            </a:pPr>
            <a:r>
              <a:rPr lang="ru-RU" dirty="0"/>
              <a:t>Экспертная оценка (РБК): в южных регионах </a:t>
            </a:r>
            <a:r>
              <a:rPr lang="ru-RU" b="1" dirty="0">
                <a:solidFill>
                  <a:schemeClr val="accent2"/>
                </a:solidFill>
                <a:latin typeface="+mn-lt"/>
              </a:rPr>
              <a:t>высокий уровень цифровизации хозяйств</a:t>
            </a:r>
            <a:r>
              <a:rPr lang="ru-RU" dirty="0"/>
              <a:t> (90%). В агрохолдингах уровень цифровизации</a:t>
            </a:r>
            <a:r>
              <a:rPr lang="ru" dirty="0"/>
              <a:t> — </a:t>
            </a:r>
            <a:r>
              <a:rPr lang="ru-RU" dirty="0"/>
              <a:t>сравнимый с Европейскими странами</a:t>
            </a:r>
          </a:p>
          <a:p>
            <a:pPr>
              <a:lnSpc>
                <a:spcPct val="100000"/>
              </a:lnSpc>
            </a:pPr>
            <a:endParaRPr lang="ru-RU" dirty="0"/>
          </a:p>
          <a:p>
            <a:pPr>
              <a:lnSpc>
                <a:spcPct val="100000"/>
              </a:lnSpc>
            </a:pPr>
            <a:endParaRPr lang="ru-RU" dirty="0"/>
          </a:p>
          <a:p>
            <a:pPr>
              <a:lnSpc>
                <a:spcPct val="10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862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04;p30">
            <a:extLst>
              <a:ext uri="{FF2B5EF4-FFF2-40B4-BE49-F238E27FC236}">
                <a16:creationId xmlns:a16="http://schemas.microsoft.com/office/drawing/2014/main" id="{19BC5E66-5993-421B-9024-1014785A9AE9}"/>
              </a:ext>
            </a:extLst>
          </p:cNvPr>
          <p:cNvSpPr/>
          <p:nvPr/>
        </p:nvSpPr>
        <p:spPr>
          <a:xfrm>
            <a:off x="860528" y="1447800"/>
            <a:ext cx="5057494" cy="3387776"/>
          </a:xfrm>
          <a:prstGeom prst="wedgeRectCallout">
            <a:avLst>
              <a:gd name="adj1" fmla="val -19703"/>
              <a:gd name="adj2" fmla="val 41919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89999" lvl="0"/>
            <a:r>
              <a:rPr lang="ru-RU" sz="2400" dirty="0" err="1"/>
              <a:t>OneSoil</a:t>
            </a:r>
            <a:r>
              <a:rPr lang="ru-RU" sz="2400" dirty="0"/>
              <a:t>. Просмотр вегетации поля </a:t>
            </a:r>
          </a:p>
          <a:p>
            <a:pPr marL="89999" lvl="0"/>
            <a:endParaRPr lang="ru-RU" sz="2400" dirty="0"/>
          </a:p>
          <a:p>
            <a:pPr marL="89999" lvl="0"/>
            <a:r>
              <a:rPr lang="ru-RU" sz="2400" dirty="0"/>
              <a:t>Открытая, наглядная и доступная информация на карте</a:t>
            </a:r>
          </a:p>
          <a:p>
            <a:pPr marL="89999" lvl="0"/>
            <a:endParaRPr lang="ru-RU" sz="2400" dirty="0"/>
          </a:p>
          <a:p>
            <a:pPr marL="89999" lvl="0"/>
            <a:r>
              <a:rPr lang="ru-RU" sz="2400" dirty="0"/>
              <a:t>Не нужно обучение, чтобы начать пользоваться </a:t>
            </a:r>
          </a:p>
        </p:txBody>
      </p:sp>
      <p:pic>
        <p:nvPicPr>
          <p:cNvPr id="10" name="Google Shape;203;p30">
            <a:extLst>
              <a:ext uri="{FF2B5EF4-FFF2-40B4-BE49-F238E27FC236}">
                <a16:creationId xmlns:a16="http://schemas.microsoft.com/office/drawing/2014/main" id="{201EF3DF-C250-40F5-AAF2-B7CCC96E19B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0822" y="1447800"/>
            <a:ext cx="5079822" cy="338777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Использование сервисов становится проще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FF4A585-B80F-49C0-87B0-C32AE0A79720}"/>
              </a:ext>
            </a:extLst>
          </p:cNvPr>
          <p:cNvSpPr txBox="1">
            <a:spLocks/>
          </p:cNvSpPr>
          <p:nvPr/>
        </p:nvSpPr>
        <p:spPr>
          <a:xfrm>
            <a:off x="838200" y="5159426"/>
            <a:ext cx="10515600" cy="1082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>
                <a:solidFill>
                  <a:schemeClr val="dk1"/>
                </a:solidFill>
              </a:rPr>
              <a:t>Подробности: https://regnum.ru/news/polit/3094704.html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dk1"/>
                </a:solidFill>
              </a:rPr>
              <a:t>Любое использование материалов допускается только при наличии гиперссылки на ИА REGNUM.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>
                <a:solidFill>
                  <a:schemeClr val="dk1"/>
                </a:solidFill>
              </a:rPr>
              <a:t>Опрос предпринимателей АПК из всех федеральных округов по проблематике цифровой трансформации. </a:t>
            </a:r>
          </a:p>
        </p:txBody>
      </p:sp>
      <p:pic>
        <p:nvPicPr>
          <p:cNvPr id="11" name="Google Shape;217;p32">
            <a:extLst>
              <a:ext uri="{FF2B5EF4-FFF2-40B4-BE49-F238E27FC236}">
                <a16:creationId xmlns:a16="http://schemas.microsoft.com/office/drawing/2014/main" id="{43E18EAC-64EB-4D7F-A81B-B8799FEDD6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819" t="1522" r="10841" b="-1"/>
          <a:stretch/>
        </p:blipFill>
        <p:spPr>
          <a:xfrm>
            <a:off x="6095999" y="1447800"/>
            <a:ext cx="5114645" cy="3387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388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25;p33">
            <a:extLst>
              <a:ext uri="{FF2B5EF4-FFF2-40B4-BE49-F238E27FC236}">
                <a16:creationId xmlns:a16="http://schemas.microsoft.com/office/drawing/2014/main" id="{C46DF777-86DC-4E04-BE0F-D4477466746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7250" y="1447800"/>
            <a:ext cx="5057494" cy="3387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Внедрение датчиков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FF4A585-B80F-49C0-87B0-C32AE0A79720}"/>
              </a:ext>
            </a:extLst>
          </p:cNvPr>
          <p:cNvSpPr txBox="1">
            <a:spLocks/>
          </p:cNvSpPr>
          <p:nvPr/>
        </p:nvSpPr>
        <p:spPr>
          <a:xfrm>
            <a:off x="838200" y="5159426"/>
            <a:ext cx="10515600" cy="1082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400" dirty="0"/>
              <a:t>Источник: https://www.vedomosti.ru/management/articles/2018/08/10/777840-zarabotat-millioni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400" dirty="0"/>
              <a:t>https://latifundist.com/blog/read/2756-slozhnosti-perehoda-ili-kak-v-agr-grour-vnedryali-tochnoe-zemledelie</a:t>
            </a:r>
          </a:p>
        </p:txBody>
      </p:sp>
      <p:sp>
        <p:nvSpPr>
          <p:cNvPr id="9" name="Google Shape;204;p30">
            <a:extLst>
              <a:ext uri="{FF2B5EF4-FFF2-40B4-BE49-F238E27FC236}">
                <a16:creationId xmlns:a16="http://schemas.microsoft.com/office/drawing/2014/main" id="{19BC5E66-5993-421B-9024-1014785A9AE9}"/>
              </a:ext>
            </a:extLst>
          </p:cNvPr>
          <p:cNvSpPr/>
          <p:nvPr/>
        </p:nvSpPr>
        <p:spPr>
          <a:xfrm>
            <a:off x="6153150" y="1447800"/>
            <a:ext cx="5057494" cy="3387776"/>
          </a:xfrm>
          <a:prstGeom prst="wedgeRectCallout">
            <a:avLst>
              <a:gd name="adj1" fmla="val -18322"/>
              <a:gd name="adj2" fmla="val 43006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2000" lvl="0" indent="-216000">
              <a:spcBef>
                <a:spcPts val="12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«Рубеж» пытался установить датчики</a:t>
            </a:r>
            <a:br>
              <a:rPr lang="en-US" sz="2100" dirty="0"/>
            </a:br>
            <a:r>
              <a:rPr lang="ru-RU" sz="2100" dirty="0"/>
              <a:t>на трактора еще с 2011 г., но безуспешно. «Мужики ломали датчики: им не нравилось, что за ними следят»</a:t>
            </a:r>
          </a:p>
          <a:p>
            <a:pPr marL="252000" lvl="0" indent="-216000">
              <a:spcBef>
                <a:spcPts val="12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Руководство внедрило умную систему аналитики, привязало норму выработки к вознаграждению механизаторов</a:t>
            </a:r>
          </a:p>
          <a:p>
            <a:pPr marL="252000" lvl="0" indent="-216000">
              <a:spcBef>
                <a:spcPts val="12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Теперь трактористы отказываются выходить в поле, если датчики неисправны</a:t>
            </a:r>
          </a:p>
        </p:txBody>
      </p:sp>
    </p:spTree>
    <p:extLst>
      <p:ext uri="{BB962C8B-B14F-4D97-AF65-F5344CB8AC3E}">
        <p14:creationId xmlns:p14="http://schemas.microsoft.com/office/powerpoint/2010/main" val="206424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Развитие цифровизации 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EA4546A-E980-4090-805D-E9E08106E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59426"/>
            <a:ext cx="10515600" cy="1082762"/>
          </a:xfrm>
        </p:spPr>
        <p:txBody>
          <a:bodyPr anchor="b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dk1"/>
                </a:solidFill>
              </a:rPr>
              <a:t>Подробности: https://regnum.ru/news/polit/3094704.html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dk1"/>
                </a:solidFill>
              </a:rPr>
              <a:t>Любое использование материалов допускается только при наличии гиперссылки на ИА REGNUM.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dk1"/>
                </a:solidFill>
              </a:rPr>
              <a:t>Опрос предпринимателей АПК из всех федеральных округов по проблематике цифровой трансформации.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33B2C4E-BAD4-4CEA-A858-0B478F6CAF9D}"/>
              </a:ext>
            </a:extLst>
          </p:cNvPr>
          <p:cNvGrpSpPr/>
          <p:nvPr/>
        </p:nvGrpSpPr>
        <p:grpSpPr>
          <a:xfrm>
            <a:off x="0" y="-2159626"/>
            <a:ext cx="12193948" cy="1789701"/>
            <a:chOff x="0" y="2338412"/>
            <a:chExt cx="12193948" cy="1789701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01EDCA49-DC35-4D86-9A70-9B866E4A015C}"/>
                </a:ext>
              </a:extLst>
            </p:cNvPr>
            <p:cNvSpPr/>
            <p:nvPr/>
          </p:nvSpPr>
          <p:spPr>
            <a:xfrm>
              <a:off x="0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C978A41B-5D58-4025-B11E-EAD33FE0904D}"/>
                </a:ext>
              </a:extLst>
            </p:cNvPr>
            <p:cNvSpPr/>
            <p:nvPr/>
          </p:nvSpPr>
          <p:spPr>
            <a:xfrm>
              <a:off x="10228199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Объект 2">
            <a:extLst>
              <a:ext uri="{FF2B5EF4-FFF2-40B4-BE49-F238E27FC236}">
                <a16:creationId xmlns:a16="http://schemas.microsoft.com/office/drawing/2014/main" id="{54F254D5-A91A-4AF3-8663-3B922D1D4BB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3333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Появляется все больше цифровых решений и </a:t>
            </a:r>
            <a:r>
              <a:rPr lang="ru-RU" b="1" dirty="0">
                <a:solidFill>
                  <a:schemeClr val="accent2"/>
                </a:solidFill>
                <a:latin typeface="+mn-lt"/>
              </a:rPr>
              <a:t>образовательных/поддерживающих центров </a:t>
            </a:r>
            <a:r>
              <a:rPr lang="ru-RU" dirty="0"/>
              <a:t>(при гос. поддержке)</a:t>
            </a:r>
          </a:p>
          <a:p>
            <a:pPr>
              <a:lnSpc>
                <a:spcPct val="100000"/>
              </a:lnSpc>
            </a:pPr>
            <a:r>
              <a:rPr lang="ru-RU" dirty="0"/>
              <a:t>Январь 2021: </a:t>
            </a:r>
            <a:r>
              <a:rPr lang="ru-RU" b="1" dirty="0">
                <a:solidFill>
                  <a:schemeClr val="accent2"/>
                </a:solidFill>
                <a:latin typeface="+mn-lt"/>
              </a:rPr>
              <a:t>льготные кредиты </a:t>
            </a:r>
            <a:r>
              <a:rPr lang="ru-RU" dirty="0"/>
              <a:t>теперь будут доступны для цифровизации предприятий</a:t>
            </a:r>
          </a:p>
          <a:p>
            <a:pPr>
              <a:lnSpc>
                <a:spcPct val="100000"/>
              </a:lnSpc>
            </a:pPr>
            <a:r>
              <a:rPr lang="ru-RU" dirty="0"/>
              <a:t>Российский фермер молодеет: сейчас в эту профессию идет все больше людей моложе 50 лет (данные «</a:t>
            </a:r>
            <a:r>
              <a:rPr lang="ru-RU" dirty="0" err="1"/>
              <a:t>Россельхозбанка</a:t>
            </a:r>
            <a:r>
              <a:rPr lang="ru-RU" dirty="0"/>
              <a:t>» и Сбербанка)</a:t>
            </a:r>
          </a:p>
        </p:txBody>
      </p:sp>
    </p:spTree>
    <p:extLst>
      <p:ext uri="{BB962C8B-B14F-4D97-AF65-F5344CB8AC3E}">
        <p14:creationId xmlns:p14="http://schemas.microsoft.com/office/powerpoint/2010/main" val="4136655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59394C1-61ED-4EBB-B0CA-76A1CCD61AE5}"/>
              </a:ext>
            </a:extLst>
          </p:cNvPr>
          <p:cNvGrpSpPr/>
          <p:nvPr/>
        </p:nvGrpSpPr>
        <p:grpSpPr>
          <a:xfrm>
            <a:off x="2425701" y="1274325"/>
            <a:ext cx="7245348" cy="3506144"/>
            <a:chOff x="287400" y="1012500"/>
            <a:chExt cx="8138851" cy="3938525"/>
          </a:xfrm>
        </p:grpSpPr>
        <p:pic>
          <p:nvPicPr>
            <p:cNvPr id="34" name="Google Shape;238;p35">
              <a:extLst>
                <a:ext uri="{FF2B5EF4-FFF2-40B4-BE49-F238E27FC236}">
                  <a16:creationId xmlns:a16="http://schemas.microsoft.com/office/drawing/2014/main" id="{CDF763CA-157D-4340-BE87-EEACEF293D70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87400" y="1012500"/>
              <a:ext cx="8138851" cy="3938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239;p35">
              <a:extLst>
                <a:ext uri="{FF2B5EF4-FFF2-40B4-BE49-F238E27FC236}">
                  <a16:creationId xmlns:a16="http://schemas.microsoft.com/office/drawing/2014/main" id="{4FA0FBCF-61D7-4873-AF86-F338CEB7C346}"/>
                </a:ext>
              </a:extLst>
            </p:cNvPr>
            <p:cNvSpPr/>
            <p:nvPr/>
          </p:nvSpPr>
          <p:spPr>
            <a:xfrm>
              <a:off x="517500" y="2981250"/>
              <a:ext cx="978900" cy="517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0;p35">
              <a:extLst>
                <a:ext uri="{FF2B5EF4-FFF2-40B4-BE49-F238E27FC236}">
                  <a16:creationId xmlns:a16="http://schemas.microsoft.com/office/drawing/2014/main" id="{B9BA65D3-2F00-43F9-8EE3-70532225E8A6}"/>
                </a:ext>
              </a:extLst>
            </p:cNvPr>
            <p:cNvSpPr/>
            <p:nvPr/>
          </p:nvSpPr>
          <p:spPr>
            <a:xfrm>
              <a:off x="1496400" y="2537400"/>
              <a:ext cx="978900" cy="517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1;p35">
              <a:extLst>
                <a:ext uri="{FF2B5EF4-FFF2-40B4-BE49-F238E27FC236}">
                  <a16:creationId xmlns:a16="http://schemas.microsoft.com/office/drawing/2014/main" id="{44CFB4F6-7DF2-4474-ADFD-6112642A9B95}"/>
                </a:ext>
              </a:extLst>
            </p:cNvPr>
            <p:cNvSpPr/>
            <p:nvPr/>
          </p:nvSpPr>
          <p:spPr>
            <a:xfrm>
              <a:off x="2386050" y="1439638"/>
              <a:ext cx="978900" cy="517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2;p35">
              <a:extLst>
                <a:ext uri="{FF2B5EF4-FFF2-40B4-BE49-F238E27FC236}">
                  <a16:creationId xmlns:a16="http://schemas.microsoft.com/office/drawing/2014/main" id="{A6F32901-27BF-448A-BA7B-F9C968A31DB0}"/>
                </a:ext>
              </a:extLst>
            </p:cNvPr>
            <p:cNvSpPr/>
            <p:nvPr/>
          </p:nvSpPr>
          <p:spPr>
            <a:xfrm>
              <a:off x="5407200" y="1368450"/>
              <a:ext cx="978900" cy="517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3;p35">
              <a:extLst>
                <a:ext uri="{FF2B5EF4-FFF2-40B4-BE49-F238E27FC236}">
                  <a16:creationId xmlns:a16="http://schemas.microsoft.com/office/drawing/2014/main" id="{57B2053F-92A9-48B9-BD6C-D29868A33D4A}"/>
                </a:ext>
              </a:extLst>
            </p:cNvPr>
            <p:cNvSpPr/>
            <p:nvPr/>
          </p:nvSpPr>
          <p:spPr>
            <a:xfrm>
              <a:off x="7157100" y="2939400"/>
              <a:ext cx="978900" cy="601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4;p35">
              <a:extLst>
                <a:ext uri="{FF2B5EF4-FFF2-40B4-BE49-F238E27FC236}">
                  <a16:creationId xmlns:a16="http://schemas.microsoft.com/office/drawing/2014/main" id="{61A3E9E6-C424-4AE9-8D5B-94271F2AC76A}"/>
                </a:ext>
              </a:extLst>
            </p:cNvPr>
            <p:cNvSpPr/>
            <p:nvPr/>
          </p:nvSpPr>
          <p:spPr>
            <a:xfrm>
              <a:off x="6983250" y="2897550"/>
              <a:ext cx="978900" cy="601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5;p35">
              <a:extLst>
                <a:ext uri="{FF2B5EF4-FFF2-40B4-BE49-F238E27FC236}">
                  <a16:creationId xmlns:a16="http://schemas.microsoft.com/office/drawing/2014/main" id="{169D3D83-30DA-45F1-A9DD-FAC6ECE87236}"/>
                </a:ext>
              </a:extLst>
            </p:cNvPr>
            <p:cNvSpPr/>
            <p:nvPr/>
          </p:nvSpPr>
          <p:spPr>
            <a:xfrm rot="995">
              <a:off x="493464" y="1287761"/>
              <a:ext cx="2688751" cy="1044220"/>
            </a:xfrm>
            <a:prstGeom prst="ellipse">
              <a:avLst/>
            </a:prstGeom>
            <a:solidFill>
              <a:srgbClr val="3E9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 dirty="0">
                  <a:solidFill>
                    <a:schemeClr val="bg1"/>
                  </a:solidFill>
                </a:rPr>
                <a:t>Исследование инноваций в среде фермеров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Отстающее большинство — это нормально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EA4546A-E980-4090-805D-E9E08106E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59426"/>
            <a:ext cx="10515600" cy="1082762"/>
          </a:xfrm>
        </p:spPr>
        <p:txBody>
          <a:bodyPr anchor="b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 err="1">
                <a:solidFill>
                  <a:schemeClr val="dk1"/>
                </a:solidFill>
              </a:rPr>
              <a:t>Эверетт</a:t>
            </a:r>
            <a:r>
              <a:rPr lang="ru-RU" sz="1400" dirty="0">
                <a:solidFill>
                  <a:schemeClr val="dk1"/>
                </a:solidFill>
              </a:rPr>
              <a:t> </a:t>
            </a:r>
            <a:r>
              <a:rPr lang="ru-RU" sz="1400" dirty="0" err="1">
                <a:solidFill>
                  <a:schemeClr val="dk1"/>
                </a:solidFill>
              </a:rPr>
              <a:t>Роджерс</a:t>
            </a:r>
            <a:r>
              <a:rPr lang="ru-RU" sz="1400" dirty="0">
                <a:solidFill>
                  <a:schemeClr val="dk1"/>
                </a:solidFill>
              </a:rPr>
              <a:t> назвал свою теорию диффузией инноваций и дал ей определение, проанализировав результаты исследовательских проектов других социологов, в том числе </a:t>
            </a:r>
            <a:r>
              <a:rPr lang="ru-RU" sz="1400" dirty="0" err="1">
                <a:solidFill>
                  <a:schemeClr val="dk1"/>
                </a:solidFill>
              </a:rPr>
              <a:t>Брайса</a:t>
            </a:r>
            <a:r>
              <a:rPr lang="ru-RU" sz="1400" dirty="0">
                <a:solidFill>
                  <a:schemeClr val="dk1"/>
                </a:solidFill>
              </a:rPr>
              <a:t> </a:t>
            </a:r>
            <a:r>
              <a:rPr lang="ru-RU" sz="1400" dirty="0" err="1">
                <a:solidFill>
                  <a:schemeClr val="dk1"/>
                </a:solidFill>
              </a:rPr>
              <a:t>Райана</a:t>
            </a:r>
            <a:r>
              <a:rPr lang="ru-RU" sz="1400" dirty="0">
                <a:solidFill>
                  <a:schemeClr val="dk1"/>
                </a:solidFill>
              </a:rPr>
              <a:t> и Нила Гросса. Они изучали деятельность фермеров в Айове, и их особенно интересовало, сколько времени потребовалось бы фермерам, чтобы принять инновацию — в их случае гибридное зерно кукурузы, предназначенное для повышения годовой урожайности посевов.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>
                <a:solidFill>
                  <a:schemeClr val="dk1"/>
                </a:solidFill>
              </a:rPr>
              <a:t>Социологи фиксировали скорость, с которой инновации переходили от фермера к фермеру, выявляли и изолировали любые факторы, ускорявшие или замедлявшие процесс. Опираясь на работу </a:t>
            </a:r>
            <a:r>
              <a:rPr lang="ru-RU" sz="1400" dirty="0" err="1">
                <a:solidFill>
                  <a:schemeClr val="dk1"/>
                </a:solidFill>
              </a:rPr>
              <a:t>Райана</a:t>
            </a:r>
            <a:r>
              <a:rPr lang="ru-RU" sz="1400" dirty="0">
                <a:solidFill>
                  <a:schemeClr val="dk1"/>
                </a:solidFill>
              </a:rPr>
              <a:t> и Гросса, а также на результаты аналогичных программ исследований по всему штату, </a:t>
            </a:r>
            <a:r>
              <a:rPr lang="ru-RU" sz="1400" dirty="0" err="1">
                <a:solidFill>
                  <a:schemeClr val="dk1"/>
                </a:solidFill>
              </a:rPr>
              <a:t>Роджерс</a:t>
            </a:r>
            <a:r>
              <a:rPr lang="ru-RU" sz="1400" dirty="0">
                <a:solidFill>
                  <a:schemeClr val="dk1"/>
                </a:solidFill>
              </a:rPr>
              <a:t> смог понять, что, независимо от нововведения, схема распространения в группе, сообществе или социальной группе одинакова.</a:t>
            </a:r>
            <a:endParaRPr lang="ru-RU" sz="14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F0AAF9D-35CB-4461-B221-28088626A579}"/>
              </a:ext>
            </a:extLst>
          </p:cNvPr>
          <p:cNvGrpSpPr/>
          <p:nvPr/>
        </p:nvGrpSpPr>
        <p:grpSpPr>
          <a:xfrm>
            <a:off x="0" y="-2286534"/>
            <a:ext cx="12192000" cy="1789701"/>
            <a:chOff x="0" y="2360820"/>
            <a:chExt cx="12192000" cy="1789701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01EDCA49-DC35-4D86-9A70-9B866E4A015C}"/>
                </a:ext>
              </a:extLst>
            </p:cNvPr>
            <p:cNvSpPr/>
            <p:nvPr/>
          </p:nvSpPr>
          <p:spPr>
            <a:xfrm>
              <a:off x="0" y="2360820"/>
              <a:ext cx="2630540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D93F219F-F5BD-4FFD-A6A4-8B5CE619F927}"/>
                </a:ext>
              </a:extLst>
            </p:cNvPr>
            <p:cNvSpPr/>
            <p:nvPr/>
          </p:nvSpPr>
          <p:spPr>
            <a:xfrm>
              <a:off x="9561460" y="2360820"/>
              <a:ext cx="2630540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57351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Парадокс Лапьера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17</a:t>
            </a:fld>
            <a:endParaRPr lang="ru-RU" dirty="0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33B2C4E-BAD4-4CEA-A858-0B478F6CAF9D}"/>
              </a:ext>
            </a:extLst>
          </p:cNvPr>
          <p:cNvGrpSpPr/>
          <p:nvPr/>
        </p:nvGrpSpPr>
        <p:grpSpPr>
          <a:xfrm>
            <a:off x="0" y="-2159626"/>
            <a:ext cx="12193948" cy="1789701"/>
            <a:chOff x="0" y="2338412"/>
            <a:chExt cx="12193948" cy="1789701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01EDCA49-DC35-4D86-9A70-9B866E4A015C}"/>
                </a:ext>
              </a:extLst>
            </p:cNvPr>
            <p:cNvSpPr/>
            <p:nvPr/>
          </p:nvSpPr>
          <p:spPr>
            <a:xfrm>
              <a:off x="0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C978A41B-5D58-4025-B11E-EAD33FE0904D}"/>
                </a:ext>
              </a:extLst>
            </p:cNvPr>
            <p:cNvSpPr/>
            <p:nvPr/>
          </p:nvSpPr>
          <p:spPr>
            <a:xfrm>
              <a:off x="10228199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Объект 2">
            <a:extLst>
              <a:ext uri="{FF2B5EF4-FFF2-40B4-BE49-F238E27FC236}">
                <a16:creationId xmlns:a16="http://schemas.microsoft.com/office/drawing/2014/main" id="{54F254D5-A91A-4AF3-8663-3B922D1D4BB1}"/>
              </a:ext>
            </a:extLst>
          </p:cNvPr>
          <p:cNvSpPr txBox="1">
            <a:spLocks/>
          </p:cNvSpPr>
          <p:nvPr/>
        </p:nvSpPr>
        <p:spPr>
          <a:xfrm>
            <a:off x="838200" y="1474787"/>
            <a:ext cx="10515600" cy="3333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0" lvl="0" indent="0">
              <a:spcBef>
                <a:spcPts val="0"/>
              </a:spcBef>
              <a:buSzPts val="1500"/>
              <a:buNone/>
            </a:pPr>
            <a:r>
              <a:rPr lang="ru-RU" b="1" dirty="0">
                <a:latin typeface="+mn-lt"/>
              </a:rPr>
              <a:t>Люди говорят одно, а делают совсем другое.</a:t>
            </a:r>
          </a:p>
        </p:txBody>
      </p:sp>
      <p:pic>
        <p:nvPicPr>
          <p:cNvPr id="12" name="Google Shape;258;p36">
            <a:extLst>
              <a:ext uri="{FF2B5EF4-FFF2-40B4-BE49-F238E27FC236}">
                <a16:creationId xmlns:a16="http://schemas.microsoft.com/office/drawing/2014/main" id="{956136C6-FC51-4A5F-A934-87245072ED5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0374" y="4982591"/>
            <a:ext cx="962094" cy="11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59;p36">
            <a:extLst>
              <a:ext uri="{FF2B5EF4-FFF2-40B4-BE49-F238E27FC236}">
                <a16:creationId xmlns:a16="http://schemas.microsoft.com/office/drawing/2014/main" id="{5DE929F5-6026-4265-92E1-1F04F3B60CB5}"/>
              </a:ext>
            </a:extLst>
          </p:cNvPr>
          <p:cNvSpPr/>
          <p:nvPr/>
        </p:nvSpPr>
        <p:spPr>
          <a:xfrm>
            <a:off x="3726825" y="2235200"/>
            <a:ext cx="4738350" cy="2456269"/>
          </a:xfrm>
          <a:prstGeom prst="wedgeRoundRectCallout">
            <a:avLst>
              <a:gd name="adj1" fmla="val -5536"/>
              <a:gd name="adj2" fmla="val 78972"/>
              <a:gd name="adj3" fmla="val 0"/>
            </a:avLst>
          </a:prstGeom>
          <a:gradFill>
            <a:gsLst>
              <a:gs pos="0">
                <a:srgbClr val="034A89"/>
              </a:gs>
              <a:gs pos="50000">
                <a:srgbClr val="21746A"/>
              </a:gs>
              <a:gs pos="100000">
                <a:srgbClr val="3D9C48"/>
              </a:gs>
            </a:gsLst>
            <a:lin ang="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bg1"/>
                </a:solidFill>
              </a:rPr>
              <a:t>Когда мы решили распространить продукт на всю компанию, практически все 80 человек </a:t>
            </a:r>
            <a:r>
              <a:rPr lang="ru" b="1" dirty="0">
                <a:solidFill>
                  <a:schemeClr val="bg1"/>
                </a:solidFill>
              </a:rPr>
              <a:t>грозились уволиться</a:t>
            </a:r>
            <a:r>
              <a:rPr lang="ru" dirty="0">
                <a:solidFill>
                  <a:schemeClr val="bg1"/>
                </a:solidFill>
              </a:rPr>
              <a:t>. </a:t>
            </a:r>
            <a:endParaRPr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 dirty="0">
                <a:solidFill>
                  <a:schemeClr val="bg1"/>
                </a:solidFill>
              </a:rPr>
              <a:t>А сегодня</a:t>
            </a:r>
            <a:r>
              <a:rPr lang="ru" dirty="0">
                <a:solidFill>
                  <a:schemeClr val="bg1"/>
                </a:solidFill>
              </a:rPr>
              <a:t> эти “бабушки” </a:t>
            </a:r>
            <a:r>
              <a:rPr lang="ru" b="1" dirty="0">
                <a:solidFill>
                  <a:schemeClr val="bg1"/>
                </a:solidFill>
              </a:rPr>
              <a:t>не представляют, как им работать без планшетов</a:t>
            </a:r>
            <a:endParaRPr b="1" dirty="0">
              <a:solidFill>
                <a:schemeClr val="bg1"/>
              </a:solidFill>
            </a:endParaRPr>
          </a:p>
          <a:p>
            <a:pPr marL="252000" lvl="0" indent="-1440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•"/>
            </a:pPr>
            <a:r>
              <a:rPr lang="ru" dirty="0">
                <a:solidFill>
                  <a:schemeClr val="bg1"/>
                </a:solidFill>
              </a:rPr>
              <a:t>Директор хозяйства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68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Как бороться с барьерами?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EA4546A-E980-4090-805D-E9E08106E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59426"/>
            <a:ext cx="10515600" cy="1082762"/>
          </a:xfrm>
        </p:spPr>
        <p:txBody>
          <a:bodyPr anchor="b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Среди источников: </a:t>
            </a:r>
            <a:r>
              <a:rPr lang="ru-RU" sz="1400" dirty="0">
                <a:solidFill>
                  <a:schemeClr val="dk1"/>
                </a:solidFill>
              </a:rPr>
              <a:t>https://regnum.ru/news/polit/3094704.html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dk1"/>
                </a:solidFill>
              </a:rPr>
              <a:t>Любое использование материалов допускается только при наличии гиперссылки на ИА REGNUM.</a:t>
            </a:r>
            <a:endParaRPr lang="ru-RU" sz="1400" dirty="0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33B2C4E-BAD4-4CEA-A858-0B478F6CAF9D}"/>
              </a:ext>
            </a:extLst>
          </p:cNvPr>
          <p:cNvGrpSpPr/>
          <p:nvPr/>
        </p:nvGrpSpPr>
        <p:grpSpPr>
          <a:xfrm>
            <a:off x="0" y="-2159626"/>
            <a:ext cx="12193948" cy="1789701"/>
            <a:chOff x="0" y="2338412"/>
            <a:chExt cx="12193948" cy="1789701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01EDCA49-DC35-4D86-9A70-9B866E4A015C}"/>
                </a:ext>
              </a:extLst>
            </p:cNvPr>
            <p:cNvSpPr/>
            <p:nvPr/>
          </p:nvSpPr>
          <p:spPr>
            <a:xfrm>
              <a:off x="0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C978A41B-5D58-4025-B11E-EAD33FE0904D}"/>
                </a:ext>
              </a:extLst>
            </p:cNvPr>
            <p:cNvSpPr/>
            <p:nvPr/>
          </p:nvSpPr>
          <p:spPr>
            <a:xfrm>
              <a:off x="10228199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5" name="Google Shape;179;p27">
            <a:extLst>
              <a:ext uri="{FF2B5EF4-FFF2-40B4-BE49-F238E27FC236}">
                <a16:creationId xmlns:a16="http://schemas.microsoft.com/office/drawing/2014/main" id="{1DCAFBD3-4AEC-485F-B6A6-914CB659C0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46962" y="1730762"/>
            <a:ext cx="3498076" cy="3498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340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72;p38">
            <a:extLst>
              <a:ext uri="{FF2B5EF4-FFF2-40B4-BE49-F238E27FC236}">
                <a16:creationId xmlns:a16="http://schemas.microsoft.com/office/drawing/2014/main" id="{322597AC-1295-45AD-817F-BD23C114C5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567" t="3002" r="3662" b="935"/>
          <a:stretch/>
        </p:blipFill>
        <p:spPr>
          <a:xfrm>
            <a:off x="857250" y="1689100"/>
            <a:ext cx="5057494" cy="4127426"/>
          </a:xfrm>
          <a:prstGeom prst="rect">
            <a:avLst/>
          </a:prstGeom>
          <a:noFill/>
          <a:ln w="1905">
            <a:solidFill>
              <a:srgbClr val="FFC46B"/>
            </a:solidFill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Первый шаг — проявить эмпатию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11" name="Google Shape;271;p38">
            <a:extLst>
              <a:ext uri="{FF2B5EF4-FFF2-40B4-BE49-F238E27FC236}">
                <a16:creationId xmlns:a16="http://schemas.microsoft.com/office/drawing/2014/main" id="{809AAAE2-8728-4E2C-B365-ABB1E9FF31A8}"/>
              </a:ext>
            </a:extLst>
          </p:cNvPr>
          <p:cNvSpPr/>
          <p:nvPr/>
        </p:nvSpPr>
        <p:spPr>
          <a:xfrm rot="949">
            <a:off x="6277621" y="2425481"/>
            <a:ext cx="5021644" cy="2629334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b="1" dirty="0"/>
              <a:t>Агроном не хочет пользоваться цифровым решением</a:t>
            </a:r>
            <a:endParaRPr sz="2900" b="1" dirty="0"/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b="1" dirty="0"/>
              <a:t>«Умная ферма»</a:t>
            </a:r>
            <a:endParaRPr sz="2900" b="1" dirty="0"/>
          </a:p>
        </p:txBody>
      </p:sp>
    </p:spTree>
    <p:extLst>
      <p:ext uri="{BB962C8B-B14F-4D97-AF65-F5344CB8AC3E}">
        <p14:creationId xmlns:p14="http://schemas.microsoft.com/office/powerpoint/2010/main" val="16474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Что вы узнаете?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407B8-0F87-4A0E-AE54-4A4D86360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Что помогает и что мешает цифровизации хозяйств в РФ?</a:t>
            </a:r>
          </a:p>
          <a:p>
            <a:pPr>
              <a:lnSpc>
                <a:spcPct val="150000"/>
              </a:lnSpc>
            </a:pPr>
            <a:r>
              <a:rPr lang="ru-RU" dirty="0"/>
              <a:t>Что такое эмпатия и как она помогает сотрудникам предприятий внедрять инновации?</a:t>
            </a:r>
          </a:p>
          <a:p>
            <a:pPr>
              <a:lnSpc>
                <a:spcPct val="150000"/>
              </a:lnSpc>
            </a:pPr>
            <a:r>
              <a:rPr lang="ru-RU" dirty="0"/>
              <a:t>Портрет современного агрария: отношение к технологиям</a:t>
            </a:r>
          </a:p>
          <a:p>
            <a:pPr>
              <a:lnSpc>
                <a:spcPct val="150000"/>
              </a:lnSpc>
            </a:pPr>
            <a:r>
              <a:rPr lang="ru-RU" dirty="0"/>
              <a:t>Как придумывать способы внедрения технологий в организации?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682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Первый шаг — проявить эмпатию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20</a:t>
            </a:fld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59802AB-0604-4FE6-A8B6-AEF10C12F20F}"/>
              </a:ext>
            </a:extLst>
          </p:cNvPr>
          <p:cNvGrpSpPr/>
          <p:nvPr/>
        </p:nvGrpSpPr>
        <p:grpSpPr>
          <a:xfrm>
            <a:off x="736859" y="1689100"/>
            <a:ext cx="10718282" cy="4241798"/>
            <a:chOff x="541401" y="1304275"/>
            <a:chExt cx="7890900" cy="3122852"/>
          </a:xfrm>
        </p:grpSpPr>
        <p:pic>
          <p:nvPicPr>
            <p:cNvPr id="9" name="Google Shape;278;p39">
              <a:extLst>
                <a:ext uri="{FF2B5EF4-FFF2-40B4-BE49-F238E27FC236}">
                  <a16:creationId xmlns:a16="http://schemas.microsoft.com/office/drawing/2014/main" id="{B9D371D8-6282-4BA4-ABC5-E13812DC2FB2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542325" y="1304275"/>
              <a:ext cx="3810000" cy="304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279;p39">
              <a:extLst>
                <a:ext uri="{FF2B5EF4-FFF2-40B4-BE49-F238E27FC236}">
                  <a16:creationId xmlns:a16="http://schemas.microsoft.com/office/drawing/2014/main" id="{9358A34A-DAA2-4FE5-AF44-3EC1E37CBAC2}"/>
                </a:ext>
              </a:extLst>
            </p:cNvPr>
            <p:cNvSpPr/>
            <p:nvPr/>
          </p:nvSpPr>
          <p:spPr>
            <a:xfrm rot="882">
              <a:off x="541401" y="1304577"/>
              <a:ext cx="2338500" cy="967200"/>
            </a:xfrm>
            <a:prstGeom prst="ellipse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 b="1" dirty="0"/>
                <a:t>Что ждет сотрудник хозяйства от технологии?</a:t>
              </a:r>
              <a:endParaRPr sz="1900" b="1" dirty="0"/>
            </a:p>
          </p:txBody>
        </p:sp>
        <p:sp>
          <p:nvSpPr>
            <p:cNvPr id="12" name="Google Shape;280;p39">
              <a:extLst>
                <a:ext uri="{FF2B5EF4-FFF2-40B4-BE49-F238E27FC236}">
                  <a16:creationId xmlns:a16="http://schemas.microsoft.com/office/drawing/2014/main" id="{7FA74AFF-9075-439A-807A-2FE2D8516992}"/>
                </a:ext>
              </a:extLst>
            </p:cNvPr>
            <p:cNvSpPr/>
            <p:nvPr/>
          </p:nvSpPr>
          <p:spPr>
            <a:xfrm rot="882">
              <a:off x="6093801" y="3459927"/>
              <a:ext cx="2338500" cy="967200"/>
            </a:xfrm>
            <a:prstGeom prst="ellipse">
              <a:avLst/>
            </a:pr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 b="1"/>
                <a:t>С какими проблемами сталкивается сотрудник?</a:t>
              </a:r>
              <a:endParaRPr sz="1900" b="1"/>
            </a:p>
          </p:txBody>
        </p:sp>
      </p:grpSp>
    </p:spTree>
    <p:extLst>
      <p:ext uri="{BB962C8B-B14F-4D97-AF65-F5344CB8AC3E}">
        <p14:creationId xmlns:p14="http://schemas.microsoft.com/office/powerpoint/2010/main" val="257136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72;p38">
            <a:extLst>
              <a:ext uri="{FF2B5EF4-FFF2-40B4-BE49-F238E27FC236}">
                <a16:creationId xmlns:a16="http://schemas.microsoft.com/office/drawing/2014/main" id="{322597AC-1295-45AD-817F-BD23C114C5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567" t="3002" r="3662" b="935"/>
          <a:stretch/>
        </p:blipFill>
        <p:spPr>
          <a:xfrm>
            <a:off x="857250" y="1689100"/>
            <a:ext cx="5057494" cy="4127426"/>
          </a:xfrm>
          <a:prstGeom prst="rect">
            <a:avLst/>
          </a:prstGeom>
          <a:noFill/>
          <a:ln w="1905">
            <a:solidFill>
              <a:srgbClr val="FFC46B"/>
            </a:solidFill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Первый шаг — проявить эмпатию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21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1DF7E7A-A1D8-4326-A237-D7A420E85676}"/>
              </a:ext>
            </a:extLst>
          </p:cNvPr>
          <p:cNvGrpSpPr/>
          <p:nvPr/>
        </p:nvGrpSpPr>
        <p:grpSpPr>
          <a:xfrm>
            <a:off x="6613193" y="1435094"/>
            <a:ext cx="4350560" cy="4665366"/>
            <a:chOff x="6613193" y="1333494"/>
            <a:chExt cx="4350560" cy="4665366"/>
          </a:xfrm>
        </p:grpSpPr>
        <p:sp>
          <p:nvSpPr>
            <p:cNvPr id="9" name="Google Shape;286;p40">
              <a:extLst>
                <a:ext uri="{FF2B5EF4-FFF2-40B4-BE49-F238E27FC236}">
                  <a16:creationId xmlns:a16="http://schemas.microsoft.com/office/drawing/2014/main" id="{A6E5F077-6A7D-4B4A-B6C4-B0ED525133CB}"/>
                </a:ext>
              </a:extLst>
            </p:cNvPr>
            <p:cNvSpPr/>
            <p:nvPr/>
          </p:nvSpPr>
          <p:spPr>
            <a:xfrm rot="949">
              <a:off x="6613193" y="1333494"/>
              <a:ext cx="4350560" cy="1506674"/>
            </a:xfrm>
            <a:prstGeom prst="ellipse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 b="1"/>
                <a:t>Агроном сопротивлялся цифровым решениям</a:t>
              </a:r>
              <a:endParaRPr sz="1900" b="1"/>
            </a:p>
          </p:txBody>
        </p:sp>
        <p:sp>
          <p:nvSpPr>
            <p:cNvPr id="10" name="Google Shape;287;p40">
              <a:extLst>
                <a:ext uri="{FF2B5EF4-FFF2-40B4-BE49-F238E27FC236}">
                  <a16:creationId xmlns:a16="http://schemas.microsoft.com/office/drawing/2014/main" id="{69BC5C51-B160-4D87-BF4E-F2E1FCC97718}"/>
                </a:ext>
              </a:extLst>
            </p:cNvPr>
            <p:cNvSpPr/>
            <p:nvPr/>
          </p:nvSpPr>
          <p:spPr>
            <a:xfrm rot="949">
              <a:off x="6613193" y="2912841"/>
              <a:ext cx="4350560" cy="1506674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 b="1" dirty="0"/>
                <a:t>Интервью: оказалось, ожидает, что придется сидеть за компьютером вместо выполнения работы</a:t>
              </a:r>
              <a:endParaRPr sz="1900" b="1" dirty="0"/>
            </a:p>
          </p:txBody>
        </p:sp>
        <p:sp>
          <p:nvSpPr>
            <p:cNvPr id="12" name="Google Shape;289;p40">
              <a:extLst>
                <a:ext uri="{FF2B5EF4-FFF2-40B4-BE49-F238E27FC236}">
                  <a16:creationId xmlns:a16="http://schemas.microsoft.com/office/drawing/2014/main" id="{A7C91100-06B2-406B-BF59-4B4773C87D82}"/>
                </a:ext>
              </a:extLst>
            </p:cNvPr>
            <p:cNvSpPr/>
            <p:nvPr/>
          </p:nvSpPr>
          <p:spPr>
            <a:xfrm rot="949">
              <a:off x="6613193" y="4492186"/>
              <a:ext cx="4350560" cy="1506674"/>
            </a:xfrm>
            <a:prstGeom prst="ellipse">
              <a:avLst/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 b="1"/>
                <a:t>Поработал с цифровым сервисом → Понял преимущества, сам стал адвокатом цифровизации</a:t>
              </a:r>
              <a:endParaRPr sz="1900" b="1"/>
            </a:p>
          </p:txBody>
        </p:sp>
      </p:grpSp>
    </p:spTree>
    <p:extLst>
      <p:ext uri="{BB962C8B-B14F-4D97-AF65-F5344CB8AC3E}">
        <p14:creationId xmlns:p14="http://schemas.microsoft.com/office/powerpoint/2010/main" val="359164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Пример приложения для фермеров в Замбии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EA4546A-E980-4090-805D-E9E08106E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59426"/>
            <a:ext cx="10515600" cy="1082762"/>
          </a:xfrm>
        </p:spPr>
        <p:txBody>
          <a:bodyPr anchor="b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400" dirty="0">
                <a:solidFill>
                  <a:schemeClr val="dk1"/>
                </a:solidFill>
              </a:rPr>
              <a:t>Icons that were easily misinterpreted or misunderstood by the farmers.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400" dirty="0">
                <a:solidFill>
                  <a:schemeClr val="dk1"/>
                </a:solidFill>
              </a:rPr>
              <a:t>Language and scenarios that were too complicated to follow, resulting in long learning times for the farmers.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400" dirty="0">
                <a:solidFill>
                  <a:schemeClr val="dk1"/>
                </a:solidFill>
              </a:rPr>
              <a:t>Profile access restrictions that limited users’ ability to buy and sell simultaneously.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400" dirty="0">
                <a:solidFill>
                  <a:schemeClr val="dk1"/>
                </a:solidFill>
              </a:rPr>
              <a:t>Lack of key additional features, such as weather and transport information that limited the app’s usefulness.</a:t>
            </a:r>
            <a:endParaRPr lang="en-US" sz="1400" dirty="0"/>
          </a:p>
        </p:txBody>
      </p:sp>
      <p:pic>
        <p:nvPicPr>
          <p:cNvPr id="10" name="Google Shape;295;p41">
            <a:extLst>
              <a:ext uri="{FF2B5EF4-FFF2-40B4-BE49-F238E27FC236}">
                <a16:creationId xmlns:a16="http://schemas.microsoft.com/office/drawing/2014/main" id="{BCE0C6D4-528A-4E9E-89E9-7EA0722C618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7250" y="1689100"/>
            <a:ext cx="5057494" cy="3044664"/>
          </a:xfrm>
          <a:prstGeom prst="rect">
            <a:avLst/>
          </a:prstGeom>
          <a:noFill/>
          <a:ln w="1905">
            <a:solidFill>
              <a:schemeClr val="tx1"/>
            </a:solidFill>
          </a:ln>
        </p:spPr>
      </p:pic>
      <p:sp>
        <p:nvSpPr>
          <p:cNvPr id="16" name="Google Shape;204;p30">
            <a:extLst>
              <a:ext uri="{FF2B5EF4-FFF2-40B4-BE49-F238E27FC236}">
                <a16:creationId xmlns:a16="http://schemas.microsoft.com/office/drawing/2014/main" id="{9D84A777-09D0-4B1E-B8C9-3AAF2939053B}"/>
              </a:ext>
            </a:extLst>
          </p:cNvPr>
          <p:cNvSpPr/>
          <p:nvPr/>
        </p:nvSpPr>
        <p:spPr>
          <a:xfrm>
            <a:off x="6153150" y="1306479"/>
            <a:ext cx="5057494" cy="4256121"/>
          </a:xfrm>
          <a:prstGeom prst="wedgeRectCallout">
            <a:avLst>
              <a:gd name="adj1" fmla="val -18322"/>
              <a:gd name="adj2" fmla="val 43006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" lvl="0">
              <a:lnSpc>
                <a:spcPct val="95000"/>
              </a:lnSpc>
              <a:spcAft>
                <a:spcPts val="600"/>
              </a:spcAft>
              <a:buClr>
                <a:srgbClr val="00B050"/>
              </a:buClr>
            </a:pPr>
            <a:r>
              <a:rPr lang="ru-RU" sz="2200" b="1" dirty="0" err="1"/>
              <a:t>Maano</a:t>
            </a:r>
            <a:r>
              <a:rPr lang="ru" sz="2200" dirty="0"/>
              <a:t> — </a:t>
            </a:r>
            <a:r>
              <a:rPr lang="ru-RU" sz="2200" dirty="0"/>
              <a:t>приложение запущено</a:t>
            </a:r>
            <a:br>
              <a:rPr lang="ru-RU" sz="2200" dirty="0"/>
            </a:br>
            <a:r>
              <a:rPr lang="ru-RU" sz="2200" dirty="0"/>
              <a:t>при поддержке ООН в 2017.</a:t>
            </a:r>
            <a:br>
              <a:rPr lang="ru-RU" sz="2200" dirty="0"/>
            </a:br>
            <a:r>
              <a:rPr lang="ru-RU" sz="2200" dirty="0"/>
              <a:t>Мелким хозяйствам стало легче искать покупателей, торговаться и рекламировать свой товар</a:t>
            </a:r>
            <a:r>
              <a:rPr lang="ru-RU" sz="2200" b="1" dirty="0"/>
              <a:t>, НО</a:t>
            </a:r>
            <a:r>
              <a:rPr lang="ru-RU" sz="2200" dirty="0"/>
              <a:t>:</a:t>
            </a:r>
            <a:endParaRPr lang="ru-RU" sz="2100" dirty="0"/>
          </a:p>
          <a:p>
            <a:pPr marL="1080000" lvl="0" indent="-216000">
              <a:lnSpc>
                <a:spcPct val="95000"/>
              </a:lnSpc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>
                <a:latin typeface="+mj-lt"/>
              </a:rPr>
              <a:t>Приходилось долго обучать работе с приложением</a:t>
            </a:r>
          </a:p>
          <a:p>
            <a:pPr marL="1080000" lvl="0" indent="-216000">
              <a:lnSpc>
                <a:spcPct val="95000"/>
              </a:lnSpc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>
                <a:latin typeface="+mj-lt"/>
              </a:rPr>
              <a:t>Язык, иконки</a:t>
            </a:r>
            <a:r>
              <a:rPr lang="ru" sz="2100" dirty="0">
                <a:latin typeface="+mj-lt"/>
              </a:rPr>
              <a:t> — </a:t>
            </a:r>
            <a:r>
              <a:rPr lang="ru-RU" sz="2100" dirty="0">
                <a:latin typeface="+mj-lt"/>
              </a:rPr>
              <a:t>непонятные</a:t>
            </a:r>
          </a:p>
          <a:p>
            <a:pPr marL="1080000" lvl="0" indent="-216000">
              <a:lnSpc>
                <a:spcPct val="95000"/>
              </a:lnSpc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>
                <a:latin typeface="+mj-lt"/>
              </a:rPr>
              <a:t>Нельзя и продавать, и покупать товары</a:t>
            </a:r>
          </a:p>
          <a:p>
            <a:pPr marL="1080000" lvl="0" indent="-216000">
              <a:lnSpc>
                <a:spcPct val="95000"/>
              </a:lnSpc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>
                <a:latin typeface="+mj-lt"/>
              </a:rPr>
              <a:t>Нет информации по логистике и погоде </a:t>
            </a:r>
          </a:p>
          <a:p>
            <a:pPr marL="252000" lvl="0" indent="-216000">
              <a:lnSpc>
                <a:spcPct val="95000"/>
              </a:lnSpc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ru-RU" sz="2100" dirty="0"/>
          </a:p>
        </p:txBody>
      </p:sp>
      <p:pic>
        <p:nvPicPr>
          <p:cNvPr id="17" name="Google Shape;298;p41">
            <a:extLst>
              <a:ext uri="{FF2B5EF4-FFF2-40B4-BE49-F238E27FC236}">
                <a16:creationId xmlns:a16="http://schemas.microsoft.com/office/drawing/2014/main" id="{DBBAF935-29E2-4183-87EE-44A966EB89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6600" y="3702049"/>
            <a:ext cx="763350" cy="763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877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304;p42">
            <a:extLst>
              <a:ext uri="{FF2B5EF4-FFF2-40B4-BE49-F238E27FC236}">
                <a16:creationId xmlns:a16="http://schemas.microsoft.com/office/drawing/2014/main" id="{D14460A6-82FF-4312-AB11-11E1D7A895A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9270" b="23791"/>
          <a:stretch/>
        </p:blipFill>
        <p:spPr>
          <a:xfrm>
            <a:off x="4984722" y="2330967"/>
            <a:ext cx="3032180" cy="288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06;p42">
            <a:extLst>
              <a:ext uri="{FF2B5EF4-FFF2-40B4-BE49-F238E27FC236}">
                <a16:creationId xmlns:a16="http://schemas.microsoft.com/office/drawing/2014/main" id="{1BF56EBF-423D-4DBB-9488-8926E172D2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6098" y="2693848"/>
            <a:ext cx="1997202" cy="1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04;p42">
            <a:extLst>
              <a:ext uri="{FF2B5EF4-FFF2-40B4-BE49-F238E27FC236}">
                <a16:creationId xmlns:a16="http://schemas.microsoft.com/office/drawing/2014/main" id="{33E4169D-48ED-4158-B92F-B3CC28A0405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248" r="59271" b="23791"/>
          <a:stretch/>
        </p:blipFill>
        <p:spPr>
          <a:xfrm>
            <a:off x="911511" y="2330968"/>
            <a:ext cx="2641458" cy="28867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могло пойти не так?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564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Решение: поговорить с аграриями!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FF4A585-B80F-49C0-87B0-C32AE0A79720}"/>
              </a:ext>
            </a:extLst>
          </p:cNvPr>
          <p:cNvSpPr txBox="1">
            <a:spLocks/>
          </p:cNvSpPr>
          <p:nvPr/>
        </p:nvSpPr>
        <p:spPr>
          <a:xfrm>
            <a:off x="838200" y="5159426"/>
            <a:ext cx="10833100" cy="1082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dk1"/>
                </a:solidFill>
              </a:rPr>
              <a:t>Источник: </a:t>
            </a:r>
            <a:r>
              <a:rPr lang="ru-RU" sz="1400" dirty="0">
                <a:solidFill>
                  <a:schemeClr val="dk1"/>
                </a:solidFill>
              </a:rPr>
              <a:t>https://www.google.ru/amp/s/yuxdakar.wordpress.com/2019/01/23/ux-design-for-agriculture-in-africa-case-study-from-zambia-hcd/amp/</a:t>
            </a:r>
            <a:endParaRPr lang="ru-RU" sz="1400" dirty="0"/>
          </a:p>
        </p:txBody>
      </p:sp>
      <p:sp>
        <p:nvSpPr>
          <p:cNvPr id="9" name="Google Shape;204;p30">
            <a:extLst>
              <a:ext uri="{FF2B5EF4-FFF2-40B4-BE49-F238E27FC236}">
                <a16:creationId xmlns:a16="http://schemas.microsoft.com/office/drawing/2014/main" id="{19BC5E66-5993-421B-9024-1014785A9AE9}"/>
              </a:ext>
            </a:extLst>
          </p:cNvPr>
          <p:cNvSpPr/>
          <p:nvPr/>
        </p:nvSpPr>
        <p:spPr>
          <a:xfrm>
            <a:off x="6153150" y="1123950"/>
            <a:ext cx="5403850" cy="3711626"/>
          </a:xfrm>
          <a:prstGeom prst="wedgeRectCallout">
            <a:avLst>
              <a:gd name="adj1" fmla="val -18322"/>
              <a:gd name="adj2" fmla="val 43006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2000" lvl="0" indent="-216000"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Провели интервью с фермерами</a:t>
            </a:r>
            <a:br>
              <a:rPr lang="ru-RU" sz="2100" dirty="0"/>
            </a:br>
            <a:r>
              <a:rPr lang="ru-RU" sz="2100" dirty="0"/>
              <a:t>и </a:t>
            </a:r>
            <a:r>
              <a:rPr lang="ru-RU" sz="2100" dirty="0" err="1"/>
              <a:t>амбассадорами</a:t>
            </a:r>
            <a:r>
              <a:rPr lang="ru-RU" sz="2100" dirty="0"/>
              <a:t> приложения</a:t>
            </a:r>
          </a:p>
          <a:p>
            <a:pPr marL="252000" lvl="0" indent="-216000"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Нашли основные проблемы </a:t>
            </a:r>
          </a:p>
          <a:p>
            <a:pPr marL="252000" lvl="0" indent="-216000"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Изучили, что еще есть</a:t>
            </a:r>
            <a:r>
              <a:rPr lang="en-US" sz="2100" dirty="0"/>
              <a:t> </a:t>
            </a:r>
            <a:r>
              <a:rPr lang="ru-RU" sz="2100" dirty="0"/>
              <a:t>на рынке</a:t>
            </a:r>
          </a:p>
          <a:p>
            <a:pPr marL="252000" lvl="0" indent="-216000"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Сделали прототипы (бумажные</a:t>
            </a:r>
            <a:br>
              <a:rPr lang="ru-RU" sz="2100" dirty="0"/>
            </a:br>
            <a:r>
              <a:rPr lang="ru-RU" sz="2100" dirty="0"/>
              <a:t>и цифровые)</a:t>
            </a:r>
          </a:p>
          <a:p>
            <a:pPr marL="252000" lvl="0" indent="-216000"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Протестировали с пользователями</a:t>
            </a:r>
          </a:p>
          <a:p>
            <a:pPr marL="252000" lvl="0" indent="-216000"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Доработали и снова протестировали</a:t>
            </a:r>
          </a:p>
        </p:txBody>
      </p:sp>
      <p:pic>
        <p:nvPicPr>
          <p:cNvPr id="8" name="Google Shape;313;p43">
            <a:extLst>
              <a:ext uri="{FF2B5EF4-FFF2-40B4-BE49-F238E27FC236}">
                <a16:creationId xmlns:a16="http://schemas.microsoft.com/office/drawing/2014/main" id="{8006A2D1-B80E-485E-90F6-33EA60B632A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784"/>
          <a:stretch/>
        </p:blipFill>
        <p:spPr>
          <a:xfrm>
            <a:off x="858524" y="1447800"/>
            <a:ext cx="2445397" cy="338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14;p43" descr="image34.png">
            <a:extLst>
              <a:ext uri="{FF2B5EF4-FFF2-40B4-BE49-F238E27FC236}">
                <a16:creationId xmlns:a16="http://schemas.microsoft.com/office/drawing/2014/main" id="{13849D07-55ED-41D4-AF4A-63E9939525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6848"/>
          <a:stretch/>
        </p:blipFill>
        <p:spPr>
          <a:xfrm>
            <a:off x="3469347" y="1447800"/>
            <a:ext cx="2445397" cy="3387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738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321;p44" descr="Screen Shot 2017-03-28 at 10.43.31.png">
            <a:extLst>
              <a:ext uri="{FF2B5EF4-FFF2-40B4-BE49-F238E27FC236}">
                <a16:creationId xmlns:a16="http://schemas.microsoft.com/office/drawing/2014/main" id="{291B2E80-257D-40F6-83B3-BB3D92448C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479" t="22952" r="12242" b="10518"/>
          <a:stretch/>
        </p:blipFill>
        <p:spPr>
          <a:xfrm>
            <a:off x="2260600" y="1498599"/>
            <a:ext cx="7721600" cy="47593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Инструмент: карта эмпатии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10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D53685E-1C0F-41DC-840F-D1AD0785924D}"/>
              </a:ext>
            </a:extLst>
          </p:cNvPr>
          <p:cNvGrpSpPr/>
          <p:nvPr/>
        </p:nvGrpSpPr>
        <p:grpSpPr>
          <a:xfrm>
            <a:off x="1611878" y="1579666"/>
            <a:ext cx="8938647" cy="4376634"/>
            <a:chOff x="409300" y="1058661"/>
            <a:chExt cx="7958700" cy="3896822"/>
          </a:xfrm>
        </p:grpSpPr>
        <p:sp>
          <p:nvSpPr>
            <p:cNvPr id="37" name="Google Shape;328;p45">
              <a:extLst>
                <a:ext uri="{FF2B5EF4-FFF2-40B4-BE49-F238E27FC236}">
                  <a16:creationId xmlns:a16="http://schemas.microsoft.com/office/drawing/2014/main" id="{DF54BEBE-C235-4FFB-A073-3BAD84A04080}"/>
                </a:ext>
              </a:extLst>
            </p:cNvPr>
            <p:cNvSpPr/>
            <p:nvPr/>
          </p:nvSpPr>
          <p:spPr>
            <a:xfrm>
              <a:off x="3120700" y="1098478"/>
              <a:ext cx="2555400" cy="448611"/>
            </a:xfrm>
            <a:prstGeom prst="rect">
              <a:avLst/>
            </a:prstGeom>
            <a:gradFill flip="none" rotWithShape="1">
              <a:gsLst>
                <a:gs pos="0">
                  <a:srgbClr val="034A89"/>
                </a:gs>
                <a:gs pos="50000">
                  <a:srgbClr val="21746A"/>
                </a:gs>
                <a:gs pos="100000">
                  <a:srgbClr val="3D9C48"/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" name="Google Shape;326;p45">
              <a:extLst>
                <a:ext uri="{FF2B5EF4-FFF2-40B4-BE49-F238E27FC236}">
                  <a16:creationId xmlns:a16="http://schemas.microsoft.com/office/drawing/2014/main" id="{91865045-2205-4820-9360-EF0B608FB59E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85500" y="1581012"/>
              <a:ext cx="1206300" cy="1470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328;p45">
              <a:extLst>
                <a:ext uri="{FF2B5EF4-FFF2-40B4-BE49-F238E27FC236}">
                  <a16:creationId xmlns:a16="http://schemas.microsoft.com/office/drawing/2014/main" id="{D38661D4-9401-4FA5-992C-662F1D65E435}"/>
                </a:ext>
              </a:extLst>
            </p:cNvPr>
            <p:cNvSpPr/>
            <p:nvPr/>
          </p:nvSpPr>
          <p:spPr>
            <a:xfrm>
              <a:off x="3120700" y="2963092"/>
              <a:ext cx="2555400" cy="1992300"/>
            </a:xfrm>
            <a:prstGeom prst="rect">
              <a:avLst/>
            </a:prstGeom>
            <a:gradFill flip="none" rotWithShape="1">
              <a:gsLst>
                <a:gs pos="0">
                  <a:srgbClr val="034A89"/>
                </a:gs>
                <a:gs pos="50000">
                  <a:srgbClr val="21746A"/>
                </a:gs>
                <a:gs pos="100000">
                  <a:srgbClr val="3D9C48"/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0;p45">
              <a:extLst>
                <a:ext uri="{FF2B5EF4-FFF2-40B4-BE49-F238E27FC236}">
                  <a16:creationId xmlns:a16="http://schemas.microsoft.com/office/drawing/2014/main" id="{0ECB16B9-1EB6-4D41-AEDF-8A2E09EAD1CB}"/>
                </a:ext>
              </a:extLst>
            </p:cNvPr>
            <p:cNvSpPr/>
            <p:nvPr/>
          </p:nvSpPr>
          <p:spPr>
            <a:xfrm>
              <a:off x="409300" y="1098478"/>
              <a:ext cx="2711400" cy="1306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34A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1;p45">
              <a:extLst>
                <a:ext uri="{FF2B5EF4-FFF2-40B4-BE49-F238E27FC236}">
                  <a16:creationId xmlns:a16="http://schemas.microsoft.com/office/drawing/2014/main" id="{5CD0F009-7E5F-4796-B75A-0F9BCBE9459D}"/>
                </a:ext>
              </a:extLst>
            </p:cNvPr>
            <p:cNvSpPr/>
            <p:nvPr/>
          </p:nvSpPr>
          <p:spPr>
            <a:xfrm>
              <a:off x="409300" y="2405381"/>
              <a:ext cx="2711400" cy="1306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34A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2;p45">
              <a:extLst>
                <a:ext uri="{FF2B5EF4-FFF2-40B4-BE49-F238E27FC236}">
                  <a16:creationId xmlns:a16="http://schemas.microsoft.com/office/drawing/2014/main" id="{6F15748F-AAD9-42EB-9EC1-D9233D9D2C08}"/>
                </a:ext>
              </a:extLst>
            </p:cNvPr>
            <p:cNvSpPr/>
            <p:nvPr/>
          </p:nvSpPr>
          <p:spPr>
            <a:xfrm>
              <a:off x="409300" y="3712283"/>
              <a:ext cx="2711400" cy="1243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34A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3;p45">
              <a:extLst>
                <a:ext uri="{FF2B5EF4-FFF2-40B4-BE49-F238E27FC236}">
                  <a16:creationId xmlns:a16="http://schemas.microsoft.com/office/drawing/2014/main" id="{0D12C40C-B549-4C85-B292-1258A48BD205}"/>
                </a:ext>
              </a:extLst>
            </p:cNvPr>
            <p:cNvSpPr/>
            <p:nvPr/>
          </p:nvSpPr>
          <p:spPr>
            <a:xfrm>
              <a:off x="5656600" y="1098478"/>
              <a:ext cx="2711400" cy="1306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D9C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4;p45">
              <a:extLst>
                <a:ext uri="{FF2B5EF4-FFF2-40B4-BE49-F238E27FC236}">
                  <a16:creationId xmlns:a16="http://schemas.microsoft.com/office/drawing/2014/main" id="{DB0A8D41-463E-4C5C-B138-34D641C4655E}"/>
                </a:ext>
              </a:extLst>
            </p:cNvPr>
            <p:cNvSpPr/>
            <p:nvPr/>
          </p:nvSpPr>
          <p:spPr>
            <a:xfrm>
              <a:off x="5656600" y="2405381"/>
              <a:ext cx="2711400" cy="1306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D9C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;p45">
              <a:extLst>
                <a:ext uri="{FF2B5EF4-FFF2-40B4-BE49-F238E27FC236}">
                  <a16:creationId xmlns:a16="http://schemas.microsoft.com/office/drawing/2014/main" id="{89D88502-C846-42BB-9D4F-3BDEDCE62286}"/>
                </a:ext>
              </a:extLst>
            </p:cNvPr>
            <p:cNvSpPr/>
            <p:nvPr/>
          </p:nvSpPr>
          <p:spPr>
            <a:xfrm>
              <a:off x="5656600" y="3712283"/>
              <a:ext cx="2711400" cy="1243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D9C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6;p45">
              <a:extLst>
                <a:ext uri="{FF2B5EF4-FFF2-40B4-BE49-F238E27FC236}">
                  <a16:creationId xmlns:a16="http://schemas.microsoft.com/office/drawing/2014/main" id="{071CAB86-F711-4CDB-B13D-EDE86B596CC5}"/>
                </a:ext>
              </a:extLst>
            </p:cNvPr>
            <p:cNvSpPr txBox="1"/>
            <p:nvPr/>
          </p:nvSpPr>
          <p:spPr>
            <a:xfrm>
              <a:off x="3629167" y="1058661"/>
              <a:ext cx="1518967" cy="4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 b="1" dirty="0">
                  <a:solidFill>
                    <a:srgbClr val="FFFFFF"/>
                  </a:solidFill>
                </a:rPr>
                <a:t>Владимир</a:t>
              </a:r>
              <a:endParaRPr sz="2300" b="1" dirty="0">
                <a:solidFill>
                  <a:srgbClr val="FFFFFF"/>
                </a:solidFill>
              </a:endParaRPr>
            </a:p>
          </p:txBody>
        </p:sp>
        <p:sp>
          <p:nvSpPr>
            <p:cNvPr id="24" name="Google Shape;337;p45">
              <a:extLst>
                <a:ext uri="{FF2B5EF4-FFF2-40B4-BE49-F238E27FC236}">
                  <a16:creationId xmlns:a16="http://schemas.microsoft.com/office/drawing/2014/main" id="{0899A6A4-FB6A-433F-ABA1-A3060E345964}"/>
                </a:ext>
              </a:extLst>
            </p:cNvPr>
            <p:cNvSpPr txBox="1"/>
            <p:nvPr/>
          </p:nvSpPr>
          <p:spPr>
            <a:xfrm>
              <a:off x="5761600" y="1098376"/>
              <a:ext cx="2501401" cy="130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 b="1" dirty="0">
                  <a:solidFill>
                    <a:srgbClr val="034A89"/>
                  </a:solidFill>
                </a:rPr>
                <a:t>Стиль принятия решений</a:t>
              </a:r>
              <a:endParaRPr sz="2200" b="1" dirty="0">
                <a:solidFill>
                  <a:srgbClr val="034A89"/>
                </a:solidFill>
              </a:endParaRPr>
            </a:p>
          </p:txBody>
        </p:sp>
        <p:sp>
          <p:nvSpPr>
            <p:cNvPr id="25" name="Google Shape;338;p45">
              <a:extLst>
                <a:ext uri="{FF2B5EF4-FFF2-40B4-BE49-F238E27FC236}">
                  <a16:creationId xmlns:a16="http://schemas.microsoft.com/office/drawing/2014/main" id="{1B3FBEF6-5896-494E-8574-0C0738EDF51A}"/>
                </a:ext>
              </a:extLst>
            </p:cNvPr>
            <p:cNvSpPr txBox="1"/>
            <p:nvPr/>
          </p:nvSpPr>
          <p:spPr>
            <a:xfrm>
              <a:off x="6418300" y="2405278"/>
              <a:ext cx="1206300" cy="13069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 b="1" dirty="0">
                  <a:solidFill>
                    <a:srgbClr val="034A89"/>
                  </a:solidFill>
                </a:rPr>
                <a:t>Доверяет</a:t>
              </a:r>
              <a:endParaRPr sz="2200" b="1" dirty="0">
                <a:solidFill>
                  <a:srgbClr val="034A89"/>
                </a:solidFill>
              </a:endParaRPr>
            </a:p>
          </p:txBody>
        </p:sp>
        <p:sp>
          <p:nvSpPr>
            <p:cNvPr id="26" name="Google Shape;339;p45">
              <a:extLst>
                <a:ext uri="{FF2B5EF4-FFF2-40B4-BE49-F238E27FC236}">
                  <a16:creationId xmlns:a16="http://schemas.microsoft.com/office/drawing/2014/main" id="{3F47CAF4-BC2E-486E-BAA5-B44E2C34998A}"/>
                </a:ext>
              </a:extLst>
            </p:cNvPr>
            <p:cNvSpPr txBox="1"/>
            <p:nvPr/>
          </p:nvSpPr>
          <p:spPr>
            <a:xfrm>
              <a:off x="502203" y="2405176"/>
              <a:ext cx="2539896" cy="1306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 b="1" dirty="0">
                  <a:solidFill>
                    <a:srgbClr val="034A89"/>
                  </a:solidFill>
                </a:rPr>
                <a:t>Проф. </a:t>
              </a:r>
              <a:r>
                <a:rPr lang="ru-RU" sz="2200" b="1" dirty="0">
                  <a:solidFill>
                    <a:srgbClr val="034A89"/>
                  </a:solidFill>
                </a:rPr>
                <a:t>И</a:t>
              </a:r>
              <a:r>
                <a:rPr lang="ru" sz="2200" b="1" dirty="0">
                  <a:solidFill>
                    <a:srgbClr val="034A89"/>
                  </a:solidFill>
                </a:rPr>
                <a:t>нтересы</a:t>
              </a:r>
            </a:p>
            <a:p>
              <a:pPr algn="ctr">
                <a:lnSpc>
                  <a:spcPct val="75000"/>
                </a:lnSpc>
              </a:pPr>
              <a:r>
                <a:rPr lang="ru-RU" sz="2200" dirty="0">
                  <a:solidFill>
                    <a:srgbClr val="999999"/>
                  </a:solidFill>
                </a:rPr>
                <a:t>Например: ищет способы быстро продавать урожай</a:t>
              </a:r>
            </a:p>
          </p:txBody>
        </p:sp>
        <p:sp>
          <p:nvSpPr>
            <p:cNvPr id="27" name="Google Shape;340;p45">
              <a:extLst>
                <a:ext uri="{FF2B5EF4-FFF2-40B4-BE49-F238E27FC236}">
                  <a16:creationId xmlns:a16="http://schemas.microsoft.com/office/drawing/2014/main" id="{C1E4A305-BA11-421D-A970-FDA62556F504}"/>
                </a:ext>
              </a:extLst>
            </p:cNvPr>
            <p:cNvSpPr txBox="1"/>
            <p:nvPr/>
          </p:nvSpPr>
          <p:spPr>
            <a:xfrm>
              <a:off x="459203" y="3712181"/>
              <a:ext cx="2609897" cy="124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 b="1" dirty="0">
                  <a:solidFill>
                    <a:srgbClr val="034A89"/>
                  </a:solidFill>
                </a:rPr>
                <a:t>Не понимает</a:t>
              </a:r>
            </a:p>
            <a:p>
              <a:pPr algn="ctr">
                <a:lnSpc>
                  <a:spcPct val="75000"/>
                </a:lnSpc>
              </a:pPr>
              <a:r>
                <a:rPr lang="ru-RU" sz="2200" dirty="0">
                  <a:solidFill>
                    <a:srgbClr val="999999"/>
                  </a:solidFill>
                </a:rPr>
                <a:t>Например: зачем покупать зарубежную технику?</a:t>
              </a:r>
            </a:p>
          </p:txBody>
        </p:sp>
        <p:sp>
          <p:nvSpPr>
            <p:cNvPr id="29" name="Google Shape;341;p45">
              <a:extLst>
                <a:ext uri="{FF2B5EF4-FFF2-40B4-BE49-F238E27FC236}">
                  <a16:creationId xmlns:a16="http://schemas.microsoft.com/office/drawing/2014/main" id="{C32BD1F5-F2DE-402D-8D99-A8BD6F623377}"/>
                </a:ext>
              </a:extLst>
            </p:cNvPr>
            <p:cNvSpPr txBox="1"/>
            <p:nvPr/>
          </p:nvSpPr>
          <p:spPr>
            <a:xfrm>
              <a:off x="6030803" y="3752283"/>
              <a:ext cx="2079300" cy="1203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 b="1" dirty="0">
                  <a:solidFill>
                    <a:srgbClr val="034A89"/>
                  </a:solidFill>
                </a:rPr>
                <a:t>Мечтает о</a:t>
              </a:r>
              <a:endParaRPr sz="2200" b="1" dirty="0">
                <a:solidFill>
                  <a:srgbClr val="034A89"/>
                </a:solidFill>
              </a:endParaRPr>
            </a:p>
          </p:txBody>
        </p:sp>
        <p:sp>
          <p:nvSpPr>
            <p:cNvPr id="30" name="Google Shape;342;p45">
              <a:extLst>
                <a:ext uri="{FF2B5EF4-FFF2-40B4-BE49-F238E27FC236}">
                  <a16:creationId xmlns:a16="http://schemas.microsoft.com/office/drawing/2014/main" id="{5ED87452-5D1A-4260-BB6A-38ACF4269E76}"/>
                </a:ext>
              </a:extLst>
            </p:cNvPr>
            <p:cNvSpPr txBox="1"/>
            <p:nvPr/>
          </p:nvSpPr>
          <p:spPr>
            <a:xfrm>
              <a:off x="3206200" y="3051524"/>
              <a:ext cx="2364900" cy="1903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500" b="1" dirty="0">
                  <a:solidFill>
                    <a:srgbClr val="FFFFFF"/>
                  </a:solidFill>
                </a:rPr>
                <a:t>Директор хозяйства </a:t>
              </a:r>
              <a:endParaRPr sz="1500" b="1" dirty="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500" b="1" dirty="0">
                  <a:solidFill>
                    <a:srgbClr val="FFFFFF"/>
                  </a:solidFill>
                </a:rPr>
                <a:t>с посевной пл. 5 тыс. га, Курская обл.</a:t>
              </a:r>
            </a:p>
            <a:p>
              <a:pPr lvl="0"/>
              <a:endParaRPr lang="ru-RU" sz="1500" b="1" dirty="0">
                <a:solidFill>
                  <a:srgbClr val="FFFFFF"/>
                </a:solidFill>
              </a:endParaRPr>
            </a:p>
            <a:p>
              <a:pPr lvl="0"/>
              <a:r>
                <a:rPr lang="ru-RU" sz="1500" b="1" dirty="0">
                  <a:solidFill>
                    <a:srgbClr val="FFFFFF"/>
                  </a:solidFill>
                </a:rPr>
                <a:t>Жизненный девиз:</a:t>
              </a:r>
            </a:p>
            <a:p>
              <a:pPr lvl="0" algn="ctr"/>
              <a:r>
                <a:rPr lang="ru-RU" sz="4400" b="1" dirty="0">
                  <a:solidFill>
                    <a:srgbClr val="FFFFFF"/>
                  </a:solidFill>
                </a:rPr>
                <a:t>?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FFFFFF"/>
                </a:solidFill>
              </a:endParaRPr>
            </a:p>
          </p:txBody>
        </p:sp>
        <p:sp>
          <p:nvSpPr>
            <p:cNvPr id="31" name="Google Shape;343;p45">
              <a:extLst>
                <a:ext uri="{FF2B5EF4-FFF2-40B4-BE49-F238E27FC236}">
                  <a16:creationId xmlns:a16="http://schemas.microsoft.com/office/drawing/2014/main" id="{7566AFE1-BFC7-458E-A57B-00D06754C5E0}"/>
                </a:ext>
              </a:extLst>
            </p:cNvPr>
            <p:cNvSpPr txBox="1"/>
            <p:nvPr/>
          </p:nvSpPr>
          <p:spPr>
            <a:xfrm>
              <a:off x="409300" y="1098171"/>
              <a:ext cx="2711400" cy="130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 b="1" dirty="0">
                  <a:solidFill>
                    <a:srgbClr val="034A89"/>
                  </a:solidFill>
                </a:rPr>
                <a:t>Отношение к технологиям</a:t>
              </a:r>
              <a:endParaRPr sz="2200" b="1" dirty="0">
                <a:solidFill>
                  <a:srgbClr val="034A89"/>
                </a:solidFill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Инструмент: карта эмпатии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635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4DDA2F-F5CC-47F8-A79A-379D7811B7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8" b="13185"/>
          <a:stretch/>
        </p:blipFill>
        <p:spPr>
          <a:xfrm>
            <a:off x="5761490" y="1183004"/>
            <a:ext cx="4486276" cy="44876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EBDC3-6A94-4C7B-8A23-FEE7F5EA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Персона-модели аграриев</a:t>
            </a:r>
            <a:br>
              <a:rPr lang="ru-RU" dirty="0"/>
            </a:br>
            <a:r>
              <a:rPr lang="ru-RU" b="0" dirty="0"/>
              <a:t>Исследование </a:t>
            </a:r>
            <a:r>
              <a:rPr lang="ru-RU" b="0" dirty="0" err="1"/>
              <a:t>Wonderful</a:t>
            </a:r>
            <a:r>
              <a:rPr lang="ru-RU" b="0" dirty="0"/>
              <a:t> </a:t>
            </a:r>
            <a:r>
              <a:rPr lang="ru-RU" b="0" dirty="0" err="1"/>
              <a:t>lab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3200475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D53685E-1C0F-41DC-840F-D1AD0785924D}"/>
              </a:ext>
            </a:extLst>
          </p:cNvPr>
          <p:cNvGrpSpPr/>
          <p:nvPr/>
        </p:nvGrpSpPr>
        <p:grpSpPr>
          <a:xfrm>
            <a:off x="1611878" y="1579666"/>
            <a:ext cx="8938647" cy="4376634"/>
            <a:chOff x="409300" y="1058661"/>
            <a:chExt cx="7958700" cy="3896822"/>
          </a:xfrm>
        </p:grpSpPr>
        <p:sp>
          <p:nvSpPr>
            <p:cNvPr id="37" name="Google Shape;328;p45">
              <a:extLst>
                <a:ext uri="{FF2B5EF4-FFF2-40B4-BE49-F238E27FC236}">
                  <a16:creationId xmlns:a16="http://schemas.microsoft.com/office/drawing/2014/main" id="{DF54BEBE-C235-4FFB-A073-3BAD84A04080}"/>
                </a:ext>
              </a:extLst>
            </p:cNvPr>
            <p:cNvSpPr/>
            <p:nvPr/>
          </p:nvSpPr>
          <p:spPr>
            <a:xfrm>
              <a:off x="3120700" y="1098478"/>
              <a:ext cx="2555400" cy="448611"/>
            </a:xfrm>
            <a:prstGeom prst="rect">
              <a:avLst/>
            </a:prstGeom>
            <a:gradFill flip="none" rotWithShape="1">
              <a:gsLst>
                <a:gs pos="0">
                  <a:srgbClr val="034A89"/>
                </a:gs>
                <a:gs pos="50000">
                  <a:srgbClr val="21746A"/>
                </a:gs>
                <a:gs pos="100000">
                  <a:srgbClr val="3D9C48"/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" name="Google Shape;326;p45">
              <a:extLst>
                <a:ext uri="{FF2B5EF4-FFF2-40B4-BE49-F238E27FC236}">
                  <a16:creationId xmlns:a16="http://schemas.microsoft.com/office/drawing/2014/main" id="{91865045-2205-4820-9360-EF0B608FB59E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85500" y="1581012"/>
              <a:ext cx="1206300" cy="1470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328;p45">
              <a:extLst>
                <a:ext uri="{FF2B5EF4-FFF2-40B4-BE49-F238E27FC236}">
                  <a16:creationId xmlns:a16="http://schemas.microsoft.com/office/drawing/2014/main" id="{D38661D4-9401-4FA5-992C-662F1D65E435}"/>
                </a:ext>
              </a:extLst>
            </p:cNvPr>
            <p:cNvSpPr/>
            <p:nvPr/>
          </p:nvSpPr>
          <p:spPr>
            <a:xfrm>
              <a:off x="3120700" y="2963092"/>
              <a:ext cx="2555400" cy="1992300"/>
            </a:xfrm>
            <a:prstGeom prst="rect">
              <a:avLst/>
            </a:prstGeom>
            <a:gradFill flip="none" rotWithShape="1">
              <a:gsLst>
                <a:gs pos="0">
                  <a:srgbClr val="034A89"/>
                </a:gs>
                <a:gs pos="50000">
                  <a:srgbClr val="21746A"/>
                </a:gs>
                <a:gs pos="100000">
                  <a:srgbClr val="3D9C48"/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0;p45">
              <a:extLst>
                <a:ext uri="{FF2B5EF4-FFF2-40B4-BE49-F238E27FC236}">
                  <a16:creationId xmlns:a16="http://schemas.microsoft.com/office/drawing/2014/main" id="{0ECB16B9-1EB6-4D41-AEDF-8A2E09EAD1CB}"/>
                </a:ext>
              </a:extLst>
            </p:cNvPr>
            <p:cNvSpPr/>
            <p:nvPr/>
          </p:nvSpPr>
          <p:spPr>
            <a:xfrm>
              <a:off x="409300" y="1098478"/>
              <a:ext cx="2711400" cy="1306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34A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1;p45">
              <a:extLst>
                <a:ext uri="{FF2B5EF4-FFF2-40B4-BE49-F238E27FC236}">
                  <a16:creationId xmlns:a16="http://schemas.microsoft.com/office/drawing/2014/main" id="{5CD0F009-7E5F-4796-B75A-0F9BCBE9459D}"/>
                </a:ext>
              </a:extLst>
            </p:cNvPr>
            <p:cNvSpPr/>
            <p:nvPr/>
          </p:nvSpPr>
          <p:spPr>
            <a:xfrm>
              <a:off x="409300" y="2405381"/>
              <a:ext cx="2711400" cy="1306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34A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2;p45">
              <a:extLst>
                <a:ext uri="{FF2B5EF4-FFF2-40B4-BE49-F238E27FC236}">
                  <a16:creationId xmlns:a16="http://schemas.microsoft.com/office/drawing/2014/main" id="{6F15748F-AAD9-42EB-9EC1-D9233D9D2C08}"/>
                </a:ext>
              </a:extLst>
            </p:cNvPr>
            <p:cNvSpPr/>
            <p:nvPr/>
          </p:nvSpPr>
          <p:spPr>
            <a:xfrm>
              <a:off x="409300" y="3712283"/>
              <a:ext cx="2711400" cy="1243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34A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3;p45">
              <a:extLst>
                <a:ext uri="{FF2B5EF4-FFF2-40B4-BE49-F238E27FC236}">
                  <a16:creationId xmlns:a16="http://schemas.microsoft.com/office/drawing/2014/main" id="{0D12C40C-B549-4C85-B292-1258A48BD205}"/>
                </a:ext>
              </a:extLst>
            </p:cNvPr>
            <p:cNvSpPr/>
            <p:nvPr/>
          </p:nvSpPr>
          <p:spPr>
            <a:xfrm>
              <a:off x="5656600" y="1098478"/>
              <a:ext cx="2711400" cy="1306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D9C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4;p45">
              <a:extLst>
                <a:ext uri="{FF2B5EF4-FFF2-40B4-BE49-F238E27FC236}">
                  <a16:creationId xmlns:a16="http://schemas.microsoft.com/office/drawing/2014/main" id="{DB0A8D41-463E-4C5C-B138-34D641C4655E}"/>
                </a:ext>
              </a:extLst>
            </p:cNvPr>
            <p:cNvSpPr/>
            <p:nvPr/>
          </p:nvSpPr>
          <p:spPr>
            <a:xfrm>
              <a:off x="5656600" y="2405381"/>
              <a:ext cx="2711400" cy="1306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D9C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;p45">
              <a:extLst>
                <a:ext uri="{FF2B5EF4-FFF2-40B4-BE49-F238E27FC236}">
                  <a16:creationId xmlns:a16="http://schemas.microsoft.com/office/drawing/2014/main" id="{89D88502-C846-42BB-9D4F-3BDEDCE62286}"/>
                </a:ext>
              </a:extLst>
            </p:cNvPr>
            <p:cNvSpPr/>
            <p:nvPr/>
          </p:nvSpPr>
          <p:spPr>
            <a:xfrm>
              <a:off x="5656600" y="3712283"/>
              <a:ext cx="2711400" cy="1243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D9C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6;p45">
              <a:extLst>
                <a:ext uri="{FF2B5EF4-FFF2-40B4-BE49-F238E27FC236}">
                  <a16:creationId xmlns:a16="http://schemas.microsoft.com/office/drawing/2014/main" id="{071CAB86-F711-4CDB-B13D-EDE86B596CC5}"/>
                </a:ext>
              </a:extLst>
            </p:cNvPr>
            <p:cNvSpPr txBox="1"/>
            <p:nvPr/>
          </p:nvSpPr>
          <p:spPr>
            <a:xfrm>
              <a:off x="3629167" y="1058661"/>
              <a:ext cx="1518967" cy="4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 b="1" dirty="0">
                  <a:solidFill>
                    <a:srgbClr val="FFFFFF"/>
                  </a:solidFill>
                </a:rPr>
                <a:t>Владимир</a:t>
              </a:r>
              <a:endParaRPr sz="2300" b="1" dirty="0">
                <a:solidFill>
                  <a:srgbClr val="FFFFFF"/>
                </a:solidFill>
              </a:endParaRPr>
            </a:p>
          </p:txBody>
        </p:sp>
        <p:sp>
          <p:nvSpPr>
            <p:cNvPr id="24" name="Google Shape;337;p45">
              <a:extLst>
                <a:ext uri="{FF2B5EF4-FFF2-40B4-BE49-F238E27FC236}">
                  <a16:creationId xmlns:a16="http://schemas.microsoft.com/office/drawing/2014/main" id="{0899A6A4-FB6A-433F-ABA1-A3060E345964}"/>
                </a:ext>
              </a:extLst>
            </p:cNvPr>
            <p:cNvSpPr txBox="1"/>
            <p:nvPr/>
          </p:nvSpPr>
          <p:spPr>
            <a:xfrm>
              <a:off x="5761600" y="1098376"/>
              <a:ext cx="2501401" cy="130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 b="1" dirty="0">
                  <a:solidFill>
                    <a:srgbClr val="034A89"/>
                  </a:solidFill>
                </a:rPr>
                <a:t>Стиль принятия решений</a:t>
              </a:r>
              <a:endParaRPr sz="2200" b="1" dirty="0">
                <a:solidFill>
                  <a:srgbClr val="034A89"/>
                </a:solidFill>
              </a:endParaRPr>
            </a:p>
          </p:txBody>
        </p:sp>
        <p:sp>
          <p:nvSpPr>
            <p:cNvPr id="25" name="Google Shape;338;p45">
              <a:extLst>
                <a:ext uri="{FF2B5EF4-FFF2-40B4-BE49-F238E27FC236}">
                  <a16:creationId xmlns:a16="http://schemas.microsoft.com/office/drawing/2014/main" id="{1B3FBEF6-5896-494E-8574-0C0738EDF51A}"/>
                </a:ext>
              </a:extLst>
            </p:cNvPr>
            <p:cNvSpPr txBox="1"/>
            <p:nvPr/>
          </p:nvSpPr>
          <p:spPr>
            <a:xfrm>
              <a:off x="6418300" y="2405278"/>
              <a:ext cx="1206300" cy="13069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 b="1" dirty="0">
                  <a:solidFill>
                    <a:srgbClr val="034A89"/>
                  </a:solidFill>
                </a:rPr>
                <a:t>Доверяет</a:t>
              </a:r>
              <a:endParaRPr sz="2200" b="1" dirty="0">
                <a:solidFill>
                  <a:srgbClr val="034A89"/>
                </a:solidFill>
              </a:endParaRPr>
            </a:p>
          </p:txBody>
        </p:sp>
        <p:sp>
          <p:nvSpPr>
            <p:cNvPr id="26" name="Google Shape;339;p45">
              <a:extLst>
                <a:ext uri="{FF2B5EF4-FFF2-40B4-BE49-F238E27FC236}">
                  <a16:creationId xmlns:a16="http://schemas.microsoft.com/office/drawing/2014/main" id="{3F47CAF4-BC2E-486E-BAA5-B44E2C34998A}"/>
                </a:ext>
              </a:extLst>
            </p:cNvPr>
            <p:cNvSpPr txBox="1"/>
            <p:nvPr/>
          </p:nvSpPr>
          <p:spPr>
            <a:xfrm>
              <a:off x="502203" y="2405176"/>
              <a:ext cx="2539896" cy="1306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 b="1" dirty="0">
                  <a:solidFill>
                    <a:srgbClr val="034A89"/>
                  </a:solidFill>
                </a:rPr>
                <a:t>Проф. </a:t>
              </a:r>
              <a:r>
                <a:rPr lang="ru-RU" sz="2200" b="1" dirty="0">
                  <a:solidFill>
                    <a:srgbClr val="034A89"/>
                  </a:solidFill>
                </a:rPr>
                <a:t>И</a:t>
              </a:r>
              <a:r>
                <a:rPr lang="ru" sz="2200" b="1" dirty="0">
                  <a:solidFill>
                    <a:srgbClr val="034A89"/>
                  </a:solidFill>
                </a:rPr>
                <a:t>нтересы</a:t>
              </a:r>
            </a:p>
            <a:p>
              <a:pPr algn="ctr">
                <a:lnSpc>
                  <a:spcPct val="75000"/>
                </a:lnSpc>
              </a:pPr>
              <a:r>
                <a:rPr lang="ru-RU" sz="2200" dirty="0">
                  <a:solidFill>
                    <a:srgbClr val="999999"/>
                  </a:solidFill>
                </a:rPr>
                <a:t>Например: ищет способы быстро продавать урожай</a:t>
              </a:r>
            </a:p>
          </p:txBody>
        </p:sp>
        <p:sp>
          <p:nvSpPr>
            <p:cNvPr id="27" name="Google Shape;340;p45">
              <a:extLst>
                <a:ext uri="{FF2B5EF4-FFF2-40B4-BE49-F238E27FC236}">
                  <a16:creationId xmlns:a16="http://schemas.microsoft.com/office/drawing/2014/main" id="{C1E4A305-BA11-421D-A970-FDA62556F504}"/>
                </a:ext>
              </a:extLst>
            </p:cNvPr>
            <p:cNvSpPr txBox="1"/>
            <p:nvPr/>
          </p:nvSpPr>
          <p:spPr>
            <a:xfrm>
              <a:off x="459203" y="3712181"/>
              <a:ext cx="2609897" cy="124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 b="1" dirty="0">
                  <a:solidFill>
                    <a:srgbClr val="034A89"/>
                  </a:solidFill>
                </a:rPr>
                <a:t>Не понимает</a:t>
              </a:r>
            </a:p>
            <a:p>
              <a:pPr algn="ctr">
                <a:lnSpc>
                  <a:spcPct val="75000"/>
                </a:lnSpc>
              </a:pPr>
              <a:r>
                <a:rPr lang="ru-RU" sz="2200" dirty="0">
                  <a:solidFill>
                    <a:srgbClr val="999999"/>
                  </a:solidFill>
                </a:rPr>
                <a:t>Например: зачем покупать зарубежную технику?</a:t>
              </a:r>
            </a:p>
          </p:txBody>
        </p:sp>
        <p:sp>
          <p:nvSpPr>
            <p:cNvPr id="29" name="Google Shape;341;p45">
              <a:extLst>
                <a:ext uri="{FF2B5EF4-FFF2-40B4-BE49-F238E27FC236}">
                  <a16:creationId xmlns:a16="http://schemas.microsoft.com/office/drawing/2014/main" id="{C32BD1F5-F2DE-402D-8D99-A8BD6F623377}"/>
                </a:ext>
              </a:extLst>
            </p:cNvPr>
            <p:cNvSpPr txBox="1"/>
            <p:nvPr/>
          </p:nvSpPr>
          <p:spPr>
            <a:xfrm>
              <a:off x="6030803" y="3752283"/>
              <a:ext cx="2079300" cy="1203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 b="1" dirty="0">
                  <a:solidFill>
                    <a:srgbClr val="034A89"/>
                  </a:solidFill>
                </a:rPr>
                <a:t>Мечтает о</a:t>
              </a:r>
              <a:endParaRPr sz="2200" b="1" dirty="0">
                <a:solidFill>
                  <a:srgbClr val="034A89"/>
                </a:solidFill>
              </a:endParaRPr>
            </a:p>
          </p:txBody>
        </p:sp>
        <p:sp>
          <p:nvSpPr>
            <p:cNvPr id="30" name="Google Shape;342;p45">
              <a:extLst>
                <a:ext uri="{FF2B5EF4-FFF2-40B4-BE49-F238E27FC236}">
                  <a16:creationId xmlns:a16="http://schemas.microsoft.com/office/drawing/2014/main" id="{5ED87452-5D1A-4260-BB6A-38ACF4269E76}"/>
                </a:ext>
              </a:extLst>
            </p:cNvPr>
            <p:cNvSpPr txBox="1"/>
            <p:nvPr/>
          </p:nvSpPr>
          <p:spPr>
            <a:xfrm>
              <a:off x="3206200" y="3051524"/>
              <a:ext cx="2364900" cy="1903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500" b="1" dirty="0">
                  <a:solidFill>
                    <a:srgbClr val="FFFFFF"/>
                  </a:solidFill>
                </a:rPr>
                <a:t>Директор хозяйства </a:t>
              </a:r>
              <a:endParaRPr sz="1500" b="1" dirty="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500" b="1" dirty="0">
                  <a:solidFill>
                    <a:srgbClr val="FFFFFF"/>
                  </a:solidFill>
                </a:rPr>
                <a:t>с посевной пл. 5 тыс. га, Курская обл.</a:t>
              </a:r>
            </a:p>
            <a:p>
              <a:pPr lvl="0"/>
              <a:endParaRPr lang="ru-RU" sz="1500" b="1" dirty="0">
                <a:solidFill>
                  <a:srgbClr val="FFFFFF"/>
                </a:solidFill>
              </a:endParaRPr>
            </a:p>
            <a:p>
              <a:pPr lvl="0"/>
              <a:r>
                <a:rPr lang="ru-RU" sz="1500" b="1" dirty="0">
                  <a:solidFill>
                    <a:srgbClr val="FFFFFF"/>
                  </a:solidFill>
                </a:rPr>
                <a:t>Жизненный девиз:</a:t>
              </a:r>
            </a:p>
            <a:p>
              <a:pPr lvl="0" algn="ctr"/>
              <a:r>
                <a:rPr lang="ru-RU" sz="4400" b="1" dirty="0">
                  <a:solidFill>
                    <a:srgbClr val="FFFFFF"/>
                  </a:solidFill>
                </a:rPr>
                <a:t>?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FFFFFF"/>
                </a:solidFill>
              </a:endParaRPr>
            </a:p>
          </p:txBody>
        </p:sp>
        <p:sp>
          <p:nvSpPr>
            <p:cNvPr id="31" name="Google Shape;343;p45">
              <a:extLst>
                <a:ext uri="{FF2B5EF4-FFF2-40B4-BE49-F238E27FC236}">
                  <a16:creationId xmlns:a16="http://schemas.microsoft.com/office/drawing/2014/main" id="{7566AFE1-BFC7-458E-A57B-00D06754C5E0}"/>
                </a:ext>
              </a:extLst>
            </p:cNvPr>
            <p:cNvSpPr txBox="1"/>
            <p:nvPr/>
          </p:nvSpPr>
          <p:spPr>
            <a:xfrm>
              <a:off x="409300" y="1098171"/>
              <a:ext cx="2711400" cy="130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 b="1" dirty="0">
                  <a:solidFill>
                    <a:srgbClr val="034A89"/>
                  </a:solidFill>
                </a:rPr>
                <a:t>Отношение к технологиям</a:t>
              </a:r>
              <a:endParaRPr sz="2200" b="1" dirty="0">
                <a:solidFill>
                  <a:srgbClr val="034A89"/>
                </a:solidFill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Упражнение: карта эмпатии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366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3B8171-CA5C-4CE2-A1A7-BBBDD7453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5" name="Google Shape;358;p47">
            <a:extLst>
              <a:ext uri="{FF2B5EF4-FFF2-40B4-BE49-F238E27FC236}">
                <a16:creationId xmlns:a16="http://schemas.microsoft.com/office/drawing/2014/main" id="{F26A85DE-C4AD-47B1-82B0-139C92D9D22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87277" y="25400"/>
            <a:ext cx="6693646" cy="6210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49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Спикер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5" name="Google Shape;125;p22">
            <a:extLst>
              <a:ext uri="{FF2B5EF4-FFF2-40B4-BE49-F238E27FC236}">
                <a16:creationId xmlns:a16="http://schemas.microsoft.com/office/drawing/2014/main" id="{ED50878E-2855-4B05-99AE-907C43CB6B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462" b="3462"/>
          <a:stretch/>
        </p:blipFill>
        <p:spPr>
          <a:xfrm>
            <a:off x="847725" y="1447800"/>
            <a:ext cx="4049486" cy="4049486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D5F175E7-3890-4DF3-80B4-E48434EECD91}"/>
              </a:ext>
            </a:extLst>
          </p:cNvPr>
          <p:cNvSpPr txBox="1">
            <a:spLocks/>
          </p:cNvSpPr>
          <p:nvPr/>
        </p:nvSpPr>
        <p:spPr>
          <a:xfrm>
            <a:off x="6153150" y="1888176"/>
            <a:ext cx="5067300" cy="424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B050"/>
              </a:buClr>
              <a:buNone/>
            </a:pPr>
            <a:endParaRPr lang="en-US" sz="3300" b="1" dirty="0"/>
          </a:p>
          <a:p>
            <a:pPr marL="0" indent="0">
              <a:buClr>
                <a:srgbClr val="00B050"/>
              </a:buClr>
              <a:buNone/>
            </a:pPr>
            <a:r>
              <a:rPr lang="ru-RU" sz="3300" b="1" dirty="0"/>
              <a:t>Мария </a:t>
            </a:r>
            <a:r>
              <a:rPr lang="ru-RU" sz="3300" b="1" dirty="0" err="1"/>
              <a:t>Шакланова</a:t>
            </a:r>
            <a:endParaRPr lang="ru-RU" sz="3300" b="1" dirty="0"/>
          </a:p>
          <a:p>
            <a:pPr>
              <a:buClr>
                <a:srgbClr val="00B050"/>
              </a:buClr>
            </a:pPr>
            <a:r>
              <a:rPr lang="ru-RU" sz="2400" dirty="0"/>
              <a:t>Исследователь и лидер проектов </a:t>
            </a:r>
            <a:r>
              <a:rPr lang="ru-RU" sz="2400" b="1" dirty="0" err="1"/>
              <a:t>Wonderfull</a:t>
            </a:r>
            <a:r>
              <a:rPr lang="en-US" sz="2400" b="1" dirty="0"/>
              <a:t> </a:t>
            </a:r>
            <a:r>
              <a:rPr lang="ru-RU" sz="2400" b="1" dirty="0"/>
              <a:t>и Центра дизайн-мышления</a:t>
            </a:r>
          </a:p>
          <a:p>
            <a:pPr>
              <a:buClr>
                <a:srgbClr val="00B050"/>
              </a:buClr>
            </a:pPr>
            <a:r>
              <a:rPr lang="ru-RU" sz="2400" dirty="0"/>
              <a:t>Опыт проектов</a:t>
            </a:r>
            <a:br>
              <a:rPr lang="en-US" sz="2400" dirty="0"/>
            </a:br>
            <a:r>
              <a:rPr lang="ru-RU" sz="2400" dirty="0"/>
              <a:t>в сельскохозяйственной отрасли</a:t>
            </a:r>
          </a:p>
          <a:p>
            <a:pPr>
              <a:buClr>
                <a:srgbClr val="00B050"/>
              </a:buCl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149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Персона-модели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30</a:t>
            </a:fld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34C233C-57E5-4DAE-9CA7-27B128DBD850}"/>
              </a:ext>
            </a:extLst>
          </p:cNvPr>
          <p:cNvGrpSpPr/>
          <p:nvPr/>
        </p:nvGrpSpPr>
        <p:grpSpPr>
          <a:xfrm>
            <a:off x="847725" y="1587682"/>
            <a:ext cx="10381284" cy="4292417"/>
            <a:chOff x="259475" y="1181283"/>
            <a:chExt cx="8684150" cy="3590692"/>
          </a:xfrm>
        </p:grpSpPr>
        <p:sp>
          <p:nvSpPr>
            <p:cNvPr id="33" name="Google Shape;363;p48">
              <a:extLst>
                <a:ext uri="{FF2B5EF4-FFF2-40B4-BE49-F238E27FC236}">
                  <a16:creationId xmlns:a16="http://schemas.microsoft.com/office/drawing/2014/main" id="{CF56F15C-48FC-4578-9189-FA5A399A3B6F}"/>
                </a:ext>
              </a:extLst>
            </p:cNvPr>
            <p:cNvSpPr/>
            <p:nvPr/>
          </p:nvSpPr>
          <p:spPr>
            <a:xfrm>
              <a:off x="6660625" y="1204675"/>
              <a:ext cx="2283000" cy="3567300"/>
            </a:xfrm>
            <a:prstGeom prst="rect">
              <a:avLst/>
            </a:prstGeom>
            <a:solidFill>
              <a:srgbClr val="3E9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364;p48">
              <a:extLst>
                <a:ext uri="{FF2B5EF4-FFF2-40B4-BE49-F238E27FC236}">
                  <a16:creationId xmlns:a16="http://schemas.microsoft.com/office/drawing/2014/main" id="{91AF447A-D80A-471B-8B72-D14F450EE1A0}"/>
                </a:ext>
              </a:extLst>
            </p:cNvPr>
            <p:cNvSpPr/>
            <p:nvPr/>
          </p:nvSpPr>
          <p:spPr>
            <a:xfrm>
              <a:off x="4365475" y="1204675"/>
              <a:ext cx="2225100" cy="3567300"/>
            </a:xfrm>
            <a:prstGeom prst="rect">
              <a:avLst/>
            </a:prstGeom>
            <a:solidFill>
              <a:srgbClr val="308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;p48">
              <a:extLst>
                <a:ext uri="{FF2B5EF4-FFF2-40B4-BE49-F238E27FC236}">
                  <a16:creationId xmlns:a16="http://schemas.microsoft.com/office/drawing/2014/main" id="{74A0FC86-7618-48EA-AFA1-B454D17D5516}"/>
                </a:ext>
              </a:extLst>
            </p:cNvPr>
            <p:cNvSpPr/>
            <p:nvPr/>
          </p:nvSpPr>
          <p:spPr>
            <a:xfrm>
              <a:off x="2270925" y="1204675"/>
              <a:ext cx="2042400" cy="3567300"/>
            </a:xfrm>
            <a:prstGeom prst="rect">
              <a:avLst/>
            </a:prstGeom>
            <a:solidFill>
              <a:srgbClr val="19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6;p48">
              <a:extLst>
                <a:ext uri="{FF2B5EF4-FFF2-40B4-BE49-F238E27FC236}">
                  <a16:creationId xmlns:a16="http://schemas.microsoft.com/office/drawing/2014/main" id="{BB896853-4189-4C43-AF8D-11DCD1EF64A2}"/>
                </a:ext>
              </a:extLst>
            </p:cNvPr>
            <p:cNvSpPr/>
            <p:nvPr/>
          </p:nvSpPr>
          <p:spPr>
            <a:xfrm>
              <a:off x="259475" y="1204675"/>
              <a:ext cx="1959300" cy="3567300"/>
            </a:xfrm>
            <a:prstGeom prst="rect">
              <a:avLst/>
            </a:prstGeom>
            <a:solidFill>
              <a:srgbClr val="034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" name="Google Shape;367;p48">
              <a:extLst>
                <a:ext uri="{FF2B5EF4-FFF2-40B4-BE49-F238E27FC236}">
                  <a16:creationId xmlns:a16="http://schemas.microsoft.com/office/drawing/2014/main" id="{410E8055-80E8-433F-8680-F5A607C90E4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33708"/>
            <a:stretch/>
          </p:blipFill>
          <p:spPr>
            <a:xfrm>
              <a:off x="6660625" y="1624625"/>
              <a:ext cx="2283000" cy="1158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69;p48">
              <a:extLst>
                <a:ext uri="{FF2B5EF4-FFF2-40B4-BE49-F238E27FC236}">
                  <a16:creationId xmlns:a16="http://schemas.microsoft.com/office/drawing/2014/main" id="{4A917228-7570-472B-A244-D431971503FE}"/>
                </a:ext>
              </a:extLst>
            </p:cNvPr>
            <p:cNvSpPr txBox="1"/>
            <p:nvPr/>
          </p:nvSpPr>
          <p:spPr>
            <a:xfrm>
              <a:off x="335240" y="1188027"/>
              <a:ext cx="1790100" cy="39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FFFF"/>
                  </a:solidFill>
                </a:rPr>
                <a:t> </a:t>
              </a:r>
              <a:r>
                <a:rPr lang="ru" sz="1800" b="1">
                  <a:solidFill>
                    <a:srgbClr val="FFFFFF"/>
                  </a:solidFill>
                </a:rPr>
                <a:t>Технократ</a:t>
              </a:r>
              <a:endParaRPr sz="1800" b="1">
                <a:solidFill>
                  <a:srgbClr val="FFFFFF"/>
                </a:solidFill>
              </a:endParaRPr>
            </a:p>
          </p:txBody>
        </p:sp>
        <p:sp>
          <p:nvSpPr>
            <p:cNvPr id="42" name="Google Shape;370;p48">
              <a:extLst>
                <a:ext uri="{FF2B5EF4-FFF2-40B4-BE49-F238E27FC236}">
                  <a16:creationId xmlns:a16="http://schemas.microsoft.com/office/drawing/2014/main" id="{81E04DCA-A1DE-46F3-B0DC-9F9B5C7D3F28}"/>
                </a:ext>
              </a:extLst>
            </p:cNvPr>
            <p:cNvSpPr txBox="1"/>
            <p:nvPr/>
          </p:nvSpPr>
          <p:spPr>
            <a:xfrm>
              <a:off x="270750" y="3166300"/>
              <a:ext cx="1919700" cy="11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FFFFFF"/>
                  </a:solidFill>
                </a:rPr>
                <a:t>Активно использует цифровые решения. Считает себя продвинутым и осведомленным</a:t>
              </a:r>
              <a:endParaRPr sz="11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1" i="1">
                  <a:solidFill>
                    <a:srgbClr val="FFFFFF"/>
                  </a:solidFill>
                </a:rPr>
                <a:t>“Сервисы - у нас это всё дело есть. Вы пытаетесь открыть Америку”</a:t>
              </a:r>
              <a:endParaRPr sz="1100" b="1" i="1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FFFFFF"/>
                </a:solidFill>
              </a:endParaRPr>
            </a:p>
          </p:txBody>
        </p:sp>
        <p:pic>
          <p:nvPicPr>
            <p:cNvPr id="43" name="Google Shape;371;p48">
              <a:extLst>
                <a:ext uri="{FF2B5EF4-FFF2-40B4-BE49-F238E27FC236}">
                  <a16:creationId xmlns:a16="http://schemas.microsoft.com/office/drawing/2014/main" id="{F26427C6-974C-408D-B414-8CB7DA365F8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31478"/>
            <a:stretch/>
          </p:blipFill>
          <p:spPr>
            <a:xfrm>
              <a:off x="259475" y="1598850"/>
              <a:ext cx="1959300" cy="1174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372;p48">
              <a:extLst>
                <a:ext uri="{FF2B5EF4-FFF2-40B4-BE49-F238E27FC236}">
                  <a16:creationId xmlns:a16="http://schemas.microsoft.com/office/drawing/2014/main" id="{1177326F-B110-4C2D-B666-F54872120292}"/>
                </a:ext>
              </a:extLst>
            </p:cNvPr>
            <p:cNvSpPr txBox="1"/>
            <p:nvPr/>
          </p:nvSpPr>
          <p:spPr>
            <a:xfrm>
              <a:off x="2218705" y="1204676"/>
              <a:ext cx="2042400" cy="3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 dirty="0">
                  <a:solidFill>
                    <a:srgbClr val="FFFFFF"/>
                  </a:solidFill>
                </a:rPr>
                <a:t> </a:t>
              </a:r>
              <a:r>
                <a:rPr lang="ru" sz="1800" b="1" dirty="0">
                  <a:solidFill>
                    <a:srgbClr val="FFFFFF"/>
                  </a:solidFill>
                </a:rPr>
                <a:t>Прагматик</a:t>
              </a:r>
              <a:endParaRPr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45" name="Google Shape;373;p48">
              <a:extLst>
                <a:ext uri="{FF2B5EF4-FFF2-40B4-BE49-F238E27FC236}">
                  <a16:creationId xmlns:a16="http://schemas.microsoft.com/office/drawing/2014/main" id="{BA00C7E1-500E-4A96-AF9B-0CD46F6C68E6}"/>
                </a:ext>
              </a:extLst>
            </p:cNvPr>
            <p:cNvSpPr txBox="1"/>
            <p:nvPr/>
          </p:nvSpPr>
          <p:spPr>
            <a:xfrm>
              <a:off x="2270753" y="3225996"/>
              <a:ext cx="1938300" cy="11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dirty="0">
                  <a:solidFill>
                    <a:srgbClr val="FFFFFF"/>
                  </a:solidFill>
                </a:rPr>
                <a:t>Стремится принимать информированные решения, но в меньшей степени полагается на цифровые сервисы.</a:t>
              </a:r>
              <a:endParaRPr sz="1100" dirty="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dirty="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dirty="0">
                  <a:solidFill>
                    <a:schemeClr val="lt1"/>
                  </a:solidFill>
                </a:rPr>
                <a:t>“</a:t>
              </a:r>
              <a:r>
                <a:rPr lang="ru" sz="1100" b="1" i="1" dirty="0">
                  <a:solidFill>
                    <a:schemeClr val="lt1"/>
                  </a:solidFill>
                </a:rPr>
                <a:t>Нам главное, чтобы было просто. Нам надо нажать две кнопочки и разобраться.”</a:t>
              </a:r>
              <a:endParaRPr sz="1100" dirty="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1" i="1" dirty="0">
                <a:solidFill>
                  <a:srgbClr val="FFFFFF"/>
                </a:solidFill>
              </a:endParaRPr>
            </a:p>
          </p:txBody>
        </p:sp>
        <p:pic>
          <p:nvPicPr>
            <p:cNvPr id="46" name="Google Shape;374;p48">
              <a:extLst>
                <a:ext uri="{FF2B5EF4-FFF2-40B4-BE49-F238E27FC236}">
                  <a16:creationId xmlns:a16="http://schemas.microsoft.com/office/drawing/2014/main" id="{590E0F7D-9E13-450C-B035-48BF38E761A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11769"/>
            <a:stretch/>
          </p:blipFill>
          <p:spPr>
            <a:xfrm>
              <a:off x="2270750" y="1604525"/>
              <a:ext cx="2042400" cy="116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Google Shape;375;p48">
              <a:extLst>
                <a:ext uri="{FF2B5EF4-FFF2-40B4-BE49-F238E27FC236}">
                  <a16:creationId xmlns:a16="http://schemas.microsoft.com/office/drawing/2014/main" id="{F9C446A2-5534-484E-A80D-6B9464599034}"/>
                </a:ext>
              </a:extLst>
            </p:cNvPr>
            <p:cNvSpPr txBox="1"/>
            <p:nvPr/>
          </p:nvSpPr>
          <p:spPr>
            <a:xfrm>
              <a:off x="4432582" y="1188025"/>
              <a:ext cx="2042400" cy="39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FFFF"/>
                  </a:solidFill>
                </a:rPr>
                <a:t> </a:t>
              </a:r>
              <a:r>
                <a:rPr lang="ru" sz="1800" b="1">
                  <a:solidFill>
                    <a:srgbClr val="FFFFFF"/>
                  </a:solidFill>
                </a:rPr>
                <a:t>Последователь</a:t>
              </a:r>
              <a:endParaRPr sz="1800" b="1">
                <a:solidFill>
                  <a:srgbClr val="FFFFFF"/>
                </a:solidFill>
              </a:endParaRPr>
            </a:p>
          </p:txBody>
        </p:sp>
        <p:sp>
          <p:nvSpPr>
            <p:cNvPr id="48" name="Google Shape;376;p48">
              <a:extLst>
                <a:ext uri="{FF2B5EF4-FFF2-40B4-BE49-F238E27FC236}">
                  <a16:creationId xmlns:a16="http://schemas.microsoft.com/office/drawing/2014/main" id="{3670579B-F6AF-48DA-A18B-2ACAAF3D0B66}"/>
                </a:ext>
              </a:extLst>
            </p:cNvPr>
            <p:cNvSpPr txBox="1"/>
            <p:nvPr/>
          </p:nvSpPr>
          <p:spPr>
            <a:xfrm>
              <a:off x="4406550" y="3589154"/>
              <a:ext cx="2042400" cy="9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FFFFFF"/>
                  </a:solidFill>
                </a:rPr>
                <a:t>Основной канал получения информации - другие аграрии, очень важен личный контакт в коммуникациях. Работает с одними и теми же агентами. </a:t>
              </a:r>
              <a:endParaRPr sz="11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1" i="1">
                  <a:solidFill>
                    <a:schemeClr val="lt1"/>
                  </a:solidFill>
                </a:rPr>
                <a:t>“Я всему научился через общение с другими фермерами”</a:t>
              </a:r>
              <a:endParaRPr sz="1100" b="1" i="1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</a:endParaRPr>
            </a:p>
          </p:txBody>
        </p:sp>
        <p:pic>
          <p:nvPicPr>
            <p:cNvPr id="49" name="Google Shape;377;p48">
              <a:extLst>
                <a:ext uri="{FF2B5EF4-FFF2-40B4-BE49-F238E27FC236}">
                  <a16:creationId xmlns:a16="http://schemas.microsoft.com/office/drawing/2014/main" id="{B7859FEB-11A8-4ABC-AA01-E230F202379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8739" t="-261" r="10111" b="40938"/>
            <a:stretch/>
          </p:blipFill>
          <p:spPr>
            <a:xfrm>
              <a:off x="4365425" y="1619475"/>
              <a:ext cx="2225100" cy="1163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Google Shape;378;p48">
              <a:extLst>
                <a:ext uri="{FF2B5EF4-FFF2-40B4-BE49-F238E27FC236}">
                  <a16:creationId xmlns:a16="http://schemas.microsoft.com/office/drawing/2014/main" id="{717B273A-66CE-4462-9476-BA1EA662493B}"/>
                </a:ext>
              </a:extLst>
            </p:cNvPr>
            <p:cNvSpPr txBox="1"/>
            <p:nvPr/>
          </p:nvSpPr>
          <p:spPr>
            <a:xfrm>
              <a:off x="6694940" y="1181283"/>
              <a:ext cx="2112900" cy="44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FFFF"/>
                  </a:solidFill>
                </a:rPr>
                <a:t> </a:t>
              </a:r>
              <a:r>
                <a:rPr lang="ru" sz="1800" b="1">
                  <a:solidFill>
                    <a:srgbClr val="FFFFFF"/>
                  </a:solidFill>
                </a:rPr>
                <a:t>Консерватор</a:t>
              </a:r>
              <a:endParaRPr sz="1800" b="1">
                <a:solidFill>
                  <a:srgbClr val="FFFFFF"/>
                </a:solidFill>
              </a:endParaRPr>
            </a:p>
          </p:txBody>
        </p:sp>
        <p:sp>
          <p:nvSpPr>
            <p:cNvPr id="51" name="Google Shape;379;p48">
              <a:extLst>
                <a:ext uri="{FF2B5EF4-FFF2-40B4-BE49-F238E27FC236}">
                  <a16:creationId xmlns:a16="http://schemas.microsoft.com/office/drawing/2014/main" id="{D7451744-BD93-48F1-B107-AF3FF19ADB42}"/>
                </a:ext>
              </a:extLst>
            </p:cNvPr>
            <p:cNvSpPr txBox="1"/>
            <p:nvPr/>
          </p:nvSpPr>
          <p:spPr>
            <a:xfrm>
              <a:off x="6719522" y="3247906"/>
              <a:ext cx="2112900" cy="10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dirty="0">
                  <a:solidFill>
                    <a:srgbClr val="FFFFFF"/>
                  </a:solidFill>
                </a:rPr>
                <a:t>Не доверяет технологиям и предпочитает вести хозяйство “по старинке”</a:t>
              </a:r>
              <a:endParaRPr sz="1100" dirty="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1" i="1" dirty="0">
                  <a:solidFill>
                    <a:srgbClr val="FFFFFF"/>
                  </a:solidFill>
                </a:rPr>
                <a:t>“Приложениями не пользуюсь. Если агрономы что-то не увидят - у них от этого зарплата зависит”</a:t>
              </a:r>
              <a:endParaRPr sz="1100" b="1" i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972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384;p49">
            <a:extLst>
              <a:ext uri="{FF2B5EF4-FFF2-40B4-BE49-F238E27FC236}">
                <a16:creationId xmlns:a16="http://schemas.microsoft.com/office/drawing/2014/main" id="{807762A7-3EAB-4F0F-9C54-B091EE13946D}"/>
              </a:ext>
            </a:extLst>
          </p:cNvPr>
          <p:cNvSpPr/>
          <p:nvPr/>
        </p:nvSpPr>
        <p:spPr>
          <a:xfrm>
            <a:off x="4657129" y="3723476"/>
            <a:ext cx="2870044" cy="2237610"/>
          </a:xfrm>
          <a:prstGeom prst="rect">
            <a:avLst/>
          </a:prstGeom>
          <a:gradFill>
            <a:gsLst>
              <a:gs pos="0">
                <a:srgbClr val="034A89"/>
              </a:gs>
              <a:gs pos="50000">
                <a:srgbClr val="21746A"/>
              </a:gs>
              <a:gs pos="100000">
                <a:srgbClr val="3D9C48"/>
              </a:gs>
            </a:gsLst>
            <a:lin ang="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85;p49">
            <a:extLst>
              <a:ext uri="{FF2B5EF4-FFF2-40B4-BE49-F238E27FC236}">
                <a16:creationId xmlns:a16="http://schemas.microsoft.com/office/drawing/2014/main" id="{234D70C9-E187-4096-9310-DDC16BDD5835}"/>
              </a:ext>
            </a:extLst>
          </p:cNvPr>
          <p:cNvSpPr/>
          <p:nvPr/>
        </p:nvSpPr>
        <p:spPr>
          <a:xfrm>
            <a:off x="4657130" y="1629274"/>
            <a:ext cx="2848142" cy="499006"/>
          </a:xfrm>
          <a:prstGeom prst="rect">
            <a:avLst/>
          </a:prstGeom>
          <a:gradFill>
            <a:gsLst>
              <a:gs pos="0">
                <a:srgbClr val="034A89"/>
              </a:gs>
              <a:gs pos="50000">
                <a:srgbClr val="21746A"/>
              </a:gs>
              <a:gs pos="100000">
                <a:srgbClr val="3D9C48"/>
              </a:gs>
            </a:gsLst>
            <a:lin ang="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386;p49">
            <a:extLst>
              <a:ext uri="{FF2B5EF4-FFF2-40B4-BE49-F238E27FC236}">
                <a16:creationId xmlns:a16="http://schemas.microsoft.com/office/drawing/2014/main" id="{729A7A85-7F65-4B4E-ABE1-9C0DFF81F0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4907" y="2185326"/>
            <a:ext cx="1212596" cy="139796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87;p49">
            <a:extLst>
              <a:ext uri="{FF2B5EF4-FFF2-40B4-BE49-F238E27FC236}">
                <a16:creationId xmlns:a16="http://schemas.microsoft.com/office/drawing/2014/main" id="{7591F930-11F9-4D5A-9095-615BE759F2FF}"/>
              </a:ext>
            </a:extLst>
          </p:cNvPr>
          <p:cNvSpPr/>
          <p:nvPr/>
        </p:nvSpPr>
        <p:spPr>
          <a:xfrm>
            <a:off x="1611877" y="1629274"/>
            <a:ext cx="3045252" cy="146770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48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88;p49">
            <a:extLst>
              <a:ext uri="{FF2B5EF4-FFF2-40B4-BE49-F238E27FC236}">
                <a16:creationId xmlns:a16="http://schemas.microsoft.com/office/drawing/2014/main" id="{35789C9C-464B-4236-BB9B-C253C031F030}"/>
              </a:ext>
            </a:extLst>
          </p:cNvPr>
          <p:cNvSpPr/>
          <p:nvPr/>
        </p:nvSpPr>
        <p:spPr>
          <a:xfrm>
            <a:off x="1611877" y="3097094"/>
            <a:ext cx="3045252" cy="146770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48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389;p49">
            <a:extLst>
              <a:ext uri="{FF2B5EF4-FFF2-40B4-BE49-F238E27FC236}">
                <a16:creationId xmlns:a16="http://schemas.microsoft.com/office/drawing/2014/main" id="{EDDA7F3F-B727-4F5F-8381-48CCFFF1B884}"/>
              </a:ext>
            </a:extLst>
          </p:cNvPr>
          <p:cNvSpPr/>
          <p:nvPr/>
        </p:nvSpPr>
        <p:spPr>
          <a:xfrm>
            <a:off x="1611877" y="4564914"/>
            <a:ext cx="3045252" cy="139627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B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390;p49">
            <a:extLst>
              <a:ext uri="{FF2B5EF4-FFF2-40B4-BE49-F238E27FC236}">
                <a16:creationId xmlns:a16="http://schemas.microsoft.com/office/drawing/2014/main" id="{38C25657-7627-46E1-90FF-7EC5340A0B6D}"/>
              </a:ext>
            </a:extLst>
          </p:cNvPr>
          <p:cNvSpPr/>
          <p:nvPr/>
        </p:nvSpPr>
        <p:spPr>
          <a:xfrm>
            <a:off x="7505272" y="1629274"/>
            <a:ext cx="3045252" cy="146770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48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391;p49">
            <a:extLst>
              <a:ext uri="{FF2B5EF4-FFF2-40B4-BE49-F238E27FC236}">
                <a16:creationId xmlns:a16="http://schemas.microsoft.com/office/drawing/2014/main" id="{68517E4F-D07F-4250-9B82-5A774D562630}"/>
              </a:ext>
            </a:extLst>
          </p:cNvPr>
          <p:cNvSpPr/>
          <p:nvPr/>
        </p:nvSpPr>
        <p:spPr>
          <a:xfrm>
            <a:off x="7505272" y="3097094"/>
            <a:ext cx="3045252" cy="146770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48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392;p49">
            <a:extLst>
              <a:ext uri="{FF2B5EF4-FFF2-40B4-BE49-F238E27FC236}">
                <a16:creationId xmlns:a16="http://schemas.microsoft.com/office/drawing/2014/main" id="{1B362482-93F1-44E4-8CEA-ACCEF61C6989}"/>
              </a:ext>
            </a:extLst>
          </p:cNvPr>
          <p:cNvSpPr/>
          <p:nvPr/>
        </p:nvSpPr>
        <p:spPr>
          <a:xfrm>
            <a:off x="7505272" y="4564914"/>
            <a:ext cx="3045252" cy="139627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48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393;p49">
            <a:extLst>
              <a:ext uri="{FF2B5EF4-FFF2-40B4-BE49-F238E27FC236}">
                <a16:creationId xmlns:a16="http://schemas.microsoft.com/office/drawing/2014/main" id="{DC706C4D-09C5-4848-A902-96F40AE3BD88}"/>
              </a:ext>
            </a:extLst>
          </p:cNvPr>
          <p:cNvSpPr txBox="1"/>
          <p:nvPr/>
        </p:nvSpPr>
        <p:spPr>
          <a:xfrm>
            <a:off x="5063102" y="1584554"/>
            <a:ext cx="2036198" cy="55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00"/>
                </a:solidFill>
              </a:rPr>
              <a:t> </a:t>
            </a:r>
            <a:r>
              <a:rPr lang="ru" sz="2300" b="1" dirty="0">
                <a:solidFill>
                  <a:srgbClr val="FFFFFF"/>
                </a:solidFill>
              </a:rPr>
              <a:t>Технократ</a:t>
            </a:r>
            <a:endParaRPr sz="2300" b="1" dirty="0">
              <a:solidFill>
                <a:srgbClr val="FFFFFF"/>
              </a:solidFill>
            </a:endParaRPr>
          </a:p>
        </p:txBody>
      </p:sp>
      <p:sp>
        <p:nvSpPr>
          <p:cNvPr id="57" name="Google Shape;394;p49">
            <a:extLst>
              <a:ext uri="{FF2B5EF4-FFF2-40B4-BE49-F238E27FC236}">
                <a16:creationId xmlns:a16="http://schemas.microsoft.com/office/drawing/2014/main" id="{7607E9F3-F0BC-4147-A4BC-1930C02BE9E2}"/>
              </a:ext>
            </a:extLst>
          </p:cNvPr>
          <p:cNvSpPr txBox="1"/>
          <p:nvPr/>
        </p:nvSpPr>
        <p:spPr>
          <a:xfrm>
            <a:off x="7505272" y="1681656"/>
            <a:ext cx="2985951" cy="2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34A89"/>
                </a:solidFill>
              </a:rPr>
              <a:t>Стиль принятия решений</a:t>
            </a:r>
            <a:endParaRPr sz="1600" b="1">
              <a:solidFill>
                <a:srgbClr val="034A89"/>
              </a:solidFill>
            </a:endParaRPr>
          </a:p>
        </p:txBody>
      </p:sp>
      <p:sp>
        <p:nvSpPr>
          <p:cNvPr id="58" name="Google Shape;395;p49">
            <a:extLst>
              <a:ext uri="{FF2B5EF4-FFF2-40B4-BE49-F238E27FC236}">
                <a16:creationId xmlns:a16="http://schemas.microsoft.com/office/drawing/2014/main" id="{C955D6DA-D23D-44DC-AD66-829BE71072A5}"/>
              </a:ext>
            </a:extLst>
          </p:cNvPr>
          <p:cNvSpPr txBox="1"/>
          <p:nvPr/>
        </p:nvSpPr>
        <p:spPr>
          <a:xfrm>
            <a:off x="7505272" y="1865661"/>
            <a:ext cx="3045252" cy="139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Опирается на данные</a:t>
            </a: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Читает новостную аналитику</a:t>
            </a: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Консультации исслед. институтов/фирм</a:t>
            </a: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59" name="Google Shape;396;p49">
            <a:extLst>
              <a:ext uri="{FF2B5EF4-FFF2-40B4-BE49-F238E27FC236}">
                <a16:creationId xmlns:a16="http://schemas.microsoft.com/office/drawing/2014/main" id="{788EDEE8-8783-40EA-ABBD-E82DDBD45830}"/>
              </a:ext>
            </a:extLst>
          </p:cNvPr>
          <p:cNvSpPr txBox="1"/>
          <p:nvPr/>
        </p:nvSpPr>
        <p:spPr>
          <a:xfrm>
            <a:off x="8360759" y="3128901"/>
            <a:ext cx="1354831" cy="2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34A89"/>
                </a:solidFill>
              </a:rPr>
              <a:t>Доверяет</a:t>
            </a:r>
            <a:endParaRPr sz="1600" b="1">
              <a:solidFill>
                <a:srgbClr val="034A89"/>
              </a:solidFill>
            </a:endParaRPr>
          </a:p>
        </p:txBody>
      </p:sp>
      <p:sp>
        <p:nvSpPr>
          <p:cNvPr id="60" name="Google Shape;397;p49">
            <a:extLst>
              <a:ext uri="{FF2B5EF4-FFF2-40B4-BE49-F238E27FC236}">
                <a16:creationId xmlns:a16="http://schemas.microsoft.com/office/drawing/2014/main" id="{C2658705-DD2A-4E45-AECC-5E221B731637}"/>
              </a:ext>
            </a:extLst>
          </p:cNvPr>
          <p:cNvSpPr txBox="1"/>
          <p:nvPr/>
        </p:nvSpPr>
        <p:spPr>
          <a:xfrm>
            <a:off x="2457088" y="3128901"/>
            <a:ext cx="1354831" cy="2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34A89"/>
                </a:solidFill>
              </a:rPr>
              <a:t>Интересы</a:t>
            </a:r>
            <a:endParaRPr sz="1600" b="1">
              <a:solidFill>
                <a:srgbClr val="034A89"/>
              </a:solidFill>
            </a:endParaRPr>
          </a:p>
        </p:txBody>
      </p:sp>
      <p:sp>
        <p:nvSpPr>
          <p:cNvPr id="61" name="Google Shape;398;p49">
            <a:extLst>
              <a:ext uri="{FF2B5EF4-FFF2-40B4-BE49-F238E27FC236}">
                <a16:creationId xmlns:a16="http://schemas.microsoft.com/office/drawing/2014/main" id="{1C66C391-E55D-41EB-971D-9D1EFFF72A5F}"/>
              </a:ext>
            </a:extLst>
          </p:cNvPr>
          <p:cNvSpPr txBox="1"/>
          <p:nvPr/>
        </p:nvSpPr>
        <p:spPr>
          <a:xfrm>
            <a:off x="2457088" y="4609839"/>
            <a:ext cx="1354831" cy="2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34A89"/>
                </a:solidFill>
              </a:rPr>
              <a:t>Не понимает</a:t>
            </a:r>
            <a:endParaRPr sz="1600" b="1">
              <a:solidFill>
                <a:srgbClr val="034A89"/>
              </a:solidFill>
            </a:endParaRPr>
          </a:p>
        </p:txBody>
      </p:sp>
      <p:sp>
        <p:nvSpPr>
          <p:cNvPr id="62" name="Google Shape;399;p49">
            <a:extLst>
              <a:ext uri="{FF2B5EF4-FFF2-40B4-BE49-F238E27FC236}">
                <a16:creationId xmlns:a16="http://schemas.microsoft.com/office/drawing/2014/main" id="{AE81D66E-9DA7-4175-AD68-9BBE3ECCDCED}"/>
              </a:ext>
            </a:extLst>
          </p:cNvPr>
          <p:cNvSpPr txBox="1"/>
          <p:nvPr/>
        </p:nvSpPr>
        <p:spPr>
          <a:xfrm>
            <a:off x="7925550" y="4609839"/>
            <a:ext cx="2335322" cy="2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34A89"/>
                </a:solidFill>
              </a:rPr>
              <a:t>Мечтает о</a:t>
            </a:r>
            <a:endParaRPr sz="1600" b="1" dirty="0">
              <a:solidFill>
                <a:srgbClr val="034A89"/>
              </a:solidFill>
            </a:endParaRPr>
          </a:p>
        </p:txBody>
      </p:sp>
      <p:sp>
        <p:nvSpPr>
          <p:cNvPr id="63" name="Google Shape;400;p49">
            <a:extLst>
              <a:ext uri="{FF2B5EF4-FFF2-40B4-BE49-F238E27FC236}">
                <a16:creationId xmlns:a16="http://schemas.microsoft.com/office/drawing/2014/main" id="{62B2E897-8047-41A4-ABCB-44A974DC4395}"/>
              </a:ext>
            </a:extLst>
          </p:cNvPr>
          <p:cNvSpPr txBox="1"/>
          <p:nvPr/>
        </p:nvSpPr>
        <p:spPr>
          <a:xfrm>
            <a:off x="4737236" y="3751417"/>
            <a:ext cx="2656088" cy="217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FFFFFF"/>
                </a:solidFill>
              </a:rPr>
              <a:t>Активно использует цифровые решения. Считает себя продвинутым и осведомленным</a:t>
            </a:r>
            <a:endParaRPr sz="15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1" dirty="0">
                <a:solidFill>
                  <a:srgbClr val="FFFFFF"/>
                </a:solidFill>
              </a:rPr>
              <a:t>“Сервисы - у нас это всё дело есть. Вы пытаетесь открыть Америку”</a:t>
            </a:r>
            <a:endParaRPr sz="1500" b="1" i="1" dirty="0">
              <a:solidFill>
                <a:srgbClr val="FFFFFF"/>
              </a:solidFill>
            </a:endParaRPr>
          </a:p>
        </p:txBody>
      </p:sp>
      <p:sp>
        <p:nvSpPr>
          <p:cNvPr id="64" name="Google Shape;401;p49">
            <a:extLst>
              <a:ext uri="{FF2B5EF4-FFF2-40B4-BE49-F238E27FC236}">
                <a16:creationId xmlns:a16="http://schemas.microsoft.com/office/drawing/2014/main" id="{E04B8FB6-5B96-4F8D-B77C-16F61BE82CD7}"/>
              </a:ext>
            </a:extLst>
          </p:cNvPr>
          <p:cNvSpPr txBox="1"/>
          <p:nvPr/>
        </p:nvSpPr>
        <p:spPr>
          <a:xfrm>
            <a:off x="1671178" y="1884734"/>
            <a:ext cx="2985951" cy="116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Будущее за искусственным интеллектом и сложными AgTech решениями</a:t>
            </a: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65" name="Google Shape;402;p49">
            <a:extLst>
              <a:ext uri="{FF2B5EF4-FFF2-40B4-BE49-F238E27FC236}">
                <a16:creationId xmlns:a16="http://schemas.microsoft.com/office/drawing/2014/main" id="{96B83CE9-99F6-4EFE-8A69-746E9D1D0C76}"/>
              </a:ext>
            </a:extLst>
          </p:cNvPr>
          <p:cNvSpPr txBox="1"/>
          <p:nvPr/>
        </p:nvSpPr>
        <p:spPr>
          <a:xfrm>
            <a:off x="1641528" y="3325847"/>
            <a:ext cx="2985951" cy="116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Автоматизация процессов</a:t>
            </a: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Обучение персонала</a:t>
            </a: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Сложные цифровые сервисы</a:t>
            </a: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Инвестиции в развитие хозяйства</a:t>
            </a: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66" name="Google Shape;403;p49">
            <a:extLst>
              <a:ext uri="{FF2B5EF4-FFF2-40B4-BE49-F238E27FC236}">
                <a16:creationId xmlns:a16="http://schemas.microsoft.com/office/drawing/2014/main" id="{5A43AF35-5328-440C-BD59-0F32ABAE5641}"/>
              </a:ext>
            </a:extLst>
          </p:cNvPr>
          <p:cNvSpPr txBox="1"/>
          <p:nvPr/>
        </p:nvSpPr>
        <p:spPr>
          <a:xfrm>
            <a:off x="7505272" y="3325611"/>
            <a:ext cx="2985951" cy="116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Своему кругозору</a:t>
            </a: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Экспертам, которые хорошо знают специфику хозяйства</a:t>
            </a: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Сайты производителей, Дни поля</a:t>
            </a: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Детям</a:t>
            </a: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67" name="Google Shape;404;p49">
            <a:extLst>
              <a:ext uri="{FF2B5EF4-FFF2-40B4-BE49-F238E27FC236}">
                <a16:creationId xmlns:a16="http://schemas.microsoft.com/office/drawing/2014/main" id="{23362C34-8A52-4D07-80D3-FAA418F90D03}"/>
              </a:ext>
            </a:extLst>
          </p:cNvPr>
          <p:cNvSpPr txBox="1"/>
          <p:nvPr/>
        </p:nvSpPr>
        <p:spPr>
          <a:xfrm>
            <a:off x="1671178" y="4931155"/>
            <a:ext cx="2870044" cy="1067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Где искать ИТ-персонал</a:t>
            </a: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Почему нельзя полностью перейти на цифру</a:t>
            </a: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Как обработать и использовать весь массив данных?</a:t>
            </a:r>
            <a:endParaRPr sz="1400" dirty="0">
              <a:solidFill>
                <a:srgbClr val="348F53"/>
              </a:solidFill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68" name="Google Shape;405;p49">
            <a:extLst>
              <a:ext uri="{FF2B5EF4-FFF2-40B4-BE49-F238E27FC236}">
                <a16:creationId xmlns:a16="http://schemas.microsoft.com/office/drawing/2014/main" id="{DFA0DD8E-1C55-4CFA-92E1-3928725A7891}"/>
              </a:ext>
            </a:extLst>
          </p:cNvPr>
          <p:cNvSpPr txBox="1"/>
          <p:nvPr/>
        </p:nvSpPr>
        <p:spPr>
          <a:xfrm>
            <a:off x="7503082" y="4670140"/>
            <a:ext cx="2985951" cy="1067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Универсальный AI помощник - оптимизатор агрономических и бизнес - решений</a:t>
            </a: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69" name="Google Shape;406;p49">
            <a:extLst>
              <a:ext uri="{FF2B5EF4-FFF2-40B4-BE49-F238E27FC236}">
                <a16:creationId xmlns:a16="http://schemas.microsoft.com/office/drawing/2014/main" id="{D92711D9-7A4A-4368-93A9-837C7B45095B}"/>
              </a:ext>
            </a:extLst>
          </p:cNvPr>
          <p:cNvSpPr txBox="1"/>
          <p:nvPr/>
        </p:nvSpPr>
        <p:spPr>
          <a:xfrm>
            <a:off x="1729132" y="1692888"/>
            <a:ext cx="2870044" cy="2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34A89"/>
                </a:solidFill>
              </a:rPr>
              <a:t>Отношение к цифровизации</a:t>
            </a:r>
            <a:endParaRPr sz="1600" b="1" dirty="0">
              <a:solidFill>
                <a:srgbClr val="034A89"/>
              </a:solidFill>
            </a:endParaRPr>
          </a:p>
        </p:txBody>
      </p:sp>
      <p:pic>
        <p:nvPicPr>
          <p:cNvPr id="70" name="Google Shape;407;p49">
            <a:extLst>
              <a:ext uri="{FF2B5EF4-FFF2-40B4-BE49-F238E27FC236}">
                <a16:creationId xmlns:a16="http://schemas.microsoft.com/office/drawing/2014/main" id="{5459CEE4-1593-4669-9440-82D4D5F1FB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31478"/>
          <a:stretch/>
        </p:blipFill>
        <p:spPr>
          <a:xfrm>
            <a:off x="4657129" y="2086985"/>
            <a:ext cx="2848143" cy="16364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Персона-модели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673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Технократ: артефакты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32</a:t>
            </a:fld>
            <a:endParaRPr lang="ru-RU" dirty="0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7ECB2498-A607-4269-8035-9221C649CF86}"/>
              </a:ext>
            </a:extLst>
          </p:cNvPr>
          <p:cNvGrpSpPr/>
          <p:nvPr/>
        </p:nvGrpSpPr>
        <p:grpSpPr>
          <a:xfrm>
            <a:off x="847725" y="1944288"/>
            <a:ext cx="10353675" cy="3650972"/>
            <a:chOff x="407516" y="1389711"/>
            <a:chExt cx="8328964" cy="2937007"/>
          </a:xfrm>
        </p:grpSpPr>
        <p:pic>
          <p:nvPicPr>
            <p:cNvPr id="39" name="Google Shape;413;p50">
              <a:extLst>
                <a:ext uri="{FF2B5EF4-FFF2-40B4-BE49-F238E27FC236}">
                  <a16:creationId xmlns:a16="http://schemas.microsoft.com/office/drawing/2014/main" id="{26BBB805-3137-4FDB-89B0-1183CB2497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768" t="16132" b="14030"/>
            <a:stretch/>
          </p:blipFill>
          <p:spPr>
            <a:xfrm>
              <a:off x="3489959" y="1389711"/>
              <a:ext cx="5246521" cy="2937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14;p50">
              <a:extLst>
                <a:ext uri="{FF2B5EF4-FFF2-40B4-BE49-F238E27FC236}">
                  <a16:creationId xmlns:a16="http://schemas.microsoft.com/office/drawing/2014/main" id="{D70ED8CD-E2EC-4AFE-9BB3-795C80EFE44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9568" r="-1479"/>
            <a:stretch/>
          </p:blipFill>
          <p:spPr>
            <a:xfrm>
              <a:off x="407516" y="1389712"/>
              <a:ext cx="3023304" cy="29370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13392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A6D5277-AF6C-4D5E-B982-4A5F6FC7B0DA}"/>
              </a:ext>
            </a:extLst>
          </p:cNvPr>
          <p:cNvGrpSpPr/>
          <p:nvPr/>
        </p:nvGrpSpPr>
        <p:grpSpPr>
          <a:xfrm>
            <a:off x="847725" y="1625600"/>
            <a:ext cx="10371878" cy="4149791"/>
            <a:chOff x="317614" y="1226483"/>
            <a:chExt cx="8508769" cy="3404361"/>
          </a:xfrm>
        </p:grpSpPr>
        <p:pic>
          <p:nvPicPr>
            <p:cNvPr id="14" name="Google Shape;421;p51">
              <a:extLst>
                <a:ext uri="{FF2B5EF4-FFF2-40B4-BE49-F238E27FC236}">
                  <a16:creationId xmlns:a16="http://schemas.microsoft.com/office/drawing/2014/main" id="{699240A4-AF16-47E2-B28B-B3264A044D6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18559" b="10898"/>
            <a:stretch/>
          </p:blipFill>
          <p:spPr>
            <a:xfrm>
              <a:off x="5378822" y="1226483"/>
              <a:ext cx="3447561" cy="34043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422;p51">
              <a:extLst>
                <a:ext uri="{FF2B5EF4-FFF2-40B4-BE49-F238E27FC236}">
                  <a16:creationId xmlns:a16="http://schemas.microsoft.com/office/drawing/2014/main" id="{62838C32-6E0C-4C1F-A28B-940DFC3D99E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13614"/>
            <a:stretch/>
          </p:blipFill>
          <p:spPr>
            <a:xfrm>
              <a:off x="317614" y="1226484"/>
              <a:ext cx="5004805" cy="34043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этом же хозяйстве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397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431;p52">
            <a:extLst>
              <a:ext uri="{FF2B5EF4-FFF2-40B4-BE49-F238E27FC236}">
                <a16:creationId xmlns:a16="http://schemas.microsoft.com/office/drawing/2014/main" id="{50060779-70F2-402A-A4C0-42B48379A50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49359"/>
          <a:stretch/>
        </p:blipFill>
        <p:spPr>
          <a:xfrm>
            <a:off x="733146" y="1447798"/>
            <a:ext cx="5251629" cy="33877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Технократ: ожидания от технологий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9" name="Google Shape;204;p30">
            <a:extLst>
              <a:ext uri="{FF2B5EF4-FFF2-40B4-BE49-F238E27FC236}">
                <a16:creationId xmlns:a16="http://schemas.microsoft.com/office/drawing/2014/main" id="{19BC5E66-5993-421B-9024-1014785A9AE9}"/>
              </a:ext>
            </a:extLst>
          </p:cNvPr>
          <p:cNvSpPr/>
          <p:nvPr/>
        </p:nvSpPr>
        <p:spPr>
          <a:xfrm>
            <a:off x="6153150" y="1123950"/>
            <a:ext cx="5403850" cy="3711626"/>
          </a:xfrm>
          <a:prstGeom prst="wedgeRectCallout">
            <a:avLst>
              <a:gd name="adj1" fmla="val -18322"/>
              <a:gd name="adj2" fmla="val 43006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2000" lvl="0" indent="-216000">
              <a:lnSpc>
                <a:spcPct val="150000"/>
              </a:lnSpc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Помощь в персонализации</a:t>
            </a:r>
          </a:p>
          <a:p>
            <a:pPr marL="252000" lvl="0" indent="-216000">
              <a:lnSpc>
                <a:spcPct val="150000"/>
              </a:lnSpc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Новые инструменты с возможностью интеграции в существующие системы</a:t>
            </a:r>
          </a:p>
          <a:p>
            <a:pPr marL="252000" lvl="0" indent="-216000">
              <a:lnSpc>
                <a:spcPct val="150000"/>
              </a:lnSpc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Консультации по сложным инвестициям</a:t>
            </a:r>
            <a:br>
              <a:rPr lang="ru-RU" sz="2100" dirty="0"/>
            </a:br>
            <a:r>
              <a:rPr lang="ru-RU" sz="2100" dirty="0"/>
              <a:t>в инфраструктуру </a:t>
            </a:r>
          </a:p>
          <a:p>
            <a:pPr marL="252000" lvl="0" indent="-216000">
              <a:lnSpc>
                <a:spcPct val="150000"/>
              </a:lnSpc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Решения по поиску квалифицированного персонала</a:t>
            </a:r>
          </a:p>
        </p:txBody>
      </p:sp>
    </p:spTree>
    <p:extLst>
      <p:ext uri="{BB962C8B-B14F-4D97-AF65-F5344CB8AC3E}">
        <p14:creationId xmlns:p14="http://schemas.microsoft.com/office/powerpoint/2010/main" val="1918425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A5154913-45B7-468D-A9F5-F55BAE5E5855}"/>
              </a:ext>
            </a:extLst>
          </p:cNvPr>
          <p:cNvGrpSpPr/>
          <p:nvPr/>
        </p:nvGrpSpPr>
        <p:grpSpPr>
          <a:xfrm>
            <a:off x="1611876" y="1578770"/>
            <a:ext cx="8968245" cy="4391126"/>
            <a:chOff x="409300" y="906261"/>
            <a:chExt cx="7958700" cy="3896822"/>
          </a:xfrm>
        </p:grpSpPr>
        <p:sp>
          <p:nvSpPr>
            <p:cNvPr id="35" name="Google Shape;436;p53">
              <a:extLst>
                <a:ext uri="{FF2B5EF4-FFF2-40B4-BE49-F238E27FC236}">
                  <a16:creationId xmlns:a16="http://schemas.microsoft.com/office/drawing/2014/main" id="{2D587C8F-5E1A-4C2D-8589-562D9968AB2A}"/>
                </a:ext>
              </a:extLst>
            </p:cNvPr>
            <p:cNvSpPr/>
            <p:nvPr/>
          </p:nvSpPr>
          <p:spPr>
            <a:xfrm>
              <a:off x="3120700" y="2810692"/>
              <a:ext cx="2555400" cy="1992300"/>
            </a:xfrm>
            <a:prstGeom prst="rect">
              <a:avLst/>
            </a:prstGeom>
            <a:gradFill>
              <a:gsLst>
                <a:gs pos="0">
                  <a:srgbClr val="034A89"/>
                </a:gs>
                <a:gs pos="50000">
                  <a:srgbClr val="21746A"/>
                </a:gs>
                <a:gs pos="100000">
                  <a:srgbClr val="3D9C48"/>
                </a:gs>
              </a:gsLst>
              <a:lin ang="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37;p53">
              <a:extLst>
                <a:ext uri="{FF2B5EF4-FFF2-40B4-BE49-F238E27FC236}">
                  <a16:creationId xmlns:a16="http://schemas.microsoft.com/office/drawing/2014/main" id="{CBD4E4C4-784A-4ADB-B83A-50145706D20D}"/>
                </a:ext>
              </a:extLst>
            </p:cNvPr>
            <p:cNvSpPr/>
            <p:nvPr/>
          </p:nvSpPr>
          <p:spPr>
            <a:xfrm>
              <a:off x="3088245" y="946078"/>
              <a:ext cx="2600810" cy="444300"/>
            </a:xfrm>
            <a:prstGeom prst="rect">
              <a:avLst/>
            </a:prstGeom>
            <a:gradFill>
              <a:gsLst>
                <a:gs pos="0">
                  <a:srgbClr val="034A89"/>
                </a:gs>
                <a:gs pos="50000">
                  <a:srgbClr val="21746A"/>
                </a:gs>
                <a:gs pos="100000">
                  <a:srgbClr val="3D9C48"/>
                </a:gs>
              </a:gsLst>
              <a:lin ang="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" name="Google Shape;438;p53">
              <a:extLst>
                <a:ext uri="{FF2B5EF4-FFF2-40B4-BE49-F238E27FC236}">
                  <a16:creationId xmlns:a16="http://schemas.microsoft.com/office/drawing/2014/main" id="{08C2D0DE-B1BE-4521-98EB-9305F8C9136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48825" y="1441170"/>
              <a:ext cx="1079659" cy="1244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439;p53">
              <a:extLst>
                <a:ext uri="{FF2B5EF4-FFF2-40B4-BE49-F238E27FC236}">
                  <a16:creationId xmlns:a16="http://schemas.microsoft.com/office/drawing/2014/main" id="{891F0627-26B5-4B6F-9EF1-361A6A3515C6}"/>
                </a:ext>
              </a:extLst>
            </p:cNvPr>
            <p:cNvSpPr/>
            <p:nvPr/>
          </p:nvSpPr>
          <p:spPr>
            <a:xfrm>
              <a:off x="409300" y="946078"/>
              <a:ext cx="2711400" cy="1306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48F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40;p53">
              <a:extLst>
                <a:ext uri="{FF2B5EF4-FFF2-40B4-BE49-F238E27FC236}">
                  <a16:creationId xmlns:a16="http://schemas.microsoft.com/office/drawing/2014/main" id="{700259E2-E816-4CAE-AF38-7AAA3B0C347F}"/>
                </a:ext>
              </a:extLst>
            </p:cNvPr>
            <p:cNvSpPr/>
            <p:nvPr/>
          </p:nvSpPr>
          <p:spPr>
            <a:xfrm>
              <a:off x="409300" y="2252981"/>
              <a:ext cx="2711400" cy="1306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48F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41;p53">
              <a:extLst>
                <a:ext uri="{FF2B5EF4-FFF2-40B4-BE49-F238E27FC236}">
                  <a16:creationId xmlns:a16="http://schemas.microsoft.com/office/drawing/2014/main" id="{DA04659A-EDDA-44A9-B7D0-33FCD8EEE946}"/>
                </a:ext>
              </a:extLst>
            </p:cNvPr>
            <p:cNvSpPr/>
            <p:nvPr/>
          </p:nvSpPr>
          <p:spPr>
            <a:xfrm>
              <a:off x="409300" y="3559883"/>
              <a:ext cx="2711400" cy="1243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48F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42;p53">
              <a:extLst>
                <a:ext uri="{FF2B5EF4-FFF2-40B4-BE49-F238E27FC236}">
                  <a16:creationId xmlns:a16="http://schemas.microsoft.com/office/drawing/2014/main" id="{F02EFA7A-902D-480A-9075-5AD4CCADF464}"/>
                </a:ext>
              </a:extLst>
            </p:cNvPr>
            <p:cNvSpPr/>
            <p:nvPr/>
          </p:nvSpPr>
          <p:spPr>
            <a:xfrm>
              <a:off x="5656600" y="946078"/>
              <a:ext cx="2711400" cy="1306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48F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3;p53">
              <a:extLst>
                <a:ext uri="{FF2B5EF4-FFF2-40B4-BE49-F238E27FC236}">
                  <a16:creationId xmlns:a16="http://schemas.microsoft.com/office/drawing/2014/main" id="{CE88712F-BCA4-4957-879B-485249564E21}"/>
                </a:ext>
              </a:extLst>
            </p:cNvPr>
            <p:cNvSpPr/>
            <p:nvPr/>
          </p:nvSpPr>
          <p:spPr>
            <a:xfrm>
              <a:off x="5656600" y="2252981"/>
              <a:ext cx="2711400" cy="1306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48F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44;p53">
              <a:extLst>
                <a:ext uri="{FF2B5EF4-FFF2-40B4-BE49-F238E27FC236}">
                  <a16:creationId xmlns:a16="http://schemas.microsoft.com/office/drawing/2014/main" id="{6E81821D-04B8-4DB4-B0D2-CD61086A90F1}"/>
                </a:ext>
              </a:extLst>
            </p:cNvPr>
            <p:cNvSpPr/>
            <p:nvPr/>
          </p:nvSpPr>
          <p:spPr>
            <a:xfrm>
              <a:off x="5656600" y="3559883"/>
              <a:ext cx="2711400" cy="1243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48F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45;p53">
              <a:extLst>
                <a:ext uri="{FF2B5EF4-FFF2-40B4-BE49-F238E27FC236}">
                  <a16:creationId xmlns:a16="http://schemas.microsoft.com/office/drawing/2014/main" id="{E5365A57-CEEE-46E0-91C1-FC8F2F3B70CE}"/>
                </a:ext>
              </a:extLst>
            </p:cNvPr>
            <p:cNvSpPr txBox="1"/>
            <p:nvPr/>
          </p:nvSpPr>
          <p:spPr>
            <a:xfrm>
              <a:off x="3419396" y="906261"/>
              <a:ext cx="1938508" cy="4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 dirty="0">
                  <a:solidFill>
                    <a:srgbClr val="000000"/>
                  </a:solidFill>
                </a:rPr>
                <a:t> </a:t>
              </a:r>
              <a:r>
                <a:rPr lang="ru" sz="2300" b="1" dirty="0">
                  <a:solidFill>
                    <a:srgbClr val="FFFFFF"/>
                  </a:solidFill>
                </a:rPr>
                <a:t>Прагматик</a:t>
              </a:r>
              <a:endParaRPr sz="2300" b="1" dirty="0">
                <a:solidFill>
                  <a:srgbClr val="FFFFFF"/>
                </a:solidFill>
              </a:endParaRPr>
            </a:p>
          </p:txBody>
        </p:sp>
        <p:sp>
          <p:nvSpPr>
            <p:cNvPr id="47" name="Google Shape;446;p53">
              <a:extLst>
                <a:ext uri="{FF2B5EF4-FFF2-40B4-BE49-F238E27FC236}">
                  <a16:creationId xmlns:a16="http://schemas.microsoft.com/office/drawing/2014/main" id="{E4808FD1-C015-4513-B2EC-79615FEFBE04}"/>
                </a:ext>
              </a:extLst>
            </p:cNvPr>
            <p:cNvSpPr txBox="1"/>
            <p:nvPr/>
          </p:nvSpPr>
          <p:spPr>
            <a:xfrm>
              <a:off x="5631400" y="992718"/>
              <a:ext cx="26586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 dirty="0">
                  <a:solidFill>
                    <a:srgbClr val="034A89"/>
                  </a:solidFill>
                </a:rPr>
                <a:t>Стиль принятия решений</a:t>
              </a:r>
              <a:endParaRPr sz="1600" b="1" dirty="0">
                <a:solidFill>
                  <a:srgbClr val="034A89"/>
                </a:solidFill>
              </a:endParaRPr>
            </a:p>
          </p:txBody>
        </p:sp>
        <p:sp>
          <p:nvSpPr>
            <p:cNvPr id="48" name="Google Shape;447;p53">
              <a:extLst>
                <a:ext uri="{FF2B5EF4-FFF2-40B4-BE49-F238E27FC236}">
                  <a16:creationId xmlns:a16="http://schemas.microsoft.com/office/drawing/2014/main" id="{CC62499B-5079-4CBF-ADDD-7155709FBA84}"/>
                </a:ext>
              </a:extLst>
            </p:cNvPr>
            <p:cNvSpPr txBox="1"/>
            <p:nvPr/>
          </p:nvSpPr>
          <p:spPr>
            <a:xfrm>
              <a:off x="5631400" y="1189632"/>
              <a:ext cx="27114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Смотрит данные других хозяйств</a:t>
              </a: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Слушает разные мнения, но финальное решение - по интуиции</a:t>
              </a: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Заказывает платную аналитику</a:t>
              </a: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sz="1400" dirty="0">
                <a:solidFill>
                  <a:srgbClr val="348F53"/>
                </a:solidFill>
              </a:endParaRPr>
            </a:p>
          </p:txBody>
        </p:sp>
        <p:sp>
          <p:nvSpPr>
            <p:cNvPr id="49" name="Google Shape;448;p53">
              <a:extLst>
                <a:ext uri="{FF2B5EF4-FFF2-40B4-BE49-F238E27FC236}">
                  <a16:creationId xmlns:a16="http://schemas.microsoft.com/office/drawing/2014/main" id="{35D1ED30-ACC4-4E2D-BE1E-49A5075CF367}"/>
                </a:ext>
              </a:extLst>
            </p:cNvPr>
            <p:cNvSpPr txBox="1"/>
            <p:nvPr/>
          </p:nvSpPr>
          <p:spPr>
            <a:xfrm>
              <a:off x="5676100" y="2201301"/>
              <a:ext cx="26586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034A89"/>
                  </a:solidFill>
                </a:rPr>
                <a:t>Доверяет</a:t>
              </a:r>
              <a:endParaRPr sz="1600" b="1">
                <a:solidFill>
                  <a:srgbClr val="034A89"/>
                </a:solidFill>
              </a:endParaRPr>
            </a:p>
          </p:txBody>
        </p:sp>
        <p:sp>
          <p:nvSpPr>
            <p:cNvPr id="50" name="Google Shape;449;p53">
              <a:extLst>
                <a:ext uri="{FF2B5EF4-FFF2-40B4-BE49-F238E27FC236}">
                  <a16:creationId xmlns:a16="http://schemas.microsoft.com/office/drawing/2014/main" id="{B5BECAD7-A14B-46E1-A816-975F861EE196}"/>
                </a:ext>
              </a:extLst>
            </p:cNvPr>
            <p:cNvSpPr txBox="1"/>
            <p:nvPr/>
          </p:nvSpPr>
          <p:spPr>
            <a:xfrm>
              <a:off x="1161850" y="2281301"/>
              <a:ext cx="12063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034A89"/>
                  </a:solidFill>
                </a:rPr>
                <a:t>Нуждается в</a:t>
              </a:r>
              <a:endParaRPr sz="1600" b="1">
                <a:solidFill>
                  <a:srgbClr val="034A89"/>
                </a:solidFill>
              </a:endParaRPr>
            </a:p>
          </p:txBody>
        </p:sp>
        <p:sp>
          <p:nvSpPr>
            <p:cNvPr id="51" name="Google Shape;450;p53">
              <a:extLst>
                <a:ext uri="{FF2B5EF4-FFF2-40B4-BE49-F238E27FC236}">
                  <a16:creationId xmlns:a16="http://schemas.microsoft.com/office/drawing/2014/main" id="{D370139C-04D2-4D1F-AAB2-CC1AD35DA5EF}"/>
                </a:ext>
              </a:extLst>
            </p:cNvPr>
            <p:cNvSpPr txBox="1"/>
            <p:nvPr/>
          </p:nvSpPr>
          <p:spPr>
            <a:xfrm>
              <a:off x="1161850" y="3599883"/>
              <a:ext cx="12063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034A89"/>
                  </a:solidFill>
                </a:rPr>
                <a:t>Не понимает</a:t>
              </a:r>
              <a:endParaRPr sz="1600" b="1">
                <a:solidFill>
                  <a:srgbClr val="034A89"/>
                </a:solidFill>
              </a:endParaRPr>
            </a:p>
          </p:txBody>
        </p:sp>
        <p:sp>
          <p:nvSpPr>
            <p:cNvPr id="71" name="Google Shape;451;p53">
              <a:extLst>
                <a:ext uri="{FF2B5EF4-FFF2-40B4-BE49-F238E27FC236}">
                  <a16:creationId xmlns:a16="http://schemas.microsoft.com/office/drawing/2014/main" id="{218E38E2-F910-4010-90C1-6D26CB111730}"/>
                </a:ext>
              </a:extLst>
            </p:cNvPr>
            <p:cNvSpPr txBox="1"/>
            <p:nvPr/>
          </p:nvSpPr>
          <p:spPr>
            <a:xfrm>
              <a:off x="6030803" y="3599883"/>
              <a:ext cx="2079300" cy="1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034A89"/>
                  </a:solidFill>
                </a:rPr>
                <a:t>Мечтает </a:t>
              </a:r>
              <a:endParaRPr sz="1600" b="1">
                <a:solidFill>
                  <a:srgbClr val="034A89"/>
                </a:solidFill>
              </a:endParaRPr>
            </a:p>
          </p:txBody>
        </p:sp>
        <p:sp>
          <p:nvSpPr>
            <p:cNvPr id="72" name="Google Shape;452;p53">
              <a:extLst>
                <a:ext uri="{FF2B5EF4-FFF2-40B4-BE49-F238E27FC236}">
                  <a16:creationId xmlns:a16="http://schemas.microsoft.com/office/drawing/2014/main" id="{07DC4466-0562-4D7F-85FA-EDD6A16C7559}"/>
                </a:ext>
              </a:extLst>
            </p:cNvPr>
            <p:cNvSpPr txBox="1"/>
            <p:nvPr/>
          </p:nvSpPr>
          <p:spPr>
            <a:xfrm>
              <a:off x="3130000" y="2997311"/>
              <a:ext cx="2425200" cy="1805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500" dirty="0">
                  <a:solidFill>
                    <a:srgbClr val="FFFFFF"/>
                  </a:solidFill>
                </a:rPr>
                <a:t>Стремится принимать информированные решения, но в меньшей степени полагается на цифровые сервисы.</a:t>
              </a:r>
              <a:endParaRPr sz="1500" dirty="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 dirty="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500" dirty="0">
                  <a:solidFill>
                    <a:schemeClr val="lt1"/>
                  </a:solidFill>
                </a:rPr>
                <a:t>“</a:t>
              </a:r>
              <a:r>
                <a:rPr lang="ru" sz="1500" b="1" i="1" dirty="0">
                  <a:solidFill>
                    <a:schemeClr val="lt1"/>
                  </a:solidFill>
                </a:rPr>
                <a:t>Нам главное, чтобы было просто. Нам надо нажать две кнопочки и разобраться.”</a:t>
              </a:r>
              <a:endParaRPr sz="1500" dirty="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 b="1" i="1" dirty="0">
                <a:solidFill>
                  <a:srgbClr val="FFFFFF"/>
                </a:solidFill>
              </a:endParaRPr>
            </a:p>
          </p:txBody>
        </p:sp>
        <p:sp>
          <p:nvSpPr>
            <p:cNvPr id="73" name="Google Shape;453;p53">
              <a:extLst>
                <a:ext uri="{FF2B5EF4-FFF2-40B4-BE49-F238E27FC236}">
                  <a16:creationId xmlns:a16="http://schemas.microsoft.com/office/drawing/2014/main" id="{2D0C7E50-9E26-4985-ACA4-7D1863CE76BE}"/>
                </a:ext>
              </a:extLst>
            </p:cNvPr>
            <p:cNvSpPr txBox="1"/>
            <p:nvPr/>
          </p:nvSpPr>
          <p:spPr>
            <a:xfrm>
              <a:off x="429650" y="992114"/>
              <a:ext cx="2658600" cy="124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Боится низкого качества инструментов</a:t>
              </a: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Сервисы помогли бы контролировать агронома</a:t>
              </a: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Осторожно относится к вводу личных данных</a:t>
              </a:r>
              <a:endParaRPr sz="1400" dirty="0">
                <a:solidFill>
                  <a:srgbClr val="348F53"/>
                </a:solidFill>
              </a:endParaRPr>
            </a:p>
          </p:txBody>
        </p:sp>
        <p:sp>
          <p:nvSpPr>
            <p:cNvPr id="74" name="Google Shape;454;p53">
              <a:extLst>
                <a:ext uri="{FF2B5EF4-FFF2-40B4-BE49-F238E27FC236}">
                  <a16:creationId xmlns:a16="http://schemas.microsoft.com/office/drawing/2014/main" id="{AFBC2D36-C031-44D9-81E2-CC9C2C9C0B0F}"/>
                </a:ext>
              </a:extLst>
            </p:cNvPr>
            <p:cNvSpPr txBox="1"/>
            <p:nvPr/>
          </p:nvSpPr>
          <p:spPr>
            <a:xfrm>
              <a:off x="435700" y="2497128"/>
              <a:ext cx="2658600" cy="10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Подробные комментарии к сервисам: как они работают?</a:t>
              </a: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Компетентный консультант</a:t>
              </a: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Доказательство выгоды</a:t>
              </a: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sz="1400" dirty="0">
                <a:solidFill>
                  <a:srgbClr val="348F53"/>
                </a:solidFill>
              </a:endParaRPr>
            </a:p>
          </p:txBody>
        </p:sp>
        <p:sp>
          <p:nvSpPr>
            <p:cNvPr id="75" name="Google Shape;455;p53">
              <a:extLst>
                <a:ext uri="{FF2B5EF4-FFF2-40B4-BE49-F238E27FC236}">
                  <a16:creationId xmlns:a16="http://schemas.microsoft.com/office/drawing/2014/main" id="{7B1C2ACE-DD83-4E39-B191-AB2ED9BD580C}"/>
                </a:ext>
              </a:extLst>
            </p:cNvPr>
            <p:cNvSpPr txBox="1"/>
            <p:nvPr/>
          </p:nvSpPr>
          <p:spPr>
            <a:xfrm>
              <a:off x="5656600" y="2536445"/>
              <a:ext cx="2658600" cy="77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Экспертам в формате “Доверяй, но проверяй” </a:t>
              </a: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Зарубежной аналитике/консалтингу</a:t>
              </a: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Крупные форумы</a:t>
              </a:r>
              <a:endParaRPr sz="1400" dirty="0">
                <a:solidFill>
                  <a:srgbClr val="348F53"/>
                </a:solidFill>
              </a:endParaRPr>
            </a:p>
          </p:txBody>
        </p:sp>
        <p:sp>
          <p:nvSpPr>
            <p:cNvPr id="76" name="Google Shape;456;p53">
              <a:extLst>
                <a:ext uri="{FF2B5EF4-FFF2-40B4-BE49-F238E27FC236}">
                  <a16:creationId xmlns:a16="http://schemas.microsoft.com/office/drawing/2014/main" id="{3AC3C3A8-FD2E-494C-A94E-A47ABA0D0D36}"/>
                </a:ext>
              </a:extLst>
            </p:cNvPr>
            <p:cNvSpPr txBox="1"/>
            <p:nvPr/>
          </p:nvSpPr>
          <p:spPr>
            <a:xfrm>
              <a:off x="462100" y="3805973"/>
              <a:ext cx="2658600" cy="92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Описания сервисов, написанные длинно/без деталей</a:t>
              </a: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Зачем нужна оцифровка</a:t>
              </a:r>
              <a:endParaRPr sz="1400" dirty="0">
                <a:solidFill>
                  <a:srgbClr val="348F53"/>
                </a:solidFill>
              </a:endParaRPr>
            </a:p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sz="1400" dirty="0">
                <a:solidFill>
                  <a:srgbClr val="348F53"/>
                </a:solidFill>
              </a:endParaRPr>
            </a:p>
          </p:txBody>
        </p:sp>
        <p:sp>
          <p:nvSpPr>
            <p:cNvPr id="77" name="Google Shape;457;p53">
              <a:extLst>
                <a:ext uri="{FF2B5EF4-FFF2-40B4-BE49-F238E27FC236}">
                  <a16:creationId xmlns:a16="http://schemas.microsoft.com/office/drawing/2014/main" id="{EF0C19C1-FA71-4A7E-993D-56CAC99BA5C9}"/>
                </a:ext>
              </a:extLst>
            </p:cNvPr>
            <p:cNvSpPr txBox="1"/>
            <p:nvPr/>
          </p:nvSpPr>
          <p:spPr>
            <a:xfrm>
              <a:off x="5730850" y="3657058"/>
              <a:ext cx="2555400" cy="84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71450" lvl="0" indent="-17145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" sz="1400" dirty="0">
                  <a:solidFill>
                    <a:srgbClr val="348F53"/>
                  </a:solidFill>
                </a:rPr>
                <a:t>Чтобы мне помогли сэкономить время без лишних вопросов</a:t>
              </a:r>
              <a:endParaRPr sz="1400" dirty="0">
                <a:solidFill>
                  <a:srgbClr val="348F53"/>
                </a:solidFill>
              </a:endParaRPr>
            </a:p>
          </p:txBody>
        </p:sp>
        <p:sp>
          <p:nvSpPr>
            <p:cNvPr id="78" name="Google Shape;458;p53">
              <a:extLst>
                <a:ext uri="{FF2B5EF4-FFF2-40B4-BE49-F238E27FC236}">
                  <a16:creationId xmlns:a16="http://schemas.microsoft.com/office/drawing/2014/main" id="{832F7F95-6D56-4337-8A70-A8586C01D703}"/>
                </a:ext>
              </a:extLst>
            </p:cNvPr>
            <p:cNvSpPr txBox="1"/>
            <p:nvPr/>
          </p:nvSpPr>
          <p:spPr>
            <a:xfrm>
              <a:off x="577545" y="946891"/>
              <a:ext cx="2425310" cy="27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1">
                  <a:solidFill>
                    <a:srgbClr val="034A89"/>
                  </a:solidFill>
                </a:rPr>
                <a:t>Отношение к цифровизации</a:t>
              </a:r>
              <a:endParaRPr sz="1600" b="1">
                <a:solidFill>
                  <a:srgbClr val="034A89"/>
                </a:solidFill>
              </a:endParaRPr>
            </a:p>
          </p:txBody>
        </p:sp>
        <p:pic>
          <p:nvPicPr>
            <p:cNvPr id="79" name="Google Shape;459;p53">
              <a:extLst>
                <a:ext uri="{FF2B5EF4-FFF2-40B4-BE49-F238E27FC236}">
                  <a16:creationId xmlns:a16="http://schemas.microsoft.com/office/drawing/2014/main" id="{F8DAF8D7-81F3-467D-86D1-9DD0CD91853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11769"/>
            <a:stretch/>
          </p:blipFill>
          <p:spPr>
            <a:xfrm>
              <a:off x="3120700" y="1367049"/>
              <a:ext cx="2542200" cy="14888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Персона-модели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821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Прагматик: ожидания от технологий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9" name="Google Shape;204;p30">
            <a:extLst>
              <a:ext uri="{FF2B5EF4-FFF2-40B4-BE49-F238E27FC236}">
                <a16:creationId xmlns:a16="http://schemas.microsoft.com/office/drawing/2014/main" id="{19BC5E66-5993-421B-9024-1014785A9AE9}"/>
              </a:ext>
            </a:extLst>
          </p:cNvPr>
          <p:cNvSpPr/>
          <p:nvPr/>
        </p:nvSpPr>
        <p:spPr>
          <a:xfrm>
            <a:off x="6153150" y="1123950"/>
            <a:ext cx="5403850" cy="3711626"/>
          </a:xfrm>
          <a:prstGeom prst="wedgeRectCallout">
            <a:avLst>
              <a:gd name="adj1" fmla="val -18322"/>
              <a:gd name="adj2" fmla="val 43006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2000" lvl="0" indent="-216000">
              <a:lnSpc>
                <a:spcPct val="150000"/>
              </a:lnSpc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Данные: сколько денег поможет сэкономить сервис?</a:t>
            </a:r>
          </a:p>
          <a:p>
            <a:pPr marL="252000" lvl="0" indent="-216000">
              <a:lnSpc>
                <a:spcPct val="150000"/>
              </a:lnSpc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 err="1"/>
              <a:t>Trial</a:t>
            </a:r>
            <a:r>
              <a:rPr lang="ru-RU" sz="2100" dirty="0"/>
              <a:t>-версии сервисов, пошаговые руководства по постепенному внедрению инструментов</a:t>
            </a:r>
          </a:p>
          <a:p>
            <a:pPr marL="252000" lvl="0" indent="-216000">
              <a:lnSpc>
                <a:spcPct val="150000"/>
              </a:lnSpc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Программы лояльности, бонусы</a:t>
            </a:r>
          </a:p>
        </p:txBody>
      </p:sp>
      <p:pic>
        <p:nvPicPr>
          <p:cNvPr id="8" name="Google Shape;467;p54">
            <a:extLst>
              <a:ext uri="{FF2B5EF4-FFF2-40B4-BE49-F238E27FC236}">
                <a16:creationId xmlns:a16="http://schemas.microsoft.com/office/drawing/2014/main" id="{A57BAF18-A3CA-4283-A4DE-0C83025765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725"/>
          <a:stretch/>
        </p:blipFill>
        <p:spPr>
          <a:xfrm>
            <a:off x="2158698" y="1447798"/>
            <a:ext cx="2400525" cy="4741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277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472;p55">
            <a:extLst>
              <a:ext uri="{FF2B5EF4-FFF2-40B4-BE49-F238E27FC236}">
                <a16:creationId xmlns:a16="http://schemas.microsoft.com/office/drawing/2014/main" id="{3965CCF0-3F32-40C1-A9D8-01045CEE97E6}"/>
              </a:ext>
            </a:extLst>
          </p:cNvPr>
          <p:cNvSpPr/>
          <p:nvPr/>
        </p:nvSpPr>
        <p:spPr>
          <a:xfrm>
            <a:off x="4669609" y="3735141"/>
            <a:ext cx="2881808" cy="2246782"/>
          </a:xfrm>
          <a:prstGeom prst="rect">
            <a:avLst/>
          </a:prstGeom>
          <a:gradFill>
            <a:gsLst>
              <a:gs pos="0">
                <a:srgbClr val="034A89"/>
              </a:gs>
              <a:gs pos="50000">
                <a:srgbClr val="21746A"/>
              </a:gs>
              <a:gs pos="100000">
                <a:srgbClr val="3D9C48"/>
              </a:gs>
            </a:gsLst>
            <a:lin ang="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473;p55">
            <a:extLst>
              <a:ext uri="{FF2B5EF4-FFF2-40B4-BE49-F238E27FC236}">
                <a16:creationId xmlns:a16="http://schemas.microsoft.com/office/drawing/2014/main" id="{1E910975-9F5B-4D88-BE29-5579D695B1F2}"/>
              </a:ext>
            </a:extLst>
          </p:cNvPr>
          <p:cNvSpPr/>
          <p:nvPr/>
        </p:nvSpPr>
        <p:spPr>
          <a:xfrm>
            <a:off x="4669610" y="1632355"/>
            <a:ext cx="2859816" cy="501052"/>
          </a:xfrm>
          <a:prstGeom prst="rect">
            <a:avLst/>
          </a:prstGeom>
          <a:gradFill>
            <a:gsLst>
              <a:gs pos="0">
                <a:srgbClr val="034A89"/>
              </a:gs>
              <a:gs pos="50000">
                <a:srgbClr val="21746A"/>
              </a:gs>
              <a:gs pos="100000">
                <a:srgbClr val="3D9C48"/>
              </a:gs>
            </a:gsLst>
            <a:lin ang="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" name="Google Shape;474;p55">
            <a:extLst>
              <a:ext uri="{FF2B5EF4-FFF2-40B4-BE49-F238E27FC236}">
                <a16:creationId xmlns:a16="http://schemas.microsoft.com/office/drawing/2014/main" id="{9180E62B-4616-4E58-B26E-3A5566E3994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739" y="2190686"/>
            <a:ext cx="1217567" cy="140369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475;p55">
            <a:extLst>
              <a:ext uri="{FF2B5EF4-FFF2-40B4-BE49-F238E27FC236}">
                <a16:creationId xmlns:a16="http://schemas.microsoft.com/office/drawing/2014/main" id="{74D8033C-1DFC-402B-8971-67CE648C6DF5}"/>
              </a:ext>
            </a:extLst>
          </p:cNvPr>
          <p:cNvSpPr/>
          <p:nvPr/>
        </p:nvSpPr>
        <p:spPr>
          <a:xfrm>
            <a:off x="1611875" y="1632355"/>
            <a:ext cx="3057734" cy="147372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48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476;p55">
            <a:extLst>
              <a:ext uri="{FF2B5EF4-FFF2-40B4-BE49-F238E27FC236}">
                <a16:creationId xmlns:a16="http://schemas.microsoft.com/office/drawing/2014/main" id="{69B28364-4B67-441D-B511-DF8A35423C07}"/>
              </a:ext>
            </a:extLst>
          </p:cNvPr>
          <p:cNvSpPr/>
          <p:nvPr/>
        </p:nvSpPr>
        <p:spPr>
          <a:xfrm>
            <a:off x="1611875" y="3106192"/>
            <a:ext cx="3057734" cy="147372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48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477;p55">
            <a:extLst>
              <a:ext uri="{FF2B5EF4-FFF2-40B4-BE49-F238E27FC236}">
                <a16:creationId xmlns:a16="http://schemas.microsoft.com/office/drawing/2014/main" id="{160DA324-41A0-4151-ABD6-EC2C684998D1}"/>
              </a:ext>
            </a:extLst>
          </p:cNvPr>
          <p:cNvSpPr/>
          <p:nvPr/>
        </p:nvSpPr>
        <p:spPr>
          <a:xfrm>
            <a:off x="1611875" y="4580028"/>
            <a:ext cx="3057734" cy="14019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48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478;p55">
            <a:extLst>
              <a:ext uri="{FF2B5EF4-FFF2-40B4-BE49-F238E27FC236}">
                <a16:creationId xmlns:a16="http://schemas.microsoft.com/office/drawing/2014/main" id="{117FC498-6BA0-4685-BBCC-3293969101AF}"/>
              </a:ext>
            </a:extLst>
          </p:cNvPr>
          <p:cNvSpPr/>
          <p:nvPr/>
        </p:nvSpPr>
        <p:spPr>
          <a:xfrm>
            <a:off x="7529426" y="1632355"/>
            <a:ext cx="3057734" cy="147372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48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479;p55">
            <a:extLst>
              <a:ext uri="{FF2B5EF4-FFF2-40B4-BE49-F238E27FC236}">
                <a16:creationId xmlns:a16="http://schemas.microsoft.com/office/drawing/2014/main" id="{552B4A1A-AEDD-45E6-93A4-C35AECB49218}"/>
              </a:ext>
            </a:extLst>
          </p:cNvPr>
          <p:cNvSpPr/>
          <p:nvPr/>
        </p:nvSpPr>
        <p:spPr>
          <a:xfrm>
            <a:off x="7529426" y="3106192"/>
            <a:ext cx="3057734" cy="147372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48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480;p55">
            <a:extLst>
              <a:ext uri="{FF2B5EF4-FFF2-40B4-BE49-F238E27FC236}">
                <a16:creationId xmlns:a16="http://schemas.microsoft.com/office/drawing/2014/main" id="{574CC4B9-F68C-403D-938C-2C0F225328E4}"/>
              </a:ext>
            </a:extLst>
          </p:cNvPr>
          <p:cNvSpPr/>
          <p:nvPr/>
        </p:nvSpPr>
        <p:spPr>
          <a:xfrm>
            <a:off x="7529426" y="4580028"/>
            <a:ext cx="3057734" cy="14019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48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481;p55">
            <a:extLst>
              <a:ext uri="{FF2B5EF4-FFF2-40B4-BE49-F238E27FC236}">
                <a16:creationId xmlns:a16="http://schemas.microsoft.com/office/drawing/2014/main" id="{91B29D44-D4E0-4943-A8EB-CF9C94A9A25A}"/>
              </a:ext>
            </a:extLst>
          </p:cNvPr>
          <p:cNvSpPr txBox="1"/>
          <p:nvPr/>
        </p:nvSpPr>
        <p:spPr>
          <a:xfrm>
            <a:off x="5003798" y="1587452"/>
            <a:ext cx="2191440" cy="55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00"/>
                </a:solidFill>
              </a:rPr>
              <a:t> </a:t>
            </a:r>
            <a:r>
              <a:rPr lang="ru" sz="2300" b="1" dirty="0">
                <a:solidFill>
                  <a:srgbClr val="FFFFFF"/>
                </a:solidFill>
              </a:rPr>
              <a:t>Последователь</a:t>
            </a:r>
            <a:endParaRPr sz="2300" b="1" dirty="0">
              <a:solidFill>
                <a:srgbClr val="FFFFFF"/>
              </a:solidFill>
            </a:endParaRPr>
          </a:p>
        </p:txBody>
      </p:sp>
      <p:sp>
        <p:nvSpPr>
          <p:cNvPr id="62" name="Google Shape;482;p55">
            <a:extLst>
              <a:ext uri="{FF2B5EF4-FFF2-40B4-BE49-F238E27FC236}">
                <a16:creationId xmlns:a16="http://schemas.microsoft.com/office/drawing/2014/main" id="{8520B0FD-D8D6-40C3-A4B5-999D2E8B4F36}"/>
              </a:ext>
            </a:extLst>
          </p:cNvPr>
          <p:cNvSpPr txBox="1"/>
          <p:nvPr/>
        </p:nvSpPr>
        <p:spPr>
          <a:xfrm>
            <a:off x="7529426" y="1644467"/>
            <a:ext cx="2998190" cy="21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34A89"/>
                </a:solidFill>
              </a:rPr>
              <a:t>Стиль принятия решений</a:t>
            </a:r>
            <a:endParaRPr sz="1600" b="1">
              <a:solidFill>
                <a:srgbClr val="034A89"/>
              </a:solidFill>
            </a:endParaRPr>
          </a:p>
        </p:txBody>
      </p:sp>
      <p:sp>
        <p:nvSpPr>
          <p:cNvPr id="63" name="Google Shape;483;p55">
            <a:extLst>
              <a:ext uri="{FF2B5EF4-FFF2-40B4-BE49-F238E27FC236}">
                <a16:creationId xmlns:a16="http://schemas.microsoft.com/office/drawing/2014/main" id="{143EFD18-ECFA-4D91-BFEF-B9F6A25B292C}"/>
              </a:ext>
            </a:extLst>
          </p:cNvPr>
          <p:cNvSpPr txBox="1"/>
          <p:nvPr/>
        </p:nvSpPr>
        <p:spPr>
          <a:xfrm>
            <a:off x="7529426" y="1985537"/>
            <a:ext cx="3057734" cy="101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“В основном созваниваемся с ребятами”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Следует за большинством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Помогают дети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Опыт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64" name="Google Shape;484;p55">
            <a:extLst>
              <a:ext uri="{FF2B5EF4-FFF2-40B4-BE49-F238E27FC236}">
                <a16:creationId xmlns:a16="http://schemas.microsoft.com/office/drawing/2014/main" id="{A4582E3D-C733-49FA-B18B-5A5BF91CCF4F}"/>
              </a:ext>
            </a:extLst>
          </p:cNvPr>
          <p:cNvSpPr txBox="1"/>
          <p:nvPr/>
        </p:nvSpPr>
        <p:spPr>
          <a:xfrm>
            <a:off x="8388420" y="3138129"/>
            <a:ext cx="1360384" cy="21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34A89"/>
                </a:solidFill>
              </a:rPr>
              <a:t>Доверяет</a:t>
            </a:r>
            <a:endParaRPr sz="1600" b="1" dirty="0">
              <a:solidFill>
                <a:srgbClr val="034A89"/>
              </a:solidFill>
            </a:endParaRPr>
          </a:p>
        </p:txBody>
      </p:sp>
      <p:sp>
        <p:nvSpPr>
          <p:cNvPr id="65" name="Google Shape;485;p55">
            <a:extLst>
              <a:ext uri="{FF2B5EF4-FFF2-40B4-BE49-F238E27FC236}">
                <a16:creationId xmlns:a16="http://schemas.microsoft.com/office/drawing/2014/main" id="{D7299AEB-2B0C-49F8-95DD-7E4CA851AF84}"/>
              </a:ext>
            </a:extLst>
          </p:cNvPr>
          <p:cNvSpPr txBox="1"/>
          <p:nvPr/>
        </p:nvSpPr>
        <p:spPr>
          <a:xfrm>
            <a:off x="2460550" y="3138129"/>
            <a:ext cx="1360384" cy="21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34A89"/>
                </a:solidFill>
              </a:rPr>
              <a:t>Интересы</a:t>
            </a:r>
            <a:endParaRPr sz="1600" b="1">
              <a:solidFill>
                <a:srgbClr val="034A89"/>
              </a:solidFill>
            </a:endParaRPr>
          </a:p>
        </p:txBody>
      </p:sp>
      <p:sp>
        <p:nvSpPr>
          <p:cNvPr id="66" name="Google Shape;486;p55">
            <a:extLst>
              <a:ext uri="{FF2B5EF4-FFF2-40B4-BE49-F238E27FC236}">
                <a16:creationId xmlns:a16="http://schemas.microsoft.com/office/drawing/2014/main" id="{8428E05F-41DE-4CE1-AB32-07E2895B7C4B}"/>
              </a:ext>
            </a:extLst>
          </p:cNvPr>
          <p:cNvSpPr txBox="1"/>
          <p:nvPr/>
        </p:nvSpPr>
        <p:spPr>
          <a:xfrm>
            <a:off x="1809792" y="4534919"/>
            <a:ext cx="2661900" cy="3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34A89"/>
                </a:solidFill>
              </a:rPr>
              <a:t>Не понимает</a:t>
            </a:r>
            <a:endParaRPr sz="1600" b="1" dirty="0">
              <a:solidFill>
                <a:srgbClr val="034A89"/>
              </a:solidFill>
            </a:endParaRPr>
          </a:p>
        </p:txBody>
      </p:sp>
      <p:sp>
        <p:nvSpPr>
          <p:cNvPr id="67" name="Google Shape;487;p55">
            <a:extLst>
              <a:ext uri="{FF2B5EF4-FFF2-40B4-BE49-F238E27FC236}">
                <a16:creationId xmlns:a16="http://schemas.microsoft.com/office/drawing/2014/main" id="{87327CAA-FCFF-48A5-B499-1333E058D996}"/>
              </a:ext>
            </a:extLst>
          </p:cNvPr>
          <p:cNvSpPr txBox="1"/>
          <p:nvPr/>
        </p:nvSpPr>
        <p:spPr>
          <a:xfrm>
            <a:off x="7951427" y="4625137"/>
            <a:ext cx="2344894" cy="21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34A89"/>
                </a:solidFill>
              </a:rPr>
              <a:t>Мечтает о</a:t>
            </a:r>
            <a:endParaRPr sz="1600" b="1" dirty="0">
              <a:solidFill>
                <a:srgbClr val="034A89"/>
              </a:solidFill>
            </a:endParaRPr>
          </a:p>
        </p:txBody>
      </p:sp>
      <p:sp>
        <p:nvSpPr>
          <p:cNvPr id="68" name="Google Shape;488;p55">
            <a:extLst>
              <a:ext uri="{FF2B5EF4-FFF2-40B4-BE49-F238E27FC236}">
                <a16:creationId xmlns:a16="http://schemas.microsoft.com/office/drawing/2014/main" id="{49B0AE67-5695-46E9-9A1C-30EF94E56833}"/>
              </a:ext>
            </a:extLst>
          </p:cNvPr>
          <p:cNvSpPr txBox="1"/>
          <p:nvPr/>
        </p:nvSpPr>
        <p:spPr>
          <a:xfrm>
            <a:off x="4766030" y="4485745"/>
            <a:ext cx="2666975" cy="1300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FFFFFF"/>
                </a:solidFill>
              </a:rPr>
              <a:t>Основной канал получения информации - другие аграрии, очень важен личный контакт в коммуникациях. Работает с одними и теми же агентами. </a:t>
            </a:r>
            <a:endParaRPr sz="15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1" dirty="0">
                <a:solidFill>
                  <a:schemeClr val="lt1"/>
                </a:solidFill>
              </a:rPr>
              <a:t>“Я всему научился через общение с другими фермерами”</a:t>
            </a:r>
            <a:endParaRPr sz="1500" b="1" i="1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FFFF"/>
              </a:solidFill>
            </a:endParaRPr>
          </a:p>
        </p:txBody>
      </p:sp>
      <p:sp>
        <p:nvSpPr>
          <p:cNvPr id="69" name="Google Shape;489;p55">
            <a:extLst>
              <a:ext uri="{FF2B5EF4-FFF2-40B4-BE49-F238E27FC236}">
                <a16:creationId xmlns:a16="http://schemas.microsoft.com/office/drawing/2014/main" id="{7936B962-9942-4510-BC4B-216E170EE21B}"/>
              </a:ext>
            </a:extLst>
          </p:cNvPr>
          <p:cNvSpPr txBox="1"/>
          <p:nvPr/>
        </p:nvSpPr>
        <p:spPr>
          <a:xfrm>
            <a:off x="1671419" y="1888862"/>
            <a:ext cx="2998190" cy="116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Не очень разбирается в цифровых решениях, но в целом открыт для них</a:t>
            </a: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70" name="Google Shape;490;p55">
            <a:extLst>
              <a:ext uri="{FF2B5EF4-FFF2-40B4-BE49-F238E27FC236}">
                <a16:creationId xmlns:a16="http://schemas.microsoft.com/office/drawing/2014/main" id="{6CCA041C-8EA9-4888-9348-BA6F51F2678A}"/>
              </a:ext>
            </a:extLst>
          </p:cNvPr>
          <p:cNvSpPr txBox="1"/>
          <p:nvPr/>
        </p:nvSpPr>
        <p:spPr>
          <a:xfrm>
            <a:off x="1641647" y="3335882"/>
            <a:ext cx="2998190" cy="1244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Ценовой мониторинг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Низкие цены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Выгодное кредитование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Защита от мошенников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80" name="Google Shape;491;p55">
            <a:extLst>
              <a:ext uri="{FF2B5EF4-FFF2-40B4-BE49-F238E27FC236}">
                <a16:creationId xmlns:a16="http://schemas.microsoft.com/office/drawing/2014/main" id="{58441872-F256-490F-B0A6-85EB1FAB0A12}"/>
              </a:ext>
            </a:extLst>
          </p:cNvPr>
          <p:cNvSpPr txBox="1"/>
          <p:nvPr/>
        </p:nvSpPr>
        <p:spPr>
          <a:xfrm>
            <a:off x="7529426" y="3335645"/>
            <a:ext cx="2998190" cy="116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Другим аграриям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Проверенным экспертам, которые вызвали доверие (может попасться мошенникам)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81" name="Google Shape;492;p55">
            <a:extLst>
              <a:ext uri="{FF2B5EF4-FFF2-40B4-BE49-F238E27FC236}">
                <a16:creationId xmlns:a16="http://schemas.microsoft.com/office/drawing/2014/main" id="{DDCCAE2D-1A51-49F7-AF37-8E27F144B75C}"/>
              </a:ext>
            </a:extLst>
          </p:cNvPr>
          <p:cNvSpPr txBox="1"/>
          <p:nvPr/>
        </p:nvSpPr>
        <p:spPr>
          <a:xfrm>
            <a:off x="1671419" y="4857552"/>
            <a:ext cx="2881808" cy="107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Зачем пользоваться чем-то, что не пробовали соседи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82" name="Google Shape;493;p55">
            <a:extLst>
              <a:ext uri="{FF2B5EF4-FFF2-40B4-BE49-F238E27FC236}">
                <a16:creationId xmlns:a16="http://schemas.microsoft.com/office/drawing/2014/main" id="{88E11A1B-79DB-4281-AEBE-A4E8625050A6}"/>
              </a:ext>
            </a:extLst>
          </p:cNvPr>
          <p:cNvSpPr txBox="1"/>
          <p:nvPr/>
        </p:nvSpPr>
        <p:spPr>
          <a:xfrm>
            <a:off x="7546759" y="4929551"/>
            <a:ext cx="3064591" cy="91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000" lvl="0" indent="-1800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Персональном менеджере (человеке)</a:t>
            </a: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83" name="Google Shape;494;p55">
            <a:extLst>
              <a:ext uri="{FF2B5EF4-FFF2-40B4-BE49-F238E27FC236}">
                <a16:creationId xmlns:a16="http://schemas.microsoft.com/office/drawing/2014/main" id="{973B5040-AB55-4CED-BC27-4742A719656B}"/>
              </a:ext>
            </a:extLst>
          </p:cNvPr>
          <p:cNvSpPr txBox="1"/>
          <p:nvPr/>
        </p:nvSpPr>
        <p:spPr>
          <a:xfrm>
            <a:off x="1613228" y="1592870"/>
            <a:ext cx="2998190" cy="3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34A89"/>
                </a:solidFill>
              </a:rPr>
              <a:t>Отношение к цифровизации</a:t>
            </a:r>
            <a:endParaRPr sz="1600" b="1" dirty="0">
              <a:solidFill>
                <a:srgbClr val="034A89"/>
              </a:solidFill>
            </a:endParaRPr>
          </a:p>
        </p:txBody>
      </p:sp>
      <p:pic>
        <p:nvPicPr>
          <p:cNvPr id="84" name="Google Shape;495;p55">
            <a:extLst>
              <a:ext uri="{FF2B5EF4-FFF2-40B4-BE49-F238E27FC236}">
                <a16:creationId xmlns:a16="http://schemas.microsoft.com/office/drawing/2014/main" id="{2B1328B6-5F1F-43C9-B54E-681F820350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739" r="10111" b="40940"/>
          <a:stretch/>
        </p:blipFill>
        <p:spPr>
          <a:xfrm>
            <a:off x="4669609" y="2115770"/>
            <a:ext cx="2859817" cy="1623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Персона-модели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288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Последователь: ожидания от технологий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12" name="Google Shape;258;p36">
            <a:extLst>
              <a:ext uri="{FF2B5EF4-FFF2-40B4-BE49-F238E27FC236}">
                <a16:creationId xmlns:a16="http://schemas.microsoft.com/office/drawing/2014/main" id="{956136C6-FC51-4A5F-A934-87245072ED5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51274" y="4982591"/>
            <a:ext cx="962094" cy="11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59;p36">
            <a:extLst>
              <a:ext uri="{FF2B5EF4-FFF2-40B4-BE49-F238E27FC236}">
                <a16:creationId xmlns:a16="http://schemas.microsoft.com/office/drawing/2014/main" id="{5DE929F5-6026-4265-92E1-1F04F3B60CB5}"/>
              </a:ext>
            </a:extLst>
          </p:cNvPr>
          <p:cNvSpPr/>
          <p:nvPr/>
        </p:nvSpPr>
        <p:spPr>
          <a:xfrm>
            <a:off x="847725" y="2235200"/>
            <a:ext cx="4738350" cy="2456269"/>
          </a:xfrm>
          <a:prstGeom prst="wedgeRoundRectCallout">
            <a:avLst>
              <a:gd name="adj1" fmla="val -5536"/>
              <a:gd name="adj2" fmla="val 78972"/>
              <a:gd name="adj3" fmla="val 0"/>
            </a:avLst>
          </a:prstGeom>
          <a:gradFill>
            <a:gsLst>
              <a:gs pos="0">
                <a:srgbClr val="034A89"/>
              </a:gs>
              <a:gs pos="50000">
                <a:srgbClr val="21746A"/>
              </a:gs>
              <a:gs pos="100000">
                <a:srgbClr val="3D9C48"/>
              </a:gs>
            </a:gsLst>
            <a:lin ang="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>
                <a:solidFill>
                  <a:schemeClr val="bg1"/>
                </a:solidFill>
              </a:rPr>
              <a:t>А на этом вашем сайте форум есть?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Я бы посмотрел, что люди пишут</a:t>
            </a:r>
          </a:p>
        </p:txBody>
      </p:sp>
      <p:sp>
        <p:nvSpPr>
          <p:cNvPr id="14" name="Google Shape;204;p30">
            <a:extLst>
              <a:ext uri="{FF2B5EF4-FFF2-40B4-BE49-F238E27FC236}">
                <a16:creationId xmlns:a16="http://schemas.microsoft.com/office/drawing/2014/main" id="{DEF384CB-D23C-4C6B-810A-396C2383D892}"/>
              </a:ext>
            </a:extLst>
          </p:cNvPr>
          <p:cNvSpPr/>
          <p:nvPr/>
        </p:nvSpPr>
        <p:spPr>
          <a:xfrm>
            <a:off x="6153150" y="1730374"/>
            <a:ext cx="5403850" cy="3711626"/>
          </a:xfrm>
          <a:prstGeom prst="wedgeRectCallout">
            <a:avLst>
              <a:gd name="adj1" fmla="val -18322"/>
              <a:gd name="adj2" fmla="val 43006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2000" lvl="0" indent="-216000">
              <a:lnSpc>
                <a:spcPct val="150000"/>
              </a:lnSpc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Сообщество вокруг инструмента</a:t>
            </a:r>
          </a:p>
          <a:p>
            <a:pPr marL="252000" lvl="0" indent="-216000">
              <a:lnSpc>
                <a:spcPct val="150000"/>
              </a:lnSpc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Помощь окружающих; сотрудники как адвокаты решения</a:t>
            </a:r>
          </a:p>
          <a:p>
            <a:pPr marL="252000" lvl="0" indent="-216000">
              <a:lnSpc>
                <a:spcPct val="150000"/>
              </a:lnSpc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Проверка контрагентов и защита от мошенничества.</a:t>
            </a:r>
          </a:p>
        </p:txBody>
      </p:sp>
    </p:spTree>
    <p:extLst>
      <p:ext uri="{BB962C8B-B14F-4D97-AF65-F5344CB8AC3E}">
        <p14:creationId xmlns:p14="http://schemas.microsoft.com/office/powerpoint/2010/main" val="2218887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Персона-модели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35" name="Google Shape;509;p57">
            <a:extLst>
              <a:ext uri="{FF2B5EF4-FFF2-40B4-BE49-F238E27FC236}">
                <a16:creationId xmlns:a16="http://schemas.microsoft.com/office/drawing/2014/main" id="{CC5475F7-8797-4688-948C-9D526956B164}"/>
              </a:ext>
            </a:extLst>
          </p:cNvPr>
          <p:cNvSpPr/>
          <p:nvPr/>
        </p:nvSpPr>
        <p:spPr>
          <a:xfrm>
            <a:off x="4672491" y="3734219"/>
            <a:ext cx="2880404" cy="2245687"/>
          </a:xfrm>
          <a:prstGeom prst="rect">
            <a:avLst/>
          </a:prstGeom>
          <a:gradFill>
            <a:gsLst>
              <a:gs pos="0">
                <a:srgbClr val="034A89"/>
              </a:gs>
              <a:gs pos="50000">
                <a:srgbClr val="21746A"/>
              </a:gs>
              <a:gs pos="100000">
                <a:srgbClr val="3D9C48"/>
              </a:gs>
            </a:gsLst>
            <a:lin ang="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510;p57">
            <a:extLst>
              <a:ext uri="{FF2B5EF4-FFF2-40B4-BE49-F238E27FC236}">
                <a16:creationId xmlns:a16="http://schemas.microsoft.com/office/drawing/2014/main" id="{8DC3E4C9-3F4A-4651-8970-DB414DD497AA}"/>
              </a:ext>
            </a:extLst>
          </p:cNvPr>
          <p:cNvSpPr/>
          <p:nvPr/>
        </p:nvSpPr>
        <p:spPr>
          <a:xfrm>
            <a:off x="4677479" y="1632457"/>
            <a:ext cx="2848448" cy="500808"/>
          </a:xfrm>
          <a:prstGeom prst="rect">
            <a:avLst/>
          </a:prstGeom>
          <a:gradFill>
            <a:gsLst>
              <a:gs pos="0">
                <a:srgbClr val="034A89"/>
              </a:gs>
              <a:gs pos="50000">
                <a:srgbClr val="21746A"/>
              </a:gs>
              <a:gs pos="100000">
                <a:srgbClr val="3D9C48"/>
              </a:gs>
            </a:gsLst>
            <a:lin ang="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Google Shape;511;p57">
            <a:extLst>
              <a:ext uri="{FF2B5EF4-FFF2-40B4-BE49-F238E27FC236}">
                <a16:creationId xmlns:a16="http://schemas.microsoft.com/office/drawing/2014/main" id="{FCD0AA29-C80D-416D-A4D3-D30770F209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221" y="2190517"/>
            <a:ext cx="1216974" cy="1403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0A219CA-19FA-4F91-A186-1E341CB266D2}"/>
              </a:ext>
            </a:extLst>
          </p:cNvPr>
          <p:cNvGrpSpPr/>
          <p:nvPr/>
        </p:nvGrpSpPr>
        <p:grpSpPr>
          <a:xfrm>
            <a:off x="1616246" y="1632457"/>
            <a:ext cx="3056245" cy="4347552"/>
            <a:chOff x="1616246" y="1632457"/>
            <a:chExt cx="3056245" cy="4347552"/>
          </a:xfrm>
        </p:grpSpPr>
        <p:sp>
          <p:nvSpPr>
            <p:cNvPr id="39" name="Google Shape;512;p57">
              <a:extLst>
                <a:ext uri="{FF2B5EF4-FFF2-40B4-BE49-F238E27FC236}">
                  <a16:creationId xmlns:a16="http://schemas.microsoft.com/office/drawing/2014/main" id="{F0471FA6-BA69-4CBD-BB4E-8F42A90BE1B4}"/>
                </a:ext>
              </a:extLst>
            </p:cNvPr>
            <p:cNvSpPr/>
            <p:nvPr/>
          </p:nvSpPr>
          <p:spPr>
            <a:xfrm>
              <a:off x="1616246" y="1632457"/>
              <a:ext cx="3056245" cy="1473003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48F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3;p57">
              <a:extLst>
                <a:ext uri="{FF2B5EF4-FFF2-40B4-BE49-F238E27FC236}">
                  <a16:creationId xmlns:a16="http://schemas.microsoft.com/office/drawing/2014/main" id="{C26441DA-CF0A-4951-9D0E-1FB91C675F57}"/>
                </a:ext>
              </a:extLst>
            </p:cNvPr>
            <p:cNvSpPr/>
            <p:nvPr/>
          </p:nvSpPr>
          <p:spPr>
            <a:xfrm>
              <a:off x="1616246" y="3105576"/>
              <a:ext cx="3056245" cy="1473003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48F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4;p57">
              <a:extLst>
                <a:ext uri="{FF2B5EF4-FFF2-40B4-BE49-F238E27FC236}">
                  <a16:creationId xmlns:a16="http://schemas.microsoft.com/office/drawing/2014/main" id="{9E516A27-406E-4AFB-8F75-165D46022AFD}"/>
                </a:ext>
              </a:extLst>
            </p:cNvPr>
            <p:cNvSpPr/>
            <p:nvPr/>
          </p:nvSpPr>
          <p:spPr>
            <a:xfrm>
              <a:off x="1616246" y="4578695"/>
              <a:ext cx="3056245" cy="1401314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48F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8574CB1-C643-467C-A09C-E94B2FDB9001}"/>
              </a:ext>
            </a:extLst>
          </p:cNvPr>
          <p:cNvGrpSpPr/>
          <p:nvPr/>
        </p:nvGrpSpPr>
        <p:grpSpPr>
          <a:xfrm>
            <a:off x="7530915" y="1632457"/>
            <a:ext cx="3056245" cy="4347552"/>
            <a:chOff x="7530915" y="1632457"/>
            <a:chExt cx="3056245" cy="4347552"/>
          </a:xfrm>
        </p:grpSpPr>
        <p:sp>
          <p:nvSpPr>
            <p:cNvPr id="42" name="Google Shape;515;p57">
              <a:extLst>
                <a:ext uri="{FF2B5EF4-FFF2-40B4-BE49-F238E27FC236}">
                  <a16:creationId xmlns:a16="http://schemas.microsoft.com/office/drawing/2014/main" id="{11C28B5B-721D-44E5-9876-56DF496B9F86}"/>
                </a:ext>
              </a:extLst>
            </p:cNvPr>
            <p:cNvSpPr/>
            <p:nvPr/>
          </p:nvSpPr>
          <p:spPr>
            <a:xfrm>
              <a:off x="7530915" y="1632457"/>
              <a:ext cx="3056245" cy="1473003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48F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6;p57">
              <a:extLst>
                <a:ext uri="{FF2B5EF4-FFF2-40B4-BE49-F238E27FC236}">
                  <a16:creationId xmlns:a16="http://schemas.microsoft.com/office/drawing/2014/main" id="{42BCC8B4-7BC5-4D26-A44C-7233D88DB55F}"/>
                </a:ext>
              </a:extLst>
            </p:cNvPr>
            <p:cNvSpPr/>
            <p:nvPr/>
          </p:nvSpPr>
          <p:spPr>
            <a:xfrm>
              <a:off x="7530915" y="3105576"/>
              <a:ext cx="3056245" cy="1473003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48F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7;p57">
              <a:extLst>
                <a:ext uri="{FF2B5EF4-FFF2-40B4-BE49-F238E27FC236}">
                  <a16:creationId xmlns:a16="http://schemas.microsoft.com/office/drawing/2014/main" id="{2E8DD5BC-E831-45AA-B0C6-60D1D5323830}"/>
                </a:ext>
              </a:extLst>
            </p:cNvPr>
            <p:cNvSpPr/>
            <p:nvPr/>
          </p:nvSpPr>
          <p:spPr>
            <a:xfrm>
              <a:off x="7530915" y="4578695"/>
              <a:ext cx="3056245" cy="1401314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48F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518;p57">
            <a:extLst>
              <a:ext uri="{FF2B5EF4-FFF2-40B4-BE49-F238E27FC236}">
                <a16:creationId xmlns:a16="http://schemas.microsoft.com/office/drawing/2014/main" id="{453E5A92-1BB6-4E3D-8227-4109C2215A8E}"/>
              </a:ext>
            </a:extLst>
          </p:cNvPr>
          <p:cNvSpPr txBox="1"/>
          <p:nvPr/>
        </p:nvSpPr>
        <p:spPr>
          <a:xfrm>
            <a:off x="5123543" y="1587576"/>
            <a:ext cx="1956320" cy="55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00"/>
                </a:solidFill>
              </a:rPr>
              <a:t> </a:t>
            </a:r>
            <a:r>
              <a:rPr lang="ru" sz="2300" b="1" dirty="0">
                <a:solidFill>
                  <a:srgbClr val="FFFFFF"/>
                </a:solidFill>
              </a:rPr>
              <a:t>Консерватор</a:t>
            </a:r>
            <a:endParaRPr sz="2300" b="1" dirty="0">
              <a:solidFill>
                <a:srgbClr val="FFFFFF"/>
              </a:solidFill>
            </a:endParaRPr>
          </a:p>
        </p:txBody>
      </p:sp>
      <p:sp>
        <p:nvSpPr>
          <p:cNvPr id="46" name="Google Shape;519;p57">
            <a:extLst>
              <a:ext uri="{FF2B5EF4-FFF2-40B4-BE49-F238E27FC236}">
                <a16:creationId xmlns:a16="http://schemas.microsoft.com/office/drawing/2014/main" id="{D3CA170C-7FF1-4B5F-B377-3CE4ADC1E2D0}"/>
              </a:ext>
            </a:extLst>
          </p:cNvPr>
          <p:cNvSpPr txBox="1"/>
          <p:nvPr/>
        </p:nvSpPr>
        <p:spPr>
          <a:xfrm>
            <a:off x="7521785" y="1640711"/>
            <a:ext cx="2996730" cy="211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34A89"/>
                </a:solidFill>
              </a:rPr>
              <a:t>Стиль принятия решений</a:t>
            </a:r>
            <a:endParaRPr sz="1600" b="1">
              <a:solidFill>
                <a:srgbClr val="034A89"/>
              </a:solidFill>
            </a:endParaRPr>
          </a:p>
        </p:txBody>
      </p:sp>
      <p:sp>
        <p:nvSpPr>
          <p:cNvPr id="47" name="Google Shape;520;p57">
            <a:extLst>
              <a:ext uri="{FF2B5EF4-FFF2-40B4-BE49-F238E27FC236}">
                <a16:creationId xmlns:a16="http://schemas.microsoft.com/office/drawing/2014/main" id="{30BF6141-07A2-42FF-B16B-EBBE684AC90F}"/>
              </a:ext>
            </a:extLst>
          </p:cNvPr>
          <p:cNvSpPr txBox="1"/>
          <p:nvPr/>
        </p:nvSpPr>
        <p:spPr>
          <a:xfrm>
            <a:off x="7530915" y="2133766"/>
            <a:ext cx="3056245" cy="67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Экспериментирует очень осторожно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Не будет долго слушать про непонятные ему решения</a:t>
            </a: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48" name="Google Shape;521;p57">
            <a:extLst>
              <a:ext uri="{FF2B5EF4-FFF2-40B4-BE49-F238E27FC236}">
                <a16:creationId xmlns:a16="http://schemas.microsoft.com/office/drawing/2014/main" id="{4BF1912C-7900-41B2-9D1B-E57B45B04DB2}"/>
              </a:ext>
            </a:extLst>
          </p:cNvPr>
          <p:cNvSpPr txBox="1"/>
          <p:nvPr/>
        </p:nvSpPr>
        <p:spPr>
          <a:xfrm>
            <a:off x="8389491" y="3137498"/>
            <a:ext cx="1359721" cy="211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34A89"/>
                </a:solidFill>
              </a:rPr>
              <a:t>Доверяет</a:t>
            </a:r>
            <a:endParaRPr sz="1600" b="1">
              <a:solidFill>
                <a:srgbClr val="034A89"/>
              </a:solidFill>
            </a:endParaRPr>
          </a:p>
        </p:txBody>
      </p:sp>
      <p:sp>
        <p:nvSpPr>
          <p:cNvPr id="49" name="Google Shape;522;p57">
            <a:extLst>
              <a:ext uri="{FF2B5EF4-FFF2-40B4-BE49-F238E27FC236}">
                <a16:creationId xmlns:a16="http://schemas.microsoft.com/office/drawing/2014/main" id="{49596845-A32D-46EA-BDF2-F3B38A2A827A}"/>
              </a:ext>
            </a:extLst>
          </p:cNvPr>
          <p:cNvSpPr txBox="1"/>
          <p:nvPr/>
        </p:nvSpPr>
        <p:spPr>
          <a:xfrm>
            <a:off x="2454194" y="3137661"/>
            <a:ext cx="1359721" cy="211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34A89"/>
                </a:solidFill>
              </a:rPr>
              <a:t>Интересы</a:t>
            </a:r>
            <a:endParaRPr sz="1600" b="1">
              <a:solidFill>
                <a:srgbClr val="034A89"/>
              </a:solidFill>
            </a:endParaRPr>
          </a:p>
        </p:txBody>
      </p:sp>
      <p:sp>
        <p:nvSpPr>
          <p:cNvPr id="50" name="Google Shape;523;p57">
            <a:extLst>
              <a:ext uri="{FF2B5EF4-FFF2-40B4-BE49-F238E27FC236}">
                <a16:creationId xmlns:a16="http://schemas.microsoft.com/office/drawing/2014/main" id="{B4999479-E22B-4257-AF24-C28AF720C8EC}"/>
              </a:ext>
            </a:extLst>
          </p:cNvPr>
          <p:cNvSpPr txBox="1"/>
          <p:nvPr/>
        </p:nvSpPr>
        <p:spPr>
          <a:xfrm>
            <a:off x="2464508" y="4623782"/>
            <a:ext cx="1359721" cy="211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34A89"/>
                </a:solidFill>
              </a:rPr>
              <a:t>Не понимает</a:t>
            </a:r>
            <a:endParaRPr sz="1600" b="1">
              <a:solidFill>
                <a:srgbClr val="034A89"/>
              </a:solidFill>
            </a:endParaRPr>
          </a:p>
        </p:txBody>
      </p:sp>
      <p:sp>
        <p:nvSpPr>
          <p:cNvPr id="51" name="Google Shape;524;p57">
            <a:extLst>
              <a:ext uri="{FF2B5EF4-FFF2-40B4-BE49-F238E27FC236}">
                <a16:creationId xmlns:a16="http://schemas.microsoft.com/office/drawing/2014/main" id="{696A018E-B4E5-4022-9117-F5BDF8FB8D34}"/>
              </a:ext>
            </a:extLst>
          </p:cNvPr>
          <p:cNvSpPr txBox="1"/>
          <p:nvPr/>
        </p:nvSpPr>
        <p:spPr>
          <a:xfrm>
            <a:off x="7952710" y="4623782"/>
            <a:ext cx="2343752" cy="211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34A89"/>
                </a:solidFill>
              </a:rPr>
              <a:t>Мечтает о</a:t>
            </a:r>
            <a:endParaRPr sz="1600" b="1">
              <a:solidFill>
                <a:srgbClr val="034A89"/>
              </a:solidFill>
            </a:endParaRPr>
          </a:p>
        </p:txBody>
      </p:sp>
      <p:sp>
        <p:nvSpPr>
          <p:cNvPr id="71" name="Google Shape;525;p57">
            <a:extLst>
              <a:ext uri="{FF2B5EF4-FFF2-40B4-BE49-F238E27FC236}">
                <a16:creationId xmlns:a16="http://schemas.microsoft.com/office/drawing/2014/main" id="{D1B8B195-31AC-4137-B5C8-3C976656B43A}"/>
              </a:ext>
            </a:extLst>
          </p:cNvPr>
          <p:cNvSpPr txBox="1"/>
          <p:nvPr/>
        </p:nvSpPr>
        <p:spPr>
          <a:xfrm>
            <a:off x="4768865" y="4190002"/>
            <a:ext cx="2665676" cy="129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FFFFFF"/>
                </a:solidFill>
              </a:rPr>
              <a:t>Не доверяет технологиям и предпочитает вести хозяйство “по старинке”</a:t>
            </a:r>
            <a:endParaRPr sz="15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1" dirty="0">
                <a:solidFill>
                  <a:srgbClr val="FFFFFF"/>
                </a:solidFill>
              </a:rPr>
              <a:t>“Приложениями не пользуюсь. Если агрономы что-то не увидят - у них от этого зарплата зависит”</a:t>
            </a:r>
            <a:endParaRPr sz="1500" b="1" i="1" dirty="0">
              <a:solidFill>
                <a:srgbClr val="FFFFFF"/>
              </a:solidFill>
            </a:endParaRPr>
          </a:p>
        </p:txBody>
      </p:sp>
      <p:sp>
        <p:nvSpPr>
          <p:cNvPr id="72" name="Google Shape;526;p57">
            <a:extLst>
              <a:ext uri="{FF2B5EF4-FFF2-40B4-BE49-F238E27FC236}">
                <a16:creationId xmlns:a16="http://schemas.microsoft.com/office/drawing/2014/main" id="{9E32574E-64D1-4CE3-864F-3CAEB5CC0FC6}"/>
              </a:ext>
            </a:extLst>
          </p:cNvPr>
          <p:cNvSpPr txBox="1"/>
          <p:nvPr/>
        </p:nvSpPr>
        <p:spPr>
          <a:xfrm>
            <a:off x="1675761" y="1944296"/>
            <a:ext cx="2996730" cy="105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Электронный документооборот - неудобно, серверы виснут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ИТ сложно привязать к земле</a:t>
            </a: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73" name="Google Shape;527;p57">
            <a:extLst>
              <a:ext uri="{FF2B5EF4-FFF2-40B4-BE49-F238E27FC236}">
                <a16:creationId xmlns:a16="http://schemas.microsoft.com/office/drawing/2014/main" id="{0512BF20-C7BE-4EA4-AD5A-3B772607BB29}"/>
              </a:ext>
            </a:extLst>
          </p:cNvPr>
          <p:cNvSpPr txBox="1"/>
          <p:nvPr/>
        </p:nvSpPr>
        <p:spPr>
          <a:xfrm>
            <a:off x="1675761" y="3380775"/>
            <a:ext cx="2996730" cy="1243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Найти проверенных партнеров на случай форс-мажоров 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Низкие цены, ценовая аналитика 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Гарантии защиты личных данных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74" name="Google Shape;528;p57">
            <a:extLst>
              <a:ext uri="{FF2B5EF4-FFF2-40B4-BE49-F238E27FC236}">
                <a16:creationId xmlns:a16="http://schemas.microsoft.com/office/drawing/2014/main" id="{AF79E84D-DE64-4B1D-8CDA-5033C6B55D66}"/>
              </a:ext>
            </a:extLst>
          </p:cNvPr>
          <p:cNvSpPr txBox="1"/>
          <p:nvPr/>
        </p:nvSpPr>
        <p:spPr>
          <a:xfrm>
            <a:off x="7530915" y="3562898"/>
            <a:ext cx="3056245" cy="878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Себе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Агроному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Знакомым аграриям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Государственным ресурсам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Рекомендации, приложения - бесполезно, там больше рекламы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75" name="Google Shape;529;p57">
            <a:extLst>
              <a:ext uri="{FF2B5EF4-FFF2-40B4-BE49-F238E27FC236}">
                <a16:creationId xmlns:a16="http://schemas.microsoft.com/office/drawing/2014/main" id="{DE2B8EB3-6E2F-4340-A124-66E0A2699255}"/>
              </a:ext>
            </a:extLst>
          </p:cNvPr>
          <p:cNvSpPr txBox="1"/>
          <p:nvPr/>
        </p:nvSpPr>
        <p:spPr>
          <a:xfrm>
            <a:off x="1675761" y="4856083"/>
            <a:ext cx="2996730" cy="105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Онлайн-сделки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Чем цифровые инструменты эффективнее агронома?</a:t>
            </a: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76" name="Google Shape;530;p57">
            <a:extLst>
              <a:ext uri="{FF2B5EF4-FFF2-40B4-BE49-F238E27FC236}">
                <a16:creationId xmlns:a16="http://schemas.microsoft.com/office/drawing/2014/main" id="{CDCAFF40-7008-4837-BA46-CE899D99EF4A}"/>
              </a:ext>
            </a:extLst>
          </p:cNvPr>
          <p:cNvSpPr txBox="1"/>
          <p:nvPr/>
        </p:nvSpPr>
        <p:spPr>
          <a:xfrm>
            <a:off x="7528717" y="4990049"/>
            <a:ext cx="2996730" cy="76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Прозрачные цены</a:t>
            </a:r>
            <a:endParaRPr sz="1400" dirty="0">
              <a:solidFill>
                <a:srgbClr val="348F53"/>
              </a:solidFill>
            </a:endParaRPr>
          </a:p>
          <a:p>
            <a:pPr marL="180000" lvl="0" indent="-1800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348F53"/>
                </a:solidFill>
              </a:rPr>
              <a:t>Упрощение налогового/кредитного документооборота</a:t>
            </a:r>
            <a:endParaRPr sz="1400" dirty="0">
              <a:solidFill>
                <a:srgbClr val="348F53"/>
              </a:solidFill>
            </a:endParaRPr>
          </a:p>
        </p:txBody>
      </p:sp>
      <p:sp>
        <p:nvSpPr>
          <p:cNvPr id="77" name="Google Shape;531;p57">
            <a:extLst>
              <a:ext uri="{FF2B5EF4-FFF2-40B4-BE49-F238E27FC236}">
                <a16:creationId xmlns:a16="http://schemas.microsoft.com/office/drawing/2014/main" id="{D312CE6B-11D1-49AE-BE5C-D75ED0C17099}"/>
              </a:ext>
            </a:extLst>
          </p:cNvPr>
          <p:cNvSpPr txBox="1"/>
          <p:nvPr/>
        </p:nvSpPr>
        <p:spPr>
          <a:xfrm>
            <a:off x="1616246" y="1702395"/>
            <a:ext cx="3056245" cy="211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34A89"/>
                </a:solidFill>
              </a:rPr>
              <a:t>Отношение к цифровизации</a:t>
            </a:r>
            <a:endParaRPr sz="1600" b="1" dirty="0">
              <a:solidFill>
                <a:srgbClr val="034A89"/>
              </a:solidFill>
            </a:endParaRPr>
          </a:p>
        </p:txBody>
      </p:sp>
      <p:pic>
        <p:nvPicPr>
          <p:cNvPr id="78" name="Google Shape;532;p57">
            <a:extLst>
              <a:ext uri="{FF2B5EF4-FFF2-40B4-BE49-F238E27FC236}">
                <a16:creationId xmlns:a16="http://schemas.microsoft.com/office/drawing/2014/main" id="{D5998234-6E1F-48D3-BB84-CEFC593D56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6814"/>
          <a:stretch/>
        </p:blipFill>
        <p:spPr>
          <a:xfrm>
            <a:off x="4669194" y="2132441"/>
            <a:ext cx="2856733" cy="1600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10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Как смотреть эту лекцию?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407B8-0F87-4A0E-AE54-4A4D86360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Вопросы: ставьте видео на паузу и попробуйте сначала ответить сами</a:t>
            </a:r>
          </a:p>
          <a:p>
            <a:pPr>
              <a:lnSpc>
                <a:spcPct val="150000"/>
              </a:lnSpc>
            </a:pPr>
            <a:r>
              <a:rPr lang="ru-RU" dirty="0"/>
              <a:t>Выполняйте упражнения</a:t>
            </a:r>
          </a:p>
          <a:p>
            <a:pPr>
              <a:lnSpc>
                <a:spcPct val="150000"/>
              </a:lnSpc>
            </a:pPr>
            <a:r>
              <a:rPr lang="ru-RU" dirty="0"/>
              <a:t>Применяйте инструменты из лекции в реальной жизни:)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108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Консерватор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40</a:t>
            </a:fld>
            <a:endParaRPr lang="ru-RU" dirty="0"/>
          </a:p>
        </p:txBody>
      </p:sp>
      <p:pic>
        <p:nvPicPr>
          <p:cNvPr id="12" name="Google Shape;258;p36">
            <a:extLst>
              <a:ext uri="{FF2B5EF4-FFF2-40B4-BE49-F238E27FC236}">
                <a16:creationId xmlns:a16="http://schemas.microsoft.com/office/drawing/2014/main" id="{956136C6-FC51-4A5F-A934-87245072ED5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0374" y="4982591"/>
            <a:ext cx="962094" cy="11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59;p36">
            <a:extLst>
              <a:ext uri="{FF2B5EF4-FFF2-40B4-BE49-F238E27FC236}">
                <a16:creationId xmlns:a16="http://schemas.microsoft.com/office/drawing/2014/main" id="{5DE929F5-6026-4265-92E1-1F04F3B60CB5}"/>
              </a:ext>
            </a:extLst>
          </p:cNvPr>
          <p:cNvSpPr/>
          <p:nvPr/>
        </p:nvSpPr>
        <p:spPr>
          <a:xfrm>
            <a:off x="3726825" y="2235200"/>
            <a:ext cx="4738350" cy="2456269"/>
          </a:xfrm>
          <a:prstGeom prst="wedgeRoundRectCallout">
            <a:avLst>
              <a:gd name="adj1" fmla="val -5536"/>
              <a:gd name="adj2" fmla="val 78972"/>
              <a:gd name="adj3" fmla="val 0"/>
            </a:avLst>
          </a:prstGeom>
          <a:gradFill>
            <a:gsLst>
              <a:gs pos="0">
                <a:srgbClr val="034A89"/>
              </a:gs>
              <a:gs pos="50000">
                <a:srgbClr val="21746A"/>
              </a:gs>
              <a:gs pos="100000">
                <a:srgbClr val="3D9C48"/>
              </a:gs>
            </a:gsLst>
            <a:lin ang="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>
                <a:solidFill>
                  <a:schemeClr val="bg1"/>
                </a:solidFill>
              </a:rPr>
              <a:t>Вот к этой книге обращаемся: «</a:t>
            </a:r>
            <a:r>
              <a:rPr lang="ru-RU" b="1" dirty="0">
                <a:solidFill>
                  <a:schemeClr val="bg1"/>
                </a:solidFill>
              </a:rPr>
              <a:t>Растениеводство, 1979 г.»</a:t>
            </a:r>
          </a:p>
          <a:p>
            <a:pPr lvl="0" algn="ctr">
              <a:lnSpc>
                <a:spcPct val="115000"/>
              </a:lnSpc>
            </a:pPr>
            <a:r>
              <a:rPr lang="ru-RU" dirty="0">
                <a:solidFill>
                  <a:schemeClr val="bg1"/>
                </a:solidFill>
              </a:rPr>
              <a:t>Ничего не изменилось!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7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Консерватор: артефакты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41</a:t>
            </a:fld>
            <a:endParaRPr lang="ru-RU" dirty="0"/>
          </a:p>
        </p:txBody>
      </p:sp>
      <p:pic>
        <p:nvPicPr>
          <p:cNvPr id="13" name="Google Shape;546;p59">
            <a:extLst>
              <a:ext uri="{FF2B5EF4-FFF2-40B4-BE49-F238E27FC236}">
                <a16:creationId xmlns:a16="http://schemas.microsoft.com/office/drawing/2014/main" id="{1EA96728-1C4C-4D0D-9AAA-4AA0444E9B8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0802" y="1944288"/>
            <a:ext cx="4867950" cy="365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48;p59">
            <a:extLst>
              <a:ext uri="{FF2B5EF4-FFF2-40B4-BE49-F238E27FC236}">
                <a16:creationId xmlns:a16="http://schemas.microsoft.com/office/drawing/2014/main" id="{3DAE7EF9-3C84-4D15-824E-8D08E2D3283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0372" y="1944294"/>
            <a:ext cx="2738217" cy="365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755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Консерватор: требования к цифровым решениям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12" name="Google Shape;258;p36">
            <a:extLst>
              <a:ext uri="{FF2B5EF4-FFF2-40B4-BE49-F238E27FC236}">
                <a16:creationId xmlns:a16="http://schemas.microsoft.com/office/drawing/2014/main" id="{956136C6-FC51-4A5F-A934-87245072ED5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51274" y="4982591"/>
            <a:ext cx="962094" cy="11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59;p36">
            <a:extLst>
              <a:ext uri="{FF2B5EF4-FFF2-40B4-BE49-F238E27FC236}">
                <a16:creationId xmlns:a16="http://schemas.microsoft.com/office/drawing/2014/main" id="{5DE929F5-6026-4265-92E1-1F04F3B60CB5}"/>
              </a:ext>
            </a:extLst>
          </p:cNvPr>
          <p:cNvSpPr/>
          <p:nvPr/>
        </p:nvSpPr>
        <p:spPr>
          <a:xfrm>
            <a:off x="847725" y="2235200"/>
            <a:ext cx="4738350" cy="2456269"/>
          </a:xfrm>
          <a:prstGeom prst="wedgeRoundRectCallout">
            <a:avLst>
              <a:gd name="adj1" fmla="val -5536"/>
              <a:gd name="adj2" fmla="val 78972"/>
              <a:gd name="adj3" fmla="val 0"/>
            </a:avLst>
          </a:prstGeom>
          <a:gradFill>
            <a:gsLst>
              <a:gs pos="0">
                <a:srgbClr val="034A89"/>
              </a:gs>
              <a:gs pos="50000">
                <a:srgbClr val="21746A"/>
              </a:gs>
              <a:gs pos="100000">
                <a:srgbClr val="3D9C48"/>
              </a:gs>
            </a:gsLst>
            <a:lin ang="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b="1" dirty="0">
                <a:solidFill>
                  <a:schemeClr val="bg1"/>
                </a:solidFill>
              </a:rPr>
              <a:t>Первый сигнал: </a:t>
            </a:r>
            <a:r>
              <a:rPr lang="ru-RU" dirty="0">
                <a:solidFill>
                  <a:schemeClr val="bg1"/>
                </a:solidFill>
              </a:rPr>
              <a:t>мы увидели в режиме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онлайн технику в поле.</a:t>
            </a:r>
          </a:p>
          <a:p>
            <a:pPr lvl="0" algn="ctr">
              <a:lnSpc>
                <a:spcPct val="115000"/>
              </a:lnSpc>
            </a:pPr>
            <a:r>
              <a:rPr lang="ru-RU" b="1" dirty="0">
                <a:solidFill>
                  <a:schemeClr val="bg1"/>
                </a:solidFill>
              </a:rPr>
              <a:t>Второй момент: </a:t>
            </a:r>
            <a:r>
              <a:rPr lang="ru-RU" dirty="0">
                <a:solidFill>
                  <a:schemeClr val="bg1"/>
                </a:solidFill>
              </a:rPr>
              <a:t>когда система правильно посчитала трату топлива — тогда я понял,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что работа пошла!</a:t>
            </a:r>
          </a:p>
        </p:txBody>
      </p:sp>
      <p:sp>
        <p:nvSpPr>
          <p:cNvPr id="14" name="Google Shape;204;p30">
            <a:extLst>
              <a:ext uri="{FF2B5EF4-FFF2-40B4-BE49-F238E27FC236}">
                <a16:creationId xmlns:a16="http://schemas.microsoft.com/office/drawing/2014/main" id="{DEF384CB-D23C-4C6B-810A-396C2383D892}"/>
              </a:ext>
            </a:extLst>
          </p:cNvPr>
          <p:cNvSpPr/>
          <p:nvPr/>
        </p:nvSpPr>
        <p:spPr>
          <a:xfrm>
            <a:off x="6153150" y="1777093"/>
            <a:ext cx="5403850" cy="4318050"/>
          </a:xfrm>
          <a:prstGeom prst="wedgeRectCallout">
            <a:avLst>
              <a:gd name="adj1" fmla="val -18322"/>
              <a:gd name="adj2" fmla="val 43006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78900" lvl="0" indent="-342900"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Установка инструментов и регистрация — «руками» специалиста/сотрудника</a:t>
            </a:r>
          </a:p>
          <a:p>
            <a:pPr marL="252000" lvl="0" indent="-216000"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 err="1"/>
              <a:t>Trial</a:t>
            </a:r>
            <a:r>
              <a:rPr lang="ru-RU" sz="2100" dirty="0"/>
              <a:t>-версии сервисов, консультации специалиста с демонстрацией</a:t>
            </a:r>
          </a:p>
          <a:p>
            <a:pPr marL="252000" lvl="0" indent="-216000"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Ориентация не на полную автоматизацию, а на «сервисы — помощники агронома»</a:t>
            </a:r>
          </a:p>
          <a:p>
            <a:pPr marL="252000" lvl="0" indent="-216000">
              <a:spcBef>
                <a:spcPts val="18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2100" dirty="0"/>
              <a:t>Точки входа — решения, дающие максимально быстрый эффект</a:t>
            </a:r>
          </a:p>
        </p:txBody>
      </p:sp>
    </p:spTree>
    <p:extLst>
      <p:ext uri="{BB962C8B-B14F-4D97-AF65-F5344CB8AC3E}">
        <p14:creationId xmlns:p14="http://schemas.microsoft.com/office/powerpoint/2010/main" val="3831414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4DDA2F-F5CC-47F8-A79A-379D7811B7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8" b="13185"/>
          <a:stretch/>
        </p:blipFill>
        <p:spPr>
          <a:xfrm>
            <a:off x="5761490" y="1183004"/>
            <a:ext cx="4486276" cy="44876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EBDC3-6A94-4C7B-8A23-FEE7F5EA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Генерация идей </a:t>
            </a:r>
            <a:endParaRPr lang="ru-RU" b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E8D63A-C9EC-4668-A9ED-BBA1632ED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6" t="14907" r="9223"/>
          <a:stretch/>
        </p:blipFill>
        <p:spPr>
          <a:xfrm>
            <a:off x="5761488" y="1192531"/>
            <a:ext cx="4486277" cy="44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84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Упражнение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407B8-0F87-4A0E-AE54-4A4D86360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5934"/>
            <a:ext cx="10515600" cy="358492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Директор хозяйства Александр хотел бы понять, как с помощью технологий можно повысить урожайность. Но сведения в интернете и от соседей очень противоречивы.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b="1" dirty="0">
                <a:latin typeface="+mn-lt"/>
              </a:rPr>
              <a:t>Как помочь аграрию разобраться в технологиях и подобрать нужную?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670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Способы вдохновения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407B8-0F87-4A0E-AE54-4A4D86360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4" y="2142677"/>
            <a:ext cx="6897914" cy="40342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>
                <a:latin typeface="+mn-lt"/>
              </a:rPr>
              <a:t>Метод от обратного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+mn-lt"/>
              </a:rPr>
              <a:t>Ролевой штурм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+mn-lt"/>
              </a:rPr>
              <a:t>Объединение проблем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+mn-lt"/>
              </a:rPr>
              <a:t>Экстремальные ситуации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317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Метод от обратного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407B8-0F87-4A0E-AE54-4A4D86360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25" y="2142677"/>
            <a:ext cx="10317393" cy="403428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>
                <a:latin typeface="+mn-lt"/>
              </a:rPr>
              <a:t>Как помочь аграрию разобраться в технологиях и подобрать нужную?</a:t>
            </a:r>
          </a:p>
          <a:p>
            <a:pPr>
              <a:lnSpc>
                <a:spcPct val="150000"/>
              </a:lnSpc>
            </a:pPr>
            <a:r>
              <a:rPr lang="ru-RU" dirty="0"/>
              <a:t>Минусы той информации, которая есть сейчас?</a:t>
            </a:r>
          </a:p>
          <a:p>
            <a:pPr>
              <a:lnSpc>
                <a:spcPct val="150000"/>
              </a:lnSpc>
            </a:pPr>
            <a:r>
              <a:rPr lang="ru-RU" dirty="0"/>
              <a:t>Минусы способов получения информации, которые сейчас используются?</a:t>
            </a:r>
          </a:p>
          <a:p>
            <a:pPr>
              <a:lnSpc>
                <a:spcPct val="150000"/>
              </a:lnSpc>
            </a:pPr>
            <a:r>
              <a:rPr lang="ru-RU" dirty="0"/>
              <a:t>Как решить эти минусы?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8615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Ролевой штурм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407B8-0F87-4A0E-AE54-4A4D86360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25" y="2142677"/>
            <a:ext cx="10317393" cy="403428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>
                <a:latin typeface="+mn-lt"/>
              </a:rPr>
              <a:t>Как помочь аграрию разобраться в технологиях и подобрать нужную?</a:t>
            </a:r>
          </a:p>
          <a:p>
            <a:pPr>
              <a:lnSpc>
                <a:spcPct val="150000"/>
              </a:lnSpc>
            </a:pPr>
            <a:r>
              <a:rPr lang="ru-RU" dirty="0"/>
              <a:t>А что бы посоветовал… (механизатор, агроном, родители)?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50944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Объединение проблем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407B8-0F87-4A0E-AE54-4A4D86360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25" y="2142677"/>
            <a:ext cx="10317393" cy="403428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>
                <a:latin typeface="+mn-lt"/>
              </a:rPr>
              <a:t>Как помочь аграрию разобраться в технологиях и подобрать нужную?</a:t>
            </a:r>
          </a:p>
          <a:p>
            <a:pPr>
              <a:lnSpc>
                <a:spcPct val="150000"/>
              </a:lnSpc>
            </a:pPr>
            <a:r>
              <a:rPr lang="ru-RU" dirty="0"/>
              <a:t>С какими еще проблемами сталкивается Александр? Как решить их вместе?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9695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Экстремальные ситуации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23729AA-98B9-4E41-8C3E-57CDE11C067A}"/>
              </a:ext>
            </a:extLst>
          </p:cNvPr>
          <p:cNvSpPr txBox="1">
            <a:spLocks/>
          </p:cNvSpPr>
          <p:nvPr/>
        </p:nvSpPr>
        <p:spPr>
          <a:xfrm>
            <a:off x="3820776" y="2917369"/>
            <a:ext cx="4197122" cy="3317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А что, если…</a:t>
            </a:r>
          </a:p>
          <a:p>
            <a:pPr>
              <a:lnSpc>
                <a:spcPct val="100000"/>
              </a:lnSpc>
            </a:pPr>
            <a:r>
              <a:rPr lang="ru-RU" dirty="0"/>
              <a:t>Не было бы интернета?</a:t>
            </a:r>
          </a:p>
          <a:p>
            <a:pPr>
              <a:lnSpc>
                <a:spcPct val="100000"/>
              </a:lnSpc>
            </a:pPr>
            <a:r>
              <a:rPr lang="ru-RU" dirty="0"/>
              <a:t>Не было бы письменности?</a:t>
            </a:r>
          </a:p>
          <a:p>
            <a:pPr>
              <a:lnSpc>
                <a:spcPct val="100000"/>
              </a:lnSpc>
            </a:pPr>
            <a:r>
              <a:rPr lang="ru-RU" dirty="0"/>
              <a:t>Мы жили бы 50 лет назад?</a:t>
            </a:r>
          </a:p>
          <a:p>
            <a:pPr>
              <a:lnSpc>
                <a:spcPct val="100000"/>
              </a:lnSpc>
            </a:pPr>
            <a:r>
              <a:rPr lang="ru-RU" dirty="0"/>
              <a:t>Мы жили бы в Замбии?</a:t>
            </a:r>
          </a:p>
          <a:p>
            <a:pPr>
              <a:lnSpc>
                <a:spcPct val="100000"/>
              </a:lnSpc>
            </a:pPr>
            <a:r>
              <a:rPr lang="ru-RU" dirty="0"/>
              <a:t>Александру было бы 15 лет?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AF5F82C4-C984-4518-9492-6C546A46F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25" y="2142677"/>
            <a:ext cx="10317393" cy="403428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>
                <a:latin typeface="+mn-lt"/>
              </a:rPr>
              <a:t>Как помочь аграрию разобраться в технологиях и подобрать нужную?</a:t>
            </a:r>
          </a:p>
        </p:txBody>
      </p:sp>
    </p:spTree>
    <p:extLst>
      <p:ext uri="{BB962C8B-B14F-4D97-AF65-F5344CB8AC3E}">
        <p14:creationId xmlns:p14="http://schemas.microsoft.com/office/powerpoint/2010/main" val="13636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A30E34-A77E-4113-A8EA-C93C1E462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r="14642"/>
          <a:stretch/>
        </p:blipFill>
        <p:spPr>
          <a:xfrm>
            <a:off x="5772150" y="1183004"/>
            <a:ext cx="4486276" cy="44876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EBDC3-6A94-4C7B-8A23-FEE7F5EA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Какие технологии</a:t>
            </a:r>
            <a:br>
              <a:rPr lang="en-US" dirty="0"/>
            </a:br>
            <a:r>
              <a:rPr lang="ru-RU" dirty="0"/>
              <a:t>в области</a:t>
            </a:r>
            <a:r>
              <a:rPr lang="en-US" dirty="0"/>
              <a:t> </a:t>
            </a:r>
            <a:r>
              <a:rPr lang="ru-RU" dirty="0"/>
              <a:t>сельского хозяйства</a:t>
            </a:r>
            <a:r>
              <a:rPr lang="en-US" dirty="0"/>
              <a:t> </a:t>
            </a:r>
            <a:r>
              <a:rPr lang="ru-RU" dirty="0"/>
              <a:t>вы знаете?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26975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Что дальше делать с идеями?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50</a:t>
            </a:fld>
            <a:endParaRPr lang="ru-RU" dirty="0"/>
          </a:p>
        </p:txBody>
      </p:sp>
      <p:graphicFrame>
        <p:nvGraphicFramePr>
          <p:cNvPr id="7" name="Google Shape;609;p68">
            <a:extLst>
              <a:ext uri="{FF2B5EF4-FFF2-40B4-BE49-F238E27FC236}">
                <a16:creationId xmlns:a16="http://schemas.microsoft.com/office/drawing/2014/main" id="{F3DB225D-6FDF-42EB-96B1-DF209F9BB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580828"/>
              </p:ext>
            </p:extLst>
          </p:nvPr>
        </p:nvGraphicFramePr>
        <p:xfrm>
          <a:off x="847724" y="2142677"/>
          <a:ext cx="10342789" cy="30836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00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6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6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>
                          <a:solidFill>
                            <a:srgbClr val="0062A7"/>
                          </a:solidFill>
                        </a:rPr>
                        <a:t>Значительная отдача</a:t>
                      </a:r>
                      <a:endParaRPr sz="2200" b="1">
                        <a:solidFill>
                          <a:srgbClr val="0062A7"/>
                        </a:solidFill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>
                          <a:solidFill>
                            <a:srgbClr val="0062A7"/>
                          </a:solidFill>
                        </a:rPr>
                        <a:t>Сомнительные изменения</a:t>
                      </a:r>
                      <a:endParaRPr sz="2200" b="1">
                        <a:solidFill>
                          <a:srgbClr val="0062A7"/>
                        </a:solidFill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8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 dirty="0">
                          <a:solidFill>
                            <a:srgbClr val="0062A7"/>
                          </a:solidFill>
                        </a:rPr>
                        <a:t>Требует мало ресурсов</a:t>
                      </a:r>
                      <a:endParaRPr sz="2200" b="1" dirty="0">
                        <a:solidFill>
                          <a:srgbClr val="0062A7"/>
                        </a:solidFill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 dirty="0"/>
                        <a:t>Берем в работу</a:t>
                      </a:r>
                      <a:endParaRPr sz="2200" b="1" dirty="0"/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8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>
                          <a:solidFill>
                            <a:srgbClr val="0062A7"/>
                          </a:solidFill>
                        </a:rPr>
                        <a:t>Требует много ресурсов</a:t>
                      </a:r>
                      <a:endParaRPr sz="2200" b="1">
                        <a:solidFill>
                          <a:srgbClr val="0062A7"/>
                        </a:solidFill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D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 dirty="0"/>
                        <a:t>Отказываемся</a:t>
                      </a:r>
                      <a:endParaRPr sz="2200" b="1" dirty="0"/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5365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Выводы лекции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407B8-0F87-4A0E-AE54-4A4D86360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25" y="2142677"/>
            <a:ext cx="10317393" cy="40342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Даже самые консервативные аграрии готовы попробовать инновации, если понимают, что это безопасно, и какую выгоду принесут технологии</a:t>
            </a:r>
          </a:p>
          <a:p>
            <a:pPr>
              <a:lnSpc>
                <a:spcPct val="150000"/>
              </a:lnSpc>
            </a:pPr>
            <a:r>
              <a:rPr lang="ru-RU" dirty="0"/>
              <a:t>Оцифровать все сразу — невозможно, но можно двигаться постепенно</a:t>
            </a:r>
          </a:p>
          <a:p>
            <a:pPr>
              <a:lnSpc>
                <a:spcPct val="150000"/>
              </a:lnSpc>
            </a:pPr>
            <a:r>
              <a:rPr lang="ru-RU" dirty="0"/>
              <a:t>Важную роль играет не только директор предприятия, но и люди, которые его окружают: сотрудники, члены семьи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07294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2B2F576-AC39-4863-817A-D0DB1F888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73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Технологии аграрного рынка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7" name="Google Shape;143;p25">
            <a:extLst>
              <a:ext uri="{FF2B5EF4-FFF2-40B4-BE49-F238E27FC236}">
                <a16:creationId xmlns:a16="http://schemas.microsoft.com/office/drawing/2014/main" id="{0245A612-FD55-48F9-9D4E-B609F40A204A}"/>
              </a:ext>
            </a:extLst>
          </p:cNvPr>
          <p:cNvSpPr txBox="1"/>
          <p:nvPr/>
        </p:nvSpPr>
        <p:spPr>
          <a:xfrm>
            <a:off x="6604000" y="4676100"/>
            <a:ext cx="460707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latin typeface="+mj-lt"/>
              </a:rPr>
              <a:t>Источник: Rusbase https://rb.ru/agrotech/</a:t>
            </a:r>
            <a:endParaRPr sz="1400" dirty="0">
              <a:latin typeface="+mj-lt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1A5E00D-CE3E-455C-8F4C-BDCF5178935D}"/>
              </a:ext>
            </a:extLst>
          </p:cNvPr>
          <p:cNvGrpSpPr/>
          <p:nvPr/>
        </p:nvGrpSpPr>
        <p:grpSpPr>
          <a:xfrm>
            <a:off x="2003850" y="1392200"/>
            <a:ext cx="8161950" cy="3278125"/>
            <a:chOff x="2524550" y="1392200"/>
            <a:chExt cx="8161950" cy="3278125"/>
          </a:xfrm>
        </p:grpSpPr>
        <p:sp>
          <p:nvSpPr>
            <p:cNvPr id="8" name="Google Shape;144;p25">
              <a:extLst>
                <a:ext uri="{FF2B5EF4-FFF2-40B4-BE49-F238E27FC236}">
                  <a16:creationId xmlns:a16="http://schemas.microsoft.com/office/drawing/2014/main" id="{563D0767-1EE7-4AA3-B7F0-DB01F8141046}"/>
                </a:ext>
              </a:extLst>
            </p:cNvPr>
            <p:cNvSpPr/>
            <p:nvPr/>
          </p:nvSpPr>
          <p:spPr>
            <a:xfrm>
              <a:off x="3261500" y="2297150"/>
              <a:ext cx="1927200" cy="720000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 w="9525" cap="flat" cmpd="sng">
              <a:solidFill>
                <a:srgbClr val="070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700" dirty="0"/>
                <a:t>SMART FARMING</a:t>
              </a:r>
              <a:endParaRPr sz="1700" dirty="0"/>
            </a:p>
          </p:txBody>
        </p:sp>
        <p:sp>
          <p:nvSpPr>
            <p:cNvPr id="9" name="Google Shape;145;p25">
              <a:extLst>
                <a:ext uri="{FF2B5EF4-FFF2-40B4-BE49-F238E27FC236}">
                  <a16:creationId xmlns:a16="http://schemas.microsoft.com/office/drawing/2014/main" id="{401AF450-9AE3-4205-BD76-CC8AE8B4BC60}"/>
                </a:ext>
              </a:extLst>
            </p:cNvPr>
            <p:cNvSpPr/>
            <p:nvPr/>
          </p:nvSpPr>
          <p:spPr>
            <a:xfrm>
              <a:off x="2524550" y="1392200"/>
              <a:ext cx="1580700" cy="7200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070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 dirty="0"/>
                <a:t>Управление техникой</a:t>
              </a:r>
              <a:endParaRPr sz="13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dirty="0">
                  <a:solidFill>
                    <a:schemeClr val="dk1"/>
                  </a:solidFill>
                </a:rPr>
                <a:t>Беспилотники</a:t>
              </a:r>
              <a:endParaRPr sz="1200" dirty="0"/>
            </a:p>
          </p:txBody>
        </p:sp>
        <p:cxnSp>
          <p:nvCxnSpPr>
            <p:cNvPr id="10" name="Google Shape;146;p25">
              <a:extLst>
                <a:ext uri="{FF2B5EF4-FFF2-40B4-BE49-F238E27FC236}">
                  <a16:creationId xmlns:a16="http://schemas.microsoft.com/office/drawing/2014/main" id="{CA618DF8-A5D4-4DB7-8ADC-E3D00A5C8E23}"/>
                </a:ext>
              </a:extLst>
            </p:cNvPr>
            <p:cNvCxnSpPr>
              <a:cxnSpLocks/>
              <a:stCxn id="9" idx="2"/>
              <a:endCxn id="8" idx="0"/>
            </p:cNvCxnSpPr>
            <p:nvPr/>
          </p:nvCxnSpPr>
          <p:spPr>
            <a:xfrm>
              <a:off x="3314900" y="2112200"/>
              <a:ext cx="910200" cy="185100"/>
            </a:xfrm>
            <a:prstGeom prst="straightConnector1">
              <a:avLst/>
            </a:prstGeom>
            <a:noFill/>
            <a:ln w="9525" cap="flat" cmpd="sng">
              <a:solidFill>
                <a:srgbClr val="A6A7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" name="Google Shape;147;p25">
              <a:extLst>
                <a:ext uri="{FF2B5EF4-FFF2-40B4-BE49-F238E27FC236}">
                  <a16:creationId xmlns:a16="http://schemas.microsoft.com/office/drawing/2014/main" id="{4D35DE76-BF5D-47D2-8237-CF019624AE22}"/>
                </a:ext>
              </a:extLst>
            </p:cNvPr>
            <p:cNvSpPr/>
            <p:nvPr/>
          </p:nvSpPr>
          <p:spPr>
            <a:xfrm>
              <a:off x="4347650" y="1392200"/>
              <a:ext cx="2586600" cy="7200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070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/>
                <a:t>Системы управления предприятием (FMS)</a:t>
              </a:r>
              <a:endParaRPr sz="13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/>
                <a:t>Отслеживание объектов</a:t>
              </a:r>
              <a:endParaRPr sz="1300"/>
            </a:p>
          </p:txBody>
        </p:sp>
        <p:sp>
          <p:nvSpPr>
            <p:cNvPr id="12" name="Google Shape;148;p25">
              <a:extLst>
                <a:ext uri="{FF2B5EF4-FFF2-40B4-BE49-F238E27FC236}">
                  <a16:creationId xmlns:a16="http://schemas.microsoft.com/office/drawing/2014/main" id="{831BC510-B8FA-4073-A9C4-F11CD454074D}"/>
                </a:ext>
              </a:extLst>
            </p:cNvPr>
            <p:cNvSpPr/>
            <p:nvPr/>
          </p:nvSpPr>
          <p:spPr>
            <a:xfrm>
              <a:off x="2524550" y="3321800"/>
              <a:ext cx="1743900" cy="4950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070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/>
                <a:t>Точное земледелие</a:t>
              </a:r>
              <a:endParaRPr sz="1300"/>
            </a:p>
          </p:txBody>
        </p:sp>
        <p:sp>
          <p:nvSpPr>
            <p:cNvPr id="13" name="Google Shape;149;p25">
              <a:extLst>
                <a:ext uri="{FF2B5EF4-FFF2-40B4-BE49-F238E27FC236}">
                  <a16:creationId xmlns:a16="http://schemas.microsoft.com/office/drawing/2014/main" id="{4AD7FBF1-4885-4F92-82A2-336E10F9B6F2}"/>
                </a:ext>
              </a:extLst>
            </p:cNvPr>
            <p:cNvSpPr/>
            <p:nvPr/>
          </p:nvSpPr>
          <p:spPr>
            <a:xfrm>
              <a:off x="7740800" y="2297150"/>
              <a:ext cx="1927200" cy="720000"/>
            </a:xfrm>
            <a:prstGeom prst="roundRect">
              <a:avLst>
                <a:gd name="adj" fmla="val 16667"/>
              </a:avLst>
            </a:prstGeom>
            <a:solidFill>
              <a:srgbClr val="C7F0B9"/>
            </a:solidFill>
            <a:ln w="9525" cap="flat" cmpd="sng">
              <a:solidFill>
                <a:srgbClr val="33A7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700"/>
                <a:t>БИОТЕХНОЛОГИИ</a:t>
              </a:r>
              <a:endParaRPr sz="1700"/>
            </a:p>
          </p:txBody>
        </p:sp>
        <p:sp>
          <p:nvSpPr>
            <p:cNvPr id="14" name="Google Shape;150;p25">
              <a:extLst>
                <a:ext uri="{FF2B5EF4-FFF2-40B4-BE49-F238E27FC236}">
                  <a16:creationId xmlns:a16="http://schemas.microsoft.com/office/drawing/2014/main" id="{AE975615-D900-4D06-B234-E420195F38A2}"/>
                </a:ext>
              </a:extLst>
            </p:cNvPr>
            <p:cNvSpPr/>
            <p:nvPr/>
          </p:nvSpPr>
          <p:spPr>
            <a:xfrm>
              <a:off x="7740800" y="1392200"/>
              <a:ext cx="1927200" cy="7200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33A7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/>
                <a:t>Биотех для растениеводства и животноводства</a:t>
              </a:r>
              <a:endParaRPr sz="1300"/>
            </a:p>
          </p:txBody>
        </p:sp>
        <p:sp>
          <p:nvSpPr>
            <p:cNvPr id="15" name="Google Shape;151;p25">
              <a:extLst>
                <a:ext uri="{FF2B5EF4-FFF2-40B4-BE49-F238E27FC236}">
                  <a16:creationId xmlns:a16="http://schemas.microsoft.com/office/drawing/2014/main" id="{F6097763-511C-4D16-BE96-F1AC190D7E5D}"/>
                </a:ext>
              </a:extLst>
            </p:cNvPr>
            <p:cNvSpPr/>
            <p:nvPr/>
          </p:nvSpPr>
          <p:spPr>
            <a:xfrm>
              <a:off x="6431450" y="3317600"/>
              <a:ext cx="2238600" cy="4950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33A7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/>
                <a:t>Селективные технологии и геномика</a:t>
              </a:r>
              <a:endParaRPr sz="1300"/>
            </a:p>
          </p:txBody>
        </p:sp>
        <p:sp>
          <p:nvSpPr>
            <p:cNvPr id="16" name="Google Shape;152;p25">
              <a:extLst>
                <a:ext uri="{FF2B5EF4-FFF2-40B4-BE49-F238E27FC236}">
                  <a16:creationId xmlns:a16="http://schemas.microsoft.com/office/drawing/2014/main" id="{7F277CF5-5B72-476D-9969-FB8AE25E810D}"/>
                </a:ext>
              </a:extLst>
            </p:cNvPr>
            <p:cNvSpPr/>
            <p:nvPr/>
          </p:nvSpPr>
          <p:spPr>
            <a:xfrm>
              <a:off x="8998400" y="3321725"/>
              <a:ext cx="1688100" cy="4950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33A7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/>
                <a:t>Альтернативный белок</a:t>
              </a:r>
              <a:endParaRPr sz="1300"/>
            </a:p>
          </p:txBody>
        </p:sp>
        <p:sp>
          <p:nvSpPr>
            <p:cNvPr id="17" name="Google Shape;153;p25">
              <a:extLst>
                <a:ext uri="{FF2B5EF4-FFF2-40B4-BE49-F238E27FC236}">
                  <a16:creationId xmlns:a16="http://schemas.microsoft.com/office/drawing/2014/main" id="{BD6A1799-56B3-40D7-8796-46369121DBA2}"/>
                </a:ext>
              </a:extLst>
            </p:cNvPr>
            <p:cNvSpPr/>
            <p:nvPr/>
          </p:nvSpPr>
          <p:spPr>
            <a:xfrm>
              <a:off x="3261500" y="3950313"/>
              <a:ext cx="1927200" cy="720000"/>
            </a:xfrm>
            <a:prstGeom prst="roundRect">
              <a:avLst>
                <a:gd name="adj" fmla="val 16667"/>
              </a:avLst>
            </a:prstGeom>
            <a:solidFill>
              <a:srgbClr val="FFD3E6"/>
            </a:solidFill>
            <a:ln w="9525" cap="flat" cmpd="sng">
              <a:solidFill>
                <a:srgbClr val="FC29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700"/>
                <a:t>МАРКЕТПЛЕЙСЫ</a:t>
              </a:r>
              <a:endParaRPr sz="1700"/>
            </a:p>
          </p:txBody>
        </p:sp>
        <p:sp>
          <p:nvSpPr>
            <p:cNvPr id="18" name="Google Shape;154;p25">
              <a:extLst>
                <a:ext uri="{FF2B5EF4-FFF2-40B4-BE49-F238E27FC236}">
                  <a16:creationId xmlns:a16="http://schemas.microsoft.com/office/drawing/2014/main" id="{3A451B54-F3A5-40B5-89AB-CBC816D2D667}"/>
                </a:ext>
              </a:extLst>
            </p:cNvPr>
            <p:cNvSpPr/>
            <p:nvPr/>
          </p:nvSpPr>
          <p:spPr>
            <a:xfrm>
              <a:off x="7706300" y="3950325"/>
              <a:ext cx="1996200" cy="7200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700" dirty="0"/>
                <a:t>АЛЬТЕРНАТИВНЫЕ ФЕРМЫ</a:t>
              </a:r>
              <a:endParaRPr sz="1700" dirty="0"/>
            </a:p>
          </p:txBody>
        </p:sp>
        <p:cxnSp>
          <p:nvCxnSpPr>
            <p:cNvPr id="19" name="Google Shape;155;p25">
              <a:extLst>
                <a:ext uri="{FF2B5EF4-FFF2-40B4-BE49-F238E27FC236}">
                  <a16:creationId xmlns:a16="http://schemas.microsoft.com/office/drawing/2014/main" id="{FD8B3D4C-8619-4AE9-B1A8-84AF98EE15CF}"/>
                </a:ext>
              </a:extLst>
            </p:cNvPr>
            <p:cNvCxnSpPr>
              <a:cxnSpLocks/>
              <a:stCxn id="11" idx="2"/>
              <a:endCxn id="8" idx="0"/>
            </p:cNvCxnSpPr>
            <p:nvPr/>
          </p:nvCxnSpPr>
          <p:spPr>
            <a:xfrm flipH="1">
              <a:off x="4225250" y="2112200"/>
              <a:ext cx="1415700" cy="185100"/>
            </a:xfrm>
            <a:prstGeom prst="straightConnector1">
              <a:avLst/>
            </a:prstGeom>
            <a:noFill/>
            <a:ln w="9525" cap="flat" cmpd="sng">
              <a:solidFill>
                <a:srgbClr val="A6A7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156;p25">
              <a:extLst>
                <a:ext uri="{FF2B5EF4-FFF2-40B4-BE49-F238E27FC236}">
                  <a16:creationId xmlns:a16="http://schemas.microsoft.com/office/drawing/2014/main" id="{26D26741-3DF0-4F7D-99FF-96B066A70696}"/>
                </a:ext>
              </a:extLst>
            </p:cNvPr>
            <p:cNvCxnSpPr>
              <a:cxnSpLocks/>
              <a:stCxn id="12" idx="0"/>
              <a:endCxn id="8" idx="2"/>
            </p:cNvCxnSpPr>
            <p:nvPr/>
          </p:nvCxnSpPr>
          <p:spPr>
            <a:xfrm rot="10800000" flipH="1">
              <a:off x="3396500" y="3017300"/>
              <a:ext cx="828600" cy="304500"/>
            </a:xfrm>
            <a:prstGeom prst="straightConnector1">
              <a:avLst/>
            </a:prstGeom>
            <a:noFill/>
            <a:ln w="9525" cap="flat" cmpd="sng">
              <a:solidFill>
                <a:srgbClr val="A6A7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157;p25">
              <a:extLst>
                <a:ext uri="{FF2B5EF4-FFF2-40B4-BE49-F238E27FC236}">
                  <a16:creationId xmlns:a16="http://schemas.microsoft.com/office/drawing/2014/main" id="{10B2CF68-0EC8-4BD4-87F5-14A5C0BC6666}"/>
                </a:ext>
              </a:extLst>
            </p:cNvPr>
            <p:cNvCxnSpPr>
              <a:cxnSpLocks/>
              <a:stCxn id="13" idx="2"/>
              <a:endCxn id="15" idx="0"/>
            </p:cNvCxnSpPr>
            <p:nvPr/>
          </p:nvCxnSpPr>
          <p:spPr>
            <a:xfrm flipH="1">
              <a:off x="7550900" y="3017150"/>
              <a:ext cx="1153500" cy="300600"/>
            </a:xfrm>
            <a:prstGeom prst="straightConnector1">
              <a:avLst/>
            </a:prstGeom>
            <a:noFill/>
            <a:ln w="9525" cap="flat" cmpd="sng">
              <a:solidFill>
                <a:srgbClr val="B6D7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158;p25">
              <a:extLst>
                <a:ext uri="{FF2B5EF4-FFF2-40B4-BE49-F238E27FC236}">
                  <a16:creationId xmlns:a16="http://schemas.microsoft.com/office/drawing/2014/main" id="{85CD0901-C10D-46EC-B383-BA2FFC165668}"/>
                </a:ext>
              </a:extLst>
            </p:cNvPr>
            <p:cNvCxnSpPr>
              <a:cxnSpLocks/>
              <a:stCxn id="13" idx="2"/>
              <a:endCxn id="16" idx="0"/>
            </p:cNvCxnSpPr>
            <p:nvPr/>
          </p:nvCxnSpPr>
          <p:spPr>
            <a:xfrm>
              <a:off x="8704400" y="3017150"/>
              <a:ext cx="1138200" cy="304500"/>
            </a:xfrm>
            <a:prstGeom prst="straightConnector1">
              <a:avLst/>
            </a:prstGeom>
            <a:noFill/>
            <a:ln w="9525" cap="flat" cmpd="sng">
              <a:solidFill>
                <a:srgbClr val="B6D7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159;p25">
              <a:extLst>
                <a:ext uri="{FF2B5EF4-FFF2-40B4-BE49-F238E27FC236}">
                  <a16:creationId xmlns:a16="http://schemas.microsoft.com/office/drawing/2014/main" id="{DE5E2D86-B9FB-4DDF-88F2-A6FCF1B01237}"/>
                </a:ext>
              </a:extLst>
            </p:cNvPr>
            <p:cNvCxnSpPr>
              <a:cxnSpLocks/>
              <a:stCxn id="14" idx="2"/>
              <a:endCxn id="14" idx="2"/>
            </p:cNvCxnSpPr>
            <p:nvPr/>
          </p:nvCxnSpPr>
          <p:spPr>
            <a:xfrm>
              <a:off x="8704400" y="2112200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rgbClr val="B6D7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160;p25">
              <a:extLst>
                <a:ext uri="{FF2B5EF4-FFF2-40B4-BE49-F238E27FC236}">
                  <a16:creationId xmlns:a16="http://schemas.microsoft.com/office/drawing/2014/main" id="{5B534FAD-2933-4151-AD04-52A6702D18C6}"/>
                </a:ext>
              </a:extLst>
            </p:cNvPr>
            <p:cNvCxnSpPr>
              <a:cxnSpLocks/>
              <a:stCxn id="13" idx="0"/>
              <a:endCxn id="14" idx="2"/>
            </p:cNvCxnSpPr>
            <p:nvPr/>
          </p:nvCxnSpPr>
          <p:spPr>
            <a:xfrm rot="10800000">
              <a:off x="8704400" y="2112350"/>
              <a:ext cx="0" cy="184800"/>
            </a:xfrm>
            <a:prstGeom prst="straightConnector1">
              <a:avLst/>
            </a:prstGeom>
            <a:noFill/>
            <a:ln w="9525" cap="flat" cmpd="sng">
              <a:solidFill>
                <a:srgbClr val="B6D7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" name="Google Shape;161;p25">
              <a:extLst>
                <a:ext uri="{FF2B5EF4-FFF2-40B4-BE49-F238E27FC236}">
                  <a16:creationId xmlns:a16="http://schemas.microsoft.com/office/drawing/2014/main" id="{BBAFE408-7E7F-4AB1-A2D8-55A97BC91B74}"/>
                </a:ext>
              </a:extLst>
            </p:cNvPr>
            <p:cNvSpPr/>
            <p:nvPr/>
          </p:nvSpPr>
          <p:spPr>
            <a:xfrm>
              <a:off x="4421750" y="3320900"/>
              <a:ext cx="1743900" cy="4950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070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/>
                <a:t>Онлайн-консалтинг</a:t>
              </a:r>
              <a:endParaRPr sz="1300"/>
            </a:p>
          </p:txBody>
        </p:sp>
        <p:cxnSp>
          <p:nvCxnSpPr>
            <p:cNvPr id="26" name="Google Shape;162;p25">
              <a:extLst>
                <a:ext uri="{FF2B5EF4-FFF2-40B4-BE49-F238E27FC236}">
                  <a16:creationId xmlns:a16="http://schemas.microsoft.com/office/drawing/2014/main" id="{B6760447-1C1B-4D3D-B7AA-B76DF13193ED}"/>
                </a:ext>
              </a:extLst>
            </p:cNvPr>
            <p:cNvCxnSpPr>
              <a:cxnSpLocks/>
              <a:stCxn id="25" idx="0"/>
              <a:endCxn id="8" idx="2"/>
            </p:cNvCxnSpPr>
            <p:nvPr/>
          </p:nvCxnSpPr>
          <p:spPr>
            <a:xfrm rot="10800000">
              <a:off x="4225100" y="3017000"/>
              <a:ext cx="1068600" cy="303900"/>
            </a:xfrm>
            <a:prstGeom prst="straightConnector1">
              <a:avLst/>
            </a:prstGeom>
            <a:noFill/>
            <a:ln w="9525" cap="flat" cmpd="sng">
              <a:solidFill>
                <a:srgbClr val="A6A7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EA4546A-E980-4090-805D-E9E08106E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59426"/>
            <a:ext cx="10515600" cy="1082762"/>
          </a:xfrm>
        </p:spPr>
        <p:txBody>
          <a:bodyPr anchor="b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>
                <a:solidFill>
                  <a:schemeClr val="dk1"/>
                </a:solidFill>
              </a:rPr>
              <a:t>В России идет активное освоение практически всего спектра элементов точного земледелия, но на данный момент наиболее востребованы именно технологии спутникового позиционирования, ГИС-системы и системы мониторинга и контроля техники и качества выполненных работ. Также стремительно развивается рынок ERP-систем для сельского хозяйства, систем контроля и учета в различных отраслях агропроизводства, рынок специализированных данных и программ для их хранения и обработки для принятия правильных и своевременных решений.</a:t>
            </a:r>
            <a:br>
              <a:rPr lang="en-US" sz="1400" dirty="0">
                <a:solidFill>
                  <a:schemeClr val="dk1"/>
                </a:solidFill>
              </a:rPr>
            </a:br>
            <a:r>
              <a:rPr lang="ru-RU" sz="1400" dirty="0">
                <a:solidFill>
                  <a:schemeClr val="dk1"/>
                </a:solidFill>
              </a:rPr>
              <a:t>https://www.agroinvestor.ru/analytics/article/33646-tsifrovizatsiya-apk-modnyy-khayp-ili-realnyy-biznes-instrument-dlya-otrasli/</a:t>
            </a:r>
            <a:endParaRPr lang="ru-RU" sz="1400" dirty="0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33B2C4E-BAD4-4CEA-A858-0B478F6CAF9D}"/>
              </a:ext>
            </a:extLst>
          </p:cNvPr>
          <p:cNvGrpSpPr/>
          <p:nvPr/>
        </p:nvGrpSpPr>
        <p:grpSpPr>
          <a:xfrm>
            <a:off x="0" y="-2159626"/>
            <a:ext cx="12193948" cy="1789701"/>
            <a:chOff x="0" y="2338412"/>
            <a:chExt cx="12193948" cy="1789701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01EDCA49-DC35-4D86-9A70-9B866E4A015C}"/>
                </a:ext>
              </a:extLst>
            </p:cNvPr>
            <p:cNvSpPr/>
            <p:nvPr/>
          </p:nvSpPr>
          <p:spPr>
            <a:xfrm>
              <a:off x="0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C978A41B-5D58-4025-B11E-EAD33FE0904D}"/>
                </a:ext>
              </a:extLst>
            </p:cNvPr>
            <p:cNvSpPr/>
            <p:nvPr/>
          </p:nvSpPr>
          <p:spPr>
            <a:xfrm>
              <a:off x="10228199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543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В российском хозяйстве чаще всего используют: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34" name="Google Shape;168;p26">
            <a:extLst>
              <a:ext uri="{FF2B5EF4-FFF2-40B4-BE49-F238E27FC236}">
                <a16:creationId xmlns:a16="http://schemas.microsoft.com/office/drawing/2014/main" id="{BA4BBA91-B594-494A-B5D3-27174C1B7C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82754" y="2169518"/>
            <a:ext cx="1945615" cy="194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69;p26">
            <a:extLst>
              <a:ext uri="{FF2B5EF4-FFF2-40B4-BE49-F238E27FC236}">
                <a16:creationId xmlns:a16="http://schemas.microsoft.com/office/drawing/2014/main" id="{9F6512B8-ECEA-46B9-BB92-4DFB636BC51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5287" y="2387989"/>
            <a:ext cx="1508671" cy="150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70;p26">
            <a:extLst>
              <a:ext uri="{FF2B5EF4-FFF2-40B4-BE49-F238E27FC236}">
                <a16:creationId xmlns:a16="http://schemas.microsoft.com/office/drawing/2014/main" id="{C3963C77-F010-4F2F-A85A-E7357E24FC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2427" y="2239843"/>
            <a:ext cx="1804967" cy="180496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71;p26">
            <a:extLst>
              <a:ext uri="{FF2B5EF4-FFF2-40B4-BE49-F238E27FC236}">
                <a16:creationId xmlns:a16="http://schemas.microsoft.com/office/drawing/2014/main" id="{9452C4F8-9CBF-40CB-BA44-26C2DA40A22D}"/>
              </a:ext>
            </a:extLst>
          </p:cNvPr>
          <p:cNvSpPr txBox="1"/>
          <p:nvPr/>
        </p:nvSpPr>
        <p:spPr>
          <a:xfrm>
            <a:off x="952500" y="4323896"/>
            <a:ext cx="2355162" cy="47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/>
              <a:t>Управление техникой</a:t>
            </a:r>
            <a:endParaRPr sz="2200"/>
          </a:p>
        </p:txBody>
      </p:sp>
      <p:sp>
        <p:nvSpPr>
          <p:cNvPr id="38" name="Google Shape;172;p26">
            <a:extLst>
              <a:ext uri="{FF2B5EF4-FFF2-40B4-BE49-F238E27FC236}">
                <a16:creationId xmlns:a16="http://schemas.microsoft.com/office/drawing/2014/main" id="{80E6F1FD-5A0D-464D-9631-176224B2D451}"/>
              </a:ext>
            </a:extLst>
          </p:cNvPr>
          <p:cNvSpPr txBox="1"/>
          <p:nvPr/>
        </p:nvSpPr>
        <p:spPr>
          <a:xfrm>
            <a:off x="5188322" y="4323896"/>
            <a:ext cx="2134481" cy="25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/>
              <a:t>FMS системы</a:t>
            </a:r>
            <a:endParaRPr sz="2200"/>
          </a:p>
        </p:txBody>
      </p:sp>
      <p:sp>
        <p:nvSpPr>
          <p:cNvPr id="39" name="Google Shape;173;p26">
            <a:extLst>
              <a:ext uri="{FF2B5EF4-FFF2-40B4-BE49-F238E27FC236}">
                <a16:creationId xmlns:a16="http://schemas.microsoft.com/office/drawing/2014/main" id="{199CED60-A978-45C0-B724-E201207137DA}"/>
              </a:ext>
            </a:extLst>
          </p:cNvPr>
          <p:cNvSpPr txBox="1"/>
          <p:nvPr/>
        </p:nvSpPr>
        <p:spPr>
          <a:xfrm>
            <a:off x="9162382" y="4323896"/>
            <a:ext cx="2134481" cy="47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dirty="0"/>
              <a:t>Точное земледелие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809163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Что мешает цифровизации?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EA4546A-E980-4090-805D-E9E08106E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59426"/>
            <a:ext cx="10515600" cy="1082762"/>
          </a:xfrm>
        </p:spPr>
        <p:txBody>
          <a:bodyPr anchor="b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Среди источников: </a:t>
            </a:r>
            <a:r>
              <a:rPr lang="ru-RU" sz="1400" dirty="0">
                <a:solidFill>
                  <a:schemeClr val="dk1"/>
                </a:solidFill>
              </a:rPr>
              <a:t>https://regnum.ru/news/polit/3094704.html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dk1"/>
                </a:solidFill>
              </a:rPr>
              <a:t>Любое использование материалов допускается только при наличии гиперссылки на ИА REGNUM.</a:t>
            </a:r>
            <a:endParaRPr lang="ru-RU" sz="1400" dirty="0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33B2C4E-BAD4-4CEA-A858-0B478F6CAF9D}"/>
              </a:ext>
            </a:extLst>
          </p:cNvPr>
          <p:cNvGrpSpPr/>
          <p:nvPr/>
        </p:nvGrpSpPr>
        <p:grpSpPr>
          <a:xfrm>
            <a:off x="0" y="-2159626"/>
            <a:ext cx="12193948" cy="1789701"/>
            <a:chOff x="0" y="2338412"/>
            <a:chExt cx="12193948" cy="1789701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01EDCA49-DC35-4D86-9A70-9B866E4A015C}"/>
                </a:ext>
              </a:extLst>
            </p:cNvPr>
            <p:cNvSpPr/>
            <p:nvPr/>
          </p:nvSpPr>
          <p:spPr>
            <a:xfrm>
              <a:off x="0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C978A41B-5D58-4025-B11E-EAD33FE0904D}"/>
                </a:ext>
              </a:extLst>
            </p:cNvPr>
            <p:cNvSpPr/>
            <p:nvPr/>
          </p:nvSpPr>
          <p:spPr>
            <a:xfrm>
              <a:off x="10228199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5" name="Google Shape;179;p27">
            <a:extLst>
              <a:ext uri="{FF2B5EF4-FFF2-40B4-BE49-F238E27FC236}">
                <a16:creationId xmlns:a16="http://schemas.microsoft.com/office/drawing/2014/main" id="{1DCAFBD3-4AEC-485F-B6A6-914CB659C0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46962" y="1730762"/>
            <a:ext cx="3498076" cy="3498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54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Что мешает цифровизации?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EA4546A-E980-4090-805D-E9E08106E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59426"/>
            <a:ext cx="10515600" cy="1082762"/>
          </a:xfrm>
        </p:spPr>
        <p:txBody>
          <a:bodyPr anchor="b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Среди источников: </a:t>
            </a:r>
            <a:r>
              <a:rPr lang="ru-RU" sz="1400" dirty="0">
                <a:solidFill>
                  <a:schemeClr val="dk1"/>
                </a:solidFill>
              </a:rPr>
              <a:t>https://regnum.ru/news/polit/3094704.html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400" dirty="0">
                <a:solidFill>
                  <a:schemeClr val="dk1"/>
                </a:solidFill>
              </a:rPr>
              <a:t>Любое использование материалов допускается только при наличии гиперссылки на ИА REGNUM.</a:t>
            </a:r>
            <a:endParaRPr lang="ru-RU" sz="1400" dirty="0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33B2C4E-BAD4-4CEA-A858-0B478F6CAF9D}"/>
              </a:ext>
            </a:extLst>
          </p:cNvPr>
          <p:cNvGrpSpPr/>
          <p:nvPr/>
        </p:nvGrpSpPr>
        <p:grpSpPr>
          <a:xfrm>
            <a:off x="0" y="-2159626"/>
            <a:ext cx="12193948" cy="1789701"/>
            <a:chOff x="0" y="2338412"/>
            <a:chExt cx="12193948" cy="1789701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01EDCA49-DC35-4D86-9A70-9B866E4A015C}"/>
                </a:ext>
              </a:extLst>
            </p:cNvPr>
            <p:cNvSpPr/>
            <p:nvPr/>
          </p:nvSpPr>
          <p:spPr>
            <a:xfrm>
              <a:off x="0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C978A41B-5D58-4025-B11E-EAD33FE0904D}"/>
                </a:ext>
              </a:extLst>
            </p:cNvPr>
            <p:cNvSpPr/>
            <p:nvPr/>
          </p:nvSpPr>
          <p:spPr>
            <a:xfrm>
              <a:off x="10228199" y="2338412"/>
              <a:ext cx="1965749" cy="1789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Google Shape;171;p26">
            <a:extLst>
              <a:ext uri="{FF2B5EF4-FFF2-40B4-BE49-F238E27FC236}">
                <a16:creationId xmlns:a16="http://schemas.microsoft.com/office/drawing/2014/main" id="{058DEF22-20C0-445F-9E54-8EC5B2614FEE}"/>
              </a:ext>
            </a:extLst>
          </p:cNvPr>
          <p:cNvSpPr txBox="1"/>
          <p:nvPr/>
        </p:nvSpPr>
        <p:spPr>
          <a:xfrm>
            <a:off x="952500" y="4318347"/>
            <a:ext cx="2355162" cy="47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200" dirty="0"/>
              <a:t>Финансовые ограничения</a:t>
            </a:r>
          </a:p>
        </p:txBody>
      </p:sp>
      <p:sp>
        <p:nvSpPr>
          <p:cNvPr id="14" name="Google Shape;172;p26">
            <a:extLst>
              <a:ext uri="{FF2B5EF4-FFF2-40B4-BE49-F238E27FC236}">
                <a16:creationId xmlns:a16="http://schemas.microsoft.com/office/drawing/2014/main" id="{1CED312F-F908-4A59-A72A-AFD4CFDB8BEB}"/>
              </a:ext>
            </a:extLst>
          </p:cNvPr>
          <p:cNvSpPr txBox="1"/>
          <p:nvPr/>
        </p:nvSpPr>
        <p:spPr>
          <a:xfrm>
            <a:off x="5188322" y="4318347"/>
            <a:ext cx="2134481" cy="25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200" dirty="0"/>
              <a:t>Недостаток кадров</a:t>
            </a:r>
          </a:p>
        </p:txBody>
      </p:sp>
      <p:sp>
        <p:nvSpPr>
          <p:cNvPr id="15" name="Google Shape;173;p26">
            <a:extLst>
              <a:ext uri="{FF2B5EF4-FFF2-40B4-BE49-F238E27FC236}">
                <a16:creationId xmlns:a16="http://schemas.microsoft.com/office/drawing/2014/main" id="{D599E4C8-E62A-440A-B3CD-25AA0E2B7252}"/>
              </a:ext>
            </a:extLst>
          </p:cNvPr>
          <p:cNvSpPr txBox="1"/>
          <p:nvPr/>
        </p:nvSpPr>
        <p:spPr>
          <a:xfrm>
            <a:off x="8902245" y="4318347"/>
            <a:ext cx="2654756" cy="47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200" dirty="0"/>
              <a:t>Непонимание выгод от цифровой трансформации</a:t>
            </a:r>
          </a:p>
          <a:p>
            <a:pPr lvl="0" algn="ctr"/>
            <a:endParaRPr lang="ru-RU" sz="2200" dirty="0"/>
          </a:p>
          <a:p>
            <a:pPr lvl="0" algn="ctr"/>
            <a:endParaRPr lang="ru-RU" sz="2200" dirty="0"/>
          </a:p>
          <a:p>
            <a:pPr lvl="0" algn="ctr"/>
            <a:endParaRPr lang="ru-RU" sz="2200" dirty="0"/>
          </a:p>
          <a:p>
            <a:pPr lvl="0" algn="ctr"/>
            <a:endParaRPr lang="ru-RU" sz="2200" dirty="0"/>
          </a:p>
        </p:txBody>
      </p:sp>
      <p:pic>
        <p:nvPicPr>
          <p:cNvPr id="17" name="Google Shape;186;p28">
            <a:extLst>
              <a:ext uri="{FF2B5EF4-FFF2-40B4-BE49-F238E27FC236}">
                <a16:creationId xmlns:a16="http://schemas.microsoft.com/office/drawing/2014/main" id="{E1E8EE96-1BDD-42F8-A21F-3C4A30B1BA3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0179" y="2353564"/>
            <a:ext cx="1568184" cy="1568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7;p28">
            <a:extLst>
              <a:ext uri="{FF2B5EF4-FFF2-40B4-BE49-F238E27FC236}">
                <a16:creationId xmlns:a16="http://schemas.microsoft.com/office/drawing/2014/main" id="{27DFED7D-6C93-4E09-B649-08AFC4F822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1228" y="2348594"/>
            <a:ext cx="1508666" cy="150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8;p28">
            <a:extLst>
              <a:ext uri="{FF2B5EF4-FFF2-40B4-BE49-F238E27FC236}">
                <a16:creationId xmlns:a16="http://schemas.microsoft.com/office/drawing/2014/main" id="{880C7EFA-90A6-4EC1-9718-A8C560CF8A8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96041" y="2315463"/>
            <a:ext cx="1664316" cy="1664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2585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4645</TotalTime>
  <Words>2509</Words>
  <Application>Microsoft Office PowerPoint</Application>
  <PresentationFormat>Широкоэкранный</PresentationFormat>
  <Paragraphs>418</Paragraphs>
  <Slides>52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Тема Office</vt:lpstr>
      <vt:lpstr>Инновации в работе современного агрария Портрет агрария и его отношение к цифровым сервисам и инструментам</vt:lpstr>
      <vt:lpstr>Что вы узнаете?</vt:lpstr>
      <vt:lpstr>Спикер</vt:lpstr>
      <vt:lpstr>Как смотреть эту лекцию?</vt:lpstr>
      <vt:lpstr>Какие технологии в области сельского хозяйства вы знаете?</vt:lpstr>
      <vt:lpstr>Технологии аграрного рынка</vt:lpstr>
      <vt:lpstr>В российском хозяйстве чаще всего используют:</vt:lpstr>
      <vt:lpstr>Что мешает цифровизации?</vt:lpstr>
      <vt:lpstr>Что мешает цифровизации?</vt:lpstr>
      <vt:lpstr>Что мешает цифровизации?</vt:lpstr>
      <vt:lpstr>Программ и систем много, но интегрировать их — проблема</vt:lpstr>
      <vt:lpstr>Но есть и хорошие новости </vt:lpstr>
      <vt:lpstr>Использование сервисов становится проще</vt:lpstr>
      <vt:lpstr>Внедрение датчиков</vt:lpstr>
      <vt:lpstr>Развитие цифровизации </vt:lpstr>
      <vt:lpstr>Отстающее большинство — это нормально</vt:lpstr>
      <vt:lpstr>Парадокс Лапьера</vt:lpstr>
      <vt:lpstr>Как бороться с барьерами?</vt:lpstr>
      <vt:lpstr>Первый шаг — проявить эмпатию</vt:lpstr>
      <vt:lpstr>Первый шаг — проявить эмпатию</vt:lpstr>
      <vt:lpstr>Первый шаг — проявить эмпатию</vt:lpstr>
      <vt:lpstr>Пример приложения для фермеров в Замбии</vt:lpstr>
      <vt:lpstr>Что могло пойти не так?</vt:lpstr>
      <vt:lpstr>Решение: поговорить с аграриями!</vt:lpstr>
      <vt:lpstr>Инструмент: карта эмпатии</vt:lpstr>
      <vt:lpstr>Инструмент: карта эмпатии</vt:lpstr>
      <vt:lpstr>Персона-модели аграриев Исследование Wonderful lab</vt:lpstr>
      <vt:lpstr>Упражнение: карта эмпатии</vt:lpstr>
      <vt:lpstr>Презентация PowerPoint</vt:lpstr>
      <vt:lpstr>Персона-модели</vt:lpstr>
      <vt:lpstr>Персона-модели</vt:lpstr>
      <vt:lpstr>Технократ: артефакты</vt:lpstr>
      <vt:lpstr>В этом же хозяйстве</vt:lpstr>
      <vt:lpstr>Технократ: ожидания от технологий</vt:lpstr>
      <vt:lpstr>Персона-модели</vt:lpstr>
      <vt:lpstr>Прагматик: ожидания от технологий</vt:lpstr>
      <vt:lpstr>Персона-модели</vt:lpstr>
      <vt:lpstr>Последователь: ожидания от технологий</vt:lpstr>
      <vt:lpstr>Персона-модели</vt:lpstr>
      <vt:lpstr>Консерватор</vt:lpstr>
      <vt:lpstr>Консерватор: артефакты</vt:lpstr>
      <vt:lpstr>Консерватор: требования к цифровым решениям</vt:lpstr>
      <vt:lpstr>Генерация идей </vt:lpstr>
      <vt:lpstr>Упражнение</vt:lpstr>
      <vt:lpstr>Способы вдохновения</vt:lpstr>
      <vt:lpstr>Метод от обратного</vt:lpstr>
      <vt:lpstr>Ролевой штурм</vt:lpstr>
      <vt:lpstr>Объединение проблем</vt:lpstr>
      <vt:lpstr>Экстремальные ситуации</vt:lpstr>
      <vt:lpstr>Что дальше делать с идеями?</vt:lpstr>
      <vt:lpstr>Выводы лекции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Денисюк Екатерина Евгеньевна</dc:creator>
  <cp:lastModifiedBy>Кузнецов Александр Васильевич</cp:lastModifiedBy>
  <cp:revision>68</cp:revision>
  <dcterms:created xsi:type="dcterms:W3CDTF">2023-03-13T11:53:49Z</dcterms:created>
  <dcterms:modified xsi:type="dcterms:W3CDTF">2023-11-29T07:12:14Z</dcterms:modified>
</cp:coreProperties>
</file>