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90" r:id="rId29"/>
    <p:sldId id="291" r:id="rId30"/>
    <p:sldId id="292" r:id="rId31"/>
    <p:sldId id="293" r:id="rId32"/>
    <p:sldId id="25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73" autoAdjust="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DCFDC1F-90F8-4CA3-8C3E-AB98E9C587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CB40A-D9DE-46F1-96A2-68B384EB3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9936F-2B15-43DB-BFD4-0280BD907B15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1553A3-4943-43CE-AC9D-6593D29A7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5B44BF-D6A1-46B1-9291-946B51E0E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8F954-CE72-4168-838F-219E7A04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39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8017-E38F-4774-A957-FA9FDAC40B1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384185-578F-4B9D-BF14-7AE465A7F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F5B53-05E1-498C-B359-84EAA97A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71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38DB4-BF2B-49E8-B877-F9F3C27B7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833007"/>
            <a:ext cx="2973936" cy="791451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3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27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45DC1-CCF8-421F-AEB8-5651D3F19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6280467"/>
            <a:ext cx="1546789" cy="4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14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65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 userDrawn="1"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76BCB-9DE8-4E9A-B176-5E4D6BAB53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81" y="1700267"/>
            <a:ext cx="3247401" cy="8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0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2489-8771-4ECC-A7A9-19993BD0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481B2-2342-4BFA-9609-2536CEEC1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285" y="2096503"/>
            <a:ext cx="5252815" cy="2387600"/>
          </a:xfrm>
        </p:spPr>
        <p:txBody>
          <a:bodyPr>
            <a:normAutofit/>
          </a:bodyPr>
          <a:lstStyle/>
          <a:p>
            <a:r>
              <a:rPr lang="ru-RU" sz="3800" dirty="0"/>
              <a:t>Лекция 2. </a:t>
            </a:r>
            <a:br>
              <a:rPr lang="ru-RU" sz="3800" dirty="0"/>
            </a:br>
            <a:r>
              <a:rPr lang="ru-RU" sz="3800" dirty="0"/>
              <a:t>Влияние кальция </a:t>
            </a:r>
            <a:br>
              <a:rPr lang="ru-RU" sz="3800" dirty="0"/>
            </a:br>
            <a:r>
              <a:rPr lang="ru-RU" sz="3800" dirty="0"/>
              <a:t>на кислотность почвы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30BF7F-721F-4A61-ADB4-DBD6ABB90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285" y="4919460"/>
            <a:ext cx="3389832" cy="893050"/>
          </a:xfrm>
        </p:spPr>
        <p:txBody>
          <a:bodyPr/>
          <a:lstStyle/>
          <a:p>
            <a:r>
              <a:rPr lang="ru-RU" dirty="0"/>
              <a:t>д.б.н. </a:t>
            </a:r>
            <a:r>
              <a:rPr lang="ru-RU" dirty="0" err="1"/>
              <a:t>Аканова</a:t>
            </a:r>
            <a:r>
              <a:rPr lang="ru-RU" dirty="0"/>
              <a:t> Н.И.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9B0EAD-481E-4A2F-8211-EE9FB5EE7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" t="1887" r="3428"/>
          <a:stretch/>
        </p:blipFill>
        <p:spPr>
          <a:xfrm>
            <a:off x="688946" y="1018816"/>
            <a:ext cx="4873925" cy="48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2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Рекомендуемые дозы CaCO</a:t>
            </a:r>
            <a:r>
              <a:rPr lang="ru-RU" baseline="-25000" dirty="0"/>
              <a:t>3</a:t>
            </a:r>
            <a:r>
              <a:rPr lang="ru-RU" dirty="0"/>
              <a:t> для сдвига на 0,1 </a:t>
            </a:r>
            <a:r>
              <a:rPr lang="ru-RU" dirty="0" err="1"/>
              <a:t>рН</a:t>
            </a:r>
            <a:r>
              <a:rPr lang="ru-RU" baseline="-25000" dirty="0" err="1"/>
              <a:t>Kcl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686638"/>
              </p:ext>
            </p:extLst>
          </p:nvPr>
        </p:nvGraphicFramePr>
        <p:xfrm>
          <a:off x="1573399" y="1838960"/>
          <a:ext cx="8568952" cy="3606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5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itchFamily="18" charset="0"/>
                        </a:rPr>
                        <a:t>Тип почвы</a:t>
                      </a:r>
                      <a:endParaRPr lang="ru-RU" sz="18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itchFamily="18" charset="0"/>
                        </a:rPr>
                        <a:t>Исходное значение рН</a:t>
                      </a:r>
                      <a:r>
                        <a:rPr lang="en-US" sz="1800" baseline="-25000" dirty="0" err="1">
                          <a:effectLst/>
                          <a:latin typeface="+mn-lt"/>
                          <a:cs typeface="Times New Roman" pitchFamily="18" charset="0"/>
                        </a:rPr>
                        <a:t>Kcl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n-lt"/>
                          <a:cs typeface="Times New Roman" pitchFamily="18" charset="0"/>
                        </a:rPr>
                        <a:t>почвы</a:t>
                      </a:r>
                      <a:endParaRPr lang="ru-RU" sz="18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itchFamily="18" charset="0"/>
                        </a:rPr>
                        <a:t>Расход </a:t>
                      </a:r>
                      <a:r>
                        <a:rPr lang="en-US" sz="1800" dirty="0" err="1">
                          <a:effectLst/>
                          <a:latin typeface="+mn-lt"/>
                          <a:cs typeface="Times New Roman" pitchFamily="18" charset="0"/>
                        </a:rPr>
                        <a:t>CaCO</a:t>
                      </a:r>
                      <a:r>
                        <a:rPr lang="ru-RU" sz="1800" baseline="-25000" dirty="0"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+mn-lt"/>
                          <a:cs typeface="Times New Roman" pitchFamily="18" charset="0"/>
                        </a:rPr>
                        <a:t> (т/га) </a:t>
                      </a:r>
                      <a:br>
                        <a:rPr lang="ru-RU" sz="1800" dirty="0"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800" dirty="0">
                          <a:effectLst/>
                          <a:latin typeface="+mn-lt"/>
                          <a:cs typeface="Times New Roman" pitchFamily="18" charset="0"/>
                        </a:rPr>
                        <a:t>для сдвига рН</a:t>
                      </a:r>
                      <a:r>
                        <a:rPr lang="en-US" sz="1800" baseline="-25000" dirty="0" err="1">
                          <a:effectLst/>
                          <a:latin typeface="+mn-lt"/>
                          <a:cs typeface="Times New Roman" pitchFamily="18" charset="0"/>
                        </a:rPr>
                        <a:t>Kcl</a:t>
                      </a:r>
                      <a:r>
                        <a:rPr lang="ru-RU" sz="1800" dirty="0">
                          <a:effectLst/>
                          <a:latin typeface="+mn-lt"/>
                          <a:cs typeface="Times New Roman" pitchFamily="18" charset="0"/>
                        </a:rPr>
                        <a:t> на 0,1</a:t>
                      </a:r>
                      <a:endParaRPr lang="ru-RU" sz="18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40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effectLst/>
                          <a:latin typeface="+mn-lt"/>
                          <a:cs typeface="Times New Roman" pitchFamily="18" charset="0"/>
                        </a:rPr>
                        <a:t>Пашня</a:t>
                      </a:r>
                      <a:endParaRPr lang="ru-RU" sz="1800" b="1" kern="1600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itchFamily="18" charset="0"/>
                        </a:rPr>
                        <a:t>Дерново-подзолистые, серые лесные, оподзоленные и выщелоченные черноземы </a:t>
                      </a:r>
                      <a:endParaRPr lang="ru-RU" sz="18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itchFamily="18" charset="0"/>
                        </a:rPr>
                        <a:t>&lt;4,5</a:t>
                      </a:r>
                      <a:endParaRPr lang="ru-RU" sz="18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itchFamily="18" charset="0"/>
                        </a:rPr>
                        <a:t>0,75</a:t>
                      </a:r>
                      <a:endParaRPr lang="ru-RU" sz="18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cs typeface="Times New Roman" pitchFamily="18" charset="0"/>
                        </a:rPr>
                        <a:t>4,6-5,0</a:t>
                      </a:r>
                      <a:endParaRPr lang="ru-RU" sz="18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itchFamily="18" charset="0"/>
                        </a:rPr>
                        <a:t>0,91</a:t>
                      </a:r>
                      <a:endParaRPr lang="ru-RU" sz="18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cs typeface="Times New Roman" pitchFamily="18" charset="0"/>
                        </a:rPr>
                        <a:t>5,1-5,5</a:t>
                      </a:r>
                      <a:endParaRPr lang="ru-RU" sz="18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itchFamily="18" charset="0"/>
                        </a:rPr>
                        <a:t>1,30</a:t>
                      </a:r>
                      <a:endParaRPr lang="ru-RU" sz="18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itchFamily="18" charset="0"/>
                        </a:rPr>
                        <a:t>&gt;5,6</a:t>
                      </a:r>
                      <a:endParaRPr lang="ru-RU" sz="18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itchFamily="18" charset="0"/>
                        </a:rPr>
                        <a:t>1,95</a:t>
                      </a:r>
                      <a:endParaRPr lang="ru-RU" sz="18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80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Потребность СаСО</a:t>
            </a:r>
            <a:r>
              <a:rPr lang="ru-RU" baseline="-25000" dirty="0"/>
              <a:t>3</a:t>
            </a:r>
            <a:r>
              <a:rPr lang="ru-RU" dirty="0"/>
              <a:t> для нейтрализации азотных удобрений </a:t>
            </a:r>
            <a:br>
              <a:rPr lang="ru-RU" dirty="0"/>
            </a:br>
            <a:r>
              <a:rPr lang="ru-RU" dirty="0"/>
              <a:t>при их внесении (тонн/тонну)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592844"/>
              </p:ext>
            </p:extLst>
          </p:nvPr>
        </p:nvGraphicFramePr>
        <p:xfrm>
          <a:off x="1664839" y="1596765"/>
          <a:ext cx="8568952" cy="4355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8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8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7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 dirty="0">
                          <a:effectLst/>
                          <a:latin typeface="+mn-lt"/>
                          <a:cs typeface="Times New Roman" pitchFamily="18" charset="0"/>
                        </a:rPr>
                        <a:t>Наименование </a:t>
                      </a:r>
                      <a:endParaRPr lang="ru-RU" sz="1600" dirty="0"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 dirty="0">
                          <a:effectLst/>
                          <a:latin typeface="+mn-lt"/>
                          <a:cs typeface="Times New Roman" pitchFamily="18" charset="0"/>
                        </a:rPr>
                        <a:t>удобрения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 dirty="0">
                          <a:effectLst/>
                          <a:latin typeface="+mn-lt"/>
                          <a:cs typeface="Times New Roman" pitchFamily="18" charset="0"/>
                        </a:rPr>
                        <a:t>Химическая формула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>
                          <a:effectLst/>
                          <a:latin typeface="+mn-lt"/>
                          <a:cs typeface="Times New Roman" pitchFamily="18" charset="0"/>
                        </a:rPr>
                        <a:t>Содержание азота (%)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>
                          <a:effectLst/>
                          <a:latin typeface="+mn-lt"/>
                          <a:cs typeface="Times New Roman" pitchFamily="18" charset="0"/>
                        </a:rPr>
                        <a:t>Масса СаСО</a:t>
                      </a:r>
                      <a:r>
                        <a:rPr lang="ru-RU" sz="1600" spc="35" baseline="-25000">
                          <a:effectLst/>
                          <a:latin typeface="+mn-lt"/>
                          <a:cs typeface="Times New Roman" pitchFamily="18" charset="0"/>
                        </a:rPr>
                        <a:t>3, </a:t>
                      </a:r>
                      <a:endParaRPr lang="ru-RU" sz="1600"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>
                          <a:effectLst/>
                          <a:latin typeface="+mn-lt"/>
                          <a:cs typeface="Times New Roman" pitchFamily="18" charset="0"/>
                        </a:rPr>
                        <a:t>т.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35">
                          <a:effectLst/>
                          <a:latin typeface="+mn-lt"/>
                          <a:cs typeface="Times New Roman" pitchFamily="18" charset="0"/>
                        </a:rPr>
                        <a:t>Сульфат аммония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lang="en-US" sz="1600" spc="35">
                          <a:effectLst/>
                          <a:latin typeface="+mn-lt"/>
                          <a:cs typeface="Times New Roman" pitchFamily="18" charset="0"/>
                        </a:rPr>
                        <a:t>NH</a:t>
                      </a:r>
                      <a:r>
                        <a:rPr lang="ru-RU" sz="1600" spc="35" baseline="-25000"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ru-RU" sz="1600" spc="35"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lang="ru-RU" sz="1600" spc="35" baseline="-25000"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sz="1600" spc="35">
                          <a:effectLst/>
                          <a:latin typeface="+mn-lt"/>
                          <a:cs typeface="Times New Roman" pitchFamily="18" charset="0"/>
                        </a:rPr>
                        <a:t>SO</a:t>
                      </a:r>
                      <a:r>
                        <a:rPr lang="ru-RU" sz="1600" spc="35" baseline="-25000"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 dirty="0">
                          <a:effectLst/>
                          <a:latin typeface="+mn-lt"/>
                          <a:cs typeface="Times New Roman" pitchFamily="18" charset="0"/>
                        </a:rPr>
                        <a:t>21,1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>
                          <a:effectLst/>
                          <a:latin typeface="+mn-lt"/>
                          <a:cs typeface="Times New Roman" pitchFamily="18" charset="0"/>
                        </a:rPr>
                        <a:t>1,2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35">
                          <a:effectLst/>
                          <a:latin typeface="+mn-lt"/>
                          <a:cs typeface="Times New Roman" pitchFamily="18" charset="0"/>
                        </a:rPr>
                        <a:t>Хлористый аммоний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pc="35">
                          <a:effectLst/>
                          <a:latin typeface="+mn-lt"/>
                          <a:cs typeface="Times New Roman" pitchFamily="18" charset="0"/>
                        </a:rPr>
                        <a:t>NH</a:t>
                      </a:r>
                      <a:r>
                        <a:rPr lang="ru-RU" sz="1600" spc="35" baseline="-25000"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en-US" sz="1600" spc="35">
                          <a:effectLst/>
                          <a:latin typeface="+mn-lt"/>
                          <a:cs typeface="Times New Roman" pitchFamily="18" charset="0"/>
                        </a:rPr>
                        <a:t>Cl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 dirty="0">
                          <a:effectLst/>
                          <a:latin typeface="+mn-lt"/>
                          <a:cs typeface="Times New Roman" pitchFamily="18" charset="0"/>
                        </a:rPr>
                        <a:t>26,1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>
                          <a:effectLst/>
                          <a:latin typeface="+mn-lt"/>
                          <a:cs typeface="Times New Roman" pitchFamily="18" charset="0"/>
                        </a:rPr>
                        <a:t>1,4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35">
                          <a:effectLst/>
                          <a:latin typeface="+mn-lt"/>
                          <a:cs typeface="Times New Roman" pitchFamily="18" charset="0"/>
                        </a:rPr>
                        <a:t>Аммиачная селитра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pc="35">
                          <a:effectLst/>
                          <a:latin typeface="+mn-lt"/>
                          <a:cs typeface="Times New Roman" pitchFamily="18" charset="0"/>
                        </a:rPr>
                        <a:t>NH</a:t>
                      </a:r>
                      <a:r>
                        <a:rPr lang="ru-RU" sz="1600" spc="35" baseline="-25000"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en-US" sz="1600" spc="35">
                          <a:effectLst/>
                          <a:latin typeface="+mn-lt"/>
                          <a:cs typeface="Times New Roman" pitchFamily="18" charset="0"/>
                        </a:rPr>
                        <a:t>NO</a:t>
                      </a:r>
                      <a:r>
                        <a:rPr lang="ru-RU" sz="1600" spc="35" baseline="-25000"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 dirty="0">
                          <a:effectLst/>
                          <a:latin typeface="+mn-lt"/>
                          <a:cs typeface="Times New Roman" pitchFamily="18" charset="0"/>
                        </a:rPr>
                        <a:t>35,0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 dirty="0">
                          <a:effectLst/>
                          <a:latin typeface="+mn-lt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35">
                          <a:effectLst/>
                          <a:latin typeface="+mn-lt"/>
                          <a:cs typeface="Times New Roman" pitchFamily="18" charset="0"/>
                        </a:rPr>
                        <a:t>Бикарбонат аммония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pc="35">
                          <a:effectLst/>
                          <a:latin typeface="+mn-lt"/>
                          <a:cs typeface="Times New Roman" pitchFamily="18" charset="0"/>
                        </a:rPr>
                        <a:t>NH</a:t>
                      </a:r>
                      <a:r>
                        <a:rPr lang="ru-RU" sz="1600" spc="35" baseline="-25000"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en-US" sz="1600" spc="35">
                          <a:effectLst/>
                          <a:latin typeface="+mn-lt"/>
                          <a:cs typeface="Times New Roman" pitchFamily="18" charset="0"/>
                        </a:rPr>
                        <a:t>HCO</a:t>
                      </a:r>
                      <a:r>
                        <a:rPr lang="ru-RU" sz="1600" spc="35" baseline="-25000"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>
                          <a:effectLst/>
                          <a:latin typeface="+mn-lt"/>
                          <a:cs typeface="Times New Roman" pitchFamily="18" charset="0"/>
                        </a:rPr>
                        <a:t>17,5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 dirty="0">
                          <a:effectLst/>
                          <a:latin typeface="+mn-lt"/>
                          <a:cs typeface="Times New Roman" pitchFamily="18" charset="0"/>
                        </a:rPr>
                        <a:t>0,44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3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35">
                          <a:effectLst/>
                          <a:latin typeface="+mn-lt"/>
                          <a:cs typeface="Times New Roman" pitchFamily="18" charset="0"/>
                        </a:rPr>
                        <a:t>Мочевина 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pc="35"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lang="ru-RU" sz="1600" spc="35"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lang="en-US" sz="1600" spc="35">
                          <a:effectLst/>
                          <a:latin typeface="+mn-lt"/>
                          <a:cs typeface="Times New Roman" pitchFamily="18" charset="0"/>
                        </a:rPr>
                        <a:t>NH</a:t>
                      </a:r>
                      <a:r>
                        <a:rPr lang="ru-RU" sz="1600" spc="35" baseline="-25000"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spc="35"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lang="ru-RU" sz="1600" spc="35" baseline="-25000"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>
                          <a:effectLst/>
                          <a:latin typeface="+mn-lt"/>
                          <a:cs typeface="Times New Roman" pitchFamily="18" charset="0"/>
                        </a:rPr>
                        <a:t>46,5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 dirty="0">
                          <a:effectLst/>
                          <a:latin typeface="+mn-lt"/>
                          <a:cs typeface="Times New Roman" pitchFamily="18" charset="0"/>
                        </a:rPr>
                        <a:t>1,2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35">
                          <a:effectLst/>
                          <a:latin typeface="+mn-lt"/>
                          <a:cs typeface="Times New Roman" pitchFamily="18" charset="0"/>
                        </a:rPr>
                        <a:t>Аммиачная вода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pc="35">
                          <a:effectLst/>
                          <a:latin typeface="+mn-lt"/>
                          <a:cs typeface="Times New Roman" pitchFamily="18" charset="0"/>
                        </a:rPr>
                        <a:t>NH</a:t>
                      </a:r>
                      <a:r>
                        <a:rPr lang="ru-RU" sz="1600" spc="35" baseline="-25000"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en-US" sz="1600" spc="35">
                          <a:effectLst/>
                          <a:latin typeface="+mn-lt"/>
                          <a:cs typeface="Times New Roman" pitchFamily="18" charset="0"/>
                        </a:rPr>
                        <a:t>OH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 dirty="0">
                          <a:effectLst/>
                          <a:latin typeface="+mn-lt"/>
                          <a:cs typeface="Times New Roman" pitchFamily="18" charset="0"/>
                        </a:rPr>
                        <a:t>20,5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35" dirty="0">
                          <a:effectLst/>
                          <a:latin typeface="+mn-lt"/>
                          <a:cs typeface="Times New Roman" pitchFamily="18" charset="0"/>
                        </a:rPr>
                        <a:t>0,51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02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Дозы CaCO</a:t>
            </a:r>
            <a:r>
              <a:rPr lang="ru-RU" baseline="-25000" dirty="0"/>
              <a:t>3</a:t>
            </a:r>
            <a:r>
              <a:rPr lang="ru-RU" dirty="0"/>
              <a:t> для почв Центрального района Нечерноземной зоны, т/га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81B449C-EEB5-40FB-98F3-7F11F4B58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017895"/>
              </p:ext>
            </p:extLst>
          </p:nvPr>
        </p:nvGraphicFramePr>
        <p:xfrm>
          <a:off x="949007" y="1466351"/>
          <a:ext cx="10188000" cy="4300210"/>
        </p:xfrm>
        <a:graphic>
          <a:graphicData uri="http://schemas.openxmlformats.org/drawingml/2006/table">
            <a:tbl>
              <a:tblPr/>
              <a:tblGrid>
                <a:gridCol w="1908000">
                  <a:extLst>
                    <a:ext uri="{9D8B030D-6E8A-4147-A177-3AD203B41FA5}">
                      <a16:colId xmlns:a16="http://schemas.microsoft.com/office/drawing/2014/main" val="156423777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15811758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026405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94053357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02446398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1962957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8211427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82148294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31885372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98987638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09290204"/>
                    </a:ext>
                  </a:extLst>
                </a:gridCol>
              </a:tblGrid>
              <a:tr h="53010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ru-RU" sz="2000" b="1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Почвы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 latinLnBrk="0"/>
                      <a:r>
                        <a:rPr lang="ru-RU" sz="2000" b="1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рН</a:t>
                      </a:r>
                      <a:r>
                        <a:rPr lang="en-US" sz="2000" b="1" cap="non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KCL</a:t>
                      </a:r>
                      <a:endParaRPr lang="en-US" sz="2000" b="1" cap="non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40234"/>
                  </a:ext>
                </a:extLst>
              </a:tr>
              <a:tr h="530105">
                <a:tc vMerge="1">
                  <a:txBody>
                    <a:bodyPr/>
                    <a:lstStyle/>
                    <a:p>
                      <a:pPr algn="l" fontAlgn="t" latinLnBrk="0"/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42" marR="44042" marT="44042" marB="440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3,8-3,9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4,0-4,1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4,2-4,3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4,4-4,5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4,6-4,7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4,8-4,9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5,0-5,1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5,2-5,3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5,4-5,5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5,6-5,8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849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Песчаные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8502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Супесчаные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3167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Легкосуглинистые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01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Среднесуглинистые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9428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Тяжелосуглинистые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65607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Глинистые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33032" marR="33032" marT="44042" marB="440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13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1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Физико-химические показатели известняковой (доломитовой) муки марки А (ГОСТ 14050-93)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5" name="Group 4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829791"/>
              </p:ext>
            </p:extLst>
          </p:nvPr>
        </p:nvGraphicFramePr>
        <p:xfrm>
          <a:off x="847725" y="1473226"/>
          <a:ext cx="10425137" cy="4510908"/>
        </p:xfrm>
        <a:graphic>
          <a:graphicData uri="http://schemas.openxmlformats.org/drawingml/2006/table">
            <a:tbl>
              <a:tblPr/>
              <a:tblGrid>
                <a:gridCol w="248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6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класс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класс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класс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класс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71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Предел прочности исходной карбонатной породы при сжатии в насыщенном водой состоянии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Менее </a:t>
                      </a:r>
                      <a:b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 МПа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Св. </a:t>
                      </a:r>
                      <a:b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 до 40 МПа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Св. </a:t>
                      </a:r>
                      <a:b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 до 60 МПа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Св. </a:t>
                      </a:r>
                      <a:b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 МПа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97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Суммарная массовая доля карбонатов кальция и магния, %, не менее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22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Зерновой состав, %, полные остатки на ситах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мм, не более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мм, не более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3*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мм, не более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22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Массовая доля влаги, %, не более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группа 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группа 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22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 АДВ, %, не менее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группа 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78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группа 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997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 Для известняковой (доломитовой) муки марки А класса 1 (группа 2) допускается остаток на сите 3 мм не более 5%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72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Физико-химические показатели известняковой (доломитовой) муки марки В (ГОСТ 14050-93)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5" name="Group 5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799631"/>
              </p:ext>
            </p:extLst>
          </p:nvPr>
        </p:nvGraphicFramePr>
        <p:xfrm>
          <a:off x="847725" y="1404484"/>
          <a:ext cx="10296088" cy="4739698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класс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класс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класс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Предел прочности исходной карбонатной породы при сжатии в насыщенном водой состоянии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Менее 20 МПа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Св. 20 до 40 МПа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Св. 40 до 60 МПа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Суммарная массовая доля карбонатов кальция и магния, %, не менее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Зерновой состав, %, полные остатки на ситах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мм, не более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мм, не более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мм, не более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мм, не более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Массовая доля влаги, %, не более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без профилакти-ческой добавки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октябрь – март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апрель – сентябрь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15,0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8,0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 профилактической добавкой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октябрь – март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 АДВ, %, не менее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059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Физико-химические показатели известняковой (доломитовой) муки марки С (ГОСТ 14050-93)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5" name="Group 5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480767"/>
              </p:ext>
            </p:extLst>
          </p:nvPr>
        </p:nvGraphicFramePr>
        <p:xfrm>
          <a:off x="847725" y="1450653"/>
          <a:ext cx="10368313" cy="4694880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8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класс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класс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класс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класс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Предел прочности исходной карбонатной породы при сжатии в насыщенном водой состоянии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Менее </a:t>
                      </a:r>
                      <a:b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МПа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Св. </a:t>
                      </a:r>
                      <a:b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до 40 МПа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Св. </a:t>
                      </a:r>
                      <a:b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до 60 МПа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Св. </a:t>
                      </a:r>
                      <a:b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 МПа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Суммарная массовая доля карбонатов кальция и магния, %, не менее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Зерновой состав, %, полные остатки на ситах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мм, не более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мм, не более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мм, не более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мм, не более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Массовая доля влаги, %, не более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без профилактической добавки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октябрь – март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апрель – сентябрь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12,0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 профилактической добавкой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октябрь – март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15,0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 АДВ, %, не менее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91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Доломитовая мука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4560" y="1558341"/>
            <a:ext cx="1030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>
                <a:cs typeface="Times New Roman" pitchFamily="18" charset="0"/>
              </a:rPr>
              <a:t>Доломит – чистый минерал, является двойной кальциево-магниевой углекислой солью СаСO</a:t>
            </a:r>
            <a:r>
              <a:rPr lang="ru-RU" baseline="-25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MgCO</a:t>
            </a:r>
            <a:r>
              <a:rPr lang="ru-RU" sz="1400" baseline="-25000" dirty="0">
                <a:cs typeface="Times New Roman" pitchFamily="18" charset="0"/>
              </a:rPr>
              <a:t>3</a:t>
            </a:r>
            <a:r>
              <a:rPr lang="ru-RU" sz="1400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при соотношении </a:t>
            </a:r>
            <a:r>
              <a:rPr lang="ru-RU" dirty="0" err="1">
                <a:cs typeface="Times New Roman" pitchFamily="18" charset="0"/>
              </a:rPr>
              <a:t>СаО</a:t>
            </a:r>
            <a:r>
              <a:rPr lang="ru-RU" dirty="0">
                <a:cs typeface="Times New Roman" pitchFamily="18" charset="0"/>
              </a:rPr>
              <a:t>: </a:t>
            </a:r>
            <a:r>
              <a:rPr lang="ru-RU" dirty="0" err="1">
                <a:cs typeface="Times New Roman" pitchFamily="18" charset="0"/>
              </a:rPr>
              <a:t>MgО</a:t>
            </a:r>
            <a:r>
              <a:rPr lang="ru-RU" dirty="0">
                <a:cs typeface="Times New Roman" pitchFamily="18" charset="0"/>
              </a:rPr>
              <a:t> = 1:1.</a:t>
            </a:r>
          </a:p>
          <a:p>
            <a:pPr indent="360000" algn="just"/>
            <a:r>
              <a:rPr lang="ru-RU" dirty="0">
                <a:cs typeface="Times New Roman" pitchFamily="18" charset="0"/>
              </a:rPr>
              <a:t>Доломит – осадочная порода, кроме двойной кальциево-магниевой соли, содержит небольшие примеси углекислого железа и марганца.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892296" y="3285212"/>
            <a:ext cx="8366768" cy="2433600"/>
            <a:chOff x="1486272" y="2899132"/>
            <a:chExt cx="8366768" cy="24336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272" y="2899132"/>
              <a:ext cx="3923928" cy="2431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085" y="2899132"/>
              <a:ext cx="4234955" cy="24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282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 к качеству местных известковых удобрений </a:t>
            </a:r>
            <a:br>
              <a:rPr lang="ru-RU" dirty="0"/>
            </a:br>
            <a:r>
              <a:rPr lang="ru-RU" dirty="0"/>
              <a:t>(ТУ 46-6-77)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6" name="Group 3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694388"/>
              </p:ext>
            </p:extLst>
          </p:nvPr>
        </p:nvGraphicFramePr>
        <p:xfrm>
          <a:off x="847725" y="1503452"/>
          <a:ext cx="10368000" cy="4266576"/>
        </p:xfrm>
        <a:graphic>
          <a:graphicData uri="http://schemas.openxmlformats.org/drawingml/2006/table">
            <a:tbl>
              <a:tblPr/>
              <a:tblGrid>
                <a:gridCol w="1844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3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4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1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Удобрение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Сорт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Нейтрализующая способность, % CaCO</a:t>
                      </a:r>
                      <a:r>
                        <a:rPr kumimoji="0" lang="ru-RU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не менее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Содержание влаги, %,</a:t>
                      </a:r>
                      <a:b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 более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Гранулометрический состав (полный остаток на сите </a:t>
                      </a:r>
                      <a:b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 размером ячеек), 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мм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мм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Известковый туф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Озёрная известь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Мергель луговой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Доломитовая мука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532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Зависимость разложения СаСО</a:t>
            </a:r>
            <a:r>
              <a:rPr lang="ru-RU" baseline="-25000" dirty="0"/>
              <a:t>3 </a:t>
            </a:r>
            <a:r>
              <a:rPr lang="ru-RU" dirty="0"/>
              <a:t>от тонины помола, % от внесенного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5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612879"/>
              </p:ext>
            </p:extLst>
          </p:nvPr>
        </p:nvGraphicFramePr>
        <p:xfrm>
          <a:off x="1609725" y="1905909"/>
          <a:ext cx="8496300" cy="3240360"/>
        </p:xfrm>
        <a:graphic>
          <a:graphicData uri="http://schemas.openxmlformats.org/drawingml/2006/table">
            <a:tbl>
              <a:tblPr/>
              <a:tblGrid>
                <a:gridCol w="424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Диаметр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частиц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мм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Неразложенный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СаСО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1,25-2,30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0,50-1,25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0,125-0,50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0,125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810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Расчёт показателя активно действующего вещества (АДВ) </a:t>
            </a:r>
            <a:br>
              <a:rPr lang="ru-RU" dirty="0"/>
            </a:br>
            <a:r>
              <a:rPr lang="ru-RU" dirty="0"/>
              <a:t>в известняковой (доломитовой) муке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82484" y="4185429"/>
            <a:ext cx="8496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i="1" dirty="0">
                <a:cs typeface="Times New Roman" pitchFamily="18" charset="0"/>
              </a:rPr>
              <a:t>Н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–</a:t>
            </a:r>
            <a:r>
              <a:rPr lang="ru-RU" sz="2400" dirty="0">
                <a:cs typeface="Times New Roman" pitchFamily="18" charset="0"/>
              </a:rPr>
              <a:t> содержание неактивных фракций, %</a:t>
            </a:r>
          </a:p>
          <a:p>
            <a:r>
              <a:rPr lang="ru-RU" sz="2400" i="1" dirty="0">
                <a:cs typeface="Times New Roman" pitchFamily="18" charset="0"/>
              </a:rPr>
              <a:t>В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–</a:t>
            </a:r>
            <a:r>
              <a:rPr lang="ru-RU" sz="2400" dirty="0">
                <a:cs typeface="Times New Roman" pitchFamily="18" charset="0"/>
              </a:rPr>
              <a:t> массовая доля влаги, %</a:t>
            </a:r>
            <a:endParaRPr lang="en-US" sz="2400" u="sng" dirty="0">
              <a:cs typeface="Times New Roman" pitchFamily="18" charset="0"/>
            </a:endParaRPr>
          </a:p>
          <a:p>
            <a:r>
              <a:rPr lang="ru-RU" sz="2400" i="1" dirty="0">
                <a:cs typeface="Times New Roman" pitchFamily="18" charset="0"/>
              </a:rPr>
              <a:t>К</a:t>
            </a:r>
            <a:r>
              <a:rPr lang="en-US" sz="2400" dirty="0">
                <a:cs typeface="Times New Roman" pitchFamily="18" charset="0"/>
              </a:rPr>
              <a:t> –</a:t>
            </a:r>
            <a:r>
              <a:rPr lang="ru-RU" sz="2400" dirty="0">
                <a:cs typeface="Times New Roman" pitchFamily="18" charset="0"/>
              </a:rPr>
              <a:t> суммарная массовая доля карбонатов кальция и магния </a:t>
            </a:r>
            <a:endParaRPr lang="en-US" sz="2400" dirty="0">
              <a:cs typeface="Times New Roman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211641"/>
              </p:ext>
            </p:extLst>
          </p:nvPr>
        </p:nvGraphicFramePr>
        <p:xfrm>
          <a:off x="2563813" y="2387600"/>
          <a:ext cx="653415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3" imgW="2781000" imgH="457200" progId="Equation.3">
                  <p:embed/>
                </p:oleObj>
              </mc:Choice>
              <mc:Fallback>
                <p:oleObj name="Формула" r:id="rId3" imgW="2781000" imgH="457200" progId="Equation.3">
                  <p:embed/>
                  <p:pic>
                    <p:nvPicPr>
                      <p:cNvPr id="1167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2387600"/>
                        <a:ext cx="6534150" cy="10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07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6A8E9-0B97-4454-B07C-70A95E15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2AA14E-9036-4C53-A2E0-30C107F94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2579816" y="1465607"/>
            <a:ext cx="7212039" cy="3318509"/>
            <a:chOff x="1795320" y="1452625"/>
            <a:chExt cx="8822679" cy="405962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414103" y="2552292"/>
              <a:ext cx="3744416" cy="914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err="1">
                  <a:solidFill>
                    <a:schemeClr val="tx1"/>
                  </a:solidFill>
                </a:rPr>
                <a:t>Кислоторегулирующая</a:t>
              </a:r>
              <a:r>
                <a:rPr lang="ru-RU" sz="2000" b="1" dirty="0">
                  <a:solidFill>
                    <a:schemeClr val="tx1"/>
                  </a:solidFill>
                </a:rPr>
                <a:t>* 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795320" y="3772233"/>
              <a:ext cx="3725645" cy="1740012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err="1">
                  <a:solidFill>
                    <a:schemeClr val="tx1"/>
                  </a:solidFill>
                </a:rPr>
                <a:t>фосфоритование</a:t>
              </a:r>
              <a:r>
                <a:rPr lang="ru-RU" sz="2000" b="1" dirty="0">
                  <a:solidFill>
                    <a:schemeClr val="tx1"/>
                  </a:solidFill>
                </a:rPr>
                <a:t>, внесение минеральных </a:t>
              </a:r>
              <a:br>
                <a:rPr lang="ru-RU" sz="2000" b="1" dirty="0">
                  <a:solidFill>
                    <a:schemeClr val="tx1"/>
                  </a:solidFill>
                </a:rPr>
              </a:br>
              <a:r>
                <a:rPr lang="ru-RU" sz="2000" b="1" dirty="0">
                  <a:solidFill>
                    <a:schemeClr val="tx1"/>
                  </a:solidFill>
                </a:rPr>
                <a:t>и органических удобрений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568636" y="1452625"/>
              <a:ext cx="7128792" cy="9144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Химическая мелиорация почв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903553" y="2537826"/>
              <a:ext cx="4055258" cy="914400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err="1">
                  <a:solidFill>
                    <a:schemeClr val="tx1"/>
                  </a:solidFill>
                </a:rPr>
                <a:t>Солеобогатительная</a:t>
              </a:r>
              <a:r>
                <a:rPr lang="ru-RU" sz="2000" b="1" dirty="0">
                  <a:solidFill>
                    <a:schemeClr val="tx1"/>
                  </a:solidFill>
                </a:rPr>
                <a:t>**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664980" y="3937953"/>
              <a:ext cx="2088232" cy="72008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гипсование 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8137418" y="3839003"/>
              <a:ext cx="2480581" cy="72008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известкование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715366" y="4940155"/>
              <a:ext cx="2785552" cy="57209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err="1">
                  <a:solidFill>
                    <a:schemeClr val="tx1"/>
                  </a:solidFill>
                </a:rPr>
                <a:t>кислование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Прямая со стрелкой 11"/>
            <p:cNvCxnSpPr>
              <a:cxnSpLocks/>
            </p:cNvCxnSpPr>
            <p:nvPr/>
          </p:nvCxnSpPr>
          <p:spPr>
            <a:xfrm flipH="1">
              <a:off x="4332832" y="2351102"/>
              <a:ext cx="252028" cy="1810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cxnSpLocks/>
            </p:cNvCxnSpPr>
            <p:nvPr/>
          </p:nvCxnSpPr>
          <p:spPr>
            <a:xfrm>
              <a:off x="7321164" y="2362738"/>
              <a:ext cx="324036" cy="1750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3360724" y="3474317"/>
              <a:ext cx="0" cy="2979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endCxn id="9" idx="0"/>
            </p:cNvCxnSpPr>
            <p:nvPr/>
          </p:nvCxnSpPr>
          <p:spPr>
            <a:xfrm flipH="1">
              <a:off x="6709098" y="3475497"/>
              <a:ext cx="230845" cy="4624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7986570" y="3452228"/>
              <a:ext cx="0" cy="14879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8708439" y="3475499"/>
              <a:ext cx="288032" cy="3635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47725" y="5812787"/>
            <a:ext cx="598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j-lt"/>
                <a:cs typeface="Times New Roman" pitchFamily="18" charset="0"/>
              </a:rPr>
              <a:t>*</a:t>
            </a:r>
            <a:r>
              <a:rPr lang="ru-RU" sz="1200" dirty="0">
                <a:latin typeface="+mj-lt"/>
                <a:cs typeface="Times New Roman" pitchFamily="18" charset="0"/>
              </a:rPr>
              <a:t>мероприятия по созданию благоприятной реакции почвенной среды</a:t>
            </a:r>
          </a:p>
          <a:p>
            <a:r>
              <a:rPr lang="ru-RU" sz="1200" dirty="0">
                <a:latin typeface="+mj-lt"/>
                <a:cs typeface="Times New Roman" pitchFamily="18" charset="0"/>
              </a:rPr>
              <a:t>**мероприятия по увеличению содержания в почве необходимых питательных веществ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7725" y="4954493"/>
            <a:ext cx="10676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600" dirty="0">
                <a:cs typeface="Times New Roman" pitchFamily="18" charset="0"/>
              </a:rPr>
              <a:t>По прогнозу ФАО мировая потребность в минеральных удобрениях составляет в настоящее время не менее </a:t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>300 млн т питательных веществ (170N, 70P, 60K). Мировое производство составляет к 2020 году 204 млн т. Органических удобрений вносится в мире 25 млрд. т.</a:t>
            </a:r>
          </a:p>
        </p:txBody>
      </p:sp>
    </p:spTree>
    <p:extLst>
      <p:ext uri="{BB962C8B-B14F-4D97-AF65-F5344CB8AC3E}">
        <p14:creationId xmlns:p14="http://schemas.microsoft.com/office/powerpoint/2010/main" val="2738682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Окупаемость 1 руб. затрат поддерживающего известкования прибавками урожая отдельных культур, руб.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A357FB3-0FBE-4356-8CCB-30E71CCFC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23588"/>
              </p:ext>
            </p:extLst>
          </p:nvPr>
        </p:nvGraphicFramePr>
        <p:xfrm>
          <a:off x="847725" y="1553886"/>
          <a:ext cx="10320300" cy="4318380"/>
        </p:xfrm>
        <a:graphic>
          <a:graphicData uri="http://schemas.openxmlformats.org/drawingml/2006/table">
            <a:tbl>
              <a:tblPr/>
              <a:tblGrid>
                <a:gridCol w="3348000">
                  <a:extLst>
                    <a:ext uri="{9D8B030D-6E8A-4147-A177-3AD203B41FA5}">
                      <a16:colId xmlns:a16="http://schemas.microsoft.com/office/drawing/2014/main" val="3069790464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500839150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3476552185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3738291737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986221152"/>
                    </a:ext>
                  </a:extLst>
                </a:gridCol>
              </a:tblGrid>
              <a:tr h="275090">
                <a:tc rowSpan="2">
                  <a:txBody>
                    <a:bodyPr/>
                    <a:lstStyle/>
                    <a:p>
                      <a:pPr algn="l" fontAlgn="ctr" latinLnBrk="0"/>
                      <a:r>
                        <a:rPr lang="ru-RU" sz="1800" b="1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 latinLnBrk="0"/>
                      <a:r>
                        <a:rPr lang="ru-RU" sz="1800" b="1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ДОЗЫ </a:t>
                      </a:r>
                      <a:r>
                        <a:rPr lang="en-US" sz="1800" b="1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CACO</a:t>
                      </a:r>
                      <a:r>
                        <a:rPr lang="en-US" sz="1800" b="1" cap="non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1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т/га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347465"/>
                  </a:ext>
                </a:extLst>
              </a:tr>
              <a:tr h="275090">
                <a:tc vMerge="1">
                  <a:txBody>
                    <a:bodyPr/>
                    <a:lstStyle/>
                    <a:p>
                      <a:pPr algn="l" fontAlgn="t" latinLnBrk="0"/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45326" marR="45326" marT="60435" marB="60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45326" marR="45326" marT="60435" marB="60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45326" marR="45326" marT="60435" marB="60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45326" marR="45326" marT="60435" marB="60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7905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Ячмень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82303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Клевер (1-го года использования)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36133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Клевер (2-го года использования)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958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Лен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23673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Овес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4318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Картофель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66253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Рожь озимая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5326" marR="45326" marT="60435" marB="604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54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333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7724" y="1560793"/>
            <a:ext cx="1042987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600"/>
              </a:spcAft>
            </a:pPr>
            <a:r>
              <a:rPr lang="ru-RU" sz="1600" dirty="0">
                <a:cs typeface="Times New Roman" pitchFamily="18" charset="0"/>
              </a:rPr>
              <a:t>Агроэкономическая эффективность известкования, по данным научно-исследовательских учреждений многих стран, очень высока. </a:t>
            </a:r>
          </a:p>
          <a:p>
            <a:pPr indent="360000" algn="just">
              <a:spcAft>
                <a:spcPts val="600"/>
              </a:spcAft>
            </a:pPr>
            <a:r>
              <a:rPr lang="ru-RU" sz="1600" dirty="0">
                <a:cs typeface="Times New Roman" pitchFamily="18" charset="0"/>
              </a:rPr>
              <a:t>Каждая тонна СаСО</a:t>
            </a:r>
            <a:r>
              <a:rPr lang="ru-RU" sz="1600" baseline="-25000" dirty="0">
                <a:cs typeface="Times New Roman" pitchFamily="18" charset="0"/>
              </a:rPr>
              <a:t>3</a:t>
            </a:r>
            <a:r>
              <a:rPr lang="ru-RU" sz="1600" dirty="0">
                <a:cs typeface="Times New Roman" pitchFamily="18" charset="0"/>
              </a:rPr>
              <a:t> обеспечивает прибавку урожая около 1 ц корм. единиц. В условиях усиления антропогенной нагрузки на окружающую среду в целом и, в том числе, на почву, все большее значение приобретает химическая мелиорация, как природоохранный фактор.</a:t>
            </a:r>
          </a:p>
          <a:p>
            <a:pPr indent="360000">
              <a:spcAft>
                <a:spcPts val="600"/>
              </a:spcAft>
            </a:pPr>
            <a:r>
              <a:rPr lang="ru-RU" sz="1600" dirty="0">
                <a:cs typeface="Times New Roman" pitchFamily="18" charset="0"/>
              </a:rPr>
              <a:t>В целом в 1-первый год действия окупаемость 1 тонны СаСО</a:t>
            </a:r>
            <a:r>
              <a:rPr lang="ru-RU" sz="1600" baseline="-25000" dirty="0">
                <a:cs typeface="Times New Roman" pitchFamily="18" charset="0"/>
              </a:rPr>
              <a:t>3</a:t>
            </a:r>
            <a:r>
              <a:rPr lang="ru-RU" sz="1600" dirty="0">
                <a:cs typeface="Times New Roman" pitchFamily="18" charset="0"/>
              </a:rPr>
              <a:t> урожаем составляет </a:t>
            </a:r>
          </a:p>
          <a:p>
            <a:pPr indent="360000">
              <a:spcAft>
                <a:spcPts val="600"/>
              </a:spcAft>
            </a:pPr>
            <a:r>
              <a:rPr lang="ru-RU" sz="1600" dirty="0">
                <a:cs typeface="Times New Roman" pitchFamily="18" charset="0"/>
              </a:rPr>
              <a:t>(ц/га корм. ед.): 0,93 при рН 4,1–4,5; 0,70 при рН 4,6–5,0 и 0,48 ц/га при рН 5,1–5,5. </a:t>
            </a:r>
          </a:p>
          <a:p>
            <a:pPr indent="360000" algn="just">
              <a:spcAft>
                <a:spcPts val="600"/>
              </a:spcAft>
            </a:pPr>
            <a:r>
              <a:rPr lang="ru-RU" sz="1600" dirty="0">
                <a:cs typeface="Times New Roman" pitchFamily="18" charset="0"/>
              </a:rPr>
              <a:t>Эффективность калийных удобрений при известковании увеличивается, доминирование кальция в поглощающем комплексе почв затрудняет поступление калия из почвы в растения, а при внесении калийных удобрений этот антагонизм устраняется или ослабляется. Известкование увеличивает потребление калия растениями, что усиливает обеднение почвы калием.</a:t>
            </a:r>
          </a:p>
          <a:p>
            <a:pPr indent="360000" algn="just">
              <a:spcAft>
                <a:spcPts val="600"/>
              </a:spcAft>
            </a:pPr>
            <a:r>
              <a:rPr lang="ru-RU" sz="1600" dirty="0">
                <a:cs typeface="Times New Roman" pitchFamily="18" charset="0"/>
              </a:rPr>
              <a:t>Важную роль в эффективности известкования играет и обеспеченность почвы фосфором. Увеличение содержания доступного фосфора сдвигает оптимальный показатель рН в кислую сторону.</a:t>
            </a:r>
          </a:p>
          <a:p>
            <a:pPr indent="360000">
              <a:spcAft>
                <a:spcPts val="600"/>
              </a:spcAft>
            </a:pPr>
            <a:endParaRPr lang="ru-RU" sz="1600" dirty="0">
              <a:cs typeface="Times New Roman" pitchFamily="18" charset="0"/>
            </a:endParaRPr>
          </a:p>
          <a:p>
            <a:pPr indent="360000" algn="just">
              <a:spcAft>
                <a:spcPts val="600"/>
              </a:spcAft>
            </a:pPr>
            <a:endParaRPr lang="ru-RU" sz="1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Влияние известкования на урожайность сельскохозяйственных культур по зонам области, ц/га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5" name="Group 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944267"/>
              </p:ext>
            </p:extLst>
          </p:nvPr>
        </p:nvGraphicFramePr>
        <p:xfrm>
          <a:off x="948515" y="1416452"/>
          <a:ext cx="10332000" cy="4532400"/>
        </p:xfrm>
        <a:graphic>
          <a:graphicData uri="http://schemas.openxmlformats.org/drawingml/2006/table">
            <a:tbl>
              <a:tblPr/>
              <a:tblGrid>
                <a:gridCol w="29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16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Культура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Прибавка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урожая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среднем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области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дерново-подзолистых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почвах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 серых лесных почвах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Северо-западная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зона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Центральная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зона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Западная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Восточная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Южная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зона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Озимая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рожь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зерно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Овес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зерно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Ячмень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зерно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5,8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10,0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Клевер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(в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среднем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года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пользования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сено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16,0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17,9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8,8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18,5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5,2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773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Эффективность известкования </a:t>
            </a:r>
            <a:br>
              <a:rPr lang="ru-RU" dirty="0"/>
            </a:br>
            <a:r>
              <a:rPr lang="ru-RU" dirty="0"/>
              <a:t>и динамика кислотности выщелоченного чернозема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185519"/>
              </p:ext>
            </p:extLst>
          </p:nvPr>
        </p:nvGraphicFramePr>
        <p:xfrm>
          <a:off x="847725" y="1468140"/>
          <a:ext cx="10368128" cy="4528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2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NPK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кг/га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CaCO</a:t>
                      </a:r>
                      <a:r>
                        <a:rPr lang="ru-RU" sz="1400" b="1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т/га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Среднегодовой урожай,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ц/га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з.е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Прибавка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извести,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ц/га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з.е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Окупаемость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затрат,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Подкисление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почве, ∆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1-й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9-й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 9 лет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cs typeface="Times New Roman" pitchFamily="18" charset="0"/>
                        </a:rPr>
                        <a:t>NPK – 0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25,5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5,40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5,31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0,09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cs typeface="Times New Roman" pitchFamily="18" charset="0"/>
                        </a:rPr>
                        <a:t>2,6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27,6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2,1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2,99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5,76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5,40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0,36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0,04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cs typeface="Times New Roman" pitchFamily="18" charset="0"/>
                        </a:rPr>
                        <a:t>5,2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30,1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4,6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3,24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5,88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5,51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0,27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0,03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cs typeface="Times New Roman" pitchFamily="18" charset="0"/>
                        </a:rPr>
                        <a:t>N</a:t>
                      </a:r>
                      <a:r>
                        <a:rPr lang="en-US" sz="1200" b="1" baseline="-25000" dirty="0">
                          <a:effectLst/>
                          <a:latin typeface="+mn-lt"/>
                          <a:cs typeface="Times New Roman" pitchFamily="18" charset="0"/>
                        </a:rPr>
                        <a:t>75</a:t>
                      </a:r>
                      <a:r>
                        <a:rPr lang="en-US" sz="1200" b="1" dirty="0">
                          <a:effectLst/>
                          <a:latin typeface="+mn-lt"/>
                          <a:cs typeface="Times New Roman" pitchFamily="18" charset="0"/>
                        </a:rPr>
                        <a:t>P</a:t>
                      </a:r>
                      <a:r>
                        <a:rPr lang="en-US" sz="1200" b="1" baseline="-25000" dirty="0">
                          <a:effectLst/>
                          <a:latin typeface="+mn-lt"/>
                          <a:cs typeface="Times New Roman" pitchFamily="18" charset="0"/>
                        </a:rPr>
                        <a:t>90</a:t>
                      </a:r>
                      <a:r>
                        <a:rPr lang="en-US" sz="1200" b="1" dirty="0">
                          <a:effectLst/>
                          <a:latin typeface="+mn-lt"/>
                          <a:cs typeface="Times New Roman" pitchFamily="18" charset="0"/>
                        </a:rPr>
                        <a:t>K</a:t>
                      </a:r>
                      <a:r>
                        <a:rPr lang="en-US" sz="1200" b="1" baseline="-25000" dirty="0">
                          <a:effectLst/>
                          <a:latin typeface="+mn-lt"/>
                          <a:cs typeface="Times New Roman" pitchFamily="18" charset="0"/>
                        </a:rPr>
                        <a:t>90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35,6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5,40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5,32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0,08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2,6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37,2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1,6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2,34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5,71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5,45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0,26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0,03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40,2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4,6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3,24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5,85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5,46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0,39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0,04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7,8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41,6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2,86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6,04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5,70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0,34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0,04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10,4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41,3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5,7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2,10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6,25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5,81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0,44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0,05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cs typeface="Times New Roman" pitchFamily="18" charset="0"/>
                        </a:rPr>
                        <a:t>N</a:t>
                      </a:r>
                      <a:r>
                        <a:rPr lang="en-US" sz="1200" b="1" baseline="-25000" dirty="0">
                          <a:effectLst/>
                          <a:latin typeface="+mn-lt"/>
                          <a:cs typeface="Times New Roman" pitchFamily="18" charset="0"/>
                        </a:rPr>
                        <a:t>132</a:t>
                      </a:r>
                      <a:r>
                        <a:rPr lang="en-US" sz="1200" b="1" dirty="0">
                          <a:effectLst/>
                          <a:latin typeface="+mn-lt"/>
                          <a:cs typeface="Times New Roman" pitchFamily="18" charset="0"/>
                        </a:rPr>
                        <a:t>P</a:t>
                      </a:r>
                      <a:r>
                        <a:rPr lang="en-US" sz="1200" b="1" baseline="-25000" dirty="0">
                          <a:effectLst/>
                          <a:latin typeface="+mn-lt"/>
                          <a:cs typeface="Times New Roman" pitchFamily="18" charset="0"/>
                        </a:rPr>
                        <a:t>150</a:t>
                      </a:r>
                      <a:r>
                        <a:rPr lang="en-US" sz="1200" b="1" dirty="0">
                          <a:effectLst/>
                          <a:latin typeface="+mn-lt"/>
                          <a:cs typeface="Times New Roman" pitchFamily="18" charset="0"/>
                        </a:rPr>
                        <a:t>K</a:t>
                      </a:r>
                      <a:r>
                        <a:rPr lang="en-US" sz="1200" b="1" baseline="-25000" dirty="0">
                          <a:effectLst/>
                          <a:latin typeface="+mn-lt"/>
                          <a:cs typeface="Times New Roman" pitchFamily="18" charset="0"/>
                        </a:rPr>
                        <a:t>150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35,5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5,40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5,01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0,39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0,04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2,6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41,7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2,2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3,12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5,67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5,27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0,40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0,04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44,2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4,7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3,30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5,93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5,45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0,48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0,05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7,8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44,3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4,8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1,75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6,05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5,62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0,43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0,05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10,4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43,5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4,0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1,51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6,21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5,70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0,51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0,06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36" marR="45636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194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Средние ежегодные прибавки урожайности (т/га) зерновых культур на разных по кислотности дерново-подзолистых почвах в зависимости от доз извести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5" name="Group 6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81144"/>
              </p:ext>
            </p:extLst>
          </p:nvPr>
        </p:nvGraphicFramePr>
        <p:xfrm>
          <a:off x="944887" y="1472133"/>
          <a:ext cx="10185975" cy="4604400"/>
        </p:xfrm>
        <a:graphic>
          <a:graphicData uri="http://schemas.openxmlformats.org/drawingml/2006/table">
            <a:tbl>
              <a:tblPr/>
              <a:tblGrid>
                <a:gridCol w="208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Культура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рН</a:t>
                      </a:r>
                      <a:r>
                        <a:rPr kumimoji="0" lang="en-US" sz="1600" b="1" i="0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KCl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Доза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СаСО</a:t>
                      </a:r>
                      <a:r>
                        <a:rPr kumimoji="0" lang="en-US" sz="16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т/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га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2-4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4-6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6-8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 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08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Озимая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пшеница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4,5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0,39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0,46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0,55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0,66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4,6-5,0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0,40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0,46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0,50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5,1-5,5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08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Яровая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пшеница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4,5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4,6-5,0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5,1-5,5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0,05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0,08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0,08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08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Ячмень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4,5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0,36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0,40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0,45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0,51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4,6-5,0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0,30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0,36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0,41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5,1-5,5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08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Озимая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рожь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4,5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0,34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0,38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4,6-5,0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5,1-5,5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0,05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08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Овёс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4,5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4,6-5,0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5,1-5,5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0,05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671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Отзывчивость яровой пшеницы, ячменя и овса </a:t>
            </a:r>
            <a:br>
              <a:rPr lang="ru-RU" dirty="0"/>
            </a:br>
            <a:r>
              <a:rPr lang="ru-RU" dirty="0"/>
              <a:t>на известкование почвы, ц/га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5" name="Group 2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208017"/>
              </p:ext>
            </p:extLst>
          </p:nvPr>
        </p:nvGraphicFramePr>
        <p:xfrm>
          <a:off x="899072" y="1544588"/>
          <a:ext cx="10290237" cy="4176000"/>
        </p:xfrm>
        <a:graphic>
          <a:graphicData uri="http://schemas.openxmlformats.org/drawingml/2006/table">
            <a:tbl>
              <a:tblPr/>
              <a:tblGrid>
                <a:gridCol w="35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Вариант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опыта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Яровая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пшеница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Ячмень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Овёс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урожай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прибавка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урожай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прибавка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урожай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прибавка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Без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удобрений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24,4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13,1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16,7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Известкование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1,0 Н</a:t>
                      </a:r>
                      <a:r>
                        <a:rPr kumimoji="0" lang="en-US" sz="16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25,1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26,9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13,8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24,9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8,2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NPK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20,2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14,1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28,5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NPK +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известкование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1,0 Н</a:t>
                      </a:r>
                      <a:r>
                        <a:rPr kumimoji="0" lang="en-US" sz="16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29,4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31,7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17,6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31,8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967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6" name="Group 1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612271"/>
              </p:ext>
            </p:extLst>
          </p:nvPr>
        </p:nvGraphicFramePr>
        <p:xfrm>
          <a:off x="1687384" y="3332356"/>
          <a:ext cx="8522592" cy="2445070"/>
        </p:xfrm>
        <a:graphic>
          <a:graphicData uri="http://schemas.openxmlformats.org/drawingml/2006/table">
            <a:tbl>
              <a:tblPr/>
              <a:tblGrid>
                <a:gridCol w="233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6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56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Вариант опыта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Прибавка урожая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Прибавка от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Рф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в % </a:t>
                      </a:r>
                      <a:b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 прибавке от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Рс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Рс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Рф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Без извести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 известью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 известью и навозом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21360" y="1437978"/>
            <a:ext cx="10454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/>
              <a:t>По результатам длительных полевых опытов </a:t>
            </a:r>
            <a:r>
              <a:rPr lang="ru-RU" dirty="0" err="1"/>
              <a:t>Геосети</a:t>
            </a:r>
            <a:r>
              <a:rPr lang="ru-RU" dirty="0"/>
              <a:t>, проведенных в течение 25 лет, в том числе длительного полевого опыта ВНИИА, эффективность фосфоритной муки при известковании почв изменялась незначительно.</a:t>
            </a:r>
          </a:p>
          <a:p>
            <a:pPr indent="360000" algn="just"/>
            <a:r>
              <a:rPr lang="ru-RU" dirty="0"/>
              <a:t>Средняя ежегодная прибавка от суперфосфата и фосфоритной муки за 3 ротации севооборота (кормовые единицы, ц/га).</a:t>
            </a:r>
          </a:p>
        </p:txBody>
      </p:sp>
    </p:spTree>
    <p:extLst>
      <p:ext uri="{BB962C8B-B14F-4D97-AF65-F5344CB8AC3E}">
        <p14:creationId xmlns:p14="http://schemas.microsoft.com/office/powerpoint/2010/main" val="3711022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Влияние известкования и </a:t>
            </a:r>
            <a:r>
              <a:rPr lang="ru-RU" dirty="0" err="1"/>
              <a:t>фосфоритования</a:t>
            </a:r>
            <a:r>
              <a:rPr lang="ru-RU" dirty="0"/>
              <a:t> на урожай зерновых культур (за 5 ротаций севооборота, ц/га </a:t>
            </a:r>
            <a:r>
              <a:rPr lang="ru-RU" dirty="0" err="1"/>
              <a:t>з.ед</a:t>
            </a:r>
            <a:r>
              <a:rPr lang="ru-RU" dirty="0"/>
              <a:t>., полевой опыт ВНИИА)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47725" y="1429899"/>
            <a:ext cx="103790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360000" algn="just" eaLnBrk="0" hangingPunct="0"/>
            <a:r>
              <a:rPr lang="ru-RU" sz="1600" dirty="0">
                <a:cs typeface="Times New Roman" pitchFamily="18" charset="0"/>
              </a:rPr>
              <a:t>В длительном полевом опыте ЦОС ВНИИА, эффективность суперфосфата и фосфоритной муки были равноценны как на кислой почве, так и в условиях известкования (11,2 т/га СаСО3). Фосфоритная мука на почве с рН 4,3 повышала урожай озимой пшеницы на 6,8 ц/га, а ячменя на 9,0 ц/га. При сочетании с известкованием прибавки урожая почти удваивались и средний урожай озимой пшеницы достигал 46,1 ц/га, ячменя – 40,2 ц/га.</a:t>
            </a:r>
          </a:p>
        </p:txBody>
      </p:sp>
      <p:graphicFrame>
        <p:nvGraphicFramePr>
          <p:cNvPr id="6" name="Group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382542"/>
              </p:ext>
            </p:extLst>
          </p:nvPr>
        </p:nvGraphicFramePr>
        <p:xfrm>
          <a:off x="1608931" y="2732044"/>
          <a:ext cx="8497888" cy="3168000"/>
        </p:xfrm>
        <a:graphic>
          <a:graphicData uri="http://schemas.openxmlformats.org/drawingml/2006/table">
            <a:tbl>
              <a:tblPr/>
              <a:tblGrid>
                <a:gridCol w="302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Вариант опыта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Озимая пшеница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Ячмень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урожай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прибавка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урожай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прибавка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NK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-фон (Ф)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 + Рф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43,0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29,6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 +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32,4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 + СаСО</a:t>
                      </a:r>
                      <a:r>
                        <a:rPr kumimoji="0" lang="ru-RU" sz="16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1,5 г.к.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42,1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 + СаСО</a:t>
                      </a:r>
                      <a:r>
                        <a:rPr kumimoji="0" lang="ru-RU" sz="16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1,5 г.к.+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Рф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46,1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 + СаСО</a:t>
                      </a:r>
                      <a:r>
                        <a:rPr kumimoji="0" lang="ru-RU" sz="16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1,5 г.к.+Рс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46,2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10,0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39,2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011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Отходы промышленности, богатые известью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952624" y="1937910"/>
            <a:ext cx="8334103" cy="367284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50000"/>
              </a:lnSpc>
              <a:buNone/>
            </a:pPr>
            <a:r>
              <a:rPr lang="ru-RU" sz="2000" dirty="0">
                <a:latin typeface="+mn-lt"/>
              </a:rPr>
              <a:t>1) Сланцевая зола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ru-RU" sz="2000" dirty="0">
                <a:latin typeface="+mn-lt"/>
              </a:rPr>
              <a:t>2) Дефекат (</a:t>
            </a:r>
            <a:r>
              <a:rPr lang="ru-RU" sz="2000" dirty="0" err="1">
                <a:latin typeface="+mn-lt"/>
              </a:rPr>
              <a:t>дефекационная</a:t>
            </a:r>
            <a:r>
              <a:rPr lang="ru-RU" sz="2000" dirty="0">
                <a:latin typeface="+mn-lt"/>
              </a:rPr>
              <a:t> грязь)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ru-RU" sz="2000" dirty="0">
                <a:latin typeface="+mn-lt"/>
              </a:rPr>
              <a:t>3) Шлаки металлургической промышленности</a:t>
            </a:r>
          </a:p>
          <a:p>
            <a:pPr marL="534988">
              <a:lnSpc>
                <a:spcPct val="150000"/>
              </a:lnSpc>
            </a:pPr>
            <a:r>
              <a:rPr lang="ru-RU" sz="2000" dirty="0">
                <a:latin typeface="+mn-lt"/>
              </a:rPr>
              <a:t>доменные и мартеновские</a:t>
            </a:r>
          </a:p>
          <a:p>
            <a:pPr marL="534988">
              <a:lnSpc>
                <a:spcPct val="150000"/>
              </a:lnSpc>
            </a:pPr>
            <a:r>
              <a:rPr lang="ru-RU" sz="2000" dirty="0">
                <a:latin typeface="+mn-lt"/>
              </a:rPr>
              <a:t>электросталеплавильные и ферросплавные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ru-RU" sz="2000" dirty="0">
                <a:latin typeface="+mn-lt"/>
              </a:rPr>
              <a:t>4) Обожжённый магнезит</a:t>
            </a:r>
          </a:p>
        </p:txBody>
      </p:sp>
    </p:spTree>
    <p:extLst>
      <p:ext uri="{BB962C8B-B14F-4D97-AF65-F5344CB8AC3E}">
        <p14:creationId xmlns:p14="http://schemas.microsoft.com/office/powerpoint/2010/main" val="1798726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Эффективность металлургических шлаков в качестве </a:t>
            </a:r>
            <a:br>
              <a:rPr lang="ru-RU" dirty="0"/>
            </a:br>
            <a:r>
              <a:rPr lang="ru-RU" dirty="0"/>
              <a:t>химических </a:t>
            </a:r>
            <a:r>
              <a:rPr lang="ru-RU" dirty="0" err="1"/>
              <a:t>мелиорантов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56369"/>
              </p:ext>
            </p:extLst>
          </p:nvPr>
        </p:nvGraphicFramePr>
        <p:xfrm>
          <a:off x="847725" y="1365511"/>
          <a:ext cx="10368000" cy="4464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800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 Культура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Урожай без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извести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Прибавка урожая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от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извести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Прибавка урожая от внесения шлаков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ферросплавных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электросталеплавильных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мартеновских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молотых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гранулированных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Ячмень яровой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17,0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Пшеница озимая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26,0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Клевер (сено)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14,6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13,2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12,6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10,8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Кукуруза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283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33,5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29,5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21,2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Горохо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-овсяная смесь (зеленая масса)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124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32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29,1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41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83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47725" y="1216983"/>
            <a:ext cx="10325491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indent="360000" algn="just" eaLnBrk="0" hangingPunct="0">
              <a:spcAft>
                <a:spcPts val="600"/>
              </a:spcAft>
            </a:pPr>
            <a:r>
              <a:rPr lang="ru-RU" sz="1600" dirty="0"/>
              <a:t>Одним из важнейших параметров почвенного плодородия является реакция почвенной среды. Почвы, насыщенные Са, </a:t>
            </a:r>
            <a:r>
              <a:rPr lang="ru-RU" sz="1600" dirty="0" err="1"/>
              <a:t>Mg</a:t>
            </a:r>
            <a:r>
              <a:rPr lang="ru-RU" sz="1600" dirty="0"/>
              <a:t> (черноземы), имеют нейтральную или слабокислую реакцию, не насыщенные основаниями, характеризуются кислой реакцией. Кислой реакцией среды характеризуются дерново-подзолистые и серые лесные почвы. Реакция почвенный среды выражается величиной рН, характеризующей в нем концентрацию водородных ионов. Чем ниже рН, тем выше кислотность почвы: </a:t>
            </a:r>
          </a:p>
          <a:p>
            <a:pPr marL="3143250" indent="-3175">
              <a:tabLst>
                <a:tab pos="5472113" algn="l"/>
              </a:tabLst>
            </a:pPr>
            <a:r>
              <a:rPr lang="ru-RU" sz="1600" dirty="0"/>
              <a:t>очень сильнокислые	..........	&lt; 4,0</a:t>
            </a:r>
          </a:p>
          <a:p>
            <a:pPr marL="3143250" indent="-3175">
              <a:tabLst>
                <a:tab pos="5472113" algn="l"/>
              </a:tabLst>
            </a:pPr>
            <a:r>
              <a:rPr lang="ru-RU" sz="1600" dirty="0"/>
              <a:t>Сильнокислые	...........	4,1—4,5</a:t>
            </a:r>
          </a:p>
          <a:p>
            <a:pPr marL="3143250" indent="-3175">
              <a:tabLst>
                <a:tab pos="5472113" algn="l"/>
              </a:tabLst>
            </a:pPr>
            <a:r>
              <a:rPr lang="ru-RU" sz="1600" dirty="0"/>
              <a:t>среднекислые.	...........	4,6—5,0</a:t>
            </a:r>
          </a:p>
          <a:p>
            <a:pPr marL="3143250" indent="-3175">
              <a:tabLst>
                <a:tab pos="5472113" algn="l"/>
              </a:tabLst>
            </a:pPr>
            <a:r>
              <a:rPr lang="ru-RU" sz="1600" dirty="0"/>
              <a:t>слабокислые.	..........	5,1—5,5</a:t>
            </a:r>
          </a:p>
          <a:p>
            <a:pPr marL="3143250" indent="-3175">
              <a:tabLst>
                <a:tab pos="5472113" algn="l"/>
              </a:tabLst>
            </a:pPr>
            <a:r>
              <a:rPr lang="ru-RU" sz="1600" dirty="0"/>
              <a:t>близкие к нейтральным	...........	5,6—6,0</a:t>
            </a:r>
          </a:p>
          <a:p>
            <a:pPr marL="3143250" indent="-3175">
              <a:tabLst>
                <a:tab pos="5472113" algn="l"/>
              </a:tabLst>
            </a:pPr>
            <a:r>
              <a:rPr lang="ru-RU" sz="1600" dirty="0"/>
              <a:t>нейтральные.	.......... 	6,0</a:t>
            </a:r>
          </a:p>
          <a:p>
            <a:pPr marL="3143250" indent="-3175">
              <a:tabLst>
                <a:tab pos="5472113" algn="l"/>
              </a:tabLst>
            </a:pPr>
            <a:r>
              <a:rPr lang="ru-RU" sz="1600" dirty="0"/>
              <a:t>Щелочные	..........	7—8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7725" y="4987246"/>
            <a:ext cx="10238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eaLnBrk="0" hangingPunct="0"/>
            <a:r>
              <a:rPr lang="ru-RU" sz="1600" b="1" dirty="0" err="1"/>
              <a:t>Известкова́ние</a:t>
            </a:r>
            <a:r>
              <a:rPr lang="ru-RU" sz="1600" b="1" dirty="0"/>
              <a:t> – метод химической мелиорации кислых почв, заключающийся во внесении в них известковых удобрений. Эффект известкования основан на замещении в ППК ионов водорода и алюминия на содержащиеся в удобрении и кальций и магний. </a:t>
            </a:r>
          </a:p>
        </p:txBody>
      </p:sp>
    </p:spTree>
    <p:extLst>
      <p:ext uri="{BB962C8B-B14F-4D97-AF65-F5344CB8AC3E}">
        <p14:creationId xmlns:p14="http://schemas.microsoft.com/office/powerpoint/2010/main" val="2681437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7725" y="1536435"/>
            <a:ext cx="1032827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600"/>
              </a:spcAft>
              <a:defRPr/>
            </a:pPr>
            <a:r>
              <a:rPr lang="ru-RU" sz="1600" dirty="0">
                <a:cs typeface="Times New Roman" pitchFamily="18" charset="0"/>
              </a:rPr>
              <a:t>Метал. </a:t>
            </a:r>
            <a:r>
              <a:rPr lang="ru-RU" sz="1600" dirty="0" err="1">
                <a:cs typeface="Times New Roman" pitchFamily="18" charset="0"/>
              </a:rPr>
              <a:t>Шл</a:t>
            </a:r>
            <a:r>
              <a:rPr lang="ru-RU" sz="1600" dirty="0">
                <a:cs typeface="Times New Roman" pitchFamily="18" charset="0"/>
              </a:rPr>
              <a:t>., в сравнении со стандартными известковыми удобрениями, оказывают специфическое воздействие на почву и растения, что связано с наличием в них кремниевой кислоты в виде силиката кальция и большого числа микроэлементов. Действие шлака на кислотность почвы слабее, чем природных известняков.</a:t>
            </a:r>
          </a:p>
          <a:p>
            <a:pPr indent="360000" algn="just">
              <a:spcAft>
                <a:spcPts val="600"/>
              </a:spcAft>
              <a:defRPr/>
            </a:pPr>
            <a:r>
              <a:rPr lang="ru-RU" sz="1600" dirty="0">
                <a:cs typeface="Times New Roman" pitchFamily="18" charset="0"/>
              </a:rPr>
              <a:t> Рентабельность применения 1 тонны АДВ металлургического шлака составила 14,5 т </a:t>
            </a:r>
            <a:r>
              <a:rPr lang="ru-RU" sz="1600" dirty="0" err="1">
                <a:cs typeface="Times New Roman" pitchFamily="18" charset="0"/>
              </a:rPr>
              <a:t>зерн</a:t>
            </a:r>
            <a:r>
              <a:rPr lang="ru-RU" sz="1600" dirty="0">
                <a:cs typeface="Times New Roman" pitchFamily="18" charset="0"/>
              </a:rPr>
              <a:t>. ед., а известняковой муки – 10,1 т </a:t>
            </a:r>
            <a:r>
              <a:rPr lang="ru-RU" sz="1600" dirty="0" err="1">
                <a:cs typeface="Times New Roman" pitchFamily="18" charset="0"/>
              </a:rPr>
              <a:t>з.е</a:t>
            </a:r>
            <a:r>
              <a:rPr lang="ru-RU" sz="1600" dirty="0">
                <a:cs typeface="Times New Roman" pitchFamily="18" charset="0"/>
              </a:rPr>
              <a:t>.</a:t>
            </a:r>
          </a:p>
          <a:p>
            <a:pPr indent="360000" algn="just">
              <a:spcAft>
                <a:spcPts val="600"/>
              </a:spcAft>
              <a:defRPr/>
            </a:pPr>
            <a:r>
              <a:rPr lang="ru-RU" sz="1600" dirty="0">
                <a:cs typeface="Times New Roman" pitchFamily="18" charset="0"/>
              </a:rPr>
              <a:t>Обобщая полученный многолетний экспериментальный материал, можно констатировать, что М.Ш. – это одна из лучших форм известковых удобрений. Основная задача успешного их применения состоит в том, чтобы эти отходы приготовить и довести до наиболее благоприятных для потребителей свойств (нейтрализующая способность; гранулометрический, минералогический, фазовый и химический состав).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42280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8664"/>
            <a:ext cx="10515600" cy="4351338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+mn-lt"/>
                <a:cs typeface="Times New Roman" pitchFamily="18" charset="0"/>
              </a:rPr>
              <a:t>Весьма перспективно создание на основе М.Ш. известково-фосфорного удобрения путем введения в его состав дешевых фосфоритов. При этом себестоимость единицы </a:t>
            </a:r>
            <a:r>
              <a:rPr lang="ru-RU" sz="1600" dirty="0" err="1">
                <a:latin typeface="+mn-lt"/>
                <a:cs typeface="Times New Roman" pitchFamily="18" charset="0"/>
              </a:rPr>
              <a:t>пятиокисифосфора</a:t>
            </a:r>
            <a:r>
              <a:rPr lang="ru-RU" sz="1600" dirty="0">
                <a:latin typeface="+mn-lt"/>
                <a:cs typeface="Times New Roman" pitchFamily="18" charset="0"/>
              </a:rPr>
              <a:t> будет в 3-4 раза ниже, чем в производимых сложных удобрениях – нитрофоске, азофоске, </a:t>
            </a:r>
            <a:r>
              <a:rPr lang="ru-RU" sz="1600" dirty="0" err="1">
                <a:latin typeface="+mn-lt"/>
                <a:cs typeface="Times New Roman" pitchFamily="18" charset="0"/>
              </a:rPr>
              <a:t>аммофоске</a:t>
            </a:r>
            <a:r>
              <a:rPr lang="ru-RU" sz="1600" dirty="0">
                <a:latin typeface="+mn-lt"/>
                <a:cs typeface="Times New Roman" pitchFamily="18" charset="0"/>
              </a:rPr>
              <a:t>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+mn-lt"/>
                <a:cs typeface="Times New Roman" pitchFamily="18" charset="0"/>
              </a:rPr>
              <a:t>Такой комплексный состав за один прием внесения может на 8-12 лет снимать необходимость в применении как известковых, так и фосфорных удобрений. Добавление калия сделает шлаки универсальным удобрением.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+mn-lt"/>
                <a:cs typeface="Times New Roman" pitchFamily="18" charset="0"/>
              </a:rPr>
              <a:t>Значение применения шлаков как высокоэффективного, </a:t>
            </a:r>
            <a:r>
              <a:rPr lang="ru-RU" sz="1600" dirty="0" err="1">
                <a:latin typeface="+mn-lt"/>
                <a:cs typeface="Times New Roman" pitchFamily="18" charset="0"/>
              </a:rPr>
              <a:t>энерго</a:t>
            </a:r>
            <a:r>
              <a:rPr lang="ru-RU" sz="1600" dirty="0">
                <a:latin typeface="+mn-lt"/>
                <a:cs typeface="Times New Roman" pitchFamily="18" charset="0"/>
              </a:rPr>
              <a:t>- и ресурсосберегающего фактора актуально и чрезвычайно перспективно.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+mn-lt"/>
                <a:cs typeface="Times New Roman" pitchFamily="18" charset="0"/>
              </a:rPr>
              <a:t>При этом очень важно природоохранное значение применения шлаков, так как не только освобождаются тысячи гектаров земли, занятых отвалами, но и обогащаются почвы кальцием, магнием, фосфором, кремнием и комплексом микроэлементов.</a:t>
            </a:r>
          </a:p>
          <a:p>
            <a:pPr marL="0" indent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6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421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2B2F576-AC39-4863-817A-D0DB1F888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7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7724" y="1456889"/>
            <a:ext cx="1039939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Aft>
                <a:spcPts val="600"/>
              </a:spcAft>
            </a:pPr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Физиологический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 (биологический) оптимум реакции среды для растений отличается от </a:t>
            </a:r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экологического 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(технологического), который связан с подвижностью элементов питания и условиями развития болезней. </a:t>
            </a:r>
          </a:p>
          <a:p>
            <a:pPr indent="360363" algn="just">
              <a:spcAft>
                <a:spcPts val="600"/>
              </a:spcAft>
            </a:pP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Так, для растений картофеля и льна, если почва не заражена болезнями, биологический оптимум составляет </a:t>
            </a:r>
            <a:r>
              <a:rPr lang="ru-RU" sz="1600" dirty="0" err="1">
                <a:ea typeface="Tahoma" panose="020B0604030504040204" pitchFamily="34" charset="0"/>
                <a:cs typeface="Tahoma" panose="020B0604030504040204" pitchFamily="34" charset="0"/>
              </a:rPr>
              <a:t>рН</a:t>
            </a:r>
            <a:r>
              <a:rPr lang="ru-RU" sz="1600" baseline="-25000" dirty="0" err="1">
                <a:ea typeface="Tahoma" panose="020B0604030504040204" pitchFamily="34" charset="0"/>
                <a:cs typeface="Tahoma" panose="020B0604030504040204" pitchFamily="34" charset="0"/>
              </a:rPr>
              <a:t>KCl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 6,0-6,2, однако в условиях поражения болезнями (картофель при нейтральной и слабощелочной реакции поражается паршой, вызываемой актиномицетами, лен – фузариозом), в полевых условиях урожайность и качество этих культур выше при </a:t>
            </a:r>
            <a:r>
              <a:rPr lang="ru-RU" sz="1600" dirty="0" err="1">
                <a:ea typeface="Tahoma" panose="020B0604030504040204" pitchFamily="34" charset="0"/>
                <a:cs typeface="Tahoma" panose="020B0604030504040204" pitchFamily="34" charset="0"/>
              </a:rPr>
              <a:t>рН</a:t>
            </a:r>
            <a:r>
              <a:rPr lang="ru-RU" sz="1600" baseline="-25000" dirty="0" err="1">
                <a:ea typeface="Tahoma" panose="020B0604030504040204" pitchFamily="34" charset="0"/>
                <a:cs typeface="Tahoma" panose="020B0604030504040204" pitchFamily="34" charset="0"/>
              </a:rPr>
              <a:t>KCl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 5,2-5,6, то есть при экологическом оптимуме. </a:t>
            </a:r>
          </a:p>
          <a:p>
            <a:pPr indent="360363" algn="just">
              <a:spcAft>
                <a:spcPts val="600"/>
              </a:spcAft>
            </a:pP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Несовпадение биологического и экологического оптимума реакции среды для многих сельскохозяйственных культур обусловливается изменением доступности питательных веществ при изменении </a:t>
            </a:r>
            <a:r>
              <a:rPr lang="ru-RU" sz="1600" dirty="0" err="1">
                <a:ea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 почвы.</a:t>
            </a:r>
          </a:p>
          <a:p>
            <a:pPr indent="360363" algn="just">
              <a:spcAft>
                <a:spcPts val="600"/>
              </a:spcAft>
            </a:pP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В этой связи следует учитывать изменение доступности макро- и микроэлементов при известковании. Известкование почвы с </a:t>
            </a:r>
            <a:r>
              <a:rPr lang="ru-RU" sz="1600" dirty="0" err="1">
                <a:ea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 выше 6,6 неэффективно, так как увеличивается вынос и вымывание кальция из почвы и снижается подвижность микроэлементов за исключением молибдена.</a:t>
            </a:r>
          </a:p>
        </p:txBody>
      </p:sp>
    </p:spTree>
    <p:extLst>
      <p:ext uri="{BB962C8B-B14F-4D97-AF65-F5344CB8AC3E}">
        <p14:creationId xmlns:p14="http://schemas.microsoft.com/office/powerpoint/2010/main" val="123842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Оптимальная реакция среды для различных </a:t>
            </a:r>
            <a:br>
              <a:rPr lang="ru-RU" dirty="0"/>
            </a:br>
            <a:r>
              <a:rPr lang="ru-RU" dirty="0"/>
              <a:t>почвенных микроорганизмов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26148"/>
              </p:ext>
            </p:extLst>
          </p:nvPr>
        </p:nvGraphicFramePr>
        <p:xfrm>
          <a:off x="1538605" y="1356772"/>
          <a:ext cx="8784977" cy="4877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cap="none" baseline="0" dirty="0">
                          <a:effectLst/>
                          <a:latin typeface="+mn-lt"/>
                          <a:cs typeface="Times New Roman" pitchFamily="18" charset="0"/>
                        </a:rPr>
                        <a:t>Основные физиологические группы микроорганизмов</a:t>
                      </a:r>
                      <a:endParaRPr lang="ru-RU" sz="1200" cap="none" baseline="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cap="none" baseline="0" dirty="0">
                          <a:effectLst/>
                          <a:latin typeface="+mn-lt"/>
                          <a:cs typeface="Times New Roman" pitchFamily="18" charset="0"/>
                        </a:rPr>
                        <a:t>Наименование микроорганизмов</a:t>
                      </a:r>
                      <a:endParaRPr lang="ru-RU" sz="1200" cap="none" baseline="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cap="none" baseline="0" dirty="0">
                          <a:effectLst/>
                          <a:latin typeface="+mn-lt"/>
                          <a:cs typeface="Times New Roman" pitchFamily="18" charset="0"/>
                        </a:rPr>
                        <a:t>Оптимальные значения рН</a:t>
                      </a:r>
                      <a:endParaRPr lang="ru-RU" sz="1200" cap="none" baseline="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cap="none" baseline="0" dirty="0">
                          <a:effectLst/>
                          <a:latin typeface="+mn-lt"/>
                          <a:cs typeface="Times New Roman" pitchFamily="18" charset="0"/>
                        </a:rPr>
                        <a:t>Нижняя граница</a:t>
                      </a:r>
                      <a:br>
                        <a:rPr lang="ru-RU" sz="1200" cap="none" baseline="0" dirty="0"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200" cap="none" baseline="0" dirty="0">
                          <a:effectLst/>
                          <a:latin typeface="+mn-lt"/>
                          <a:cs typeface="Times New Roman" pitchFamily="18" charset="0"/>
                        </a:rPr>
                        <a:t> рН</a:t>
                      </a:r>
                      <a:endParaRPr lang="ru-RU" sz="1200" cap="none" baseline="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91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Азотфиксаторы, связывающие молекулярный азот воздуха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Симбиотические (клубеньковые):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люцерны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6,8-7,2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4,9-5,0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клевера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6,8-7,2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4,2-4,7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гороха и вики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6,5-7,0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4,0-4,7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люпина и сераделлы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5,5-6,5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3,2-3,5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Свободно живущие: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азотобактер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6,5-7,5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5,5-6,0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cs typeface="Times New Roman" pitchFamily="18" charset="0"/>
                        </a:rPr>
                        <a:t>клостридиум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5,0-7,0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4,7-5,0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291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Микроорганизмы, разлагающие растительные остатки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Грибы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4,0-5,0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1,5-2,0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Маслянокислые бактерии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6,5-7,0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4,5-5,5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cs typeface="Times New Roman" pitchFamily="18" charset="0"/>
                        </a:rPr>
                        <a:t>Целлюлозо</a:t>
                      </a: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-разрушающие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6,2-7,2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Аммонификаторы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6,2-7,0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Денитрификаторы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7,0-8,0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6,0-6,2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29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Микроорганизмы, минерализующие гумусовые вещества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Нитрификаторы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6,5-7,5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4,8-5,0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cs typeface="Times New Roman" pitchFamily="18" charset="0"/>
                        </a:rPr>
                        <a:t>Фосформобилизующие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6,5-7,5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0311" marR="50311" marT="50311" marB="503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78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Потери карбоната кальция из легкосуглинистой почвы </a:t>
            </a:r>
            <a:br>
              <a:rPr lang="ru-RU" dirty="0"/>
            </a:br>
            <a:r>
              <a:rPr lang="ru-RU" dirty="0"/>
              <a:t>с потребностью в извести 5 т/га за 15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531581"/>
              </p:ext>
            </p:extLst>
          </p:nvPr>
        </p:nvGraphicFramePr>
        <p:xfrm>
          <a:off x="1660525" y="1520182"/>
          <a:ext cx="8712970" cy="36724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4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52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52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804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Годы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Внесено </a:t>
                      </a:r>
                      <a:r>
                        <a:rPr lang="en-US" sz="2000" dirty="0" err="1">
                          <a:effectLst/>
                          <a:latin typeface="+mn-lt"/>
                          <a:cs typeface="Times New Roman" pitchFamily="18" charset="0"/>
                        </a:rPr>
                        <a:t>CaCO</a:t>
                      </a:r>
                      <a:r>
                        <a:rPr lang="ru-RU" sz="2000" baseline="-25000" dirty="0"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ru-RU" sz="2000" baseline="-25000" dirty="0"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т/га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12,6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6,3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3,1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Ежегодные потери </a:t>
                      </a:r>
                      <a:r>
                        <a:rPr lang="en-US" sz="2000" dirty="0" err="1">
                          <a:effectLst/>
                          <a:latin typeface="+mn-lt"/>
                          <a:cs typeface="Times New Roman" pitchFamily="18" charset="0"/>
                        </a:rPr>
                        <a:t>CaCO</a:t>
                      </a:r>
                      <a:r>
                        <a:rPr lang="ru-RU" sz="2000" baseline="-25000" dirty="0">
                          <a:effectLst/>
                          <a:latin typeface="+mn-lt"/>
                          <a:cs typeface="Times New Roman" pitchFamily="18" charset="0"/>
                        </a:rPr>
                        <a:t>3, </a:t>
                      </a: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кг/га и </a:t>
                      </a:r>
                      <a:r>
                        <a:rPr lang="en-US" sz="2000" dirty="0">
                          <a:effectLst/>
                          <a:latin typeface="+mn-lt"/>
                          <a:cs typeface="Times New Roman" pitchFamily="18" charset="0"/>
                        </a:rPr>
                        <a:t>pH</a:t>
                      </a: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 почвы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потери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cs typeface="Times New Roman" pitchFamily="18" charset="0"/>
                        </a:rPr>
                        <a:t>pH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потери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itchFamily="18" charset="0"/>
                        </a:rPr>
                        <a:t>pH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потери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cs typeface="Times New Roman" pitchFamily="18" charset="0"/>
                        </a:rPr>
                        <a:t>pH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0 – 5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1000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630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380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5 – 10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6,5-6,0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310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5,5-6,0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190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5,0-5,5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10 – 15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250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5,5-6,0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130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5,0-5,5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4,7-5,5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0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Общие потери </a:t>
                      </a:r>
                      <a:r>
                        <a:rPr lang="en-US" sz="2000" dirty="0" err="1">
                          <a:effectLst/>
                          <a:latin typeface="+mn-lt"/>
                          <a:cs typeface="Times New Roman" pitchFamily="18" charset="0"/>
                        </a:rPr>
                        <a:t>CaCO</a:t>
                      </a:r>
                      <a:r>
                        <a:rPr lang="ru-RU" sz="2000" baseline="-25000" dirty="0"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, т/га за 15 лет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Times New Roman" pitchFamily="18" charset="0"/>
                        </a:rPr>
                        <a:t>8,8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5,3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3,1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60525" y="5346986"/>
            <a:ext cx="87120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Ежегодные потери </a:t>
            </a:r>
            <a:r>
              <a:rPr lang="en-US" sz="2400" b="1" dirty="0" err="1">
                <a:solidFill>
                  <a:schemeClr val="bg1"/>
                </a:solidFill>
                <a:cs typeface="Times New Roman" pitchFamily="18" charset="0"/>
              </a:rPr>
              <a:t>CaCO</a:t>
            </a:r>
            <a:r>
              <a:rPr lang="ru-RU" sz="2400" b="1" baseline="-25000" dirty="0">
                <a:solidFill>
                  <a:schemeClr val="bg1"/>
                </a:solidFill>
                <a:cs typeface="Times New Roman" pitchFamily="18" charset="0"/>
              </a:rPr>
              <a:t>3</a:t>
            </a: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ru-RU" sz="2400" b="1" baseline="-25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кг/га = 1920 – 702 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pH</a:t>
            </a: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 + 74 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pH</a:t>
            </a:r>
            <a:r>
              <a:rPr lang="ru-RU" sz="2400" b="1" baseline="300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0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Влияние форм азотных удобрений на потери кальция и магния </a:t>
            </a:r>
            <a:br>
              <a:rPr lang="ru-RU" dirty="0"/>
            </a:br>
            <a:r>
              <a:rPr lang="ru-RU" dirty="0"/>
              <a:t>из почвы с фильтрующими осадками, кг/га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335310"/>
              </p:ext>
            </p:extLst>
          </p:nvPr>
        </p:nvGraphicFramePr>
        <p:xfrm>
          <a:off x="1645282" y="1745124"/>
          <a:ext cx="8783961" cy="2520000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2927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7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Вариант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Ca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Mg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PK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326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87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PK + CO(NH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248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79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PK + NaNO</a:t>
                      </a:r>
                      <a:r>
                        <a:rPr lang="en-US" sz="2400" baseline="-250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257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75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PK + (NH</a:t>
                      </a:r>
                      <a:r>
                        <a:rPr lang="en-US" sz="2400" baseline="-25000" dirty="0">
                          <a:effectLst/>
                        </a:rPr>
                        <a:t>4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SO</a:t>
                      </a:r>
                      <a:r>
                        <a:rPr lang="en-US" sz="2400" baseline="-250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799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203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47725" y="4586972"/>
            <a:ext cx="10379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>
                <a:cs typeface="Times New Roman" pitchFamily="18" charset="0"/>
              </a:rPr>
              <a:t>Среди сильнодействующих факторов на количественные параметры потерь кальция и магния являются </a:t>
            </a:r>
            <a:r>
              <a:rPr lang="ru-RU" sz="1600" b="1" dirty="0">
                <a:cs typeface="Times New Roman" pitchFamily="18" charset="0"/>
              </a:rPr>
              <a:t>дозы и формы азотных удобрений</a:t>
            </a:r>
            <a:r>
              <a:rPr lang="ru-RU" sz="1600" dirty="0">
                <a:cs typeface="Times New Roman" pitchFamily="18" charset="0"/>
              </a:rPr>
              <a:t>. Применение </a:t>
            </a:r>
            <a:r>
              <a:rPr lang="ru-RU" sz="1600" b="1" dirty="0">
                <a:cs typeface="Times New Roman" pitchFamily="18" charset="0"/>
              </a:rPr>
              <a:t>сернокислого аммония повысило потери кальция и магния в 2,5 раза </a:t>
            </a:r>
          </a:p>
        </p:txBody>
      </p:sp>
    </p:spTree>
    <p:extLst>
      <p:ext uri="{BB962C8B-B14F-4D97-AF65-F5344CB8AC3E}">
        <p14:creationId xmlns:p14="http://schemas.microsoft.com/office/powerpoint/2010/main" val="96261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Group 3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973292"/>
              </p:ext>
            </p:extLst>
          </p:nvPr>
        </p:nvGraphicFramePr>
        <p:xfrm>
          <a:off x="2236272" y="2652916"/>
          <a:ext cx="7658497" cy="3354838"/>
        </p:xfrm>
        <a:graphic>
          <a:graphicData uri="http://schemas.openxmlformats.org/drawingml/2006/table">
            <a:tbl>
              <a:tblPr/>
              <a:tblGrid>
                <a:gridCol w="282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41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902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Грансостав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pH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солевой вытяжки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&lt;4,5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4,6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4,8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5,0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5,2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5,4-5,5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5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Песчаный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0,7-0,5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8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Супесчаный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1,2-1,0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8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Легкосуглинистый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92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Среднесуглинистый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5,5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47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Тяжелосуглинистый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6,5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0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Глинистый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8,0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7,5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7,0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6,5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863600" y="1731391"/>
            <a:ext cx="10403840" cy="37248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1800" dirty="0"/>
              <a:t>Расчёт количества CaCO</a:t>
            </a:r>
            <a:r>
              <a:rPr lang="ru-RU" sz="1100" dirty="0"/>
              <a:t>3</a:t>
            </a:r>
            <a:r>
              <a:rPr lang="ru-RU" sz="1800" dirty="0"/>
              <a:t> (т/га) производится исходя из величины гидролитический кислотности (H) по формуле</a:t>
            </a:r>
            <a:br>
              <a:rPr lang="ru-RU" sz="1800" dirty="0"/>
            </a:br>
            <a:r>
              <a:rPr lang="ru-RU" sz="1800" dirty="0"/>
              <a:t>PCaCO</a:t>
            </a:r>
            <a:r>
              <a:rPr lang="ru-RU" sz="1100" dirty="0"/>
              <a:t>3</a:t>
            </a:r>
            <a:r>
              <a:rPr lang="ru-RU" sz="1800" dirty="0"/>
              <a:t> = H•0,05•h•d ,</a:t>
            </a:r>
            <a:br>
              <a:rPr lang="ru-RU" sz="1800" dirty="0"/>
            </a:br>
            <a:r>
              <a:rPr lang="ru-RU" sz="1800" dirty="0"/>
              <a:t>где h – мощность пахотного слоя, d – его плотность.</a:t>
            </a:r>
            <a:br>
              <a:rPr lang="ru-RU" sz="1800" dirty="0"/>
            </a:br>
            <a:r>
              <a:rPr lang="ru-RU" sz="1800" dirty="0"/>
              <a:t>Расчёт дозы CaCO</a:t>
            </a:r>
            <a:r>
              <a:rPr lang="ru-RU" sz="1100" dirty="0"/>
              <a:t>3</a:t>
            </a:r>
            <a:r>
              <a:rPr lang="ru-RU" sz="1800" dirty="0"/>
              <a:t> (т/га) также может приблизительно производиться по величине рН </a:t>
            </a:r>
            <a:r>
              <a:rPr lang="ru-RU" sz="1800" dirty="0" err="1"/>
              <a:t>сол</a:t>
            </a:r>
            <a:r>
              <a:rPr lang="ru-RU" sz="1800" dirty="0"/>
              <a:t>. с учётом гранулометрического состава почвы.</a:t>
            </a:r>
          </a:p>
        </p:txBody>
      </p:sp>
    </p:spTree>
    <p:extLst>
      <p:ext uri="{BB962C8B-B14F-4D97-AF65-F5344CB8AC3E}">
        <p14:creationId xmlns:p14="http://schemas.microsoft.com/office/powerpoint/2010/main" val="226980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Рекомендуемые оптимальные уровни кислотности </a:t>
            </a:r>
            <a:br>
              <a:rPr lang="ru-RU" dirty="0"/>
            </a:br>
            <a:r>
              <a:rPr lang="ru-RU" dirty="0"/>
              <a:t>пахотного горизонта почв (</a:t>
            </a:r>
            <a:r>
              <a:rPr lang="ru-RU" dirty="0" err="1"/>
              <a:t>рН</a:t>
            </a:r>
            <a:r>
              <a:rPr lang="ru-RU" baseline="-25000" dirty="0" err="1"/>
              <a:t>KСl</a:t>
            </a:r>
            <a:r>
              <a:rPr lang="ru-RU" dirty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623040"/>
              </p:ext>
            </p:extLst>
          </p:nvPr>
        </p:nvGraphicFramePr>
        <p:xfrm>
          <a:off x="1576321" y="1556916"/>
          <a:ext cx="8892988" cy="4162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2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91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Гранулометрический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состав почв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Севообороты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Культурные пастбища </a:t>
                      </a:r>
                      <a:b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 сенокосы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Полевые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Кормовые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Злаковые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Бобово-злаковые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cs typeface="Times New Roman" pitchFamily="18" charset="0"/>
                        </a:rPr>
                        <a:t>Песчаный и супесчаный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itchFamily="18" charset="0"/>
                        </a:rPr>
                        <a:t>5,3-5,5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itchFamily="18" charset="0"/>
                        </a:rPr>
                        <a:t>5,5-5,7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itchFamily="18" charset="0"/>
                        </a:rPr>
                        <a:t>5,2-5,4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itchFamily="18" charset="0"/>
                        </a:rPr>
                        <a:t>5,4-5,6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cs typeface="Times New Roman" pitchFamily="18" charset="0"/>
                        </a:rPr>
                        <a:t>Легко- и среднесуглинистый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itchFamily="18" charset="0"/>
                        </a:rPr>
                        <a:t>5,6-5,8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itchFamily="18" charset="0"/>
                        </a:rPr>
                        <a:t>5,6-6,0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itchFamily="18" charset="0"/>
                        </a:rPr>
                        <a:t>5,4-5,6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itchFamily="18" charset="0"/>
                        </a:rPr>
                        <a:t>5,6-5,8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cs typeface="Times New Roman" pitchFamily="18" charset="0"/>
                        </a:rPr>
                        <a:t>Тяжелосуглинистый и глинистый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itchFamily="18" charset="0"/>
                        </a:rPr>
                        <a:t>5,8-6,0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itchFamily="18" charset="0"/>
                        </a:rPr>
                        <a:t>6,0-6,2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itchFamily="18" charset="0"/>
                        </a:rPr>
                        <a:t>5,6-5,8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itchFamily="18" charset="0"/>
                        </a:rPr>
                        <a:t>6,0-6,2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cs typeface="Times New Roman" pitchFamily="18" charset="0"/>
                        </a:rPr>
                        <a:t>Торфяно-болотные почвы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itchFamily="18" charset="0"/>
                        </a:rPr>
                        <a:t>4,8-5,2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itchFamily="18" charset="0"/>
                        </a:rPr>
                        <a:t>5,2-5,4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itchFamily="18" charset="0"/>
                        </a:rPr>
                        <a:t>4,6-4,8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itchFamily="18" charset="0"/>
                        </a:rPr>
                        <a:t>5,0-5,2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245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2960</Words>
  <Application>Microsoft Office PowerPoint</Application>
  <PresentationFormat>Широкоэкранный</PresentationFormat>
  <Paragraphs>1053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Tahoma</vt:lpstr>
      <vt:lpstr>Times New Roman</vt:lpstr>
      <vt:lpstr>Тема Office</vt:lpstr>
      <vt:lpstr>Формула</vt:lpstr>
      <vt:lpstr>Лекция 2.  Влияние кальция  на кислотность почвы</vt:lpstr>
      <vt:lpstr> </vt:lpstr>
      <vt:lpstr> </vt:lpstr>
      <vt:lpstr> </vt:lpstr>
      <vt:lpstr>Оптимальная реакция среды для различных  почвенных микроорганизмов</vt:lpstr>
      <vt:lpstr> Потери карбоната кальция из легкосуглинистой почвы  с потребностью в извести 5 т/га за 15 лет</vt:lpstr>
      <vt:lpstr>Влияние форм азотных удобрений на потери кальция и магния  из почвы с фильтрующими осадками, кг/га</vt:lpstr>
      <vt:lpstr>Расчёт количества CaCO3 (т/га) производится исходя из величины гидролитический кислотности (H) по формуле PCaCO3 = H•0,05•h•d , где h – мощность пахотного слоя, d – его плотность. Расчёт дозы CaCO3 (т/га) также может приблизительно производиться по величине рН сол. с учётом гранулометрического состава почвы.</vt:lpstr>
      <vt:lpstr>Рекомендуемые оптимальные уровни кислотности  пахотного горизонта почв (рНKСl)</vt:lpstr>
      <vt:lpstr>Рекомендуемые дозы CaCO3 для сдвига на 0,1 рНKcl </vt:lpstr>
      <vt:lpstr>Потребность СаСО3 для нейтрализации азотных удобрений  при их внесении (тонн/тонну)</vt:lpstr>
      <vt:lpstr>Дозы CaCO3 для почв Центрального района Нечерноземной зоны, т/га </vt:lpstr>
      <vt:lpstr>Физико-химические показатели известняковой (доломитовой) муки марки А (ГОСТ 14050-93)</vt:lpstr>
      <vt:lpstr>Физико-химические показатели известняковой (доломитовой) муки марки В (ГОСТ 14050-93)</vt:lpstr>
      <vt:lpstr>Физико-химические показатели известняковой (доломитовой) муки марки С (ГОСТ 14050-93)</vt:lpstr>
      <vt:lpstr>Доломитовая мука</vt:lpstr>
      <vt:lpstr>Требования к качеству местных известковых удобрений  (ТУ 46-6-77)</vt:lpstr>
      <vt:lpstr>Зависимость разложения СаСО3 от тонины помола, % от внесенного</vt:lpstr>
      <vt:lpstr>Расчёт показателя активно действующего вещества (АДВ)  в известняковой (доломитовой) муке </vt:lpstr>
      <vt:lpstr>Окупаемость 1 руб. затрат поддерживающего известкования прибавками урожая отдельных культур, руб.</vt:lpstr>
      <vt:lpstr>Презентация PowerPoint</vt:lpstr>
      <vt:lpstr>Влияние известкования на урожайность сельскохозяйственных культур по зонам области, ц/га</vt:lpstr>
      <vt:lpstr>Эффективность известкования  и динамика кислотности выщелоченного чернозема</vt:lpstr>
      <vt:lpstr>Средние ежегодные прибавки урожайности (т/га) зерновых культур на разных по кислотности дерново-подзолистых почвах в зависимости от доз извести</vt:lpstr>
      <vt:lpstr>Отзывчивость яровой пшеницы, ячменя и овса  на известкование почвы, ц/га</vt:lpstr>
      <vt:lpstr>Презентация PowerPoint</vt:lpstr>
      <vt:lpstr>Влияние известкования и фосфоритования на урожай зерновых культур (за 5 ротаций севооборота, ц/га з.ед., полевой опыт ВНИИА)</vt:lpstr>
      <vt:lpstr>Отходы промышленности, богатые известью</vt:lpstr>
      <vt:lpstr> Эффективность металлургических шлаков в качестве  химических мелиорантов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Денисюк Екатерина Евгеньевна</dc:creator>
  <cp:lastModifiedBy>Хлевной Александр Сергеевич</cp:lastModifiedBy>
  <cp:revision>72</cp:revision>
  <dcterms:created xsi:type="dcterms:W3CDTF">2023-03-13T11:53:49Z</dcterms:created>
  <dcterms:modified xsi:type="dcterms:W3CDTF">2024-02-20T13:46:32Z</dcterms:modified>
</cp:coreProperties>
</file>