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258"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5" autoAdjust="0"/>
    <p:restoredTop sz="94660"/>
  </p:normalViewPr>
  <p:slideViewPr>
    <p:cSldViewPr snapToGrid="0">
      <p:cViewPr varScale="1">
        <p:scale>
          <a:sx n="111" d="100"/>
          <a:sy n="111" d="100"/>
        </p:scale>
        <p:origin x="426"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0108043550716588E-2"/>
          <c:y val="0.13742943170923394"/>
          <c:w val="0.87934423952894125"/>
          <c:h val="0.55212255222670736"/>
        </c:manualLayout>
      </c:layout>
      <c:bar3DChart>
        <c:barDir val="col"/>
        <c:grouping val="clustered"/>
        <c:varyColors val="0"/>
        <c:ser>
          <c:idx val="0"/>
          <c:order val="0"/>
          <c:tx>
            <c:strRef>
              <c:f>Лист1!$B$3</c:f>
              <c:strCache>
                <c:ptCount val="1"/>
              </c:strCache>
            </c:strRef>
          </c:tx>
          <c:spPr>
            <a:solidFill>
              <a:srgbClr val="4472C4"/>
            </a:solidFill>
          </c:spPr>
          <c:invertIfNegative val="0"/>
          <c:dLbls>
            <c:dLbl>
              <c:idx val="0"/>
              <c:layout>
                <c:manualLayout>
                  <c:x val="0"/>
                  <c:y val="-2.8530326695726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21-4F72-AC46-02A0E3881FA0}"/>
                </c:ext>
              </c:extLst>
            </c:dLbl>
            <c:dLbl>
              <c:idx val="1"/>
              <c:layout>
                <c:manualLayout>
                  <c:x val="0"/>
                  <c:y val="-2.3342994569230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21-4F72-AC46-02A0E3881FA0}"/>
                </c:ext>
              </c:extLst>
            </c:dLbl>
            <c:dLbl>
              <c:idx val="2"/>
              <c:layout>
                <c:manualLayout>
                  <c:x val="0"/>
                  <c:y val="-2.0749328505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21-4F72-AC46-02A0E3881FA0}"/>
                </c:ext>
              </c:extLst>
            </c:dLbl>
            <c:dLbl>
              <c:idx val="3"/>
              <c:layout>
                <c:manualLayout>
                  <c:x val="0"/>
                  <c:y val="-1.8155662442735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21-4F72-AC46-02A0E3881FA0}"/>
                </c:ext>
              </c:extLst>
            </c:dLbl>
            <c:dLbl>
              <c:idx val="4"/>
              <c:layout>
                <c:manualLayout>
                  <c:x val="0"/>
                  <c:y val="-1.556199637948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21-4F72-AC46-02A0E3881FA0}"/>
                </c:ext>
              </c:extLst>
            </c:dLbl>
            <c:spPr>
              <a:noFill/>
              <a:ln>
                <a:noFill/>
              </a:ln>
              <a:effectLst/>
            </c:spPr>
            <c:txPr>
              <a:bodyPr/>
              <a:lstStyle/>
              <a:p>
                <a:pPr>
                  <a:defRPr sz="20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Лист1!$A$4:$A$8</c:f>
              <c:strCache>
                <c:ptCount val="5"/>
                <c:pt idx="0">
                  <c:v>контроль</c:v>
                </c:pt>
                <c:pt idx="1">
                  <c:v>Р20 в рядки</c:v>
                </c:pt>
                <c:pt idx="2">
                  <c:v>N20 в рядки</c:v>
                </c:pt>
                <c:pt idx="3">
                  <c:v>N20 и Р20 в рядки</c:v>
                </c:pt>
                <c:pt idx="4">
                  <c:v>Нитроаммофос</c:v>
                </c:pt>
              </c:strCache>
            </c:strRef>
          </c:cat>
          <c:val>
            <c:numRef>
              <c:f>Лист1!$B$4:$B$8</c:f>
              <c:numCache>
                <c:formatCode>General</c:formatCode>
                <c:ptCount val="5"/>
                <c:pt idx="0">
                  <c:v>0.56000000000000005</c:v>
                </c:pt>
                <c:pt idx="1">
                  <c:v>0.47</c:v>
                </c:pt>
                <c:pt idx="2">
                  <c:v>0.57999999999999996</c:v>
                </c:pt>
                <c:pt idx="3">
                  <c:v>0.53</c:v>
                </c:pt>
                <c:pt idx="4">
                  <c:v>0.56000000000000005</c:v>
                </c:pt>
              </c:numCache>
            </c:numRef>
          </c:val>
          <c:shape val="box"/>
          <c:extLst>
            <c:ext xmlns:c16="http://schemas.microsoft.com/office/drawing/2014/chart" uri="{C3380CC4-5D6E-409C-BE32-E72D297353CC}">
              <c16:uniqueId val="{00000000-9821-4F72-AC46-02A0E3881FA0}"/>
            </c:ext>
          </c:extLst>
        </c:ser>
        <c:dLbls>
          <c:showLegendKey val="0"/>
          <c:showVal val="1"/>
          <c:showCatName val="0"/>
          <c:showSerName val="0"/>
          <c:showPercent val="0"/>
          <c:showBubbleSize val="0"/>
        </c:dLbls>
        <c:gapWidth val="150"/>
        <c:shape val="cylinder"/>
        <c:axId val="192038400"/>
        <c:axId val="192401792"/>
        <c:axId val="0"/>
      </c:bar3DChart>
      <c:catAx>
        <c:axId val="192038400"/>
        <c:scaling>
          <c:orientation val="minMax"/>
        </c:scaling>
        <c:delete val="0"/>
        <c:axPos val="b"/>
        <c:numFmt formatCode="General" sourceLinked="0"/>
        <c:majorTickMark val="out"/>
        <c:minorTickMark val="none"/>
        <c:tickLblPos val="nextTo"/>
        <c:txPr>
          <a:bodyPr/>
          <a:lstStyle/>
          <a:p>
            <a:pPr>
              <a:defRPr sz="1400" b="1"/>
            </a:pPr>
            <a:endParaRPr lang="ru-RU"/>
          </a:p>
        </c:txPr>
        <c:crossAx val="192401792"/>
        <c:crosses val="autoZero"/>
        <c:auto val="0"/>
        <c:lblAlgn val="ctr"/>
        <c:lblOffset val="100"/>
        <c:noMultiLvlLbl val="0"/>
      </c:catAx>
      <c:valAx>
        <c:axId val="192401792"/>
        <c:scaling>
          <c:orientation val="minMax"/>
        </c:scaling>
        <c:delete val="0"/>
        <c:axPos val="l"/>
        <c:majorGridlines/>
        <c:numFmt formatCode="General" sourceLinked="1"/>
        <c:majorTickMark val="out"/>
        <c:minorTickMark val="none"/>
        <c:tickLblPos val="nextTo"/>
        <c:txPr>
          <a:bodyPr/>
          <a:lstStyle/>
          <a:p>
            <a:pPr>
              <a:defRPr sz="1800" b="1"/>
            </a:pPr>
            <a:endParaRPr lang="ru-RU"/>
          </a:p>
        </c:txPr>
        <c:crossAx val="192038400"/>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DCFDC1F-90F8-4CA3-8C3E-AB98E9C587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87DCB40A-D9DE-46F1-96A2-68B384EB3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9936F-2B15-43DB-BFD4-0280BD907B15}" type="datetimeFigureOut">
              <a:rPr lang="ru-RU" smtClean="0"/>
              <a:t>27.02.2024</a:t>
            </a:fld>
            <a:endParaRPr lang="ru-RU"/>
          </a:p>
        </p:txBody>
      </p:sp>
      <p:sp>
        <p:nvSpPr>
          <p:cNvPr id="4" name="Нижний колонтитул 3">
            <a:extLst>
              <a:ext uri="{FF2B5EF4-FFF2-40B4-BE49-F238E27FC236}">
                <a16:creationId xmlns:a16="http://schemas.microsoft.com/office/drawing/2014/main" id="{781553A3-4943-43CE-AC9D-6593D29A7A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F45B44BF-D6A1-46B1-9291-946B51E0E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8F954-CE72-4168-838F-219E7A047D31}" type="slidenum">
              <a:rPr lang="ru-RU" smtClean="0"/>
              <a:t>‹#›</a:t>
            </a:fld>
            <a:endParaRPr lang="ru-RU"/>
          </a:p>
        </p:txBody>
      </p:sp>
    </p:spTree>
    <p:extLst>
      <p:ext uri="{BB962C8B-B14F-4D97-AF65-F5344CB8AC3E}">
        <p14:creationId xmlns:p14="http://schemas.microsoft.com/office/powerpoint/2010/main" val="2487239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8017-E38F-4774-A957-FA9FDAC40B1F}" type="datetimeFigureOut">
              <a:rPr lang="ru-RU" smtClean="0"/>
              <a:t>27.02.2024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9" name="Номер слайда 8">
            <a:extLst>
              <a:ext uri="{FF2B5EF4-FFF2-40B4-BE49-F238E27FC236}">
                <a16:creationId xmlns:a16="http://schemas.microsoft.com/office/drawing/2014/main" id="{22384185-578F-4B9D-BF14-7AE465A7F7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F5B53-05E1-498C-B359-84EAA97A8253}" type="slidenum">
              <a:rPr lang="ru-RU" smtClean="0"/>
              <a:t>‹#›</a:t>
            </a:fld>
            <a:endParaRPr lang="ru-RU"/>
          </a:p>
        </p:txBody>
      </p:sp>
    </p:spTree>
    <p:extLst>
      <p:ext uri="{BB962C8B-B14F-4D97-AF65-F5344CB8AC3E}">
        <p14:creationId xmlns:p14="http://schemas.microsoft.com/office/powerpoint/2010/main" val="2690971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endParaRPr lang="ru-RU"/>
          </a:p>
        </p:txBody>
      </p:sp>
      <p:pic>
        <p:nvPicPr>
          <p:cNvPr id="5" name="Рисунок 4">
            <a:extLst>
              <a:ext uri="{FF2B5EF4-FFF2-40B4-BE49-F238E27FC236}">
                <a16:creationId xmlns:a16="http://schemas.microsoft.com/office/drawing/2014/main" id="{D5A38DB4-BF2B-49E8-B877-F9F3C27B7BD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3529" y="833007"/>
            <a:ext cx="2973936" cy="791451"/>
          </a:xfrm>
          <a:prstGeom prst="rect">
            <a:avLst/>
          </a:prstGeom>
        </p:spPr>
      </p:pic>
      <p:sp>
        <p:nvSpPr>
          <p:cNvPr id="7" name="Номер слайда 5">
            <a:extLst>
              <a:ext uri="{FF2B5EF4-FFF2-40B4-BE49-F238E27FC236}">
                <a16:creationId xmlns:a16="http://schemas.microsoft.com/office/drawing/2014/main" id="{F54CB0C8-B9A2-436E-950A-0D85470AA49C}"/>
              </a:ext>
            </a:extLst>
          </p:cNvPr>
          <p:cNvSpPr>
            <a:spLocks noGrp="1"/>
          </p:cNvSpPr>
          <p:nvPr>
            <p:ph type="sldNum" sz="quarter" idx="4"/>
          </p:nvPr>
        </p:nvSpPr>
        <p:spPr>
          <a:xfrm>
            <a:off x="9242988"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53AA2489-8771-4ECC-A7A9-19993BD059B0}" type="slidenum">
              <a:rPr lang="ru-RU" smtClean="0"/>
              <a:pPr/>
              <a:t>‹#›</a:t>
            </a:fld>
            <a:endParaRPr lang="ru-RU" dirty="0"/>
          </a:p>
        </p:txBody>
      </p:sp>
    </p:spTree>
    <p:extLst>
      <p:ext uri="{BB962C8B-B14F-4D97-AF65-F5344CB8AC3E}">
        <p14:creationId xmlns:p14="http://schemas.microsoft.com/office/powerpoint/2010/main" val="213235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dirty="0"/>
              <a:t>Образец заголовка</a:t>
            </a:r>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1" name="Номер слайда 5">
            <a:extLst>
              <a:ext uri="{FF2B5EF4-FFF2-40B4-BE49-F238E27FC236}">
                <a16:creationId xmlns:a16="http://schemas.microsoft.com/office/drawing/2014/main" id="{1DE55738-A6BD-44FB-94E3-7CD0EAC85F82}"/>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53AA2489-8771-4ECC-A7A9-19993BD059B0}" type="slidenum">
              <a:rPr lang="ru-RU" smtClean="0"/>
              <a:pPr/>
              <a:t>‹#›</a:t>
            </a:fld>
            <a:endParaRPr lang="ru-RU" dirty="0"/>
          </a:p>
        </p:txBody>
      </p:sp>
    </p:spTree>
    <p:extLst>
      <p:ext uri="{BB962C8B-B14F-4D97-AF65-F5344CB8AC3E}">
        <p14:creationId xmlns:p14="http://schemas.microsoft.com/office/powerpoint/2010/main" val="164927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userDrawn="1"/>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tx1"/>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8" name="Рисунок 7">
            <a:extLst>
              <a:ext uri="{FF2B5EF4-FFF2-40B4-BE49-F238E27FC236}">
                <a16:creationId xmlns:a16="http://schemas.microsoft.com/office/drawing/2014/main" id="{64E45DC1-CCF8-421F-AEB8-5651D3F19F3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3843" y="6280467"/>
            <a:ext cx="1546789" cy="411646"/>
          </a:xfrm>
          <a:prstGeom prst="rect">
            <a:avLst/>
          </a:prstGeom>
        </p:spPr>
      </p:pic>
    </p:spTree>
    <p:extLst>
      <p:ext uri="{BB962C8B-B14F-4D97-AF65-F5344CB8AC3E}">
        <p14:creationId xmlns:p14="http://schemas.microsoft.com/office/powerpoint/2010/main" val="204224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userDrawn="1"/>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dirty="0"/>
              <a:t>Образец заголовка</a:t>
            </a:r>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Номер слайда 5">
            <a:extLst>
              <a:ext uri="{FF2B5EF4-FFF2-40B4-BE49-F238E27FC236}">
                <a16:creationId xmlns:a16="http://schemas.microsoft.com/office/drawing/2014/main" id="{0D495309-9686-4AFC-8CC8-370E144D209E}"/>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53AA2489-8771-4ECC-A7A9-19993BD059B0}" type="slidenum">
              <a:rPr lang="ru-RU" smtClean="0"/>
              <a:pPr/>
              <a:t>‹#›</a:t>
            </a:fld>
            <a:endParaRPr lang="ru-RU" dirty="0"/>
          </a:p>
        </p:txBody>
      </p:sp>
      <p:sp>
        <p:nvSpPr>
          <p:cNvPr id="13" name="Объект 2">
            <a:extLst>
              <a:ext uri="{FF2B5EF4-FFF2-40B4-BE49-F238E27FC236}">
                <a16:creationId xmlns:a16="http://schemas.microsoft.com/office/drawing/2014/main" id="{20853CAD-1B6C-453B-B696-52986945DF6A}"/>
              </a:ext>
            </a:extLst>
          </p:cNvPr>
          <p:cNvSpPr>
            <a:spLocks noGrp="1"/>
          </p:cNvSpPr>
          <p:nvPr>
            <p:ph idx="10"/>
          </p:nvPr>
        </p:nvSpPr>
        <p:spPr>
          <a:xfrm>
            <a:off x="6053093"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14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2" name="Рисунок 11">
            <a:extLst>
              <a:ext uri="{FF2B5EF4-FFF2-40B4-BE49-F238E27FC236}">
                <a16:creationId xmlns:a16="http://schemas.microsoft.com/office/drawing/2014/main" id="{4A523243-798D-4487-B2F1-C3238976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7" name="Рисунок 16">
            <a:extLst>
              <a:ext uri="{FF2B5EF4-FFF2-40B4-BE49-F238E27FC236}">
                <a16:creationId xmlns:a16="http://schemas.microsoft.com/office/drawing/2014/main" id="{B49E4426-107D-413A-9FC9-E9C7E9A4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id="{291CBF30-2005-4284-BB0D-B94636E8314B}"/>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53AA2489-8771-4ECC-A7A9-19993BD059B0}" type="slidenum">
              <a:rPr lang="ru-RU" smtClean="0"/>
              <a:pPr/>
              <a:t>‹#›</a:t>
            </a:fld>
            <a:endParaRPr lang="ru-RU" dirty="0"/>
          </a:p>
        </p:txBody>
      </p:sp>
    </p:spTree>
    <p:extLst>
      <p:ext uri="{BB962C8B-B14F-4D97-AF65-F5344CB8AC3E}">
        <p14:creationId xmlns:p14="http://schemas.microsoft.com/office/powerpoint/2010/main" val="40526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userDrawn="1"/>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4AA76BCB-9DE8-4E9A-B176-5E4D6BAB53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07081" y="1700267"/>
            <a:ext cx="3247401" cy="864228"/>
          </a:xfrm>
          <a:prstGeom prst="rect">
            <a:avLst/>
          </a:prstGeom>
        </p:spPr>
      </p:pic>
    </p:spTree>
    <p:extLst>
      <p:ext uri="{BB962C8B-B14F-4D97-AF65-F5344CB8AC3E}">
        <p14:creationId xmlns:p14="http://schemas.microsoft.com/office/powerpoint/2010/main" val="10592105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id="{497A2DE0-343D-4166-95FA-105AF2ED4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A2489-8771-4ECC-A7A9-19993BD059B0}" type="slidenum">
              <a:rPr lang="ru-RU" smtClean="0"/>
              <a:t>‹#›</a:t>
            </a:fld>
            <a:endParaRPr lang="ru-RU"/>
          </a:p>
        </p:txBody>
      </p:sp>
    </p:spTree>
    <p:extLst>
      <p:ext uri="{BB962C8B-B14F-4D97-AF65-F5344CB8AC3E}">
        <p14:creationId xmlns:p14="http://schemas.microsoft.com/office/powerpoint/2010/main" val="76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5" r:id="rId6"/>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0481B2-2342-4BFA-9609-2536CEEC1AA9}"/>
              </a:ext>
            </a:extLst>
          </p:cNvPr>
          <p:cNvSpPr>
            <a:spLocks noGrp="1"/>
          </p:cNvSpPr>
          <p:nvPr>
            <p:ph type="ctrTitle"/>
          </p:nvPr>
        </p:nvSpPr>
        <p:spPr>
          <a:xfrm>
            <a:off x="6429285" y="2096503"/>
            <a:ext cx="5252815" cy="2387600"/>
          </a:xfrm>
        </p:spPr>
        <p:txBody>
          <a:bodyPr>
            <a:normAutofit fontScale="90000"/>
          </a:bodyPr>
          <a:lstStyle/>
          <a:p>
            <a:r>
              <a:rPr lang="ru-RU" dirty="0"/>
              <a:t>Химическая мелиорация в орошаемом </a:t>
            </a:r>
            <a:br>
              <a:rPr lang="ru-RU" dirty="0"/>
            </a:br>
            <a:r>
              <a:rPr lang="ru-RU" dirty="0"/>
              <a:t>и богарном земледелии. Проблемы и пути решения</a:t>
            </a:r>
          </a:p>
        </p:txBody>
      </p:sp>
      <p:sp>
        <p:nvSpPr>
          <p:cNvPr id="3" name="Подзаголовок 2">
            <a:extLst>
              <a:ext uri="{FF2B5EF4-FFF2-40B4-BE49-F238E27FC236}">
                <a16:creationId xmlns:a16="http://schemas.microsoft.com/office/drawing/2014/main" id="{9030BF7F-721F-4A61-ADB4-DBD6ABB9050D}"/>
              </a:ext>
            </a:extLst>
          </p:cNvPr>
          <p:cNvSpPr>
            <a:spLocks noGrp="1"/>
          </p:cNvSpPr>
          <p:nvPr>
            <p:ph type="subTitle" idx="1"/>
          </p:nvPr>
        </p:nvSpPr>
        <p:spPr>
          <a:xfrm>
            <a:off x="6429285" y="4919460"/>
            <a:ext cx="3389832" cy="893050"/>
          </a:xfrm>
        </p:spPr>
        <p:txBody>
          <a:bodyPr/>
          <a:lstStyle/>
          <a:p>
            <a:r>
              <a:rPr lang="ru-RU" dirty="0"/>
              <a:t>д.б.н. </a:t>
            </a:r>
            <a:r>
              <a:rPr lang="ru-RU" dirty="0" err="1"/>
              <a:t>Аканова</a:t>
            </a:r>
            <a:r>
              <a:rPr lang="ru-RU" dirty="0"/>
              <a:t> Н.И.</a:t>
            </a:r>
          </a:p>
        </p:txBody>
      </p:sp>
      <p:pic>
        <p:nvPicPr>
          <p:cNvPr id="6" name="Рисунок 5">
            <a:extLst>
              <a:ext uri="{FF2B5EF4-FFF2-40B4-BE49-F238E27FC236}">
                <a16:creationId xmlns:a16="http://schemas.microsoft.com/office/drawing/2014/main" id="{B79B0EAD-481E-4A2F-8211-EE9FB5EE7B35}"/>
              </a:ext>
            </a:extLst>
          </p:cNvPr>
          <p:cNvPicPr>
            <a:picLocks noChangeAspect="1"/>
          </p:cNvPicPr>
          <p:nvPr/>
        </p:nvPicPr>
        <p:blipFill rotWithShape="1">
          <a:blip r:embed="rId2"/>
          <a:srcRect l="832" t="1887" r="3428"/>
          <a:stretch/>
        </p:blipFill>
        <p:spPr>
          <a:xfrm>
            <a:off x="688946" y="1018816"/>
            <a:ext cx="4873925" cy="4873925"/>
          </a:xfrm>
          <a:prstGeom prst="rect">
            <a:avLst/>
          </a:prstGeom>
        </p:spPr>
      </p:pic>
    </p:spTree>
    <p:extLst>
      <p:ext uri="{BB962C8B-B14F-4D97-AF65-F5344CB8AC3E}">
        <p14:creationId xmlns:p14="http://schemas.microsoft.com/office/powerpoint/2010/main" val="206022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4614173"/>
            <a:ext cx="10515600" cy="4351338"/>
          </a:xfrm>
        </p:spPr>
        <p:txBody>
          <a:bodyPr>
            <a:noAutofit/>
          </a:bodyPr>
          <a:lstStyle/>
          <a:p>
            <a:pPr marL="0" indent="360000" algn="just">
              <a:lnSpc>
                <a:spcPct val="100000"/>
              </a:lnSpc>
              <a:spcBef>
                <a:spcPct val="0"/>
              </a:spcBef>
              <a:buFontTx/>
              <a:buNone/>
            </a:pPr>
            <a:r>
              <a:rPr lang="ru-RU" altLang="ru-RU" sz="1600" b="1" dirty="0">
                <a:latin typeface="+mn-lt"/>
                <a:cs typeface="Times New Roman" panose="02020603050405020304" pitchFamily="18" charset="0"/>
              </a:rPr>
              <a:t>Азот </a:t>
            </a:r>
            <a:r>
              <a:rPr lang="ru-RU" altLang="ru-RU" sz="1600" dirty="0">
                <a:latin typeface="+mn-lt"/>
                <a:cs typeface="Times New Roman" panose="02020603050405020304" pitchFamily="18" charset="0"/>
              </a:rPr>
              <a:t>из удобрений может больше чем на наполовину потеряться в процессе испарения, иммобилизации, денитрификации, вымывания. При «нулевой» технологии» первостепенное значение приобретают потери в результате иммобилизации – азот, который будет связан микроорганизмами. Если при традиционной технологии в засушливой зоне внесение 100 кг аммиачной селитры даёт положительный эффект, то при нулевой технологии эта доза </a:t>
            </a:r>
            <a:r>
              <a:rPr lang="ru-RU" altLang="ru-RU" sz="1600" b="1" dirty="0">
                <a:latin typeface="+mn-lt"/>
                <a:cs typeface="Times New Roman" panose="02020603050405020304" pitchFamily="18" charset="0"/>
              </a:rPr>
              <a:t>будет кормить микробную массу, которая находится на поверхности почвы и может  вызвать шквал болезней и отсутствие положительного эффекта.</a:t>
            </a: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10</a:t>
            </a:fld>
            <a:endParaRPr lang="ru-RU" dirty="0"/>
          </a:p>
        </p:txBody>
      </p:sp>
      <p:pic>
        <p:nvPicPr>
          <p:cNvPr id="8" name="Picture 2" descr="https://www.doragromash.ru/upload/iblock/d06/d06cf58b7f6a5139ff978969e4859f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17" y="1464585"/>
            <a:ext cx="6764822" cy="28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35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По технологии </a:t>
            </a:r>
            <a:r>
              <a:rPr lang="en-US" altLang="ru-RU" sz="1600" dirty="0">
                <a:latin typeface="+mn-lt"/>
                <a:cs typeface="Times New Roman" panose="02020603050405020304" pitchFamily="18" charset="0"/>
              </a:rPr>
              <a:t>No-Till </a:t>
            </a:r>
            <a:r>
              <a:rPr lang="ru-RU" altLang="ru-RU" sz="1600" dirty="0">
                <a:latin typeface="+mn-lt"/>
                <a:cs typeface="Times New Roman" panose="02020603050405020304" pitchFamily="18" charset="0"/>
              </a:rPr>
              <a:t>вносить минеральные удобрения рационально при посеве в рядки и лучше отдельно от семян, для чего необходимо иметь сеялки с приспособлениями, обеспечивающими раздельное внесение семян и удобрений. </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Из азотных удобрений лучше применять жидкие удобрения (КАС), которые можно вносить в почву и по вегетирующим растениям. При применении аммиачной селитры, её много остаётся в растительных остатках, ожидая осадков или полива. Но даже в случае поступления влаги, селитра попадёт в почву, где расходуется бактериями, разлагающими растительные остатки. Поэтому растения получают очень мало действующего вещества удобрения, и обычные нормы внесения  азота для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становятся недостаточными и требуется увеличивать дозу удобрения. Существуют разные приспособления для внесения удобрений, одно из них – модифицированные штанги опрыскивателя с точками распыления, смещенными к земле за счёт дополнительных шлангов.</a:t>
            </a:r>
          </a:p>
        </p:txBody>
      </p:sp>
      <p:sp>
        <p:nvSpPr>
          <p:cNvPr id="4" name="Номер слайда 3"/>
          <p:cNvSpPr>
            <a:spLocks noGrp="1"/>
          </p:cNvSpPr>
          <p:nvPr>
            <p:ph type="sldNum" sz="quarter" idx="4"/>
          </p:nvPr>
        </p:nvSpPr>
        <p:spPr/>
        <p:txBody>
          <a:bodyPr/>
          <a:lstStyle/>
          <a:p>
            <a:fld id="{53AA2489-8771-4ECC-A7A9-19993BD059B0}" type="slidenum">
              <a:rPr lang="ru-RU" smtClean="0"/>
              <a:pPr/>
              <a:t>11</a:t>
            </a:fld>
            <a:endParaRPr lang="ru-RU" dirty="0"/>
          </a:p>
        </p:txBody>
      </p:sp>
    </p:spTree>
    <p:extLst>
      <p:ext uri="{BB962C8B-B14F-4D97-AF65-F5344CB8AC3E}">
        <p14:creationId xmlns:p14="http://schemas.microsoft.com/office/powerpoint/2010/main" val="254566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598664"/>
            <a:ext cx="10515600" cy="4351338"/>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Для оптимального соотношения между минеральными и органическими удобрениями, на каждую тонну побочной продукции растениеводства вносить 12-13 кг / га азотных удобрений. Норму минерального азота следует рассчитать с учетом азота, внесенного органическими удобрениями.</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Опыты с ячменем в Германии показали, что потребность в азоте для получения одинаковой урожайности при прямом посеве была на 40 кг </a:t>
            </a:r>
            <a:r>
              <a:rPr lang="ru-RU" altLang="ru-RU" sz="1600" dirty="0" err="1">
                <a:latin typeface="+mn-lt"/>
                <a:cs typeface="Times New Roman" panose="02020603050405020304" pitchFamily="18" charset="0"/>
              </a:rPr>
              <a:t>д.в</a:t>
            </a:r>
            <a:r>
              <a:rPr lang="ru-RU" altLang="ru-RU" sz="1600" dirty="0">
                <a:latin typeface="+mn-lt"/>
                <a:cs typeface="Times New Roman" panose="02020603050405020304" pitchFamily="18" charset="0"/>
              </a:rPr>
              <a:t>/га выше, чем по вспашке. </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По английским данным, при посеве ярового ячменя и пшеницы в необработанную почву дозу азота надо было увеличить на 51-66 кг </a:t>
            </a:r>
            <a:r>
              <a:rPr lang="ru-RU" altLang="ru-RU" sz="1600" dirty="0" err="1">
                <a:latin typeface="+mn-lt"/>
                <a:cs typeface="Times New Roman" panose="02020603050405020304" pitchFamily="18" charset="0"/>
              </a:rPr>
              <a:t>д.в</a:t>
            </a:r>
            <a:r>
              <a:rPr lang="ru-RU" altLang="ru-RU" sz="1600" dirty="0">
                <a:latin typeface="+mn-lt"/>
                <a:cs typeface="Times New Roman" panose="02020603050405020304" pitchFamily="18" charset="0"/>
              </a:rPr>
              <a:t>/га по сравнению со вспашкой. </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Опыты в Беларуси показали, что при замене вспашки прямым посевом для получения одинаковой урожайности озимого тритикале доза азота должна быть больше: после зернобобового предшественника ‒ на 20 кг </a:t>
            </a:r>
            <a:r>
              <a:rPr lang="ru-RU" altLang="ru-RU" sz="1600" dirty="0" err="1">
                <a:latin typeface="+mn-lt"/>
                <a:cs typeface="Times New Roman" panose="02020603050405020304" pitchFamily="18" charset="0"/>
              </a:rPr>
              <a:t>д.в</a:t>
            </a:r>
            <a:r>
              <a:rPr lang="ru-RU" altLang="ru-RU" sz="1600" dirty="0">
                <a:latin typeface="+mn-lt"/>
                <a:cs typeface="Times New Roman" panose="02020603050405020304" pitchFamily="18" charset="0"/>
              </a:rPr>
              <a:t>/га, после рапса и зерновых – на 40 кг </a:t>
            </a:r>
            <a:r>
              <a:rPr lang="ru-RU" altLang="ru-RU" sz="1600" dirty="0" err="1">
                <a:latin typeface="+mn-lt"/>
                <a:cs typeface="Times New Roman" panose="02020603050405020304" pitchFamily="18" charset="0"/>
              </a:rPr>
              <a:t>д.в</a:t>
            </a:r>
            <a:r>
              <a:rPr lang="ru-RU" altLang="ru-RU" sz="1600" dirty="0">
                <a:latin typeface="+mn-lt"/>
                <a:cs typeface="Times New Roman" panose="02020603050405020304" pitchFamily="18" charset="0"/>
              </a:rPr>
              <a:t>/га.</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Фосфорные и калийные удобрения следует вносить в основное удобрение, равномерно рассеивая поверхностью поля. Норма внесения должна составлять не менее 30-35% от общего количества, рассчитанного для получения запланированного урожая. Осенне-зимние осадки позволят перейти элементам питания в состояние раствора и проникнуть в верхний корнеобитаемый слой почвы.</a:t>
            </a:r>
          </a:p>
        </p:txBody>
      </p:sp>
      <p:sp>
        <p:nvSpPr>
          <p:cNvPr id="4" name="Номер слайда 3"/>
          <p:cNvSpPr>
            <a:spLocks noGrp="1"/>
          </p:cNvSpPr>
          <p:nvPr>
            <p:ph type="sldNum" sz="quarter" idx="4"/>
          </p:nvPr>
        </p:nvSpPr>
        <p:spPr/>
        <p:txBody>
          <a:bodyPr/>
          <a:lstStyle/>
          <a:p>
            <a:fld id="{53AA2489-8771-4ECC-A7A9-19993BD059B0}" type="slidenum">
              <a:rPr lang="ru-RU" smtClean="0"/>
              <a:pPr/>
              <a:t>12</a:t>
            </a:fld>
            <a:endParaRPr lang="ru-RU" dirty="0"/>
          </a:p>
        </p:txBody>
      </p:sp>
    </p:spTree>
    <p:extLst>
      <p:ext uri="{BB962C8B-B14F-4D97-AF65-F5344CB8AC3E}">
        <p14:creationId xmlns:p14="http://schemas.microsoft.com/office/powerpoint/2010/main" val="180417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4" name="Номер слайда 3"/>
          <p:cNvSpPr>
            <a:spLocks noGrp="1"/>
          </p:cNvSpPr>
          <p:nvPr>
            <p:ph type="sldNum" sz="quarter" idx="4"/>
          </p:nvPr>
        </p:nvSpPr>
        <p:spPr/>
        <p:txBody>
          <a:bodyPr/>
          <a:lstStyle/>
          <a:p>
            <a:fld id="{53AA2489-8771-4ECC-A7A9-19993BD059B0}" type="slidenum">
              <a:rPr lang="ru-RU" smtClean="0"/>
              <a:pPr/>
              <a:t>13</a:t>
            </a:fld>
            <a:endParaRPr lang="ru-RU" dirty="0"/>
          </a:p>
        </p:txBody>
      </p:sp>
      <p:sp>
        <p:nvSpPr>
          <p:cNvPr id="5" name="Объект 2"/>
          <p:cNvSpPr>
            <a:spLocks noGrp="1"/>
          </p:cNvSpPr>
          <p:nvPr>
            <p:ph idx="1"/>
          </p:nvPr>
        </p:nvSpPr>
        <p:spPr>
          <a:xfrm>
            <a:off x="838200" y="1419224"/>
            <a:ext cx="6324600" cy="4768215"/>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Во время сева целесообразно вносить комплексные минеральные удобрения, предпочитая фосфор. Соотношение NPK должно быть 1:2:1, норма внесения – 30-35% общего количества минеральных удобрений, рассчитанных на запланированный урожай. Однако норма внесения действующего вещества не должна </a:t>
            </a:r>
            <a:r>
              <a:rPr lang="ru-RU" altLang="ru-RU" sz="1600" dirty="0" err="1">
                <a:latin typeface="+mn-lt"/>
                <a:cs typeface="Times New Roman" panose="02020603050405020304" pitchFamily="18" charset="0"/>
              </a:rPr>
              <a:t>превы-шать</a:t>
            </a:r>
            <a:r>
              <a:rPr lang="ru-RU" altLang="ru-RU" sz="1600" dirty="0">
                <a:latin typeface="+mn-lt"/>
                <a:cs typeface="Times New Roman" panose="02020603050405020304" pitchFamily="18" charset="0"/>
              </a:rPr>
              <a:t> 45-50 кг / га. Избыточное количество химических элементов может создать повышенную концентрацию почвенного раствора, что негативно влияет на молодые проростки семян культурных растений.</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Около 35-40% рассчитанных минеральных удобрений целесообразно вносить в подкормку. Основными являются внекорневые подкормки, их проводят 3-4 раза за вегетационный период, когда растения в молодом возрасте. Эти опрыскивание обычно сочетают с внесением средств защиты растений, стимуляторов роста и т.д., что значительно сокращает расходы на дополнительные обработки.</a:t>
            </a:r>
          </a:p>
        </p:txBody>
      </p:sp>
      <p:pic>
        <p:nvPicPr>
          <p:cNvPr id="6" name="Picture 2" descr="Анкерный, дисковый и дисковый параллелограммный сошник, спаренная прикатк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689" y="3780844"/>
            <a:ext cx="3821592" cy="228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ov 09, 2020. #notill. "/>
          <p:cNvPicPr>
            <a:picLocks noChangeAspect="1" noChangeArrowheads="1"/>
          </p:cNvPicPr>
          <p:nvPr/>
        </p:nvPicPr>
        <p:blipFill rotWithShape="1">
          <a:blip r:embed="rId3">
            <a:extLst>
              <a:ext uri="{28A0092B-C50C-407E-A947-70E740481C1C}">
                <a14:useLocalDpi xmlns:a14="http://schemas.microsoft.com/office/drawing/2010/main" val="0"/>
              </a:ext>
            </a:extLst>
          </a:blip>
          <a:srcRect b="5865"/>
          <a:stretch/>
        </p:blipFill>
        <p:spPr bwMode="auto">
          <a:xfrm>
            <a:off x="7435689" y="1506466"/>
            <a:ext cx="3821592" cy="214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61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4" name="Номер слайда 3"/>
          <p:cNvSpPr>
            <a:spLocks noGrp="1"/>
          </p:cNvSpPr>
          <p:nvPr>
            <p:ph type="sldNum" sz="quarter" idx="4"/>
          </p:nvPr>
        </p:nvSpPr>
        <p:spPr/>
        <p:txBody>
          <a:bodyPr/>
          <a:lstStyle/>
          <a:p>
            <a:fld id="{53AA2489-8771-4ECC-A7A9-19993BD059B0}" type="slidenum">
              <a:rPr lang="ru-RU" smtClean="0"/>
              <a:pPr/>
              <a:t>14</a:t>
            </a:fld>
            <a:endParaRPr lang="ru-RU" dirty="0"/>
          </a:p>
        </p:txBody>
      </p:sp>
      <p:sp>
        <p:nvSpPr>
          <p:cNvPr id="5" name="Объект 2"/>
          <p:cNvSpPr>
            <a:spLocks noGrp="1"/>
          </p:cNvSpPr>
          <p:nvPr>
            <p:ph idx="1"/>
          </p:nvPr>
        </p:nvSpPr>
        <p:spPr>
          <a:xfrm>
            <a:off x="838200" y="1419224"/>
            <a:ext cx="7005320" cy="4768215"/>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Около 35-40% дозы минеральных удобрений целесообразно вносить в подкормку. Некорневые подкормки проводят 3-4 раза за вегетационный период.</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По технологии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минеральные удобрения можно вносить: </a:t>
            </a:r>
          </a:p>
          <a:p>
            <a:pPr marL="630238" algn="just">
              <a:lnSpc>
                <a:spcPct val="100000"/>
              </a:lnSpc>
              <a:spcBef>
                <a:spcPct val="0"/>
              </a:spcBef>
              <a:spcAft>
                <a:spcPts val="600"/>
              </a:spcAft>
            </a:pPr>
            <a:r>
              <a:rPr lang="ru-RU" altLang="ru-RU" sz="1600" dirty="0">
                <a:latin typeface="+mn-lt"/>
                <a:cs typeface="Times New Roman" panose="02020603050405020304" pitchFamily="18" charset="0"/>
              </a:rPr>
              <a:t>на глубину заделки семян с посевом (или отдельным проходом сеялки); </a:t>
            </a:r>
          </a:p>
          <a:p>
            <a:pPr marL="630238" algn="just">
              <a:lnSpc>
                <a:spcPct val="100000"/>
              </a:lnSpc>
              <a:spcBef>
                <a:spcPct val="0"/>
              </a:spcBef>
              <a:spcAft>
                <a:spcPts val="600"/>
              </a:spcAft>
            </a:pPr>
            <a:r>
              <a:rPr lang="ru-RU" altLang="ru-RU" sz="1600" dirty="0">
                <a:latin typeface="+mn-lt"/>
                <a:cs typeface="Times New Roman" panose="02020603050405020304" pitchFamily="18" charset="0"/>
              </a:rPr>
              <a:t>поверхностно вразброс; </a:t>
            </a:r>
          </a:p>
          <a:p>
            <a:pPr marL="630238" algn="just">
              <a:lnSpc>
                <a:spcPct val="100000"/>
              </a:lnSpc>
              <a:spcBef>
                <a:spcPct val="0"/>
              </a:spcBef>
              <a:spcAft>
                <a:spcPts val="600"/>
              </a:spcAft>
            </a:pPr>
            <a:r>
              <a:rPr lang="ru-RU" altLang="ru-RU" sz="1600" dirty="0">
                <a:latin typeface="+mn-lt"/>
                <a:cs typeface="Times New Roman" panose="02020603050405020304" pitchFamily="18" charset="0"/>
              </a:rPr>
              <a:t>по вегетирующим растениям. </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В технологии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благодаря большему накоплению и лучшему сохранению влаги, в том числе в верхнем слое почвы, растения потребляют элементы питания из почвы, не испытывая при этом дискомфорта. </a:t>
            </a:r>
          </a:p>
        </p:txBody>
      </p:sp>
      <p:pic>
        <p:nvPicPr>
          <p:cNvPr id="9" name="Picture 2" descr="https://content.govdelivery.com/attachments/fancy_images/USDANRCS/2016/05/881710/913904/no-till-growth_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b="20753"/>
          <a:stretch/>
        </p:blipFill>
        <p:spPr bwMode="auto">
          <a:xfrm>
            <a:off x="8187192" y="1497337"/>
            <a:ext cx="2988808" cy="315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s://i.ytimg.com/vi/MjaWVpXWG9Y/maxresdefault.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88420" y="4820494"/>
            <a:ext cx="2991998" cy="131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41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4" name="Номер слайда 3"/>
          <p:cNvSpPr>
            <a:spLocks noGrp="1"/>
          </p:cNvSpPr>
          <p:nvPr>
            <p:ph type="sldNum" sz="quarter" idx="4"/>
          </p:nvPr>
        </p:nvSpPr>
        <p:spPr/>
        <p:txBody>
          <a:bodyPr/>
          <a:lstStyle/>
          <a:p>
            <a:fld id="{53AA2489-8771-4ECC-A7A9-19993BD059B0}" type="slidenum">
              <a:rPr lang="ru-RU" smtClean="0"/>
              <a:pPr/>
              <a:t>15</a:t>
            </a:fld>
            <a:endParaRPr lang="ru-RU" dirty="0"/>
          </a:p>
        </p:txBody>
      </p:sp>
      <p:sp>
        <p:nvSpPr>
          <p:cNvPr id="5" name="Объект 2"/>
          <p:cNvSpPr>
            <a:spLocks noGrp="1"/>
          </p:cNvSpPr>
          <p:nvPr>
            <p:ph idx="1"/>
          </p:nvPr>
        </p:nvSpPr>
        <p:spPr>
          <a:xfrm>
            <a:off x="838200" y="1419224"/>
            <a:ext cx="10358120" cy="4768215"/>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Прибавки в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технологии для пшеницы обеспечивает предшественник – горох, поэтому его целесообразно вводить в севооборот. Горох, как все бобовые культуры, фиксирует атмосферный азот, который на следующий год превратится в дополнительные 7 ц/га зерновых единиц.</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Важно соблюдать в технологии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обеспеченность почв подвижным фосфором. В южных регионах центнер аммофоса, как показали исследования Ставропольский НИИСХ, даёт прибавку 15‑22 ц/га зерна кукурузы.</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На черноземных почвах подсолнечник и соя лучше отзываются, если удобрения в повышенной дозировке вносятся под предшественника. Отмечается, если вносить удобрения под сою кормить при посеве, то всходы могут быть изреженными, подавленными, тогда как без удобрений она взойдёт хорошо.</a:t>
            </a:r>
          </a:p>
        </p:txBody>
      </p:sp>
      <p:pic>
        <p:nvPicPr>
          <p:cNvPr id="7" name="Picture 2" descr="https://www.striptillfarmer.com/ext/resources/images/issues/2018/STF-Summer/049_Klink-Farm_JZ_0618_web.jpg?height=635&amp;t=1532448316&amp;width=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580" y="3752531"/>
            <a:ext cx="3670280" cy="23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47724" y="3668349"/>
            <a:ext cx="6335396" cy="3554819"/>
          </a:xfrm>
          <a:prstGeom prst="rect">
            <a:avLst/>
          </a:prstGeom>
        </p:spPr>
        <p:txBody>
          <a:bodyPr>
            <a:noAutofit/>
          </a:bodyPr>
          <a:lstStyle/>
          <a:p>
            <a:pPr indent="360000" algn="just">
              <a:spcBef>
                <a:spcPct val="0"/>
              </a:spcBef>
              <a:spcAft>
                <a:spcPts val="600"/>
              </a:spcAft>
            </a:pPr>
            <a:r>
              <a:rPr lang="ru-RU" altLang="ru-RU" sz="1600" dirty="0">
                <a:cs typeface="Times New Roman" panose="02020603050405020304" pitchFamily="18" charset="0"/>
              </a:rPr>
              <a:t>В Аргентине под сою и подсолнечник удобрения не вносят. Предшественников – пшеницу и кукурузу – удобряют по полной программе, получая по пшенице 70‑90 ц/га, по кукурузе –120‑110 ц </a:t>
            </a:r>
            <a:br>
              <a:rPr lang="ru-RU" altLang="ru-RU" sz="1600" dirty="0">
                <a:cs typeface="Times New Roman" panose="02020603050405020304" pitchFamily="18" charset="0"/>
              </a:rPr>
            </a:br>
            <a:r>
              <a:rPr lang="ru-RU" altLang="ru-RU" sz="1600" dirty="0">
                <a:cs typeface="Times New Roman" panose="02020603050405020304" pitchFamily="18" charset="0"/>
              </a:rPr>
              <a:t>с 1 га. А на следующий год по сое и подсолнечнику получают прибавку урожая 4‑4,5 ц/га на последействии. </a:t>
            </a:r>
          </a:p>
        </p:txBody>
      </p:sp>
    </p:spTree>
    <p:extLst>
      <p:ext uri="{BB962C8B-B14F-4D97-AF65-F5344CB8AC3E}">
        <p14:creationId xmlns:p14="http://schemas.microsoft.com/office/powerpoint/2010/main" val="1051985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технологии </a:t>
            </a:r>
            <a:r>
              <a:rPr lang="en-US" dirty="0"/>
              <a:t>No-Till</a:t>
            </a:r>
            <a:r>
              <a:rPr lang="ru-RU" dirty="0"/>
              <a:t> внесение удобрений обязательно, </a:t>
            </a:r>
            <a:br>
              <a:rPr lang="ru-RU" dirty="0"/>
            </a:br>
            <a:r>
              <a:rPr lang="ru-RU" dirty="0"/>
              <a:t>особенно в первые годы освоения</a:t>
            </a:r>
          </a:p>
        </p:txBody>
      </p:sp>
      <p:sp>
        <p:nvSpPr>
          <p:cNvPr id="3" name="Объект 2"/>
          <p:cNvSpPr>
            <a:spLocks noGrp="1"/>
          </p:cNvSpPr>
          <p:nvPr>
            <p:ph idx="1"/>
          </p:nvPr>
        </p:nvSpPr>
        <p:spPr>
          <a:xfrm>
            <a:off x="838200" y="1598664"/>
            <a:ext cx="10515600" cy="4351338"/>
          </a:xfrm>
        </p:spPr>
        <p:txBody>
          <a:bodyPr>
            <a:normAutofit/>
          </a:bodyPr>
          <a:lstStyle/>
          <a:p>
            <a:pPr marL="0" indent="360000" algn="just">
              <a:lnSpc>
                <a:spcPct val="120000"/>
              </a:lnSpc>
              <a:spcBef>
                <a:spcPts val="0"/>
              </a:spcBef>
              <a:spcAft>
                <a:spcPts val="600"/>
              </a:spcAft>
              <a:buNone/>
            </a:pPr>
            <a:r>
              <a:rPr lang="ru-RU" sz="1600" dirty="0">
                <a:latin typeface="+mn-lt"/>
              </a:rPr>
              <a:t>В Ставропольском крае без внесения минеральных удобрений урожайность озимой пшеницы по традиционной технологии составила 2,67, по технологии </a:t>
            </a:r>
            <a:r>
              <a:rPr lang="en-US" sz="1600" dirty="0">
                <a:latin typeface="+mn-lt"/>
              </a:rPr>
              <a:t>No-Till</a:t>
            </a:r>
            <a:r>
              <a:rPr lang="ru-RU" sz="1600" dirty="0">
                <a:latin typeface="+mn-lt"/>
              </a:rPr>
              <a:t> – 2,53 т/га, или на 0,14 т/га меньше. Снижение урожайности математически не доказуемо и находилось в пределах ошибки опыта, но оно проявилось во все три года исследований. Поэтому при возделывании сельскохозяйственных культур по технологии </a:t>
            </a:r>
            <a:r>
              <a:rPr lang="en-US" sz="1600" dirty="0">
                <a:latin typeface="+mn-lt"/>
              </a:rPr>
              <a:t>No-Till</a:t>
            </a:r>
            <a:r>
              <a:rPr lang="ru-RU" sz="1600" dirty="0">
                <a:latin typeface="+mn-lt"/>
              </a:rPr>
              <a:t> средства следует вкладывать в покупку и внесение минеральных удобрений.</a:t>
            </a:r>
          </a:p>
          <a:p>
            <a:pPr marL="0" indent="360000" algn="just">
              <a:lnSpc>
                <a:spcPct val="120000"/>
              </a:lnSpc>
              <a:spcBef>
                <a:spcPts val="0"/>
              </a:spcBef>
              <a:spcAft>
                <a:spcPts val="600"/>
              </a:spcAft>
              <a:buNone/>
            </a:pPr>
            <a:r>
              <a:rPr lang="ru-RU" sz="1600" dirty="0">
                <a:latin typeface="+mn-lt"/>
              </a:rPr>
              <a:t>В связи с этим иногда высказывается мнение, что если вносить удобрения, то и по традиционной технологии можно получать еще большую урожайность, чем по технологии </a:t>
            </a:r>
            <a:r>
              <a:rPr lang="en-US" sz="1600" dirty="0">
                <a:latin typeface="+mn-lt"/>
              </a:rPr>
              <a:t>No-Till</a:t>
            </a:r>
            <a:r>
              <a:rPr lang="ru-RU" sz="1600" dirty="0">
                <a:latin typeface="+mn-lt"/>
              </a:rPr>
              <a:t>. Однако исследования показали, что при одинаковых дозах внесения минеральных удобрений рост урожайности озимой пшеницы по традиционной технологии составил 1,58-1,82 т/га (59,3-68,0%), по технологии </a:t>
            </a:r>
            <a:r>
              <a:rPr lang="en-US" sz="1600" dirty="0">
                <a:latin typeface="+mn-lt"/>
              </a:rPr>
              <a:t>No-Till</a:t>
            </a:r>
            <a:r>
              <a:rPr lang="ru-RU" sz="1600" dirty="0">
                <a:latin typeface="+mn-lt"/>
              </a:rPr>
              <a:t> – 2,61-2,87 т/га, или 103,2-113,4%.</a:t>
            </a:r>
          </a:p>
          <a:p>
            <a:pPr marL="0" indent="360000" algn="just">
              <a:lnSpc>
                <a:spcPct val="120000"/>
              </a:lnSpc>
              <a:spcBef>
                <a:spcPts val="0"/>
              </a:spcBef>
              <a:spcAft>
                <a:spcPts val="600"/>
              </a:spcAft>
              <a:buNone/>
            </a:pPr>
            <a:r>
              <a:rPr lang="ru-RU" sz="1600" dirty="0">
                <a:latin typeface="+mn-lt"/>
              </a:rPr>
              <a:t>Минеральные удобрения более эффективны в системе </a:t>
            </a:r>
            <a:r>
              <a:rPr lang="en-US" sz="1600" dirty="0">
                <a:latin typeface="+mn-lt"/>
              </a:rPr>
              <a:t>No-Till</a:t>
            </a:r>
            <a:r>
              <a:rPr lang="ru-RU" sz="1600" dirty="0">
                <a:latin typeface="+mn-lt"/>
              </a:rPr>
              <a:t>, что можно объяснить лучшим обеспечением растений почвенной влагой, чем по традиционной технологии.</a:t>
            </a:r>
          </a:p>
          <a:p>
            <a:pPr marL="0" indent="360000" algn="just">
              <a:lnSpc>
                <a:spcPct val="12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16</a:t>
            </a:fld>
            <a:endParaRPr lang="ru-RU" dirty="0"/>
          </a:p>
        </p:txBody>
      </p:sp>
    </p:spTree>
    <p:extLst>
      <p:ext uri="{BB962C8B-B14F-4D97-AF65-F5344CB8AC3E}">
        <p14:creationId xmlns:p14="http://schemas.microsoft.com/office/powerpoint/2010/main" val="215555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Влияние технологии возделывания и удобрений на прибавку урожая озимой пшеницы (среднее за 2013–2015 гг.)</a:t>
            </a:r>
          </a:p>
        </p:txBody>
      </p:sp>
      <p:sp>
        <p:nvSpPr>
          <p:cNvPr id="4" name="Номер слайда 3"/>
          <p:cNvSpPr>
            <a:spLocks noGrp="1"/>
          </p:cNvSpPr>
          <p:nvPr>
            <p:ph type="sldNum" sz="quarter" idx="4"/>
          </p:nvPr>
        </p:nvSpPr>
        <p:spPr/>
        <p:txBody>
          <a:bodyPr/>
          <a:lstStyle/>
          <a:p>
            <a:fld id="{53AA2489-8771-4ECC-A7A9-19993BD059B0}" type="slidenum">
              <a:rPr lang="ru-RU" smtClean="0"/>
              <a:pPr/>
              <a:t>17</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626271036"/>
              </p:ext>
            </p:extLst>
          </p:nvPr>
        </p:nvGraphicFramePr>
        <p:xfrm>
          <a:off x="930910" y="1387793"/>
          <a:ext cx="10336530" cy="4682814"/>
        </p:xfrm>
        <a:graphic>
          <a:graphicData uri="http://schemas.openxmlformats.org/drawingml/2006/table">
            <a:tbl>
              <a:tblPr>
                <a:solidFill>
                  <a:srgbClr val="E9EBF5"/>
                </a:solidFill>
              </a:tblPr>
              <a:tblGrid>
                <a:gridCol w="2067306">
                  <a:extLst>
                    <a:ext uri="{9D8B030D-6E8A-4147-A177-3AD203B41FA5}">
                      <a16:colId xmlns:a16="http://schemas.microsoft.com/office/drawing/2014/main" val="20000"/>
                    </a:ext>
                  </a:extLst>
                </a:gridCol>
                <a:gridCol w="2067306">
                  <a:extLst>
                    <a:ext uri="{9D8B030D-6E8A-4147-A177-3AD203B41FA5}">
                      <a16:colId xmlns:a16="http://schemas.microsoft.com/office/drawing/2014/main" val="20001"/>
                    </a:ext>
                  </a:extLst>
                </a:gridCol>
                <a:gridCol w="2067306">
                  <a:extLst>
                    <a:ext uri="{9D8B030D-6E8A-4147-A177-3AD203B41FA5}">
                      <a16:colId xmlns:a16="http://schemas.microsoft.com/office/drawing/2014/main" val="20002"/>
                    </a:ext>
                  </a:extLst>
                </a:gridCol>
                <a:gridCol w="2067306">
                  <a:extLst>
                    <a:ext uri="{9D8B030D-6E8A-4147-A177-3AD203B41FA5}">
                      <a16:colId xmlns:a16="http://schemas.microsoft.com/office/drawing/2014/main" val="20003"/>
                    </a:ext>
                  </a:extLst>
                </a:gridCol>
                <a:gridCol w="2067306">
                  <a:extLst>
                    <a:ext uri="{9D8B030D-6E8A-4147-A177-3AD203B41FA5}">
                      <a16:colId xmlns:a16="http://schemas.microsoft.com/office/drawing/2014/main" val="20004"/>
                    </a:ext>
                  </a:extLst>
                </a:gridCol>
              </a:tblGrid>
              <a:tr h="536566">
                <a:tc rowSpan="2">
                  <a:txBody>
                    <a:bodyPr/>
                    <a:lstStyle/>
                    <a:p>
                      <a:pPr algn="ctr"/>
                      <a:r>
                        <a:rPr lang="ru-RU" sz="1800" b="1" dirty="0">
                          <a:solidFill>
                            <a:schemeClr val="bg1"/>
                          </a:solidFill>
                          <a:effectLst/>
                          <a:latin typeface="+mn-lt"/>
                          <a:cs typeface="Times New Roman" pitchFamily="18" charset="0"/>
                        </a:rPr>
                        <a:t>Технология</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rowSpan="2">
                  <a:txBody>
                    <a:bodyPr/>
                    <a:lstStyle/>
                    <a:p>
                      <a:pPr algn="ctr"/>
                      <a:r>
                        <a:rPr lang="ru-RU" sz="1800" b="1" dirty="0">
                          <a:solidFill>
                            <a:schemeClr val="bg1"/>
                          </a:solidFill>
                          <a:effectLst/>
                          <a:latin typeface="+mn-lt"/>
                          <a:cs typeface="Times New Roman" pitchFamily="18" charset="0"/>
                        </a:rPr>
                        <a:t>Доза удобрений</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rowSpan="2">
                  <a:txBody>
                    <a:bodyPr/>
                    <a:lstStyle/>
                    <a:p>
                      <a:pPr algn="ctr"/>
                      <a:r>
                        <a:rPr lang="ru-RU" sz="1800" b="1" dirty="0">
                          <a:solidFill>
                            <a:schemeClr val="bg1"/>
                          </a:solidFill>
                          <a:effectLst/>
                          <a:latin typeface="+mn-lt"/>
                          <a:cs typeface="Times New Roman" pitchFamily="18" charset="0"/>
                        </a:rPr>
                        <a:t>Урожайность, т/га</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gridSpan="2">
                  <a:txBody>
                    <a:bodyPr/>
                    <a:lstStyle/>
                    <a:p>
                      <a:pPr algn="ctr"/>
                      <a:r>
                        <a:rPr lang="ru-RU" sz="1800" b="1" dirty="0">
                          <a:solidFill>
                            <a:schemeClr val="bg1"/>
                          </a:solidFill>
                          <a:effectLst/>
                          <a:latin typeface="+mn-lt"/>
                          <a:cs typeface="Times New Roman" pitchFamily="18" charset="0"/>
                        </a:rPr>
                        <a:t>Прибавка урожая от удобрений</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ru-RU"/>
                    </a:p>
                  </a:txBody>
                  <a:tcPr/>
                </a:tc>
                <a:extLst>
                  <a:ext uri="{0D108BD9-81ED-4DB2-BD59-A6C34878D82A}">
                    <a16:rowId xmlns:a16="http://schemas.microsoft.com/office/drawing/2014/main" val="10001"/>
                  </a:ext>
                </a:extLst>
              </a:tr>
              <a:tr h="35732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2000" dirty="0">
                          <a:solidFill>
                            <a:schemeClr val="bg1"/>
                          </a:solidFill>
                          <a:effectLst/>
                          <a:latin typeface="+mn-lt"/>
                          <a:cs typeface="Times New Roman" pitchFamily="18" charset="0"/>
                        </a:rPr>
                        <a:t>т/га</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ctr"/>
                      <a:r>
                        <a:rPr lang="ru-RU" sz="2000" dirty="0">
                          <a:solidFill>
                            <a:schemeClr val="bg1"/>
                          </a:solidFill>
                          <a:effectLst/>
                          <a:latin typeface="+mn-lt"/>
                          <a:cs typeface="Times New Roman" pitchFamily="18" charset="0"/>
                        </a:rPr>
                        <a:t>%</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714397">
                <a:tc>
                  <a:txBody>
                    <a:bodyPr/>
                    <a:lstStyle/>
                    <a:p>
                      <a:pPr algn="ctr"/>
                      <a:r>
                        <a:rPr lang="ru-RU" sz="1600" dirty="0">
                          <a:effectLst/>
                          <a:latin typeface="+mn-lt"/>
                          <a:cs typeface="Times New Roman" pitchFamily="18" charset="0"/>
                        </a:rPr>
                        <a:t>Традиционная</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Без удобрений </a:t>
                      </a:r>
                      <a:r>
                        <a:rPr lang="en-AU" sz="1600" dirty="0">
                          <a:effectLst/>
                          <a:latin typeface="+mn-lt"/>
                          <a:cs typeface="Times New Roman" pitchFamily="18" charset="0"/>
                        </a:rPr>
                        <a:t>N90P60R60 N160P90R60</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2,67</a:t>
                      </a:r>
                      <a:br>
                        <a:rPr lang="ru-RU" sz="1600" dirty="0">
                          <a:effectLst/>
                          <a:latin typeface="+mn-lt"/>
                          <a:cs typeface="Times New Roman" pitchFamily="18" charset="0"/>
                        </a:rPr>
                      </a:br>
                      <a:r>
                        <a:rPr lang="ru-RU" sz="1600" dirty="0">
                          <a:effectLst/>
                          <a:latin typeface="+mn-lt"/>
                          <a:cs typeface="Times New Roman" pitchFamily="18" charset="0"/>
                        </a:rPr>
                        <a:t>4, 25</a:t>
                      </a:r>
                    </a:p>
                    <a:p>
                      <a:pPr algn="ctr"/>
                      <a:r>
                        <a:rPr lang="ru-RU" sz="1600" dirty="0">
                          <a:effectLst/>
                          <a:latin typeface="+mn-lt"/>
                          <a:cs typeface="Times New Roman" pitchFamily="18" charset="0"/>
                        </a:rPr>
                        <a:t>4,49</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a:t>
                      </a:r>
                      <a:br>
                        <a:rPr lang="ru-RU" sz="1600" dirty="0">
                          <a:effectLst/>
                          <a:latin typeface="+mn-lt"/>
                          <a:cs typeface="Times New Roman" pitchFamily="18" charset="0"/>
                        </a:rPr>
                      </a:br>
                      <a:r>
                        <a:rPr lang="ru-RU" sz="1600" dirty="0">
                          <a:effectLst/>
                          <a:latin typeface="+mn-lt"/>
                          <a:cs typeface="Times New Roman" pitchFamily="18" charset="0"/>
                        </a:rPr>
                        <a:t>1,58</a:t>
                      </a:r>
                    </a:p>
                    <a:p>
                      <a:pPr algn="ctr"/>
                      <a:r>
                        <a:rPr lang="ru-RU" sz="1600" dirty="0">
                          <a:effectLst/>
                          <a:latin typeface="+mn-lt"/>
                          <a:cs typeface="Times New Roman" pitchFamily="18" charset="0"/>
                        </a:rPr>
                        <a:t>1,82</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a:t>
                      </a:r>
                      <a:br>
                        <a:rPr lang="ru-RU" sz="1600" dirty="0">
                          <a:effectLst/>
                          <a:latin typeface="+mn-lt"/>
                          <a:cs typeface="Times New Roman" pitchFamily="18" charset="0"/>
                        </a:rPr>
                      </a:br>
                      <a:r>
                        <a:rPr lang="ru-RU" sz="1600" dirty="0">
                          <a:effectLst/>
                          <a:latin typeface="+mn-lt"/>
                          <a:cs typeface="Times New Roman" pitchFamily="18" charset="0"/>
                        </a:rPr>
                        <a:t>59,3</a:t>
                      </a:r>
                    </a:p>
                    <a:p>
                      <a:pPr algn="ctr"/>
                      <a:r>
                        <a:rPr lang="ru-RU" sz="1600" dirty="0">
                          <a:effectLst/>
                          <a:latin typeface="+mn-lt"/>
                          <a:cs typeface="Times New Roman" pitchFamily="18" charset="0"/>
                        </a:rPr>
                        <a:t>68,0</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3"/>
                  </a:ext>
                </a:extLst>
              </a:tr>
              <a:tr h="1714397">
                <a:tc>
                  <a:txBody>
                    <a:bodyPr/>
                    <a:lstStyle/>
                    <a:p>
                      <a:pPr algn="ctr"/>
                      <a:r>
                        <a:rPr lang="en-AU" sz="1600" dirty="0">
                          <a:effectLst/>
                          <a:latin typeface="+mn-lt"/>
                          <a:cs typeface="Times New Roman" pitchFamily="18" charset="0"/>
                        </a:rPr>
                        <a:t>No-Till</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r>
                        <a:rPr lang="ru-RU" sz="1600" dirty="0">
                          <a:effectLst/>
                          <a:latin typeface="+mn-lt"/>
                          <a:cs typeface="Times New Roman" pitchFamily="18" charset="0"/>
                        </a:rPr>
                        <a:t>Без удобрений </a:t>
                      </a:r>
                      <a:r>
                        <a:rPr lang="en-AU" sz="1600" dirty="0">
                          <a:effectLst/>
                          <a:latin typeface="+mn-lt"/>
                          <a:cs typeface="Times New Roman" pitchFamily="18" charset="0"/>
                        </a:rPr>
                        <a:t>N90P60R60 N160P90R60</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r>
                        <a:rPr lang="ru-RU" sz="1600" dirty="0">
                          <a:effectLst/>
                          <a:latin typeface="+mn-lt"/>
                          <a:cs typeface="Times New Roman" pitchFamily="18" charset="0"/>
                        </a:rPr>
                        <a:t>2,53</a:t>
                      </a:r>
                      <a:br>
                        <a:rPr lang="ru-RU" sz="1600" dirty="0">
                          <a:effectLst/>
                          <a:latin typeface="+mn-lt"/>
                          <a:cs typeface="Times New Roman" pitchFamily="18" charset="0"/>
                        </a:rPr>
                      </a:br>
                      <a:r>
                        <a:rPr lang="ru-RU" sz="1600" dirty="0">
                          <a:effectLst/>
                          <a:latin typeface="+mn-lt"/>
                          <a:cs typeface="Times New Roman" pitchFamily="18" charset="0"/>
                        </a:rPr>
                        <a:t>5,14</a:t>
                      </a:r>
                    </a:p>
                    <a:p>
                      <a:pPr algn="ctr"/>
                      <a:r>
                        <a:rPr lang="ru-RU" sz="1600" dirty="0">
                          <a:effectLst/>
                          <a:latin typeface="+mn-lt"/>
                          <a:cs typeface="Times New Roman" pitchFamily="18" charset="0"/>
                        </a:rPr>
                        <a:t>5,40</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r>
                        <a:rPr lang="ru-RU" sz="1600" dirty="0">
                          <a:effectLst/>
                          <a:latin typeface="+mn-lt"/>
                          <a:cs typeface="Times New Roman" pitchFamily="18" charset="0"/>
                        </a:rPr>
                        <a:t>–</a:t>
                      </a:r>
                      <a:br>
                        <a:rPr lang="ru-RU" sz="1600" dirty="0">
                          <a:effectLst/>
                          <a:latin typeface="+mn-lt"/>
                          <a:cs typeface="Times New Roman" pitchFamily="18" charset="0"/>
                        </a:rPr>
                      </a:br>
                      <a:r>
                        <a:rPr lang="ru-RU" sz="1600" dirty="0">
                          <a:effectLst/>
                          <a:latin typeface="+mn-lt"/>
                          <a:cs typeface="Times New Roman" pitchFamily="18" charset="0"/>
                        </a:rPr>
                        <a:t>2,61</a:t>
                      </a:r>
                    </a:p>
                    <a:p>
                      <a:pPr algn="ctr"/>
                      <a:r>
                        <a:rPr lang="ru-RU" sz="1600" dirty="0">
                          <a:effectLst/>
                          <a:latin typeface="+mn-lt"/>
                          <a:cs typeface="Times New Roman" pitchFamily="18" charset="0"/>
                        </a:rPr>
                        <a:t>2,87</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r>
                        <a:rPr lang="ru-RU" sz="1600" dirty="0">
                          <a:effectLst/>
                          <a:latin typeface="+mn-lt"/>
                          <a:cs typeface="Times New Roman" pitchFamily="18" charset="0"/>
                        </a:rPr>
                        <a:t>–</a:t>
                      </a:r>
                      <a:br>
                        <a:rPr lang="ru-RU" sz="1600" dirty="0">
                          <a:effectLst/>
                          <a:latin typeface="+mn-lt"/>
                          <a:cs typeface="Times New Roman" pitchFamily="18" charset="0"/>
                        </a:rPr>
                      </a:br>
                      <a:r>
                        <a:rPr lang="ru-RU" sz="1600" dirty="0">
                          <a:effectLst/>
                          <a:latin typeface="+mn-lt"/>
                          <a:cs typeface="Times New Roman" pitchFamily="18" charset="0"/>
                        </a:rPr>
                        <a:t>103,2</a:t>
                      </a:r>
                    </a:p>
                    <a:p>
                      <a:pPr algn="ctr"/>
                      <a:r>
                        <a:rPr lang="ru-RU" sz="1600" dirty="0">
                          <a:effectLst/>
                          <a:latin typeface="+mn-lt"/>
                          <a:cs typeface="Times New Roman" pitchFamily="18" charset="0"/>
                        </a:rPr>
                        <a:t>113,4</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004"/>
                  </a:ext>
                </a:extLst>
              </a:tr>
              <a:tr h="357320">
                <a:tc>
                  <a:txBody>
                    <a:bodyPr/>
                    <a:lstStyle/>
                    <a:p>
                      <a:pPr algn="ctr"/>
                      <a:r>
                        <a:rPr lang="ru-RU" sz="1600" dirty="0">
                          <a:effectLst/>
                          <a:latin typeface="+mn-lt"/>
                          <a:cs typeface="Times New Roman" pitchFamily="18" charset="0"/>
                        </a:rPr>
                        <a:t>НСР0,95</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a:effectLst/>
                          <a:latin typeface="+mn-lt"/>
                          <a:cs typeface="Times New Roman" pitchFamily="18" charset="0"/>
                        </a:rPr>
                        <a:t> </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0,47</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effectLst/>
                          <a:latin typeface="+mn-lt"/>
                          <a:cs typeface="Times New Roman" pitchFamily="18" charset="0"/>
                        </a:rPr>
                        <a:t>–</a:t>
                      </a:r>
                    </a:p>
                  </a:txBody>
                  <a:tcPr marL="27664" marR="27664" marT="27667" marB="27667"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159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4" name="Номер слайда 3"/>
          <p:cNvSpPr>
            <a:spLocks noGrp="1"/>
          </p:cNvSpPr>
          <p:nvPr>
            <p:ph type="sldNum" sz="quarter" idx="4"/>
          </p:nvPr>
        </p:nvSpPr>
        <p:spPr/>
        <p:txBody>
          <a:bodyPr/>
          <a:lstStyle/>
          <a:p>
            <a:fld id="{53AA2489-8771-4ECC-A7A9-19993BD059B0}" type="slidenum">
              <a:rPr lang="ru-RU" smtClean="0"/>
              <a:pPr/>
              <a:t>18</a:t>
            </a:fld>
            <a:endParaRPr lang="ru-RU" dirty="0"/>
          </a:p>
        </p:txBody>
      </p:sp>
      <p:sp>
        <p:nvSpPr>
          <p:cNvPr id="5" name="Объект 2"/>
          <p:cNvSpPr>
            <a:spLocks noGrp="1"/>
          </p:cNvSpPr>
          <p:nvPr>
            <p:ph idx="1"/>
          </p:nvPr>
        </p:nvSpPr>
        <p:spPr>
          <a:xfrm>
            <a:off x="838200" y="1419224"/>
            <a:ext cx="6751320" cy="4768215"/>
          </a:xfrm>
        </p:spPr>
        <p:txBody>
          <a:bodyPr>
            <a:noAutofit/>
          </a:bodyPr>
          <a:lstStyle/>
          <a:p>
            <a:pPr marL="0" indent="360000" algn="just">
              <a:lnSpc>
                <a:spcPct val="100000"/>
              </a:lnSpc>
              <a:spcBef>
                <a:spcPct val="0"/>
              </a:spcBef>
              <a:spcAft>
                <a:spcPts val="600"/>
              </a:spcAft>
              <a:buFontTx/>
              <a:buNone/>
            </a:pPr>
            <a:r>
              <a:rPr lang="ru-RU" altLang="ru-RU" sz="1600" spc="-30" dirty="0">
                <a:latin typeface="+mn-lt"/>
                <a:cs typeface="Times New Roman" panose="02020603050405020304" pitchFamily="18" charset="0"/>
              </a:rPr>
              <a:t>Для сокращения потерь азота целесообразно применять пролонгированные формы азотных удобрений или удобрения с ингибиторами, которые замедляют процесс высвобождения азота из минеральных удобрений. </a:t>
            </a:r>
          </a:p>
          <a:p>
            <a:pPr marL="0" indent="360000" algn="just">
              <a:lnSpc>
                <a:spcPct val="100000"/>
              </a:lnSpc>
              <a:spcBef>
                <a:spcPct val="0"/>
              </a:spcBef>
              <a:spcAft>
                <a:spcPts val="600"/>
              </a:spcAft>
              <a:buFontTx/>
              <a:buNone/>
            </a:pPr>
            <a:r>
              <a:rPr lang="ru-RU" altLang="ru-RU" sz="1600" spc="-30" dirty="0">
                <a:latin typeface="+mn-lt"/>
                <a:cs typeface="Times New Roman" panose="02020603050405020304" pitchFamily="18" charset="0"/>
              </a:rPr>
              <a:t>Время для внесения удобрений подбирается так, чтобы растению было доступно оптимальное количество питательных веществ.</a:t>
            </a:r>
          </a:p>
          <a:p>
            <a:pPr marL="0" indent="360000" algn="just">
              <a:lnSpc>
                <a:spcPct val="100000"/>
              </a:lnSpc>
              <a:spcBef>
                <a:spcPct val="0"/>
              </a:spcBef>
              <a:spcAft>
                <a:spcPts val="600"/>
              </a:spcAft>
              <a:buFontTx/>
              <a:buNone/>
            </a:pPr>
            <a:r>
              <a:rPr lang="ru-RU" altLang="ru-RU" sz="1600" spc="-30" dirty="0">
                <a:latin typeface="+mn-lt"/>
                <a:cs typeface="Times New Roman" panose="02020603050405020304" pitchFamily="18" charset="0"/>
              </a:rPr>
              <a:t>Есть рекомендации, в которых указывается возможность  переноса внесения азотных удобрений на осень, и тем самым разгрузить весенний график работ и сэкономить на цене удобрений. </a:t>
            </a:r>
          </a:p>
          <a:p>
            <a:pPr marL="0" indent="360000" algn="just">
              <a:lnSpc>
                <a:spcPct val="100000"/>
              </a:lnSpc>
              <a:spcBef>
                <a:spcPct val="0"/>
              </a:spcBef>
              <a:spcAft>
                <a:spcPts val="600"/>
              </a:spcAft>
              <a:buFontTx/>
              <a:buNone/>
            </a:pPr>
            <a:r>
              <a:rPr lang="ru-RU" altLang="ru-RU" sz="1600" spc="-30" dirty="0">
                <a:latin typeface="+mn-lt"/>
                <a:cs typeface="Times New Roman" panose="02020603050405020304" pitchFamily="18" charset="0"/>
              </a:rPr>
              <a:t>Такие рекомендации очень рискованные, потому что при нулевой технологии остывание и замерзание почвы происходит гораздо дольше, а потери азота из удобрений, внесённых с осени, будут начинаться с момента внесения азота до момента замерзания почвы. Поэтому осеннее внесение – это не рациональный выбор сроков.</a:t>
            </a:r>
          </a:p>
        </p:txBody>
      </p:sp>
      <p:pic>
        <p:nvPicPr>
          <p:cNvPr id="7" name="Picture 2" descr="https://ruf-2.ru/uploaded/images/blog/no_till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730" y="3447841"/>
            <a:ext cx="3358070" cy="191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glavagronom.ru/media/uploads/b4PB7qjh0-nrcs144p2_026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730" y="1499241"/>
            <a:ext cx="3358070" cy="178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93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Содержание гумуса (%) в вариантах с </a:t>
            </a:r>
            <a:r>
              <a:rPr lang="en-US" dirty="0"/>
              <a:t>No-Till</a:t>
            </a:r>
            <a:r>
              <a:rPr lang="ru-RU" dirty="0"/>
              <a:t> технологией </a:t>
            </a:r>
            <a:br>
              <a:rPr lang="ru-RU" dirty="0"/>
            </a:br>
            <a:r>
              <a:rPr lang="ru-RU" dirty="0"/>
              <a:t>при внесении различных удобрений </a:t>
            </a:r>
          </a:p>
        </p:txBody>
      </p:sp>
      <p:sp>
        <p:nvSpPr>
          <p:cNvPr id="4" name="Номер слайда 3"/>
          <p:cNvSpPr>
            <a:spLocks noGrp="1"/>
          </p:cNvSpPr>
          <p:nvPr>
            <p:ph type="sldNum" sz="quarter" idx="4"/>
          </p:nvPr>
        </p:nvSpPr>
        <p:spPr/>
        <p:txBody>
          <a:bodyPr/>
          <a:lstStyle/>
          <a:p>
            <a:fld id="{53AA2489-8771-4ECC-A7A9-19993BD059B0}" type="slidenum">
              <a:rPr lang="ru-RU" smtClean="0"/>
              <a:pPr/>
              <a:t>19</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2466967094"/>
              </p:ext>
            </p:extLst>
          </p:nvPr>
        </p:nvGraphicFramePr>
        <p:xfrm>
          <a:off x="1799392" y="1434872"/>
          <a:ext cx="835292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80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irb.basnet.by/wp-content/uploads/2018/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52625"/>
            <a:ext cx="8181656" cy="318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p:txBody>
          <a:bodyPr/>
          <a:lstStyle/>
          <a:p>
            <a:r>
              <a:rPr lang="ru-RU" dirty="0"/>
              <a:t> </a:t>
            </a:r>
          </a:p>
        </p:txBody>
      </p:sp>
      <p:sp>
        <p:nvSpPr>
          <p:cNvPr id="3" name="Объект 2">
            <a:extLst>
              <a:ext uri="{FF2B5EF4-FFF2-40B4-BE49-F238E27FC236}">
                <a16:creationId xmlns:a16="http://schemas.microsoft.com/office/drawing/2014/main" id="{112407B8-0F87-4A0E-AE54-4A4D863603C9}"/>
              </a:ext>
            </a:extLst>
          </p:cNvPr>
          <p:cNvSpPr>
            <a:spLocks noGrp="1"/>
          </p:cNvSpPr>
          <p:nvPr>
            <p:ph idx="1"/>
          </p:nvPr>
        </p:nvSpPr>
        <p:spPr>
          <a:xfrm>
            <a:off x="838200" y="4851662"/>
            <a:ext cx="10515600" cy="1704817"/>
          </a:xfrm>
        </p:spPr>
        <p:txBody>
          <a:bodyPr numCol="2">
            <a:noAutofit/>
          </a:bodyPr>
          <a:lstStyle/>
          <a:p>
            <a:pPr marL="0" indent="0">
              <a:buClr>
                <a:schemeClr val="accent2"/>
              </a:buClr>
              <a:buNone/>
            </a:pPr>
            <a:r>
              <a:rPr lang="ru-RU" sz="1800" dirty="0">
                <a:latin typeface="+mn-lt"/>
              </a:rPr>
              <a:t>ГОСТ Р 58820-2020 </a:t>
            </a:r>
          </a:p>
          <a:p>
            <a:pPr marL="0" indent="0">
              <a:buClr>
                <a:schemeClr val="accent2"/>
              </a:buClr>
              <a:buNone/>
            </a:pPr>
            <a:r>
              <a:rPr lang="ru-RU" sz="1800" dirty="0">
                <a:latin typeface="+mn-lt"/>
              </a:rPr>
              <a:t>НАЦИОНАЛЬНЫЙ СТАНДАРТ </a:t>
            </a:r>
            <a:br>
              <a:rPr lang="ru-RU" sz="1800" dirty="0">
                <a:latin typeface="+mn-lt"/>
              </a:rPr>
            </a:br>
            <a:r>
              <a:rPr lang="ru-RU" sz="1800" dirty="0">
                <a:latin typeface="+mn-lt"/>
              </a:rPr>
              <a:t>РОССИЙСКОЙ ФЕДЕРАЦИИ</a:t>
            </a:r>
          </a:p>
          <a:p>
            <a:pPr marL="0" indent="0">
              <a:buClr>
                <a:schemeClr val="accent2"/>
              </a:buClr>
              <a:buNone/>
            </a:pPr>
            <a:r>
              <a:rPr lang="ru-RU" sz="1800" dirty="0">
                <a:latin typeface="+mn-lt"/>
              </a:rPr>
              <a:t>ФОСФОГИПС ДЛЯ СЕЛЬСКОГО ХОЗЯЙСТВА</a:t>
            </a:r>
          </a:p>
          <a:p>
            <a:pPr marL="0" indent="0">
              <a:buClr>
                <a:schemeClr val="accent2"/>
              </a:buClr>
              <a:buNone/>
            </a:pPr>
            <a:r>
              <a:rPr lang="ru-RU" sz="1800" dirty="0">
                <a:latin typeface="+mn-lt"/>
              </a:rPr>
              <a:t>Технические условия</a:t>
            </a:r>
          </a:p>
          <a:p>
            <a:pPr marL="0" indent="0">
              <a:buClr>
                <a:schemeClr val="accent2"/>
              </a:buClr>
              <a:buNone/>
            </a:pPr>
            <a:r>
              <a:rPr lang="ru-RU" sz="1800" dirty="0" err="1">
                <a:latin typeface="+mn-lt"/>
              </a:rPr>
              <a:t>Phosphogypsum</a:t>
            </a:r>
            <a:r>
              <a:rPr lang="ru-RU" sz="1800" dirty="0">
                <a:latin typeface="+mn-lt"/>
              </a:rPr>
              <a:t> </a:t>
            </a:r>
            <a:r>
              <a:rPr lang="ru-RU" sz="1800" dirty="0" err="1">
                <a:latin typeface="+mn-lt"/>
              </a:rPr>
              <a:t>for</a:t>
            </a:r>
            <a:r>
              <a:rPr lang="ru-RU" sz="1800" dirty="0">
                <a:latin typeface="+mn-lt"/>
              </a:rPr>
              <a:t> </a:t>
            </a:r>
            <a:r>
              <a:rPr lang="ru-RU" sz="1800" dirty="0" err="1">
                <a:latin typeface="+mn-lt"/>
              </a:rPr>
              <a:t>agriculture</a:t>
            </a:r>
            <a:r>
              <a:rPr lang="ru-RU" sz="1800" dirty="0">
                <a:latin typeface="+mn-lt"/>
              </a:rPr>
              <a:t>. </a:t>
            </a:r>
            <a:br>
              <a:rPr lang="ru-RU" sz="1800" dirty="0">
                <a:latin typeface="+mn-lt"/>
              </a:rPr>
            </a:br>
            <a:r>
              <a:rPr lang="ru-RU" sz="1800" dirty="0" err="1">
                <a:latin typeface="+mn-lt"/>
              </a:rPr>
              <a:t>Specifications</a:t>
            </a:r>
            <a:endParaRPr lang="ru-RU" sz="1800" dirty="0">
              <a:latin typeface="+mn-lt"/>
            </a:endParaRPr>
          </a:p>
          <a:p>
            <a:pPr marL="0" indent="0">
              <a:buClr>
                <a:schemeClr val="accent2"/>
              </a:buClr>
              <a:buNone/>
            </a:pPr>
            <a:endParaRPr lang="ru-RU" sz="1800" dirty="0">
              <a:latin typeface="+mn-lt"/>
            </a:endParaRPr>
          </a:p>
        </p:txBody>
      </p:sp>
      <p:sp>
        <p:nvSpPr>
          <p:cNvPr id="4" name="Номер слайда 3">
            <a:extLst>
              <a:ext uri="{FF2B5EF4-FFF2-40B4-BE49-F238E27FC236}">
                <a16:creationId xmlns:a16="http://schemas.microsoft.com/office/drawing/2014/main" id="{EE2AA14E-9036-4C53-A2E0-30C107F94FBE}"/>
              </a:ext>
            </a:extLst>
          </p:cNvPr>
          <p:cNvSpPr>
            <a:spLocks noGrp="1"/>
          </p:cNvSpPr>
          <p:nvPr>
            <p:ph type="sldNum" sz="quarter" idx="4"/>
          </p:nvPr>
        </p:nvSpPr>
        <p:spPr/>
        <p:txBody>
          <a:bodyPr/>
          <a:lstStyle/>
          <a:p>
            <a:fld id="{53AA2489-8771-4ECC-A7A9-19993BD059B0}" type="slidenum">
              <a:rPr lang="ru-RU" smtClean="0"/>
              <a:pPr/>
              <a:t>2</a:t>
            </a:fld>
            <a:endParaRPr lang="ru-RU" dirty="0"/>
          </a:p>
        </p:txBody>
      </p:sp>
    </p:spTree>
    <p:extLst>
      <p:ext uri="{BB962C8B-B14F-4D97-AF65-F5344CB8AC3E}">
        <p14:creationId xmlns:p14="http://schemas.microsoft.com/office/powerpoint/2010/main" val="273868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p>
        </p:txBody>
      </p:sp>
      <p:sp>
        <p:nvSpPr>
          <p:cNvPr id="3" name="Объект 2"/>
          <p:cNvSpPr>
            <a:spLocks noGrp="1"/>
          </p:cNvSpPr>
          <p:nvPr>
            <p:ph idx="1"/>
          </p:nvPr>
        </p:nvSpPr>
        <p:spPr>
          <a:xfrm>
            <a:off x="838200" y="1598664"/>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Неодинаковое воздействие культур на эрозийные процессы напрямую связано с количеством сформированной биомассы (надземной и подземной), почвенным покровом, равномерностью распределения пожнивных остатков на почвенной поверхности, уровнем воздействия растительных остатков на свойства почвы: плотность, структурность, уровень инфильтрации, пористость, кислотно-основные свойства, биологическое и химическое состояние почвы и проч. Эти компоненты сильно влияют на цепочку взаимодействий «почва- удобрение-растение».</a:t>
            </a:r>
          </a:p>
          <a:p>
            <a:pPr marL="0" indent="360000" algn="just">
              <a:lnSpc>
                <a:spcPct val="100000"/>
              </a:lnSpc>
              <a:spcBef>
                <a:spcPts val="0"/>
              </a:spcBef>
              <a:spcAft>
                <a:spcPts val="600"/>
              </a:spcAft>
              <a:buNone/>
            </a:pPr>
            <a:r>
              <a:rPr lang="ru-RU" sz="1600" dirty="0">
                <a:latin typeface="+mn-lt"/>
              </a:rPr>
              <a:t>Оставление растительных остатков на поверхности почвы обусловливает увеличение численности популяции почвенных макро- и микроорганизмов. Растительные остатки, благодаря формированию мульчирующего слоя на поверхности почвы, способствуют улучшению почвенной структуры, увеличивая стабильность почвенных агрегатов в воде (цементирующее действие органических веществ, полисахаридов, гифов и грибов), повышают водоудерживающую способность почвы и уровень инфильтрации, обеспечивают большую пористость почвы, способствуют почвенной аэрации и уменьшают испарение. В этих условиях проведение химической мелиорации эффективно и положительный сдвиг реакции среды происходит в нормативных пределах.</a:t>
            </a:r>
          </a:p>
        </p:txBody>
      </p:sp>
      <p:sp>
        <p:nvSpPr>
          <p:cNvPr id="4" name="Номер слайда 3"/>
          <p:cNvSpPr>
            <a:spLocks noGrp="1"/>
          </p:cNvSpPr>
          <p:nvPr>
            <p:ph type="sldNum" sz="quarter" idx="4"/>
          </p:nvPr>
        </p:nvSpPr>
        <p:spPr/>
        <p:txBody>
          <a:bodyPr/>
          <a:lstStyle/>
          <a:p>
            <a:fld id="{53AA2489-8771-4ECC-A7A9-19993BD059B0}" type="slidenum">
              <a:rPr lang="ru-RU" smtClean="0"/>
              <a:pPr/>
              <a:t>20</a:t>
            </a:fld>
            <a:endParaRPr lang="ru-RU" dirty="0"/>
          </a:p>
        </p:txBody>
      </p:sp>
    </p:spTree>
    <p:extLst>
      <p:ext uri="{BB962C8B-B14F-4D97-AF65-F5344CB8AC3E}">
        <p14:creationId xmlns:p14="http://schemas.microsoft.com/office/powerpoint/2010/main" val="294691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Проблема химической мелиорации в технологии </a:t>
            </a:r>
            <a:r>
              <a:rPr lang="en-US" dirty="0"/>
              <a:t>No-Till</a:t>
            </a:r>
            <a:endParaRPr lang="ru-RU" dirty="0"/>
          </a:p>
        </p:txBody>
      </p:sp>
      <p:sp>
        <p:nvSpPr>
          <p:cNvPr id="3" name="Объект 2"/>
          <p:cNvSpPr>
            <a:spLocks noGrp="1"/>
          </p:cNvSpPr>
          <p:nvPr>
            <p:ph idx="1"/>
          </p:nvPr>
        </p:nvSpPr>
        <p:spPr>
          <a:xfrm>
            <a:off x="838200" y="1537129"/>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Комплексность почвенного покрова внутри отдельных массивов, их мелкая пятнистость, изменение свойств почв в пределах единиц и десятков метров создают сложность в обработке почв и посеве культур в технологии </a:t>
            </a:r>
            <a:r>
              <a:rPr lang="en-US" sz="1600" dirty="0">
                <a:latin typeface="+mn-lt"/>
              </a:rPr>
              <a:t>No-Till</a:t>
            </a:r>
            <a:r>
              <a:rPr lang="ru-RU" sz="1600" dirty="0">
                <a:latin typeface="+mn-lt"/>
              </a:rPr>
              <a:t>. </a:t>
            </a:r>
            <a:br>
              <a:rPr lang="ru-RU" sz="1600" dirty="0">
                <a:latin typeface="+mn-lt"/>
              </a:rPr>
            </a:br>
            <a:r>
              <a:rPr lang="ru-RU" sz="1600" dirty="0">
                <a:latin typeface="+mn-lt"/>
              </a:rPr>
              <a:t>В этих условиях вносимые удобрения не создают равномерную обеспеченность элементами питания, а поливы приводят к неравномерному увлажнению почв. </a:t>
            </a:r>
          </a:p>
          <a:p>
            <a:pPr marL="0" indent="360000" algn="just">
              <a:lnSpc>
                <a:spcPct val="10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21</a:t>
            </a:fld>
            <a:endParaRPr lang="ru-RU" dirty="0"/>
          </a:p>
        </p:txBody>
      </p:sp>
      <p:pic>
        <p:nvPicPr>
          <p:cNvPr id="5"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288" y="2797950"/>
            <a:ext cx="4191181" cy="290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38200" y="2719935"/>
            <a:ext cx="5836920" cy="1323439"/>
          </a:xfrm>
          <a:prstGeom prst="rect">
            <a:avLst/>
          </a:prstGeom>
        </p:spPr>
        <p:txBody>
          <a:bodyPr wrap="square">
            <a:spAutoFit/>
          </a:bodyPr>
          <a:lstStyle/>
          <a:p>
            <a:pPr indent="360000" algn="just">
              <a:spcAft>
                <a:spcPts val="600"/>
              </a:spcAft>
            </a:pPr>
            <a:r>
              <a:rPr lang="ru-RU" sz="1600" dirty="0"/>
              <a:t>Как следствие, возделывание сельскохозяйственных культур на таких массивах с различной впитывающей способностью, уплотненностью и другими разными свойствами не может быть эффективным. Возникают сложности и при составлении проектов химической мелиорации.</a:t>
            </a:r>
          </a:p>
        </p:txBody>
      </p:sp>
    </p:spTree>
    <p:extLst>
      <p:ext uri="{BB962C8B-B14F-4D97-AF65-F5344CB8AC3E}">
        <p14:creationId xmlns:p14="http://schemas.microsoft.com/office/powerpoint/2010/main" val="330929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p>
        </p:txBody>
      </p:sp>
      <p:sp>
        <p:nvSpPr>
          <p:cNvPr id="3" name="Объект 2"/>
          <p:cNvSpPr>
            <a:spLocks noGrp="1"/>
          </p:cNvSpPr>
          <p:nvPr>
            <p:ph idx="1"/>
          </p:nvPr>
        </p:nvSpPr>
        <p:spPr>
          <a:xfrm>
            <a:off x="838200" y="1446264"/>
            <a:ext cx="10515600" cy="4351338"/>
          </a:xfrm>
        </p:spPr>
        <p:txBody>
          <a:bodyPr>
            <a:noAutofit/>
          </a:bodyPr>
          <a:lstStyle/>
          <a:p>
            <a:pPr indent="360000" algn="just">
              <a:lnSpc>
                <a:spcPct val="100000"/>
              </a:lnSpc>
              <a:spcBef>
                <a:spcPts val="0"/>
              </a:spcBef>
              <a:spcAft>
                <a:spcPts val="600"/>
              </a:spcAft>
              <a:buNone/>
              <a:defRPr/>
            </a:pPr>
            <a:r>
              <a:rPr lang="ru-RU" sz="1600" dirty="0">
                <a:latin typeface="+mn-lt"/>
                <a:cs typeface="Times New Roman" pitchFamily="18" charset="0"/>
              </a:rPr>
              <a:t>Решающая роль в улучшении </a:t>
            </a:r>
            <a:r>
              <a:rPr lang="ru-RU" sz="1600" dirty="0" err="1">
                <a:latin typeface="+mn-lt"/>
                <a:cs typeface="Times New Roman" pitchFamily="18" charset="0"/>
              </a:rPr>
              <a:t>оструктуренности</a:t>
            </a:r>
            <a:r>
              <a:rPr lang="ru-RU" sz="1600" dirty="0">
                <a:latin typeface="+mn-lt"/>
                <a:cs typeface="Times New Roman" pitchFamily="18" charset="0"/>
              </a:rPr>
              <a:t> почв, улучшении их физико-химических свойств, и главным образом, реакцию среды, принадлежит мелиоративным мероприятиям, в том числе внесение </a:t>
            </a:r>
            <a:r>
              <a:rPr lang="ru-RU" sz="1600" dirty="0" err="1">
                <a:latin typeface="+mn-lt"/>
                <a:cs typeface="Times New Roman" pitchFamily="18" charset="0"/>
              </a:rPr>
              <a:t>фосфогипса</a:t>
            </a:r>
            <a:r>
              <a:rPr lang="ru-RU" sz="1600" dirty="0">
                <a:latin typeface="+mn-lt"/>
                <a:cs typeface="Times New Roman" pitchFamily="18" charset="0"/>
              </a:rPr>
              <a:t>.</a:t>
            </a:r>
          </a:p>
          <a:p>
            <a:pPr indent="360000" algn="just">
              <a:lnSpc>
                <a:spcPct val="100000"/>
              </a:lnSpc>
              <a:spcBef>
                <a:spcPts val="0"/>
              </a:spcBef>
              <a:spcAft>
                <a:spcPts val="600"/>
              </a:spcAft>
              <a:buNone/>
              <a:defRPr/>
            </a:pPr>
            <a:r>
              <a:rPr lang="ru-RU" sz="1600" dirty="0">
                <a:latin typeface="+mn-lt"/>
                <a:cs typeface="Times New Roman" pitchFamily="18" charset="0"/>
              </a:rPr>
              <a:t>Важное свойство фосфогипса (ФГ) – улучшение водно-физических и оптимизация кислотно-основных свойств почв.</a:t>
            </a:r>
          </a:p>
          <a:p>
            <a:pPr indent="360000" algn="just">
              <a:lnSpc>
                <a:spcPct val="100000"/>
              </a:lnSpc>
              <a:spcBef>
                <a:spcPts val="0"/>
              </a:spcBef>
              <a:spcAft>
                <a:spcPts val="600"/>
              </a:spcAft>
              <a:buNone/>
              <a:defRPr/>
            </a:pPr>
            <a:r>
              <a:rPr lang="ru-RU" sz="1600" dirty="0">
                <a:latin typeface="+mn-lt"/>
                <a:cs typeface="Times New Roman" pitchFamily="18" charset="0"/>
              </a:rPr>
              <a:t>Используется в сельском хозяйстве для: </a:t>
            </a:r>
          </a:p>
          <a:p>
            <a:pPr marL="893763" indent="-285750" algn="just">
              <a:lnSpc>
                <a:spcPct val="100000"/>
              </a:lnSpc>
              <a:spcBef>
                <a:spcPts val="0"/>
              </a:spcBef>
              <a:spcAft>
                <a:spcPts val="600"/>
              </a:spcAft>
              <a:defRPr/>
            </a:pPr>
            <a:r>
              <a:rPr lang="ru-RU" sz="1600" dirty="0">
                <a:latin typeface="+mn-lt"/>
                <a:cs typeface="Times New Roman" pitchFamily="18" charset="0"/>
              </a:rPr>
              <a:t>химической мелиорации различных почв, в том числе слабокислых и засоленных;</a:t>
            </a:r>
          </a:p>
          <a:p>
            <a:pPr marL="893763" indent="-285750" algn="just">
              <a:lnSpc>
                <a:spcPct val="100000"/>
              </a:lnSpc>
              <a:spcBef>
                <a:spcPts val="0"/>
              </a:spcBef>
              <a:spcAft>
                <a:spcPts val="600"/>
              </a:spcAft>
              <a:defRPr/>
            </a:pPr>
            <a:r>
              <a:rPr lang="ru-RU" sz="1600" dirty="0">
                <a:latin typeface="+mn-lt"/>
                <a:cs typeface="Times New Roman" pitchFamily="18" charset="0"/>
              </a:rPr>
              <a:t>химической мелиорации почв при орошении;</a:t>
            </a:r>
          </a:p>
          <a:p>
            <a:pPr marL="893763" indent="-285750" algn="just">
              <a:lnSpc>
                <a:spcPct val="100000"/>
              </a:lnSpc>
              <a:spcBef>
                <a:spcPts val="0"/>
              </a:spcBef>
              <a:spcAft>
                <a:spcPts val="600"/>
              </a:spcAft>
              <a:defRPr/>
            </a:pPr>
            <a:r>
              <a:rPr lang="ru-RU" sz="1600" dirty="0">
                <a:latin typeface="+mn-lt"/>
                <a:cs typeface="Times New Roman" pitchFamily="18" charset="0"/>
              </a:rPr>
              <a:t>питания подвижными формами кремния, кальция, серы, фосфора;</a:t>
            </a:r>
          </a:p>
          <a:p>
            <a:pPr marL="893763" indent="-285750" algn="just">
              <a:lnSpc>
                <a:spcPct val="100000"/>
              </a:lnSpc>
              <a:spcBef>
                <a:spcPts val="0"/>
              </a:spcBef>
              <a:spcAft>
                <a:spcPts val="600"/>
              </a:spcAft>
              <a:defRPr/>
            </a:pPr>
            <a:r>
              <a:rPr lang="ru-RU" sz="1600" dirty="0">
                <a:latin typeface="+mn-lt"/>
                <a:cs typeface="Times New Roman" pitchFamily="18" charset="0"/>
              </a:rPr>
              <a:t>улучшения водно-физических, биологических и химических свойств почв;</a:t>
            </a:r>
          </a:p>
          <a:p>
            <a:pPr marL="893763" indent="-285750" algn="just">
              <a:lnSpc>
                <a:spcPct val="100000"/>
              </a:lnSpc>
              <a:spcBef>
                <a:spcPts val="0"/>
              </a:spcBef>
              <a:spcAft>
                <a:spcPts val="600"/>
              </a:spcAft>
              <a:defRPr/>
            </a:pPr>
            <a:r>
              <a:rPr lang="ru-RU" sz="1600" dirty="0">
                <a:latin typeface="+mn-lt"/>
                <a:cs typeface="Times New Roman" pitchFamily="18" charset="0"/>
              </a:rPr>
              <a:t>оптимизации рН почвенной среды;</a:t>
            </a:r>
          </a:p>
          <a:p>
            <a:pPr indent="360000" algn="just">
              <a:lnSpc>
                <a:spcPct val="100000"/>
              </a:lnSpc>
              <a:spcBef>
                <a:spcPts val="0"/>
              </a:spcBef>
              <a:spcAft>
                <a:spcPts val="600"/>
              </a:spcAft>
              <a:buNone/>
              <a:defRPr/>
            </a:pPr>
            <a:r>
              <a:rPr lang="ru-RU" sz="1600" dirty="0">
                <a:latin typeface="+mn-lt"/>
                <a:cs typeface="Times New Roman" pitchFamily="18" charset="0"/>
              </a:rPr>
              <a:t>На присутствие мелиоративного эффекта </a:t>
            </a:r>
            <a:r>
              <a:rPr lang="ru-RU" sz="1600" dirty="0" err="1">
                <a:latin typeface="+mn-lt"/>
                <a:cs typeface="Times New Roman" pitchFamily="18" charset="0"/>
              </a:rPr>
              <a:t>фосфогипса</a:t>
            </a:r>
            <a:r>
              <a:rPr lang="ru-RU" sz="1600" dirty="0">
                <a:latin typeface="+mn-lt"/>
                <a:cs typeface="Times New Roman" pitchFamily="18" charset="0"/>
              </a:rPr>
              <a:t> указывает увеличение микробиологической активности черноземных почв в зависимости от дозы </a:t>
            </a:r>
            <a:r>
              <a:rPr lang="ru-RU" sz="1600" dirty="0" err="1">
                <a:latin typeface="+mn-lt"/>
                <a:cs typeface="Times New Roman" pitchFamily="18" charset="0"/>
              </a:rPr>
              <a:t>мелиранта</a:t>
            </a:r>
            <a:r>
              <a:rPr lang="ru-RU" sz="1600" dirty="0">
                <a:latin typeface="+mn-lt"/>
                <a:cs typeface="Times New Roman" pitchFamily="18" charset="0"/>
              </a:rPr>
              <a:t>  на 19,2–33,8%.</a:t>
            </a:r>
          </a:p>
          <a:p>
            <a:pPr indent="360000" algn="just">
              <a:lnSpc>
                <a:spcPct val="100000"/>
              </a:lnSpc>
              <a:spcBef>
                <a:spcPts val="0"/>
              </a:spcBef>
              <a:spcAft>
                <a:spcPts val="600"/>
              </a:spcAft>
              <a:buNone/>
              <a:defRPr/>
            </a:pPr>
            <a:r>
              <a:rPr lang="ru-RU" sz="1600" dirty="0">
                <a:latin typeface="+mn-lt"/>
                <a:cs typeface="Times New Roman" pitchFamily="18" charset="0"/>
              </a:rPr>
              <a:t>Наличие в ФГ кремния (кремнезема) повышает использование растениями азота и фосфора, что обеспечивает повышение урожайности возделываемых культур. При внесении ФГ дозу азотных и фосфорных удобрений можно уменьшить до 15-17%.</a:t>
            </a:r>
          </a:p>
          <a:p>
            <a:pPr indent="360000" algn="just">
              <a:lnSpc>
                <a:spcPct val="100000"/>
              </a:lnSpc>
              <a:spcBef>
                <a:spcPts val="0"/>
              </a:spcBef>
              <a:spcAft>
                <a:spcPts val="600"/>
              </a:spcAft>
              <a:buNone/>
              <a:defRPr/>
            </a:pPr>
            <a:r>
              <a:rPr lang="ru-RU" sz="1600" b="1" dirty="0">
                <a:latin typeface="+mn-lt"/>
                <a:cs typeface="Times New Roman" pitchFamily="18" charset="0"/>
              </a:rPr>
              <a:t>Эффективность внесения </a:t>
            </a:r>
            <a:r>
              <a:rPr lang="ru-RU" sz="1600" b="1" dirty="0" err="1">
                <a:latin typeface="+mn-lt"/>
                <a:cs typeface="Times New Roman" pitchFamily="18" charset="0"/>
              </a:rPr>
              <a:t>фосфогипса</a:t>
            </a:r>
            <a:r>
              <a:rPr lang="ru-RU" sz="1600" b="1" dirty="0">
                <a:latin typeface="+mn-lt"/>
                <a:cs typeface="Times New Roman" pitchFamily="18" charset="0"/>
              </a:rPr>
              <a:t> орошаемых почв выше, чем неорошаемых.</a:t>
            </a:r>
          </a:p>
        </p:txBody>
      </p:sp>
      <p:sp>
        <p:nvSpPr>
          <p:cNvPr id="4" name="Номер слайда 3"/>
          <p:cNvSpPr>
            <a:spLocks noGrp="1"/>
          </p:cNvSpPr>
          <p:nvPr>
            <p:ph type="sldNum" sz="quarter" idx="4"/>
          </p:nvPr>
        </p:nvSpPr>
        <p:spPr/>
        <p:txBody>
          <a:bodyPr/>
          <a:lstStyle/>
          <a:p>
            <a:fld id="{53AA2489-8771-4ECC-A7A9-19993BD059B0}" type="slidenum">
              <a:rPr lang="ru-RU" smtClean="0"/>
              <a:pPr/>
              <a:t>22</a:t>
            </a:fld>
            <a:endParaRPr lang="ru-RU" dirty="0"/>
          </a:p>
        </p:txBody>
      </p:sp>
    </p:spTree>
    <p:extLst>
      <p:ext uri="{BB962C8B-B14F-4D97-AF65-F5344CB8AC3E}">
        <p14:creationId xmlns:p14="http://schemas.microsoft.com/office/powerpoint/2010/main" val="428370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p>
        </p:txBody>
      </p:sp>
      <p:sp>
        <p:nvSpPr>
          <p:cNvPr id="3" name="Объект 2"/>
          <p:cNvSpPr>
            <a:spLocks noGrp="1"/>
          </p:cNvSpPr>
          <p:nvPr>
            <p:ph idx="1"/>
          </p:nvPr>
        </p:nvSpPr>
        <p:spPr>
          <a:xfrm>
            <a:off x="838200" y="1598664"/>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Химические </a:t>
            </a:r>
            <a:r>
              <a:rPr lang="ru-RU" sz="1600" dirty="0" err="1">
                <a:latin typeface="+mn-lt"/>
              </a:rPr>
              <a:t>мелиоранты</a:t>
            </a:r>
            <a:r>
              <a:rPr lang="ru-RU" sz="1600" dirty="0">
                <a:latin typeface="+mn-lt"/>
              </a:rPr>
              <a:t> (</a:t>
            </a:r>
            <a:r>
              <a:rPr lang="ru-RU" sz="1600" dirty="0" err="1">
                <a:latin typeface="+mn-lt"/>
              </a:rPr>
              <a:t>фосфогипс</a:t>
            </a:r>
            <a:r>
              <a:rPr lang="ru-RU" sz="1600" dirty="0">
                <a:latin typeface="+mn-lt"/>
              </a:rPr>
              <a:t>, известняковая мука) вносится поверхностно по полю или в верхний слой почвы без пожнивных остатков, не глубже чем на 10 см. </a:t>
            </a:r>
            <a:r>
              <a:rPr lang="ru-RU" sz="1600" dirty="0" err="1">
                <a:latin typeface="+mn-lt"/>
              </a:rPr>
              <a:t>Мелиоранты</a:t>
            </a:r>
            <a:r>
              <a:rPr lang="ru-RU" sz="1600" dirty="0">
                <a:latin typeface="+mn-lt"/>
              </a:rPr>
              <a:t>  вместе с </a:t>
            </a:r>
            <a:r>
              <a:rPr lang="ru-RU" sz="1600" dirty="0" err="1">
                <a:latin typeface="+mn-lt"/>
              </a:rPr>
              <a:t>раститель-ными</a:t>
            </a:r>
            <a:r>
              <a:rPr lang="ru-RU" sz="1600" dirty="0">
                <a:latin typeface="+mn-lt"/>
              </a:rPr>
              <a:t> остатками изменяют уровень рН и содержание </a:t>
            </a:r>
            <a:r>
              <a:rPr lang="ru-RU" sz="1600" dirty="0" err="1">
                <a:latin typeface="+mn-lt"/>
              </a:rPr>
              <a:t>Са</a:t>
            </a:r>
            <a:r>
              <a:rPr lang="ru-RU" sz="1600" dirty="0">
                <a:latin typeface="+mn-lt"/>
              </a:rPr>
              <a:t>, </a:t>
            </a:r>
            <a:r>
              <a:rPr lang="ru-RU" sz="1600" dirty="0" err="1">
                <a:latin typeface="+mn-lt"/>
              </a:rPr>
              <a:t>Mg</a:t>
            </a:r>
            <a:r>
              <a:rPr lang="ru-RU" sz="1600" dirty="0">
                <a:latin typeface="+mn-lt"/>
              </a:rPr>
              <a:t> и </a:t>
            </a:r>
            <a:r>
              <a:rPr lang="ru-RU" sz="1600" dirty="0" err="1">
                <a:latin typeface="+mn-lt"/>
              </a:rPr>
              <a:t>Al</a:t>
            </a:r>
            <a:r>
              <a:rPr lang="ru-RU" sz="1600" dirty="0">
                <a:latin typeface="+mn-lt"/>
              </a:rPr>
              <a:t> в почве. Позитивное воздействие растительных остатков на мобильность </a:t>
            </a:r>
            <a:r>
              <a:rPr lang="ru-RU" sz="1600" dirty="0" err="1">
                <a:latin typeface="+mn-lt"/>
              </a:rPr>
              <a:t>мелиорантов</a:t>
            </a:r>
            <a:r>
              <a:rPr lang="ru-RU" sz="1600" dirty="0">
                <a:latin typeface="+mn-lt"/>
              </a:rPr>
              <a:t>  отмечено при применении следующего севооборота: овес – рожь – </a:t>
            </a:r>
            <a:r>
              <a:rPr lang="ru-RU" sz="1600" dirty="0" err="1">
                <a:latin typeface="+mn-lt"/>
              </a:rPr>
              <a:t>мукуна</a:t>
            </a:r>
            <a:r>
              <a:rPr lang="ru-RU" sz="1600" dirty="0">
                <a:latin typeface="+mn-lt"/>
              </a:rPr>
              <a:t> серая (семейство </a:t>
            </a:r>
            <a:br>
              <a:rPr lang="ru-RU" sz="1600" dirty="0">
                <a:latin typeface="+mn-lt"/>
              </a:rPr>
            </a:br>
            <a:r>
              <a:rPr lang="ru-RU" sz="1600" dirty="0">
                <a:latin typeface="+mn-lt"/>
              </a:rPr>
              <a:t>бобовых) – </a:t>
            </a:r>
            <a:r>
              <a:rPr lang="ru-RU" sz="1600" dirty="0" err="1">
                <a:latin typeface="+mn-lt"/>
              </a:rPr>
              <a:t>леукена</a:t>
            </a:r>
            <a:r>
              <a:rPr lang="ru-RU" sz="1600" dirty="0">
                <a:latin typeface="+mn-lt"/>
              </a:rPr>
              <a:t> (бобовое). </a:t>
            </a:r>
          </a:p>
          <a:p>
            <a:pPr marL="0" indent="360000" algn="just">
              <a:lnSpc>
                <a:spcPct val="100000"/>
              </a:lnSpc>
              <a:spcBef>
                <a:spcPts val="0"/>
              </a:spcBef>
              <a:spcAft>
                <a:spcPts val="600"/>
              </a:spcAft>
              <a:buNone/>
            </a:pPr>
            <a:r>
              <a:rPr lang="ru-RU" sz="1600" dirty="0">
                <a:latin typeface="+mn-lt"/>
              </a:rPr>
              <a:t>Пожнивные остатки пшеницы в недостаточной степени  оказали воздействия на мобильную способность частиц </a:t>
            </a:r>
            <a:r>
              <a:rPr lang="ru-RU" sz="1600" dirty="0" err="1">
                <a:latin typeface="+mn-lt"/>
              </a:rPr>
              <a:t>мелиоранта</a:t>
            </a:r>
            <a:r>
              <a:rPr lang="ru-RU" sz="1600" dirty="0">
                <a:latin typeface="+mn-lt"/>
              </a:rPr>
              <a:t>. Уменьшение содержания </a:t>
            </a:r>
            <a:r>
              <a:rPr lang="ru-RU" sz="1600" dirty="0" err="1">
                <a:latin typeface="+mn-lt"/>
              </a:rPr>
              <a:t>Al</a:t>
            </a:r>
            <a:r>
              <a:rPr lang="ru-RU" sz="1600" dirty="0">
                <a:latin typeface="+mn-lt"/>
              </a:rPr>
              <a:t> и </a:t>
            </a:r>
            <a:r>
              <a:rPr lang="ru-RU" sz="1600" dirty="0" err="1">
                <a:latin typeface="+mn-lt"/>
              </a:rPr>
              <a:t>Mg</a:t>
            </a:r>
            <a:r>
              <a:rPr lang="ru-RU" sz="1600" dirty="0">
                <a:latin typeface="+mn-lt"/>
              </a:rPr>
              <a:t> в верхнем слое почвенного профиля способствовало увеличению К. Металлоорганические комплексные реакции являются основным механизмом, обеспечивающим мобильность частиц </a:t>
            </a:r>
            <a:r>
              <a:rPr lang="ru-RU" sz="1600" dirty="0" err="1">
                <a:latin typeface="+mn-lt"/>
              </a:rPr>
              <a:t>мелиорантов</a:t>
            </a:r>
            <a:r>
              <a:rPr lang="ru-RU" sz="1600" dirty="0">
                <a:latin typeface="+mn-lt"/>
              </a:rPr>
              <a:t> (опыты Аргентины).</a:t>
            </a:r>
          </a:p>
          <a:p>
            <a:pPr marL="0" indent="360000" algn="just">
              <a:lnSpc>
                <a:spcPct val="100000"/>
              </a:lnSpc>
              <a:spcBef>
                <a:spcPts val="0"/>
              </a:spcBef>
              <a:spcAft>
                <a:spcPts val="600"/>
              </a:spcAft>
              <a:buNone/>
            </a:pPr>
            <a:r>
              <a:rPr lang="ru-RU" sz="1600" dirty="0">
                <a:latin typeface="+mn-lt"/>
              </a:rPr>
              <a:t>Растворимые органические соединения, которые выделяются из растительных остатков, содержат карбоксил </a:t>
            </a:r>
            <a:br>
              <a:rPr lang="ru-RU" sz="1600" dirty="0">
                <a:latin typeface="+mn-lt"/>
              </a:rPr>
            </a:br>
            <a:r>
              <a:rPr lang="ru-RU" sz="1600" dirty="0">
                <a:latin typeface="+mn-lt"/>
              </a:rPr>
              <a:t>(-СООН) и фенольные (-ОН) группы, которые вступают в реакцию со щелочными и кислотными катионами, обеспечивающими мобильность и способность к улучшения уровня реакции почвенной среды почвенных слоев.</a:t>
            </a:r>
          </a:p>
        </p:txBody>
      </p:sp>
      <p:sp>
        <p:nvSpPr>
          <p:cNvPr id="4" name="Номер слайда 3"/>
          <p:cNvSpPr>
            <a:spLocks noGrp="1"/>
          </p:cNvSpPr>
          <p:nvPr>
            <p:ph type="sldNum" sz="quarter" idx="4"/>
          </p:nvPr>
        </p:nvSpPr>
        <p:spPr/>
        <p:txBody>
          <a:bodyPr/>
          <a:lstStyle/>
          <a:p>
            <a:fld id="{53AA2489-8771-4ECC-A7A9-19993BD059B0}" type="slidenum">
              <a:rPr lang="ru-RU" smtClean="0"/>
              <a:pPr/>
              <a:t>23</a:t>
            </a:fld>
            <a:endParaRPr lang="ru-RU" dirty="0"/>
          </a:p>
        </p:txBody>
      </p:sp>
    </p:spTree>
    <p:extLst>
      <p:ext uri="{BB962C8B-B14F-4D97-AF65-F5344CB8AC3E}">
        <p14:creationId xmlns:p14="http://schemas.microsoft.com/office/powerpoint/2010/main" val="287477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Изменение плотности сложения и </a:t>
            </a:r>
            <a:r>
              <a:rPr lang="ru-RU" dirty="0" err="1"/>
              <a:t>порозности</a:t>
            </a:r>
            <a:r>
              <a:rPr lang="ru-RU" dirty="0"/>
              <a:t> чернозема южного </a:t>
            </a:r>
            <a:br>
              <a:rPr lang="ru-RU" dirty="0"/>
            </a:br>
            <a:r>
              <a:rPr lang="ru-RU" dirty="0"/>
              <a:t>на 3-ий и 5-ый год воздействия </a:t>
            </a:r>
            <a:r>
              <a:rPr lang="ru-RU" dirty="0" err="1"/>
              <a:t>фосфогипса</a:t>
            </a:r>
            <a:endParaRPr lang="ru-RU" dirty="0"/>
          </a:p>
        </p:txBody>
      </p:sp>
      <p:sp>
        <p:nvSpPr>
          <p:cNvPr id="4" name="Номер слайда 3"/>
          <p:cNvSpPr>
            <a:spLocks noGrp="1"/>
          </p:cNvSpPr>
          <p:nvPr>
            <p:ph type="sldNum" sz="quarter" idx="4"/>
          </p:nvPr>
        </p:nvSpPr>
        <p:spPr/>
        <p:txBody>
          <a:bodyPr/>
          <a:lstStyle/>
          <a:p>
            <a:fld id="{53AA2489-8771-4ECC-A7A9-19993BD059B0}" type="slidenum">
              <a:rPr lang="ru-RU" smtClean="0"/>
              <a:pPr/>
              <a:t>24</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823147965"/>
              </p:ext>
            </p:extLst>
          </p:nvPr>
        </p:nvGraphicFramePr>
        <p:xfrm>
          <a:off x="847725" y="1351056"/>
          <a:ext cx="10314903" cy="4846554"/>
        </p:xfrm>
        <a:graphic>
          <a:graphicData uri="http://schemas.openxmlformats.org/drawingml/2006/table">
            <a:tbl>
              <a:tblPr firstRow="1" bandRow="1">
                <a:tableStyleId>{5C22544A-7EE6-4342-B048-85BDC9FD1C3A}</a:tableStyleId>
              </a:tblPr>
              <a:tblGrid>
                <a:gridCol w="4104000">
                  <a:extLst>
                    <a:ext uri="{9D8B030D-6E8A-4147-A177-3AD203B41FA5}">
                      <a16:colId xmlns:a16="http://schemas.microsoft.com/office/drawing/2014/main" val="20000"/>
                    </a:ext>
                  </a:extLst>
                </a:gridCol>
                <a:gridCol w="991217">
                  <a:extLst>
                    <a:ext uri="{9D8B030D-6E8A-4147-A177-3AD203B41FA5}">
                      <a16:colId xmlns:a16="http://schemas.microsoft.com/office/drawing/2014/main" val="20001"/>
                    </a:ext>
                  </a:extLst>
                </a:gridCol>
                <a:gridCol w="1498203">
                  <a:extLst>
                    <a:ext uri="{9D8B030D-6E8A-4147-A177-3AD203B41FA5}">
                      <a16:colId xmlns:a16="http://schemas.microsoft.com/office/drawing/2014/main" val="20002"/>
                    </a:ext>
                  </a:extLst>
                </a:gridCol>
                <a:gridCol w="1741483">
                  <a:extLst>
                    <a:ext uri="{9D8B030D-6E8A-4147-A177-3AD203B41FA5}">
                      <a16:colId xmlns:a16="http://schemas.microsoft.com/office/drawing/2014/main" val="20003"/>
                    </a:ext>
                  </a:extLst>
                </a:gridCol>
                <a:gridCol w="1980000">
                  <a:extLst>
                    <a:ext uri="{9D8B030D-6E8A-4147-A177-3AD203B41FA5}">
                      <a16:colId xmlns:a16="http://schemas.microsoft.com/office/drawing/2014/main" val="20004"/>
                    </a:ext>
                  </a:extLst>
                </a:gridCol>
              </a:tblGrid>
              <a:tr h="819148">
                <a:tc>
                  <a:txBody>
                    <a:bodyPr/>
                    <a:lstStyle/>
                    <a:p>
                      <a:pPr algn="ctr"/>
                      <a:r>
                        <a:rPr lang="ru-RU" sz="1600" dirty="0">
                          <a:latin typeface="+mn-lt"/>
                          <a:cs typeface="Times New Roman" pitchFamily="18" charset="0"/>
                        </a:rPr>
                        <a:t>Вариант </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a:latin typeface="+mn-lt"/>
                          <a:cs typeface="Times New Roman" pitchFamily="18" charset="0"/>
                        </a:rPr>
                        <a:t>Слой, см</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a:latin typeface="+mn-lt"/>
                          <a:cs typeface="Times New Roman" pitchFamily="18" charset="0"/>
                        </a:rPr>
                        <a:t>Плотность сложения почвы, т/м</a:t>
                      </a:r>
                      <a:r>
                        <a:rPr lang="ru-RU" sz="1600" baseline="30000" dirty="0">
                          <a:latin typeface="+mn-lt"/>
                          <a:cs typeface="Times New Roman" pitchFamily="18" charset="0"/>
                        </a:rPr>
                        <a:t>3</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err="1">
                          <a:latin typeface="+mn-lt"/>
                          <a:cs typeface="Times New Roman" pitchFamily="18" charset="0"/>
                        </a:rPr>
                        <a:t>Порозность</a:t>
                      </a:r>
                      <a:r>
                        <a:rPr lang="ru-RU" sz="1600" dirty="0">
                          <a:latin typeface="+mn-lt"/>
                          <a:cs typeface="Times New Roman" pitchFamily="18" charset="0"/>
                        </a:rPr>
                        <a:t> общая, %</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err="1">
                          <a:latin typeface="+mn-lt"/>
                          <a:cs typeface="Times New Roman" pitchFamily="18" charset="0"/>
                        </a:rPr>
                        <a:t>Водопрочность</a:t>
                      </a:r>
                      <a:r>
                        <a:rPr lang="ru-RU" sz="1600" dirty="0">
                          <a:latin typeface="+mn-lt"/>
                          <a:cs typeface="Times New Roman" pitchFamily="18" charset="0"/>
                        </a:rPr>
                        <a:t>, %</a:t>
                      </a:r>
                    </a:p>
                  </a:txBody>
                  <a:tcPr marL="91431" marR="91431" marT="45729" marB="45729"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3738">
                <a:tc rowSpan="2">
                  <a:txBody>
                    <a:bodyPr/>
                    <a:lstStyle/>
                    <a:p>
                      <a:pPr algn="l"/>
                      <a:r>
                        <a:rPr lang="ru-RU" sz="1600" dirty="0">
                          <a:latin typeface="+mn-lt"/>
                          <a:cs typeface="Times New Roman" pitchFamily="18" charset="0"/>
                        </a:rPr>
                        <a:t>До мелиорации</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1,25</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47</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1"/>
                  </a:ext>
                </a:extLst>
              </a:tr>
              <a:tr h="333738">
                <a:tc vMerge="1">
                  <a:txBody>
                    <a:bodyPr/>
                    <a:lstStyle/>
                    <a:p>
                      <a:pPr algn="l"/>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1,38</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46</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53</a:t>
                      </a: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2"/>
                  </a:ext>
                </a:extLst>
              </a:tr>
              <a:tr h="333738">
                <a:tc>
                  <a:txBody>
                    <a:bodyPr/>
                    <a:lstStyle/>
                    <a:p>
                      <a:pPr algn="ctr"/>
                      <a:r>
                        <a:rPr lang="ru-RU" sz="1600" b="1" dirty="0">
                          <a:latin typeface="+mn-lt"/>
                          <a:cs typeface="Times New Roman" pitchFamily="18" charset="0"/>
                        </a:rPr>
                        <a:t>Третий год воздействия</a:t>
                      </a:r>
                    </a:p>
                  </a:txBody>
                  <a:tcPr marL="91431" marR="91431" marT="45729" marB="45729">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003"/>
                  </a:ext>
                </a:extLst>
              </a:tr>
              <a:tr h="333738">
                <a:tc rowSpan="2">
                  <a:txBody>
                    <a:bodyPr/>
                    <a:lstStyle/>
                    <a:p>
                      <a:pPr algn="l"/>
                      <a:r>
                        <a:rPr lang="ru-RU" sz="1600" dirty="0">
                          <a:latin typeface="+mn-lt"/>
                          <a:cs typeface="Times New Roman" pitchFamily="18" charset="0"/>
                        </a:rPr>
                        <a:t>Контроль – сидерация и глубокое рыхление</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1,24</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52</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4"/>
                  </a:ext>
                </a:extLst>
              </a:tr>
              <a:tr h="333738">
                <a:tc vMerge="1">
                  <a:txBody>
                    <a:bodyPr/>
                    <a:lstStyle/>
                    <a:p>
                      <a:pPr algn="l"/>
                      <a:endParaRPr lang="ru-RU"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20-40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a:latin typeface="+mn-lt"/>
                          <a:cs typeface="Times New Roman" pitchFamily="18" charset="0"/>
                        </a:rPr>
                        <a:t>1,27</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a:latin typeface="+mn-lt"/>
                          <a:cs typeface="Times New Roman" pitchFamily="18" charset="0"/>
                        </a:rPr>
                        <a:t>58</a:t>
                      </a: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5"/>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Сидерация и глубокое рыхление +10 т ФГ</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1,18</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54</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6"/>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20-40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1,22</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52</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60</a:t>
                      </a: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7"/>
                  </a:ext>
                </a:extLst>
              </a:tr>
              <a:tr h="333738">
                <a:tc>
                  <a:txBody>
                    <a:bodyPr/>
                    <a:lstStyle/>
                    <a:p>
                      <a:pPr algn="ctr"/>
                      <a:r>
                        <a:rPr lang="ru-RU" sz="1600" b="1" dirty="0">
                          <a:latin typeface="+mn-lt"/>
                          <a:cs typeface="Times New Roman" pitchFamily="18" charset="0"/>
                        </a:rPr>
                        <a:t>Пятый год воздействия</a:t>
                      </a:r>
                    </a:p>
                  </a:txBody>
                  <a:tcPr marL="91431" marR="91431" marT="45729" marB="45729">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008"/>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Контроль – сидерация и глубокое рыхление</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1,26</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51</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9"/>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1,28</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55</a:t>
                      </a: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0"/>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Сидерация и глубокое рыхление +10 т ФГ</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54</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b="1" dirty="0">
                        <a:latin typeface="+mn-lt"/>
                        <a:cs typeface="Times New Roman" pitchFamily="18" charset="0"/>
                      </a:endParaRP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1"/>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20-40</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1,24</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53</a:t>
                      </a:r>
                    </a:p>
                  </a:txBody>
                  <a:tcPr marL="91431" marR="91431" marT="45729" marB="4572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b="1" dirty="0">
                          <a:latin typeface="+mn-lt"/>
                          <a:cs typeface="Times New Roman" pitchFamily="18" charset="0"/>
                        </a:rPr>
                        <a:t>62</a:t>
                      </a:r>
                    </a:p>
                  </a:txBody>
                  <a:tcPr marL="91431" marR="91431" marT="45729" marB="45729">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2084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Изменение плотности сложения и </a:t>
            </a:r>
            <a:r>
              <a:rPr lang="ru-RU" dirty="0" err="1"/>
              <a:t>порозности</a:t>
            </a:r>
            <a:r>
              <a:rPr lang="ru-RU" dirty="0"/>
              <a:t> солонцовых почв</a:t>
            </a:r>
            <a:br>
              <a:rPr lang="ru-RU" dirty="0"/>
            </a:br>
            <a:r>
              <a:rPr lang="ru-RU" dirty="0"/>
              <a:t>на 3-й и 5-й год воздействия фосфогипса</a:t>
            </a:r>
          </a:p>
        </p:txBody>
      </p:sp>
      <p:sp>
        <p:nvSpPr>
          <p:cNvPr id="4" name="Номер слайда 3"/>
          <p:cNvSpPr>
            <a:spLocks noGrp="1"/>
          </p:cNvSpPr>
          <p:nvPr>
            <p:ph type="sldNum" sz="quarter" idx="4"/>
          </p:nvPr>
        </p:nvSpPr>
        <p:spPr/>
        <p:txBody>
          <a:bodyPr/>
          <a:lstStyle/>
          <a:p>
            <a:fld id="{53AA2489-8771-4ECC-A7A9-19993BD059B0}" type="slidenum">
              <a:rPr lang="ru-RU" smtClean="0"/>
              <a:pPr/>
              <a:t>25</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528487462"/>
              </p:ext>
            </p:extLst>
          </p:nvPr>
        </p:nvGraphicFramePr>
        <p:xfrm>
          <a:off x="847725" y="1351056"/>
          <a:ext cx="10314903" cy="4846274"/>
        </p:xfrm>
        <a:graphic>
          <a:graphicData uri="http://schemas.openxmlformats.org/drawingml/2006/table">
            <a:tbl>
              <a:tblPr firstRow="1" bandRow="1">
                <a:tableStyleId>{5C22544A-7EE6-4342-B048-85BDC9FD1C3A}</a:tableStyleId>
              </a:tblPr>
              <a:tblGrid>
                <a:gridCol w="4104000">
                  <a:extLst>
                    <a:ext uri="{9D8B030D-6E8A-4147-A177-3AD203B41FA5}">
                      <a16:colId xmlns:a16="http://schemas.microsoft.com/office/drawing/2014/main" val="20000"/>
                    </a:ext>
                  </a:extLst>
                </a:gridCol>
                <a:gridCol w="991217">
                  <a:extLst>
                    <a:ext uri="{9D8B030D-6E8A-4147-A177-3AD203B41FA5}">
                      <a16:colId xmlns:a16="http://schemas.microsoft.com/office/drawing/2014/main" val="20001"/>
                    </a:ext>
                  </a:extLst>
                </a:gridCol>
                <a:gridCol w="1498203">
                  <a:extLst>
                    <a:ext uri="{9D8B030D-6E8A-4147-A177-3AD203B41FA5}">
                      <a16:colId xmlns:a16="http://schemas.microsoft.com/office/drawing/2014/main" val="20002"/>
                    </a:ext>
                  </a:extLst>
                </a:gridCol>
                <a:gridCol w="1741483">
                  <a:extLst>
                    <a:ext uri="{9D8B030D-6E8A-4147-A177-3AD203B41FA5}">
                      <a16:colId xmlns:a16="http://schemas.microsoft.com/office/drawing/2014/main" val="20003"/>
                    </a:ext>
                  </a:extLst>
                </a:gridCol>
                <a:gridCol w="1980000">
                  <a:extLst>
                    <a:ext uri="{9D8B030D-6E8A-4147-A177-3AD203B41FA5}">
                      <a16:colId xmlns:a16="http://schemas.microsoft.com/office/drawing/2014/main" val="20004"/>
                    </a:ext>
                  </a:extLst>
                </a:gridCol>
              </a:tblGrid>
              <a:tr h="819148">
                <a:tc>
                  <a:txBody>
                    <a:bodyPr/>
                    <a:lstStyle/>
                    <a:p>
                      <a:pPr algn="ctr"/>
                      <a:r>
                        <a:rPr lang="ru-RU" sz="1600" dirty="0">
                          <a:latin typeface="+mn-lt"/>
                          <a:cs typeface="Times New Roman" pitchFamily="18" charset="0"/>
                        </a:rPr>
                        <a:t>Вариант </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a:latin typeface="+mn-lt"/>
                          <a:cs typeface="Times New Roman" pitchFamily="18" charset="0"/>
                        </a:rPr>
                        <a:t>Слой, см</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a:latin typeface="+mn-lt"/>
                          <a:cs typeface="Times New Roman" pitchFamily="18" charset="0"/>
                        </a:rPr>
                        <a:t>Плотность сложения почвы, т/м</a:t>
                      </a:r>
                      <a:r>
                        <a:rPr lang="ru-RU" sz="1600" baseline="30000" dirty="0">
                          <a:latin typeface="+mn-lt"/>
                          <a:cs typeface="Times New Roman" pitchFamily="18" charset="0"/>
                        </a:rPr>
                        <a:t>3</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err="1">
                          <a:latin typeface="+mn-lt"/>
                          <a:cs typeface="Times New Roman" pitchFamily="18" charset="0"/>
                        </a:rPr>
                        <a:t>Порозность</a:t>
                      </a:r>
                      <a:r>
                        <a:rPr lang="ru-RU" sz="1600" dirty="0">
                          <a:latin typeface="+mn-lt"/>
                          <a:cs typeface="Times New Roman" pitchFamily="18" charset="0"/>
                        </a:rPr>
                        <a:t> общая, %</a:t>
                      </a:r>
                    </a:p>
                  </a:txBody>
                  <a:tcPr marL="91431" marR="91431" marT="45729" marB="4572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ru-RU" sz="1600" dirty="0" err="1">
                          <a:latin typeface="+mn-lt"/>
                          <a:cs typeface="Times New Roman" pitchFamily="18" charset="0"/>
                        </a:rPr>
                        <a:t>Водопрочность</a:t>
                      </a:r>
                      <a:r>
                        <a:rPr lang="ru-RU" sz="1600" dirty="0">
                          <a:latin typeface="+mn-lt"/>
                          <a:cs typeface="Times New Roman" pitchFamily="18" charset="0"/>
                        </a:rPr>
                        <a:t>, %</a:t>
                      </a:r>
                    </a:p>
                  </a:txBody>
                  <a:tcPr marL="91431" marR="91431" marT="45729" marB="45729"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3738">
                <a:tc rowSpan="2">
                  <a:txBody>
                    <a:bodyPr/>
                    <a:lstStyle/>
                    <a:p>
                      <a:pPr algn="l"/>
                      <a:r>
                        <a:rPr lang="ru-RU" sz="1600" dirty="0">
                          <a:latin typeface="+mn-lt"/>
                          <a:cs typeface="Times New Roman" pitchFamily="18" charset="0"/>
                        </a:rPr>
                        <a:t>До мелиорации</a:t>
                      </a:r>
                    </a:p>
                  </a:txBody>
                  <a:tcPr marL="91431" marR="91431" marT="45729" marB="45729"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cs typeface="Times New Roman" pitchFamily="18" charset="0"/>
                        </a:rPr>
                        <a:t>0-20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1,45</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45</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1"/>
                  </a:ext>
                </a:extLst>
              </a:tr>
              <a:tr h="333738">
                <a:tc vMerge="1">
                  <a:txBody>
                    <a:bodyPr/>
                    <a:lstStyle/>
                    <a:p>
                      <a:pPr algn="l"/>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1,50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44</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39</a:t>
                      </a: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2"/>
                  </a:ext>
                </a:extLst>
              </a:tr>
              <a:tr h="333738">
                <a:tc>
                  <a:txBody>
                    <a:bodyPr/>
                    <a:lstStyle/>
                    <a:p>
                      <a:pPr algn="ctr"/>
                      <a:r>
                        <a:rPr lang="ru-RU" sz="1600" b="1" dirty="0">
                          <a:latin typeface="+mn-lt"/>
                          <a:cs typeface="Times New Roman" pitchFamily="18" charset="0"/>
                        </a:rPr>
                        <a:t>Третий год воздействия</a:t>
                      </a:r>
                    </a:p>
                  </a:txBody>
                  <a:tcPr marL="91431" marR="91431" marT="45729" marB="45729">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a:latin typeface="+mn-lt"/>
                        <a:cs typeface="Times New Roman" pitchFamily="18" charset="0"/>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a:latin typeface="+mn-lt"/>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003"/>
                  </a:ext>
                </a:extLst>
              </a:tr>
              <a:tr h="333738">
                <a:tc rowSpan="2">
                  <a:txBody>
                    <a:bodyPr/>
                    <a:lstStyle/>
                    <a:p>
                      <a:pPr algn="l"/>
                      <a:r>
                        <a:rPr lang="ru-RU" sz="1600" dirty="0">
                          <a:latin typeface="+mn-lt"/>
                          <a:cs typeface="Times New Roman" pitchFamily="18" charset="0"/>
                        </a:rPr>
                        <a:t>Контроль – сидерация и глубокое рыхление</a:t>
                      </a:r>
                    </a:p>
                  </a:txBody>
                  <a:tcPr marL="91452" marR="91452" marT="45715" marB="45715"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FD5EA"/>
                    </a:solidFill>
                  </a:tcPr>
                </a:tc>
                <a:tc>
                  <a:txBody>
                    <a:bodyPr/>
                    <a:lstStyle/>
                    <a:p>
                      <a:pPr algn="ctr"/>
                      <a:r>
                        <a:rPr lang="ru-RU" sz="1600" dirty="0">
                          <a:latin typeface="+mn-lt"/>
                          <a:cs typeface="Times New Roman" pitchFamily="18" charset="0"/>
                        </a:rPr>
                        <a:t>0-20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1,34</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4"/>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52" marR="91452" marT="45715" marB="4571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1,35</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49</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45</a:t>
                      </a: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5"/>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Сидерация и глубокое рыхление +10 т ФГ</a:t>
                      </a:r>
                    </a:p>
                  </a:txBody>
                  <a:tcPr marL="91452" marR="91452" marT="45715" marB="45715"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CFD5EA"/>
                    </a:solidFill>
                  </a:tcPr>
                </a:tc>
                <a:tc>
                  <a:txBody>
                    <a:bodyPr/>
                    <a:lstStyle/>
                    <a:p>
                      <a:pPr algn="ctr"/>
                      <a:r>
                        <a:rPr lang="ru-RU" sz="1600" dirty="0">
                          <a:latin typeface="+mn-lt"/>
                          <a:cs typeface="Times New Roman" pitchFamily="18" charset="0"/>
                        </a:rPr>
                        <a:t>0-20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1,23</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54</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6"/>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52" marR="91452" marT="45715" marB="4571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1,27</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52</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55</a:t>
                      </a: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7"/>
                  </a:ext>
                </a:extLst>
              </a:tr>
              <a:tr h="333738">
                <a:tc>
                  <a:txBody>
                    <a:bodyPr/>
                    <a:lstStyle/>
                    <a:p>
                      <a:pPr algn="ctr"/>
                      <a:r>
                        <a:rPr lang="ru-RU" sz="1600" b="1" dirty="0">
                          <a:latin typeface="+mn-lt"/>
                          <a:cs typeface="Times New Roman" pitchFamily="18" charset="0"/>
                        </a:rPr>
                        <a:t>Пятый год воздействия</a:t>
                      </a:r>
                    </a:p>
                  </a:txBody>
                  <a:tcPr marL="91431" marR="91431" marT="45729" marB="45729">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a:latin typeface="+mn-lt"/>
                        <a:cs typeface="Times New Roman" pitchFamily="18" charset="0"/>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a:latin typeface="+mn-lt"/>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008"/>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Контроль – сидерация и глубокое рыхление</a:t>
                      </a:r>
                    </a:p>
                  </a:txBody>
                  <a:tcPr marL="91452" marR="91452" marT="45715" marB="45715"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FD5EA"/>
                    </a:solidFill>
                  </a:tcPr>
                </a:tc>
                <a:tc>
                  <a:txBody>
                    <a:bodyPr/>
                    <a:lstStyle/>
                    <a:p>
                      <a:pPr algn="ctr"/>
                      <a:r>
                        <a:rPr lang="ru-RU" sz="1600" dirty="0">
                          <a:latin typeface="+mn-lt"/>
                          <a:cs typeface="Times New Roman" pitchFamily="18" charset="0"/>
                        </a:rPr>
                        <a:t>0-20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1,35</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43</a:t>
                      </a: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9"/>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52" marR="91452" marT="45715" marB="4571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1,37</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48</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0"/>
                  </a:ext>
                </a:extLst>
              </a:tr>
              <a:tr h="33373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a:latin typeface="+mn-lt"/>
                          <a:cs typeface="Times New Roman" pitchFamily="18" charset="0"/>
                        </a:rPr>
                        <a:t>Сидерация и глубокое рыхление +10 т ФГ</a:t>
                      </a:r>
                    </a:p>
                  </a:txBody>
                  <a:tcPr marL="91452" marR="91452" marT="45715" marB="45715"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CFD5EA"/>
                    </a:solidFill>
                  </a:tcPr>
                </a:tc>
                <a:tc>
                  <a:txBody>
                    <a:bodyPr/>
                    <a:lstStyle/>
                    <a:p>
                      <a:pPr algn="ctr"/>
                      <a:r>
                        <a:rPr lang="ru-RU" sz="1600" dirty="0">
                          <a:latin typeface="+mn-lt"/>
                          <a:cs typeface="Times New Roman" pitchFamily="18" charset="0"/>
                        </a:rPr>
                        <a:t>0-20</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1,25</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53</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tc>
                  <a:txBody>
                    <a:bodyPr/>
                    <a:lstStyle/>
                    <a:p>
                      <a:pPr algn="ctr"/>
                      <a:endParaRPr lang="ru-RU" sz="1600" dirty="0">
                        <a:latin typeface="+mn-lt"/>
                      </a:endParaRP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1"/>
                  </a:ext>
                </a:extLst>
              </a:tr>
              <a:tr h="33373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a:latin typeface="Times New Roman" pitchFamily="18" charset="0"/>
                        <a:cs typeface="Times New Roman" pitchFamily="18" charset="0"/>
                      </a:endParaRPr>
                    </a:p>
                  </a:txBody>
                  <a:tcPr/>
                </a:tc>
                <a:tc>
                  <a:txBody>
                    <a:bodyPr/>
                    <a:lstStyle/>
                    <a:p>
                      <a:pPr algn="ctr"/>
                      <a:r>
                        <a:rPr lang="ru-RU" sz="1600" dirty="0">
                          <a:latin typeface="+mn-lt"/>
                          <a:cs typeface="Times New Roman" pitchFamily="18" charset="0"/>
                        </a:rPr>
                        <a:t>20-40</a:t>
                      </a:r>
                    </a:p>
                  </a:txBody>
                  <a:tcPr marL="91452" marR="91452" marT="45715" marB="45715">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1,28</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51</a:t>
                      </a:r>
                    </a:p>
                  </a:txBody>
                  <a:tcPr marL="91452" marR="91452" marT="45715" marB="457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r>
                        <a:rPr lang="ru-RU" sz="1600" dirty="0">
                          <a:latin typeface="+mn-lt"/>
                        </a:rPr>
                        <a:t>59</a:t>
                      </a:r>
                    </a:p>
                  </a:txBody>
                  <a:tcPr marL="91452" marR="91452" marT="45715" marB="4571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2104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Применение фосфогипса в технологии </a:t>
            </a:r>
            <a:r>
              <a:rPr lang="en-US" dirty="0"/>
              <a:t>No-Till</a:t>
            </a:r>
            <a:endParaRPr lang="ru-RU" dirty="0"/>
          </a:p>
        </p:txBody>
      </p:sp>
      <p:sp>
        <p:nvSpPr>
          <p:cNvPr id="3" name="Объект 2"/>
          <p:cNvSpPr>
            <a:spLocks noGrp="1"/>
          </p:cNvSpPr>
          <p:nvPr>
            <p:ph idx="1"/>
          </p:nvPr>
        </p:nvSpPr>
        <p:spPr>
          <a:xfrm>
            <a:off x="838200" y="1449705"/>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Фосфогипс может успешно применяться в технологии </a:t>
            </a:r>
            <a:r>
              <a:rPr lang="en-US" sz="1600" dirty="0">
                <a:latin typeface="+mn-lt"/>
              </a:rPr>
              <a:t>No-Till</a:t>
            </a:r>
            <a:r>
              <a:rPr lang="ru-RU" sz="1600" dirty="0">
                <a:latin typeface="+mn-lt"/>
              </a:rPr>
              <a:t>. Хоть и более медленно, но происходит сдвиг рН почвенной среды, образуются </a:t>
            </a:r>
            <a:r>
              <a:rPr lang="ru-RU" sz="1600" dirty="0" err="1">
                <a:latin typeface="+mn-lt"/>
              </a:rPr>
              <a:t>агрономически</a:t>
            </a:r>
            <a:r>
              <a:rPr lang="ru-RU" sz="1600" dirty="0">
                <a:latin typeface="+mn-lt"/>
              </a:rPr>
              <a:t> ценных агрегаты (2- 5мм), протекают процессы разуплотнения поверхностного слоя. Это связано с тем, что частицы </a:t>
            </a:r>
            <a:r>
              <a:rPr lang="ru-RU" sz="1600" dirty="0" err="1">
                <a:latin typeface="+mn-lt"/>
              </a:rPr>
              <a:t>фосфогипса</a:t>
            </a:r>
            <a:r>
              <a:rPr lang="ru-RU" sz="1600" dirty="0">
                <a:latin typeface="+mn-lt"/>
              </a:rPr>
              <a:t>, обладающие способностью к диффузии в глубокие слои почвы, с влагой поступают в более глубокие слои почвы, обеспечивая в зоне корневых систем необходимую для растений концентрацию элементов питания: фосфора, серы, кальция и микроэлементов и улучшают водно-воздушный режим почв. Ускорение процесса будет идти при комбинировании технологий </a:t>
            </a:r>
            <a:r>
              <a:rPr lang="ru-RU" sz="1600" dirty="0" err="1">
                <a:latin typeface="+mn-lt"/>
              </a:rPr>
              <a:t>Nо-Till</a:t>
            </a:r>
            <a:r>
              <a:rPr lang="ru-RU" sz="1600" dirty="0">
                <a:latin typeface="+mn-lt"/>
              </a:rPr>
              <a:t> и орошения.</a:t>
            </a:r>
          </a:p>
          <a:p>
            <a:pPr marL="0" indent="360000" algn="just">
              <a:lnSpc>
                <a:spcPct val="100000"/>
              </a:lnSpc>
              <a:spcBef>
                <a:spcPts val="0"/>
              </a:spcBef>
              <a:spcAft>
                <a:spcPts val="600"/>
              </a:spcAft>
              <a:buNone/>
            </a:pPr>
            <a:r>
              <a:rPr lang="ru-RU" sz="1600" b="1" dirty="0">
                <a:latin typeface="+mn-lt"/>
              </a:rPr>
              <a:t>При </a:t>
            </a:r>
            <a:r>
              <a:rPr lang="en-US" sz="1600" b="1" dirty="0">
                <a:latin typeface="+mn-lt"/>
              </a:rPr>
              <a:t>No-Till</a:t>
            </a:r>
            <a:r>
              <a:rPr lang="ru-RU" sz="1600" b="1" dirty="0">
                <a:latin typeface="+mn-lt"/>
              </a:rPr>
              <a:t>  можно вносить ФГ раз в 2-3 года дозы  3-7 т/га (в зонах избыточного увлажнения или при орошении) с равномерным распределением по поверхности поля или ежегодно в дозе 2–3 т/га (в зонах с недостаточным увлажнением), но во всех случаях срок внесения – осенне-зимний период. Эффективность приема значительно повышается, если одновременно проводить снегонакопление.</a:t>
            </a:r>
          </a:p>
          <a:p>
            <a:pPr marL="0" indent="360000" algn="just">
              <a:lnSpc>
                <a:spcPct val="100000"/>
              </a:lnSpc>
              <a:spcBef>
                <a:spcPts val="0"/>
              </a:spcBef>
              <a:spcAft>
                <a:spcPts val="600"/>
              </a:spcAft>
              <a:buNone/>
            </a:pPr>
            <a:r>
              <a:rPr lang="ru-RU" sz="1600" dirty="0">
                <a:latin typeface="+mn-lt"/>
              </a:rPr>
              <a:t>Если внесение </a:t>
            </a:r>
            <a:r>
              <a:rPr lang="ru-RU" sz="1600" dirty="0" err="1">
                <a:latin typeface="+mn-lt"/>
              </a:rPr>
              <a:t>фосфогипса</a:t>
            </a:r>
            <a:r>
              <a:rPr lang="ru-RU" sz="1600" dirty="0">
                <a:latin typeface="+mn-lt"/>
              </a:rPr>
              <a:t> проводится периодически, то в первый год после его внесения эффективно посеять многолетние травы: донник, житняк, люцерну желтую, что будет способствовать более значительному  улучшению структуры почвы.</a:t>
            </a:r>
          </a:p>
          <a:p>
            <a:pPr marL="0" indent="360000" algn="just">
              <a:lnSpc>
                <a:spcPct val="100000"/>
              </a:lnSpc>
              <a:spcBef>
                <a:spcPts val="0"/>
              </a:spcBef>
              <a:spcAft>
                <a:spcPts val="600"/>
              </a:spcAft>
              <a:buNone/>
            </a:pPr>
            <a:r>
              <a:rPr lang="ru-RU" sz="1600" dirty="0">
                <a:latin typeface="+mn-lt"/>
              </a:rPr>
              <a:t>Положительное влияния посева многолетних трав обусловлено тем, что их корни разрыхляют солонцовую почву, обогащают ее перегноем, почва становится рыхлой, проницаемой для воды и воздуха, что создает благоприятные условия для большего взаимодействия </a:t>
            </a:r>
            <a:r>
              <a:rPr lang="ru-RU" sz="1600" dirty="0" err="1">
                <a:latin typeface="+mn-lt"/>
              </a:rPr>
              <a:t>мелиоранта</a:t>
            </a:r>
            <a:r>
              <a:rPr lang="ru-RU" sz="1600" dirty="0">
                <a:latin typeface="+mn-lt"/>
              </a:rPr>
              <a:t> с почвой, развития растений и микроорганизмов. </a:t>
            </a:r>
          </a:p>
          <a:p>
            <a:pPr marL="0" indent="360000" algn="just">
              <a:lnSpc>
                <a:spcPct val="10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26</a:t>
            </a:fld>
            <a:endParaRPr lang="ru-RU" dirty="0"/>
          </a:p>
        </p:txBody>
      </p:sp>
    </p:spTree>
    <p:extLst>
      <p:ext uri="{BB962C8B-B14F-4D97-AF65-F5344CB8AC3E}">
        <p14:creationId xmlns:p14="http://schemas.microsoft.com/office/powerpoint/2010/main" val="1174075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398905"/>
            <a:ext cx="10515600" cy="4351338"/>
          </a:xfrm>
        </p:spPr>
        <p:txBody>
          <a:bodyPr>
            <a:norm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Поверхностное внесение ФГ в дозах 0, 1.5, 3.0, 4.5, 6.0  т/га на засоленных почвах в севообороте соя – </a:t>
            </a:r>
            <a:br>
              <a:rPr lang="ru-RU"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овес – сорго в технологии </a:t>
            </a:r>
            <a:r>
              <a:rPr lang="ru-RU" altLang="ru-RU" sz="1600" dirty="0" err="1">
                <a:latin typeface="+mn-lt"/>
                <a:cs typeface="Times New Roman" panose="02020603050405020304" pitchFamily="18" charset="0"/>
              </a:rPr>
              <a:t>Ноутилл</a:t>
            </a:r>
            <a:r>
              <a:rPr lang="ru-RU" altLang="ru-RU" sz="1600" dirty="0">
                <a:latin typeface="+mn-lt"/>
                <a:cs typeface="Times New Roman" panose="02020603050405020304" pitchFamily="18" charset="0"/>
              </a:rPr>
              <a:t> способствовало уменьшению содержания обменных катионов в слое </a:t>
            </a:r>
            <a:br>
              <a:rPr lang="ru-RU"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0-0.1 м, сдвигу </a:t>
            </a:r>
            <a:r>
              <a:rPr lang="ru-RU" altLang="ru-RU" sz="1600" dirty="0" err="1">
                <a:latin typeface="+mn-lt"/>
                <a:cs typeface="Times New Roman" panose="02020603050405020304" pitchFamily="18" charset="0"/>
              </a:rPr>
              <a:t>pH</a:t>
            </a:r>
            <a:r>
              <a:rPr lang="ru-RU" altLang="ru-RU" sz="1600" dirty="0">
                <a:latin typeface="+mn-lt"/>
                <a:cs typeface="Times New Roman" panose="02020603050405020304" pitchFamily="18" charset="0"/>
              </a:rPr>
              <a:t> в сторону  нейтрального интервала в слое 0.2-0.6 м, повышению содержание Ca</a:t>
            </a:r>
            <a:r>
              <a:rPr lang="ru-RU" altLang="ru-RU" sz="1600" baseline="30000" dirty="0">
                <a:latin typeface="+mn-lt"/>
                <a:cs typeface="Times New Roman" panose="02020603050405020304" pitchFamily="18" charset="0"/>
              </a:rPr>
              <a:t>2+</a:t>
            </a:r>
            <a:r>
              <a:rPr lang="ru-RU" altLang="ru-RU" sz="1600" dirty="0">
                <a:latin typeface="+mn-lt"/>
                <a:cs typeface="Times New Roman" panose="02020603050405020304" pitchFamily="18" charset="0"/>
              </a:rPr>
              <a:t> в слое </a:t>
            </a:r>
            <a:br>
              <a:rPr lang="ru-RU"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0-0.6 м, SO</a:t>
            </a:r>
            <a:r>
              <a:rPr lang="ru-RU" altLang="ru-RU" sz="1600" baseline="-25000" dirty="0">
                <a:latin typeface="+mn-lt"/>
                <a:cs typeface="Times New Roman" panose="02020603050405020304" pitchFamily="18" charset="0"/>
              </a:rPr>
              <a:t>4</a:t>
            </a:r>
            <a:r>
              <a:rPr lang="ru-RU" altLang="ru-RU" sz="1600" baseline="30000" dirty="0">
                <a:latin typeface="+mn-lt"/>
                <a:cs typeface="Times New Roman" panose="02020603050405020304" pitchFamily="18" charset="0"/>
              </a:rPr>
              <a:t>2-</a:t>
            </a:r>
            <a:r>
              <a:rPr lang="ru-RU" altLang="ru-RU" sz="1600" dirty="0">
                <a:latin typeface="+mn-lt"/>
                <a:cs typeface="Times New Roman" panose="02020603050405020304" pitchFamily="18" charset="0"/>
              </a:rPr>
              <a:t> до глубины 0.8 м. При этом отмечено увеличение содержания </a:t>
            </a:r>
            <a:r>
              <a:rPr lang="ru-RU" altLang="ru-RU" sz="1600" dirty="0" err="1">
                <a:latin typeface="+mn-lt"/>
                <a:cs typeface="Times New Roman" panose="02020603050405020304" pitchFamily="18" charset="0"/>
              </a:rPr>
              <a:t>Ca</a:t>
            </a:r>
            <a:r>
              <a:rPr lang="ru-RU" altLang="ru-RU" sz="1600" dirty="0">
                <a:latin typeface="+mn-lt"/>
                <a:cs typeface="Times New Roman" panose="02020603050405020304" pitchFamily="18" charset="0"/>
              </a:rPr>
              <a:t> и S в листьях, а </a:t>
            </a:r>
            <a:r>
              <a:rPr lang="ru-RU" altLang="ru-RU" sz="1600" dirty="0" err="1">
                <a:latin typeface="+mn-lt"/>
                <a:cs typeface="Times New Roman" panose="02020603050405020304" pitchFamily="18" charset="0"/>
              </a:rPr>
              <a:t>Mg</a:t>
            </a:r>
            <a:r>
              <a:rPr lang="ru-RU" altLang="ru-RU" sz="1600" dirty="0">
                <a:latin typeface="+mn-lt"/>
                <a:cs typeface="Times New Roman" panose="02020603050405020304" pitchFamily="18" charset="0"/>
              </a:rPr>
              <a:t> – уменьшение. Прибавка урожая ячменя – линейная (урожайность: 4.45 т/га без ФГ; 4.92 т/га с ФГ в дозе </a:t>
            </a:r>
            <a:br>
              <a:rPr lang="ru-RU"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3 и 6 т/га), кукурузы – квадратичная (урожайность: 9.80 т/га без ФГ; 10.85 т/га с ФГ в дозе 3 т/га) </a:t>
            </a:r>
            <a:br>
              <a:rPr lang="ru-RU"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(опыты в Бразилии).</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В Бразилии значительные территории занимают также и кислые почвы, с высоким содержанием алюминия. </a:t>
            </a:r>
            <a:r>
              <a:rPr lang="en-US" altLang="ru-RU" sz="1600" dirty="0">
                <a:latin typeface="+mn-lt"/>
                <a:cs typeface="Times New Roman" panose="02020603050405020304" pitchFamily="18" charset="0"/>
              </a:rPr>
              <a:t/>
            </a:r>
            <a:br>
              <a:rPr lang="en-US"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ФГ применяют на этих почвах при нулевой обработке без предварительного известкования. На супесчано-глинистой почве поверхностное внесение доломитовой муки в дозах 0, 1.1, 2.7 и 4.3 т/га, а также ФГ в дозах 0 и 2.5 т/га под рис и сою показало, что при известковании увеличилось содержание </a:t>
            </a:r>
            <a:r>
              <a:rPr lang="ru-RU" altLang="ru-RU" sz="1600" dirty="0" err="1">
                <a:latin typeface="+mn-lt"/>
                <a:cs typeface="Times New Roman" panose="02020603050405020304" pitchFamily="18" charset="0"/>
              </a:rPr>
              <a:t>Ca</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Mg</a:t>
            </a:r>
            <a:r>
              <a:rPr lang="ru-RU" altLang="ru-RU" sz="1600" dirty="0">
                <a:latin typeface="+mn-lt"/>
                <a:cs typeface="Times New Roman" panose="02020603050405020304" pitchFamily="18" charset="0"/>
              </a:rPr>
              <a:t> и </a:t>
            </a:r>
            <a:r>
              <a:rPr lang="ru-RU" altLang="ru-RU" sz="1600" dirty="0" err="1">
                <a:latin typeface="+mn-lt"/>
                <a:cs typeface="Times New Roman" panose="02020603050405020304" pitchFamily="18" charset="0"/>
              </a:rPr>
              <a:t>Mn</a:t>
            </a:r>
            <a:r>
              <a:rPr lang="ru-RU" altLang="ru-RU" sz="1600" dirty="0">
                <a:latin typeface="+mn-lt"/>
                <a:cs typeface="Times New Roman" panose="02020603050405020304" pitchFamily="18" charset="0"/>
              </a:rPr>
              <a:t> во </a:t>
            </a:r>
            <a:r>
              <a:rPr lang="ru-RU" altLang="ru-RU" sz="1600" dirty="0" err="1">
                <a:latin typeface="+mn-lt"/>
                <a:cs typeface="Times New Roman" panose="02020603050405020304" pitchFamily="18" charset="0"/>
              </a:rPr>
              <a:t>флаговых</a:t>
            </a:r>
            <a:r>
              <a:rPr lang="ru-RU" altLang="ru-RU" sz="1600" dirty="0">
                <a:latin typeface="+mn-lt"/>
                <a:cs typeface="Times New Roman" panose="02020603050405020304" pitchFamily="18" charset="0"/>
              </a:rPr>
              <a:t> листьях риса, повысился урожай зерна риса, также увеличилось содержание K в листьях сои и повысилась ее урожайность. После внесения </a:t>
            </a:r>
            <a:r>
              <a:rPr lang="en-US" altLang="ru-RU" sz="1600" dirty="0">
                <a:latin typeface="+mn-lt"/>
                <a:cs typeface="Times New Roman" panose="02020603050405020304" pitchFamily="18" charset="0"/>
              </a:rPr>
              <a:t/>
            </a:r>
            <a:br>
              <a:rPr lang="en-US" altLang="ru-RU" sz="1600" dirty="0">
                <a:latin typeface="+mn-lt"/>
                <a:cs typeface="Times New Roman" panose="02020603050405020304" pitchFamily="18" charset="0"/>
              </a:rPr>
            </a:br>
            <a:r>
              <a:rPr lang="ru-RU" altLang="ru-RU" sz="1600" dirty="0">
                <a:latin typeface="+mn-lt"/>
                <a:cs typeface="Times New Roman" panose="02020603050405020304" pitchFamily="18" charset="0"/>
              </a:rPr>
              <a:t>ФГ уменьшилось содержание </a:t>
            </a:r>
            <a:r>
              <a:rPr lang="ru-RU" altLang="ru-RU" sz="1600" dirty="0" err="1">
                <a:latin typeface="+mn-lt"/>
                <a:cs typeface="Times New Roman" panose="02020603050405020304" pitchFamily="18" charset="0"/>
              </a:rPr>
              <a:t>Mg</a:t>
            </a:r>
            <a:r>
              <a:rPr lang="ru-RU" altLang="ru-RU" sz="1600" dirty="0">
                <a:latin typeface="+mn-lt"/>
                <a:cs typeface="Times New Roman" panose="02020603050405020304" pitchFamily="18" charset="0"/>
              </a:rPr>
              <a:t> в листьях риса и сои, увеличилось содержание S в листьях и зерне и повысилась урожайность культур. На фоне ФГ известкование снизило содержание </a:t>
            </a:r>
            <a:r>
              <a:rPr lang="ru-RU" altLang="ru-RU" sz="1600" dirty="0" err="1">
                <a:latin typeface="+mn-lt"/>
                <a:cs typeface="Times New Roman" panose="02020603050405020304" pitchFamily="18" charset="0"/>
              </a:rPr>
              <a:t>Zn</a:t>
            </a:r>
            <a:r>
              <a:rPr lang="ru-RU" altLang="ru-RU" sz="1600" dirty="0">
                <a:latin typeface="+mn-lt"/>
                <a:cs typeface="Times New Roman" panose="02020603050405020304" pitchFamily="18" charset="0"/>
              </a:rPr>
              <a:t> в листьях и увеличило сухую массу побегов. </a:t>
            </a:r>
          </a:p>
          <a:p>
            <a:pPr marL="0" indent="360000" algn="just">
              <a:lnSpc>
                <a:spcPct val="100000"/>
              </a:lnSpc>
              <a:spcAft>
                <a:spcPts val="600"/>
              </a:spcAft>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27</a:t>
            </a:fld>
            <a:endParaRPr lang="ru-RU" dirty="0"/>
          </a:p>
        </p:txBody>
      </p:sp>
    </p:spTree>
    <p:extLst>
      <p:ext uri="{BB962C8B-B14F-4D97-AF65-F5344CB8AC3E}">
        <p14:creationId xmlns:p14="http://schemas.microsoft.com/office/powerpoint/2010/main" val="318339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Способы орошения</a:t>
            </a:r>
          </a:p>
        </p:txBody>
      </p:sp>
      <p:sp>
        <p:nvSpPr>
          <p:cNvPr id="3" name="Объект 2"/>
          <p:cNvSpPr>
            <a:spLocks noGrp="1"/>
          </p:cNvSpPr>
          <p:nvPr>
            <p:ph idx="1"/>
          </p:nvPr>
        </p:nvSpPr>
        <p:spPr>
          <a:xfrm>
            <a:off x="838200" y="1449705"/>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В зависимости от способа распределения воды на поле и характера увлажнения корнеобитаемого слоя почвы выделяют следующие виды орошения: </a:t>
            </a:r>
            <a:r>
              <a:rPr lang="ru-RU" sz="1600" b="1" dirty="0">
                <a:latin typeface="+mn-lt"/>
              </a:rPr>
              <a:t>поверхностное (наземное), подпочвенное, орошение дождеванием и лиманное.</a:t>
            </a:r>
          </a:p>
          <a:p>
            <a:pPr marL="0" indent="360000" algn="just">
              <a:lnSpc>
                <a:spcPct val="100000"/>
              </a:lnSpc>
              <a:spcBef>
                <a:spcPts val="0"/>
              </a:spcBef>
              <a:spcAft>
                <a:spcPts val="600"/>
              </a:spcAft>
              <a:buNone/>
            </a:pPr>
            <a:r>
              <a:rPr lang="ru-RU" sz="1600" dirty="0">
                <a:latin typeface="+mn-lt"/>
              </a:rPr>
              <a:t>При наземном орошении вода к растениям подается по бороздам или сплошь по поверхности почвы. При этом на поле нарезают специальную сеть оросительных каналов. Такая сеть оросительных каналов с временными оросителями и поливными бороздами обеспечивает широкое использование сельскохозяйственной техники при уходе за посевами и уборке урожая.</a:t>
            </a:r>
          </a:p>
          <a:p>
            <a:pPr marL="0" indent="360000" algn="just">
              <a:lnSpc>
                <a:spcPct val="100000"/>
              </a:lnSpc>
              <a:spcBef>
                <a:spcPts val="0"/>
              </a:spcBef>
              <a:spcAft>
                <a:spcPts val="600"/>
              </a:spcAft>
              <a:buNone/>
            </a:pPr>
            <a:r>
              <a:rPr lang="ru-RU" sz="1600" dirty="0">
                <a:latin typeface="+mn-lt"/>
              </a:rPr>
              <a:t>В наземном орошении применяют следующие способы полива: полив по мелким (10-14 см) и глубоким (18-20 см) бороздам (для пропашных культур – сахарной свеклы, кукурузы, картофеля и др.); полив напуском по узким полосам (для культур сплошного посева — пшеницы, ржи, ячменя, многолетних трав и др.) и полив затоплением чеков (при выращивании риса).</a:t>
            </a:r>
          </a:p>
          <a:p>
            <a:pPr marL="0" indent="360000" algn="just">
              <a:lnSpc>
                <a:spcPct val="100000"/>
              </a:lnSpc>
              <a:spcBef>
                <a:spcPts val="0"/>
              </a:spcBef>
              <a:spcAft>
                <a:spcPts val="600"/>
              </a:spcAft>
              <a:buNone/>
            </a:pPr>
            <a:r>
              <a:rPr lang="ru-RU" sz="1600" dirty="0">
                <a:latin typeface="+mn-lt"/>
              </a:rPr>
              <a:t>При лиманном орошении под посев яровых культур участки затапливают талой водой на 6-10 дней перед началом полевых работ. При этом почва промачивается на глубину 1,5-2 м. Затем воду сбрасывают и поле готовят к посеву. Площади, занятые озимыми культурами, затапливают водой слоем 20 см на 2-3 </a:t>
            </a:r>
            <a:r>
              <a:rPr lang="ru-RU" sz="1600" dirty="0" err="1">
                <a:latin typeface="+mn-lt"/>
              </a:rPr>
              <a:t>сут</a:t>
            </a:r>
            <a:r>
              <a:rPr lang="ru-RU" sz="1600" dirty="0">
                <a:latin typeface="+mn-lt"/>
              </a:rPr>
              <a:t>., кормовыми многолетними травами – на 4-6 </a:t>
            </a:r>
            <a:r>
              <a:rPr lang="ru-RU" sz="1600" dirty="0" err="1">
                <a:latin typeface="+mn-lt"/>
              </a:rPr>
              <a:t>сут</a:t>
            </a:r>
            <a:r>
              <a:rPr lang="ru-RU" sz="1600" dirty="0">
                <a:latin typeface="+mn-lt"/>
              </a:rPr>
              <a:t>., луга и пастбища – на срок до 15 </a:t>
            </a:r>
            <a:r>
              <a:rPr lang="ru-RU" sz="1600" dirty="0" err="1">
                <a:latin typeface="+mn-lt"/>
              </a:rPr>
              <a:t>сут</a:t>
            </a:r>
            <a:r>
              <a:rPr lang="ru-RU" sz="1600" dirty="0">
                <a:latin typeface="+mn-lt"/>
              </a:rPr>
              <a:t>. При лиманном орошении урожайность зерновых возрастает на 0,6- 0,8 т/га, а сена – в 2-4 раза по сравнению с урожаями на суходольных лугах.</a:t>
            </a:r>
          </a:p>
        </p:txBody>
      </p:sp>
      <p:sp>
        <p:nvSpPr>
          <p:cNvPr id="4" name="Номер слайда 3"/>
          <p:cNvSpPr>
            <a:spLocks noGrp="1"/>
          </p:cNvSpPr>
          <p:nvPr>
            <p:ph type="sldNum" sz="quarter" idx="4"/>
          </p:nvPr>
        </p:nvSpPr>
        <p:spPr/>
        <p:txBody>
          <a:bodyPr/>
          <a:lstStyle/>
          <a:p>
            <a:fld id="{53AA2489-8771-4ECC-A7A9-19993BD059B0}" type="slidenum">
              <a:rPr lang="ru-RU" smtClean="0"/>
              <a:pPr/>
              <a:t>28</a:t>
            </a:fld>
            <a:endParaRPr lang="ru-RU" dirty="0"/>
          </a:p>
        </p:txBody>
      </p:sp>
    </p:spTree>
    <p:extLst>
      <p:ext uri="{BB962C8B-B14F-4D97-AF65-F5344CB8AC3E}">
        <p14:creationId xmlns:p14="http://schemas.microsoft.com/office/powerpoint/2010/main" val="382730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Применение </a:t>
            </a:r>
            <a:r>
              <a:rPr lang="ru-RU" dirty="0" err="1"/>
              <a:t>фосфогипса</a:t>
            </a:r>
            <a:r>
              <a:rPr lang="ru-RU" dirty="0"/>
              <a:t> при орошении</a:t>
            </a:r>
          </a:p>
        </p:txBody>
      </p:sp>
      <p:sp>
        <p:nvSpPr>
          <p:cNvPr id="3" name="Объект 2"/>
          <p:cNvSpPr>
            <a:spLocks noGrp="1"/>
          </p:cNvSpPr>
          <p:nvPr>
            <p:ph idx="1"/>
          </p:nvPr>
        </p:nvSpPr>
        <p:spPr>
          <a:xfrm>
            <a:off x="838200" y="1449705"/>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Орошение в мелиоративный период рекомендуется проводить по промывному типу: оросительные нормы для конкретных почвенно-климатических условий, рассчитываемые по дефициту почвенной влаги, увеличивают от черноземов и темно-каштановых почв к каштановым и светло-каштановым от 10-15 до 20-25%. Это обеспечивает создание нисходящих токов влаги, выщелачивание легкорастворимых солей и нежелательных продуктов реакции обмена, образующихся при внесении ФГ.</a:t>
            </a:r>
          </a:p>
          <a:p>
            <a:pPr marL="0" indent="360000" algn="just">
              <a:lnSpc>
                <a:spcPct val="100000"/>
              </a:lnSpc>
              <a:spcBef>
                <a:spcPts val="0"/>
              </a:spcBef>
              <a:spcAft>
                <a:spcPts val="600"/>
              </a:spcAft>
              <a:buNone/>
            </a:pPr>
            <a:r>
              <a:rPr lang="ru-RU" sz="1600" dirty="0">
                <a:latin typeface="+mn-lt"/>
              </a:rPr>
              <a:t>Рекомендуется проводить периодическое внесение ФГ с целью устранения </a:t>
            </a:r>
            <a:r>
              <a:rPr lang="ru-RU" sz="1600" dirty="0" err="1">
                <a:latin typeface="+mn-lt"/>
              </a:rPr>
              <a:t>декальцирования</a:t>
            </a:r>
            <a:r>
              <a:rPr lang="ru-RU" sz="1600" dirty="0">
                <a:latin typeface="+mn-lt"/>
              </a:rPr>
              <a:t>, </a:t>
            </a:r>
            <a:r>
              <a:rPr lang="ru-RU" sz="1600" dirty="0" err="1">
                <a:latin typeface="+mn-lt"/>
              </a:rPr>
              <a:t>дегумификации</a:t>
            </a:r>
            <a:r>
              <a:rPr lang="ru-RU" sz="1600" dirty="0">
                <a:latin typeface="+mn-lt"/>
              </a:rPr>
              <a:t>; снижения дисперсности орошаемых почв; улучшения агрофизических параметров и физико-химических свойств. Внесение </a:t>
            </a:r>
            <a:r>
              <a:rPr lang="ru-RU" sz="1600" dirty="0" err="1">
                <a:latin typeface="+mn-lt"/>
              </a:rPr>
              <a:t>фосфогипса</a:t>
            </a:r>
            <a:r>
              <a:rPr lang="ru-RU" sz="1600" dirty="0">
                <a:latin typeface="+mn-lt"/>
              </a:rPr>
              <a:t> в дозе 1–5 т/га поможет решить проблему. </a:t>
            </a:r>
          </a:p>
          <a:p>
            <a:pPr marL="0" indent="360000" algn="just">
              <a:lnSpc>
                <a:spcPct val="100000"/>
              </a:lnSpc>
              <a:spcBef>
                <a:spcPts val="0"/>
              </a:spcBef>
              <a:spcAft>
                <a:spcPts val="600"/>
              </a:spcAft>
              <a:buNone/>
            </a:pPr>
            <a:r>
              <a:rPr lang="ru-RU" sz="1600" dirty="0">
                <a:latin typeface="+mn-lt"/>
              </a:rPr>
              <a:t>В результате разового применения ФГ в дозе 1, 3 и 5 т/га в почву в условиях орошения состояние растений кукурузы значительно отличалось от контроля. При дозе 3 и 5 т/га растения дольше оставались зелеными и имели более выполненный початок.</a:t>
            </a:r>
          </a:p>
          <a:p>
            <a:pPr marL="0" indent="360000" algn="just">
              <a:lnSpc>
                <a:spcPct val="100000"/>
              </a:lnSpc>
              <a:spcBef>
                <a:spcPts val="0"/>
              </a:spcBef>
              <a:spcAft>
                <a:spcPts val="600"/>
              </a:spcAft>
              <a:buNone/>
            </a:pPr>
            <a:r>
              <a:rPr lang="ru-RU" sz="1600" dirty="0">
                <a:latin typeface="+mn-lt"/>
              </a:rPr>
              <a:t>При орошении очагов солонцов рекомендуется ФГ вначале вносят в дозах, рассчитанных на окружающие почвы, а затем по пятнам солонцов в дозах, рассчитанных на их гипсование. При благоприятных условиях увлажнения и при орошении дозу ФГ рекомендуется снизить на 25%.</a:t>
            </a:r>
          </a:p>
          <a:p>
            <a:pPr marL="0" indent="360000" algn="just">
              <a:lnSpc>
                <a:spcPct val="10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29</a:t>
            </a:fld>
            <a:endParaRPr lang="ru-RU" dirty="0"/>
          </a:p>
        </p:txBody>
      </p:sp>
    </p:spTree>
    <p:extLst>
      <p:ext uri="{BB962C8B-B14F-4D97-AF65-F5344CB8AC3E}">
        <p14:creationId xmlns:p14="http://schemas.microsoft.com/office/powerpoint/2010/main" val="32253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a:t> </a:t>
            </a:r>
          </a:p>
        </p:txBody>
      </p:sp>
      <p:sp>
        <p:nvSpPr>
          <p:cNvPr id="7" name="Объект 6"/>
          <p:cNvSpPr>
            <a:spLocks noGrp="1"/>
          </p:cNvSpPr>
          <p:nvPr>
            <p:ph idx="1"/>
          </p:nvPr>
        </p:nvSpPr>
        <p:spPr>
          <a:xfrm>
            <a:off x="838200" y="1490345"/>
            <a:ext cx="10515600" cy="4351338"/>
          </a:xfrm>
        </p:spPr>
        <p:txBody>
          <a:bodyPr>
            <a:noAutofit/>
          </a:bodyPr>
          <a:lstStyle/>
          <a:p>
            <a:pPr marL="0" indent="0" algn="just">
              <a:buNone/>
              <a:defRPr/>
            </a:pPr>
            <a:r>
              <a:rPr lang="ru-RU" sz="1600" b="1" dirty="0">
                <a:latin typeface="+mn-lt"/>
                <a:cs typeface="Times New Roman" pitchFamily="18" charset="0"/>
              </a:rPr>
              <a:t>В условиях внесения ФГ:</a:t>
            </a:r>
          </a:p>
          <a:p>
            <a:pPr algn="just">
              <a:buClr>
                <a:schemeClr val="accent2"/>
              </a:buClr>
              <a:defRPr/>
            </a:pPr>
            <a:r>
              <a:rPr lang="ru-RU" sz="1600" dirty="0">
                <a:latin typeface="+mn-lt"/>
                <a:cs typeface="Times New Roman" pitchFamily="18" charset="0"/>
              </a:rPr>
              <a:t>увеличивается численность микроорганизмов, использующих органические формы азота (на 9,7%), ассимилирующих минеральный азот (на 7,8%), актиномицетов (на 10,7%), </a:t>
            </a:r>
            <a:r>
              <a:rPr lang="ru-RU" sz="1600" dirty="0" err="1">
                <a:latin typeface="+mn-lt"/>
                <a:cs typeface="Times New Roman" pitchFamily="18" charset="0"/>
              </a:rPr>
              <a:t>целлюлозоразрушающих</a:t>
            </a:r>
            <a:r>
              <a:rPr lang="ru-RU" sz="1600" dirty="0">
                <a:latin typeface="+mn-lt"/>
                <a:cs typeface="Times New Roman" pitchFamily="18" charset="0"/>
              </a:rPr>
              <a:t> микроорганизмов рода </a:t>
            </a:r>
            <a:r>
              <a:rPr lang="ru-RU" sz="1600" i="1" dirty="0" err="1">
                <a:latin typeface="+mn-lt"/>
                <a:cs typeface="Times New Roman" pitchFamily="18" charset="0"/>
              </a:rPr>
              <a:t>Pseudomonas</a:t>
            </a:r>
            <a:r>
              <a:rPr lang="ru-RU" sz="1600" dirty="0">
                <a:latin typeface="+mn-lt"/>
                <a:cs typeface="Times New Roman" pitchFamily="18" charset="0"/>
              </a:rPr>
              <a:t> (на 16,3%), колоний азотобактера (на 8,4%) </a:t>
            </a:r>
          </a:p>
          <a:p>
            <a:pPr algn="just">
              <a:buClr>
                <a:schemeClr val="accent2"/>
              </a:buClr>
              <a:defRPr/>
            </a:pPr>
            <a:r>
              <a:rPr lang="ru-RU" sz="1600" dirty="0">
                <a:latin typeface="+mn-lt"/>
                <a:cs typeface="Times New Roman" pitchFamily="18" charset="0"/>
              </a:rPr>
              <a:t>повышение концентрации Р</a:t>
            </a:r>
            <a:r>
              <a:rPr lang="ru-RU" sz="1600" baseline="-25000" dirty="0">
                <a:latin typeface="+mn-lt"/>
                <a:cs typeface="Times New Roman" pitchFamily="18" charset="0"/>
              </a:rPr>
              <a:t>2</a:t>
            </a:r>
            <a:r>
              <a:rPr lang="ru-RU" sz="1600" dirty="0">
                <a:latin typeface="+mn-lt"/>
                <a:cs typeface="Times New Roman" pitchFamily="18" charset="0"/>
              </a:rPr>
              <a:t>О</a:t>
            </a:r>
            <a:r>
              <a:rPr lang="ru-RU" sz="1600" baseline="-25000" dirty="0">
                <a:latin typeface="+mn-lt"/>
                <a:cs typeface="Times New Roman" pitchFamily="18" charset="0"/>
              </a:rPr>
              <a:t>5</a:t>
            </a:r>
            <a:r>
              <a:rPr lang="ru-RU" sz="1600" dirty="0">
                <a:latin typeface="+mn-lt"/>
                <a:cs typeface="Times New Roman" pitchFamily="18" charset="0"/>
              </a:rPr>
              <a:t> в верхнем слое почвы способствует усилению ферментативной активности почвы, в частности увеличивается численность микроскопических грибов;</a:t>
            </a:r>
          </a:p>
          <a:p>
            <a:pPr algn="just">
              <a:buClr>
                <a:schemeClr val="accent2"/>
              </a:buClr>
              <a:defRPr/>
            </a:pPr>
            <a:r>
              <a:rPr lang="ru-RU" sz="1600" dirty="0">
                <a:latin typeface="+mn-lt"/>
                <a:cs typeface="Times New Roman" pitchFamily="18" charset="0"/>
              </a:rPr>
              <a:t>увеличение в 1,5-6 раз количества ценных для почвообразования представителей почвенной </a:t>
            </a:r>
            <a:r>
              <a:rPr lang="ru-RU" sz="1600" dirty="0" err="1">
                <a:latin typeface="+mn-lt"/>
                <a:cs typeface="Times New Roman" pitchFamily="18" charset="0"/>
              </a:rPr>
              <a:t>мезофауны</a:t>
            </a:r>
            <a:r>
              <a:rPr lang="ru-RU" sz="1600" dirty="0">
                <a:latin typeface="+mn-lt"/>
                <a:cs typeface="Times New Roman" pitchFamily="18" charset="0"/>
              </a:rPr>
              <a:t>: малощетинковых червей, муравьёв, </a:t>
            </a:r>
            <a:r>
              <a:rPr lang="ru-RU" sz="1600" dirty="0" err="1">
                <a:latin typeface="+mn-lt"/>
                <a:cs typeface="Times New Roman" pitchFamily="18" charset="0"/>
              </a:rPr>
              <a:t>кивсяков</a:t>
            </a:r>
            <a:r>
              <a:rPr lang="ru-RU" sz="1600" dirty="0">
                <a:latin typeface="+mn-lt"/>
                <a:cs typeface="Times New Roman" pitchFamily="18" charset="0"/>
              </a:rPr>
              <a:t> и </a:t>
            </a:r>
            <a:r>
              <a:rPr lang="ru-RU" sz="1600" dirty="0" err="1">
                <a:latin typeface="+mn-lt"/>
                <a:cs typeface="Times New Roman" pitchFamily="18" charset="0"/>
              </a:rPr>
              <a:t>энхитреид</a:t>
            </a:r>
            <a:r>
              <a:rPr lang="ru-RU" sz="1600" dirty="0">
                <a:latin typeface="+mn-lt"/>
                <a:cs typeface="Times New Roman" pitchFamily="18" charset="0"/>
              </a:rPr>
              <a:t>. Возрастает численность </a:t>
            </a:r>
            <a:r>
              <a:rPr lang="ru-RU" sz="1600" dirty="0" err="1">
                <a:latin typeface="+mn-lt"/>
                <a:cs typeface="Times New Roman" pitchFamily="18" charset="0"/>
              </a:rPr>
              <a:t>двупарноногих</a:t>
            </a:r>
            <a:r>
              <a:rPr lang="ru-RU" sz="1600" dirty="0">
                <a:latin typeface="+mn-lt"/>
                <a:cs typeface="Times New Roman" pitchFamily="18" charset="0"/>
              </a:rPr>
              <a:t> многоножек, что объясняется увеличением содержания кальция в почве.</a:t>
            </a:r>
          </a:p>
          <a:p>
            <a:pPr algn="just">
              <a:buClr>
                <a:schemeClr val="accent2"/>
              </a:buClr>
              <a:defRPr/>
            </a:pPr>
            <a:r>
              <a:rPr lang="ru-RU" sz="1600" dirty="0">
                <a:latin typeface="+mn-lt"/>
                <a:cs typeface="Times New Roman" pitchFamily="18" charset="0"/>
              </a:rPr>
              <a:t>существенно снижает плотность темно почв в слое 0-30 см. С увеличением дозы ФГ разуплотнение пахотного горизонта каштановых почв происходило эффективнее до 1,16 г/см</a:t>
            </a:r>
            <a:r>
              <a:rPr lang="ru-RU" sz="1600" baseline="30000" dirty="0">
                <a:latin typeface="+mn-lt"/>
                <a:cs typeface="Times New Roman" pitchFamily="18" charset="0"/>
              </a:rPr>
              <a:t>3 </a:t>
            </a:r>
            <a:r>
              <a:rPr lang="ru-RU" sz="1600" dirty="0">
                <a:latin typeface="+mn-lt"/>
                <a:cs typeface="Times New Roman" pitchFamily="18" charset="0"/>
              </a:rPr>
              <a:t>или на</a:t>
            </a:r>
            <a:r>
              <a:rPr lang="ru-RU" sz="1600" baseline="30000" dirty="0">
                <a:latin typeface="+mn-lt"/>
                <a:cs typeface="Times New Roman" pitchFamily="18" charset="0"/>
              </a:rPr>
              <a:t> </a:t>
            </a:r>
            <a:r>
              <a:rPr lang="ru-RU" sz="1600" dirty="0">
                <a:latin typeface="+mn-lt"/>
                <a:cs typeface="Times New Roman" pitchFamily="18" charset="0"/>
              </a:rPr>
              <a:t>14%. </a:t>
            </a:r>
          </a:p>
          <a:p>
            <a:pPr algn="just">
              <a:buClr>
                <a:schemeClr val="accent2"/>
              </a:buClr>
              <a:defRPr/>
            </a:pPr>
            <a:r>
              <a:rPr lang="ru-RU" sz="1600" dirty="0">
                <a:latin typeface="+mn-lt"/>
                <a:cs typeface="Times New Roman" pitchFamily="18" charset="0"/>
              </a:rPr>
              <a:t>увеличивается содержание в почве элементов питания и повышается содержание органического вещества. При внесении 8 т/га ФГ на фоне минеральных удобрений отмечено наибольшее увеличение содержания в почве азота, фосфора и калия: на 41,7, 43,5 и 24,6% соответственно. </a:t>
            </a:r>
          </a:p>
          <a:p>
            <a:pPr algn="just">
              <a:buClr>
                <a:schemeClr val="accent2"/>
              </a:buClr>
              <a:defRPr/>
            </a:pPr>
            <a:r>
              <a:rPr lang="ru-RU" sz="1600" dirty="0">
                <a:latin typeface="+mn-lt"/>
                <a:cs typeface="Times New Roman" pitchFamily="18" charset="0"/>
              </a:rPr>
              <a:t>происходит сдвиг реакции почвенной среды в сторону нейтральной. </a:t>
            </a:r>
          </a:p>
          <a:p>
            <a:pPr algn="just">
              <a:buClr>
                <a:schemeClr val="accent2"/>
              </a:buClr>
            </a:pPr>
            <a:endParaRPr lang="ru-RU" sz="1600" dirty="0">
              <a:latin typeface="+mn-lt"/>
              <a:cs typeface="Times New Roman" pitchFamily="18" charset="0"/>
            </a:endParaRP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3</a:t>
            </a:fld>
            <a:endParaRPr lang="ru-RU" dirty="0"/>
          </a:p>
        </p:txBody>
      </p:sp>
    </p:spTree>
    <p:extLst>
      <p:ext uri="{BB962C8B-B14F-4D97-AF65-F5344CB8AC3E}">
        <p14:creationId xmlns:p14="http://schemas.microsoft.com/office/powerpoint/2010/main" val="2681437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p>
        </p:txBody>
      </p:sp>
      <p:sp>
        <p:nvSpPr>
          <p:cNvPr id="3" name="Объект 2"/>
          <p:cNvSpPr>
            <a:spLocks noGrp="1"/>
          </p:cNvSpPr>
          <p:nvPr>
            <p:ph idx="1"/>
          </p:nvPr>
        </p:nvSpPr>
        <p:spPr>
          <a:xfrm>
            <a:off x="838200" y="1449705"/>
            <a:ext cx="10515600" cy="4351338"/>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В условиях орошения предложено разрушать иллювиальный горизонт с внесением навоза и ФГ. На засоленной почве эффективен прием подпочвенного внесения удобрений. При этом применяют пассивный глубокорыхлитель, снабженный емкостью в виде воронки с дозатором удобрений, который высыпается за глубокорыхлителем внутрь щели; щель засыпают дисками, установленными за рыхлителем под углом к направлению движения устройства.</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При внесении в почву органических удобрений в дозе 10-20 т/га на глубину 40 см урожайность пшеницы увеличилась в 1</a:t>
            </a:r>
            <a:r>
              <a:rPr lang="en-US" altLang="ru-RU" sz="1600" dirty="0">
                <a:latin typeface="+mn-lt"/>
                <a:cs typeface="Times New Roman" panose="02020603050405020304" pitchFamily="18" charset="0"/>
              </a:rPr>
              <a:t>,</a:t>
            </a:r>
            <a:r>
              <a:rPr lang="ru-RU" altLang="ru-RU" sz="1600" dirty="0">
                <a:latin typeface="+mn-lt"/>
                <a:cs typeface="Times New Roman" panose="02020603050405020304" pitchFamily="18" charset="0"/>
              </a:rPr>
              <a:t>7 раза. Эффект от аналогичного внесения ФГ в дозе 1-5 т/га составил 1,9 раза. В результате использования такой технологии усиливается пролиферация корневой системы, улучшается структура почвы, увеличивается её </a:t>
            </a:r>
            <a:r>
              <a:rPr lang="ru-RU" altLang="ru-RU" sz="1600" dirty="0" err="1">
                <a:latin typeface="+mn-lt"/>
                <a:cs typeface="Times New Roman" panose="02020603050405020304" pitchFamily="18" charset="0"/>
              </a:rPr>
              <a:t>микропористость</a:t>
            </a:r>
            <a:r>
              <a:rPr lang="ru-RU" altLang="ru-RU" sz="1600" dirty="0">
                <a:latin typeface="+mn-lt"/>
                <a:cs typeface="Times New Roman" panose="02020603050405020304" pitchFamily="18" charset="0"/>
              </a:rPr>
              <a:t> и </a:t>
            </a:r>
            <a:r>
              <a:rPr lang="ru-RU" altLang="ru-RU" sz="1600" dirty="0" err="1">
                <a:latin typeface="+mn-lt"/>
                <a:cs typeface="Times New Roman" panose="02020603050405020304" pitchFamily="18" charset="0"/>
              </a:rPr>
              <a:t>влагопроводность</a:t>
            </a:r>
            <a:r>
              <a:rPr lang="ru-RU" altLang="ru-RU" sz="1600" dirty="0">
                <a:latin typeface="+mn-lt"/>
                <a:cs typeface="Times New Roman" panose="02020603050405020304" pitchFamily="18" charset="0"/>
              </a:rPr>
              <a:t>, и больше воды извлекает растение из подпахотного горизонта.</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При внесении ФГ в дозах 0, 20, 60 и 200 т/га, содержание подвижного </a:t>
            </a:r>
            <a:r>
              <a:rPr lang="ru-RU" altLang="ru-RU" sz="1600" dirty="0" err="1">
                <a:latin typeface="+mn-lt"/>
                <a:cs typeface="Times New Roman" panose="02020603050405020304" pitchFamily="18" charset="0"/>
              </a:rPr>
              <a:t>Cd</a:t>
            </a:r>
            <a:r>
              <a:rPr lang="ru-RU" altLang="ru-RU" sz="1600" dirty="0">
                <a:latin typeface="+mn-lt"/>
                <a:cs typeface="Times New Roman" panose="02020603050405020304" pitchFamily="18" charset="0"/>
              </a:rPr>
              <a:t> в почве составило 2.1 мг/кг. Наибольшее накопление </a:t>
            </a:r>
            <a:r>
              <a:rPr lang="ru-RU" altLang="ru-RU" sz="1600" dirty="0" err="1">
                <a:latin typeface="+mn-lt"/>
                <a:cs typeface="Times New Roman" panose="02020603050405020304" pitchFamily="18" charset="0"/>
              </a:rPr>
              <a:t>Cd</a:t>
            </a:r>
            <a:r>
              <a:rPr lang="ru-RU" altLang="ru-RU" sz="1600" dirty="0">
                <a:latin typeface="+mn-lt"/>
                <a:cs typeface="Times New Roman" panose="02020603050405020304" pitchFamily="18" charset="0"/>
              </a:rPr>
              <a:t> было в побегах (4.0) и плодах томата (1.5). ФГ снизил концентрацию </a:t>
            </a:r>
            <a:r>
              <a:rPr lang="ru-RU" altLang="ru-RU" sz="1600" dirty="0" err="1">
                <a:latin typeface="+mn-lt"/>
                <a:cs typeface="Times New Roman" panose="02020603050405020304" pitchFamily="18" charset="0"/>
              </a:rPr>
              <a:t>Mn</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Co</a:t>
            </a:r>
            <a:r>
              <a:rPr lang="ru-RU" altLang="ru-RU" sz="1600" dirty="0">
                <a:latin typeface="+mn-lt"/>
                <a:cs typeface="Times New Roman" panose="02020603050405020304" pitchFamily="18" charset="0"/>
              </a:rPr>
              <a:t> и </a:t>
            </a:r>
            <a:r>
              <a:rPr lang="ru-RU" altLang="ru-RU" sz="1600" dirty="0" err="1">
                <a:latin typeface="+mn-lt"/>
                <a:cs typeface="Times New Roman" panose="02020603050405020304" pitchFamily="18" charset="0"/>
              </a:rPr>
              <a:t>Cu</a:t>
            </a:r>
            <a:r>
              <a:rPr lang="ru-RU" altLang="ru-RU" sz="1600" dirty="0">
                <a:latin typeface="+mn-lt"/>
                <a:cs typeface="Times New Roman" panose="02020603050405020304" pitchFamily="18" charset="0"/>
              </a:rPr>
              <a:t> в побегах, а также B, </a:t>
            </a:r>
            <a:r>
              <a:rPr lang="ru-RU" altLang="ru-RU" sz="1600" dirty="0" err="1">
                <a:latin typeface="+mn-lt"/>
                <a:cs typeface="Times New Roman" panose="02020603050405020304" pitchFamily="18" charset="0"/>
              </a:rPr>
              <a:t>Cu</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Sb</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Cs</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Ba</a:t>
            </a:r>
            <a:r>
              <a:rPr lang="ru-RU" altLang="ru-RU" sz="1600" dirty="0">
                <a:latin typeface="+mn-lt"/>
                <a:cs typeface="Times New Roman" panose="02020603050405020304" pitchFamily="18" charset="0"/>
              </a:rPr>
              <a:t>, </a:t>
            </a:r>
            <a:r>
              <a:rPr lang="ru-RU" altLang="ru-RU" sz="1600" dirty="0" err="1">
                <a:latin typeface="+mn-lt"/>
                <a:cs typeface="Times New Roman" panose="02020603050405020304" pitchFamily="18" charset="0"/>
              </a:rPr>
              <a:t>Tl</a:t>
            </a:r>
            <a:r>
              <a:rPr lang="ru-RU" altLang="ru-RU" sz="1600" dirty="0">
                <a:latin typeface="+mn-lt"/>
                <a:cs typeface="Times New Roman" panose="02020603050405020304" pitchFamily="18" charset="0"/>
              </a:rPr>
              <a:t> и </a:t>
            </a:r>
            <a:r>
              <a:rPr lang="ru-RU" altLang="ru-RU" sz="1600" dirty="0" err="1">
                <a:latin typeface="+mn-lt"/>
                <a:cs typeface="Times New Roman" panose="02020603050405020304" pitchFamily="18" charset="0"/>
              </a:rPr>
              <a:t>Th</a:t>
            </a:r>
            <a:r>
              <a:rPr lang="ru-RU" altLang="ru-RU" sz="1600" dirty="0">
                <a:latin typeface="+mn-lt"/>
                <a:cs typeface="Times New Roman" panose="02020603050405020304" pitchFamily="18" charset="0"/>
              </a:rPr>
              <a:t> в плодах. Концентрация </a:t>
            </a:r>
            <a:r>
              <a:rPr lang="ru-RU" altLang="ru-RU" sz="1600" dirty="0" err="1">
                <a:latin typeface="+mn-lt"/>
                <a:cs typeface="Times New Roman" panose="02020603050405020304" pitchFamily="18" charset="0"/>
              </a:rPr>
              <a:t>Cd</a:t>
            </a:r>
            <a:r>
              <a:rPr lang="ru-RU" altLang="ru-RU" sz="1600" dirty="0">
                <a:latin typeface="+mn-lt"/>
                <a:cs typeface="Times New Roman" panose="02020603050405020304" pitchFamily="18" charset="0"/>
              </a:rPr>
              <a:t> в томатах превысила лимит при дозе ФГ -200 т/га.</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Мелиоративная эффективность ФГ, внесенного в дозах 10 и 35 т/га </a:t>
            </a:r>
            <a:r>
              <a:rPr lang="ru-RU" altLang="ru-RU" sz="1600" dirty="0" err="1">
                <a:latin typeface="+mn-lt"/>
                <a:cs typeface="Times New Roman" panose="02020603050405020304" pitchFamily="18" charset="0"/>
              </a:rPr>
              <a:t>обнару-живается</a:t>
            </a:r>
            <a:r>
              <a:rPr lang="ru-RU" altLang="ru-RU" sz="1600" dirty="0">
                <a:latin typeface="+mn-lt"/>
                <a:cs typeface="Times New Roman" panose="02020603050405020304" pitchFamily="18" charset="0"/>
              </a:rPr>
              <a:t> через 16 лет: содержание SO</a:t>
            </a:r>
            <a:r>
              <a:rPr lang="ru-RU" altLang="ru-RU" sz="1600" baseline="-25000" dirty="0">
                <a:latin typeface="+mn-lt"/>
                <a:cs typeface="Times New Roman" panose="02020603050405020304" pitchFamily="18" charset="0"/>
              </a:rPr>
              <a:t>4</a:t>
            </a:r>
            <a:r>
              <a:rPr lang="ru-RU" altLang="ru-RU" sz="1600" baseline="30000" dirty="0">
                <a:latin typeface="+mn-lt"/>
                <a:cs typeface="Times New Roman" panose="02020603050405020304" pitchFamily="18" charset="0"/>
              </a:rPr>
              <a:t>2-</a:t>
            </a:r>
            <a:r>
              <a:rPr lang="ru-RU" altLang="ru-RU" sz="1600" dirty="0">
                <a:latin typeface="+mn-lt"/>
                <a:cs typeface="Times New Roman" panose="02020603050405020304" pitchFamily="18" charset="0"/>
              </a:rPr>
              <a:t> и обменного </a:t>
            </a:r>
            <a:r>
              <a:rPr lang="ru-RU" altLang="ru-RU" sz="1600" dirty="0" err="1">
                <a:latin typeface="+mn-lt"/>
                <a:cs typeface="Times New Roman" panose="02020603050405020304" pitchFamily="18" charset="0"/>
              </a:rPr>
              <a:t>Ca</a:t>
            </a:r>
            <a:r>
              <a:rPr lang="ru-RU" altLang="ru-RU" sz="1600" dirty="0">
                <a:latin typeface="+mn-lt"/>
                <a:cs typeface="Times New Roman" panose="02020603050405020304" pitchFamily="18" charset="0"/>
              </a:rPr>
              <a:t> по почвенному про-филю больше чем в контроле; содержание обменного Al уменьшилось до глубины 80 см, повышение урожайности кукурузы на 29-50%, люцерны –</a:t>
            </a:r>
            <a:r>
              <a:rPr lang="en-US" altLang="ru-RU" sz="1600" dirty="0">
                <a:latin typeface="+mn-lt"/>
                <a:cs typeface="Times New Roman" panose="02020603050405020304" pitchFamily="18" charset="0"/>
              </a:rPr>
              <a:t> </a:t>
            </a:r>
            <a:r>
              <a:rPr lang="ru-RU" altLang="ru-RU" sz="1600" dirty="0">
                <a:latin typeface="+mn-lt"/>
                <a:cs typeface="Times New Roman" panose="02020603050405020304" pitchFamily="18" charset="0"/>
              </a:rPr>
              <a:t>на 50%. </a:t>
            </a:r>
          </a:p>
        </p:txBody>
      </p:sp>
      <p:sp>
        <p:nvSpPr>
          <p:cNvPr id="4" name="Номер слайда 3"/>
          <p:cNvSpPr>
            <a:spLocks noGrp="1"/>
          </p:cNvSpPr>
          <p:nvPr>
            <p:ph type="sldNum" sz="quarter" idx="4"/>
          </p:nvPr>
        </p:nvSpPr>
        <p:spPr/>
        <p:txBody>
          <a:bodyPr/>
          <a:lstStyle/>
          <a:p>
            <a:fld id="{53AA2489-8771-4ECC-A7A9-19993BD059B0}" type="slidenum">
              <a:rPr lang="ru-RU" smtClean="0"/>
              <a:pPr/>
              <a:t>30</a:t>
            </a:fld>
            <a:endParaRPr lang="ru-RU" dirty="0"/>
          </a:p>
        </p:txBody>
      </p:sp>
    </p:spTree>
    <p:extLst>
      <p:ext uri="{BB962C8B-B14F-4D97-AF65-F5344CB8AC3E}">
        <p14:creationId xmlns:p14="http://schemas.microsoft.com/office/powerpoint/2010/main" val="983646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a:bodyPr>
          <a:lstStyle/>
          <a:p>
            <a:pPr marL="0" indent="360000" algn="just">
              <a:lnSpc>
                <a:spcPct val="100000"/>
              </a:lnSpc>
              <a:spcBef>
                <a:spcPts val="0"/>
              </a:spcBef>
              <a:spcAft>
                <a:spcPts val="600"/>
              </a:spcAft>
              <a:buNone/>
            </a:pPr>
            <a:r>
              <a:rPr lang="ru-RU" sz="1600" dirty="0">
                <a:latin typeface="+mn-lt"/>
              </a:rPr>
              <a:t>Орошение увеличивает урожайность зерновых культур на 1,5-2 т/га, то есть практически удваивает урожай.</a:t>
            </a:r>
          </a:p>
          <a:p>
            <a:pPr marL="0" indent="360000" algn="just">
              <a:lnSpc>
                <a:spcPct val="100000"/>
              </a:lnSpc>
              <a:spcBef>
                <a:spcPts val="0"/>
              </a:spcBef>
              <a:spcAft>
                <a:spcPts val="600"/>
              </a:spcAft>
              <a:buNone/>
            </a:pPr>
            <a:r>
              <a:rPr lang="ru-RU" sz="1600" dirty="0">
                <a:latin typeface="+mn-lt"/>
              </a:rPr>
              <a:t>При создании орошаемых культурных пастбищ их продуктивность повышается в 3-4 раза. </a:t>
            </a:r>
          </a:p>
          <a:p>
            <a:pPr marL="0" indent="360000" algn="just">
              <a:lnSpc>
                <a:spcPct val="100000"/>
              </a:lnSpc>
              <a:spcBef>
                <a:spcPts val="0"/>
              </a:spcBef>
              <a:spcAft>
                <a:spcPts val="600"/>
              </a:spcAft>
              <a:buNone/>
            </a:pPr>
            <a:r>
              <a:rPr lang="ru-RU" sz="1600" dirty="0">
                <a:latin typeface="+mn-lt"/>
              </a:rPr>
              <a:t>С орошаемых земель с 1 га получают по 4-5 т пшеницы, 6-8 т риса, а продуктивность кормовых культур составляет 40-60 корм, </a:t>
            </a:r>
            <a:r>
              <a:rPr lang="ru-RU" sz="1600" dirty="0" err="1">
                <a:latin typeface="+mn-lt"/>
              </a:rPr>
              <a:t>ед</a:t>
            </a:r>
            <a:r>
              <a:rPr lang="ru-RU" sz="1600" dirty="0">
                <a:latin typeface="+mn-lt"/>
              </a:rPr>
              <a:t>/га.</a:t>
            </a:r>
          </a:p>
          <a:p>
            <a:pPr marL="0" indent="360000" algn="just">
              <a:lnSpc>
                <a:spcPct val="10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31</a:t>
            </a:fld>
            <a:endParaRPr lang="ru-RU" dirty="0"/>
          </a:p>
        </p:txBody>
      </p:sp>
    </p:spTree>
    <p:extLst>
      <p:ext uri="{BB962C8B-B14F-4D97-AF65-F5344CB8AC3E}">
        <p14:creationId xmlns:p14="http://schemas.microsoft.com/office/powerpoint/2010/main" val="212166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Сумма и состав поглощенных оснований  рисовой луговой почве </a:t>
            </a:r>
            <a:br>
              <a:rPr lang="ru-RU" dirty="0"/>
            </a:br>
            <a:r>
              <a:rPr lang="ru-RU" dirty="0"/>
              <a:t>в 1-й год последействия </a:t>
            </a:r>
            <a:r>
              <a:rPr lang="ru-RU" dirty="0" err="1"/>
              <a:t>фосфогипса</a:t>
            </a:r>
            <a:endParaRPr lang="ru-RU" dirty="0"/>
          </a:p>
        </p:txBody>
      </p:sp>
      <p:sp>
        <p:nvSpPr>
          <p:cNvPr id="4" name="Номер слайда 3"/>
          <p:cNvSpPr>
            <a:spLocks noGrp="1"/>
          </p:cNvSpPr>
          <p:nvPr>
            <p:ph type="sldNum" sz="quarter" idx="4"/>
          </p:nvPr>
        </p:nvSpPr>
        <p:spPr/>
        <p:txBody>
          <a:bodyPr/>
          <a:lstStyle/>
          <a:p>
            <a:fld id="{53AA2489-8771-4ECC-A7A9-19993BD059B0}" type="slidenum">
              <a:rPr lang="ru-RU" smtClean="0"/>
              <a:pPr/>
              <a:t>32</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238829177"/>
              </p:ext>
            </p:extLst>
          </p:nvPr>
        </p:nvGraphicFramePr>
        <p:xfrm>
          <a:off x="847725" y="1334453"/>
          <a:ext cx="10116879" cy="4826094"/>
        </p:xfrm>
        <a:graphic>
          <a:graphicData uri="http://schemas.openxmlformats.org/drawingml/2006/table">
            <a:tbl>
              <a:tblPr firstRow="1" firstCol="1" bandRow="1">
                <a:tableStyleId>{5C22544A-7EE6-4342-B048-85BDC9FD1C3A}</a:tableStyleId>
              </a:tblPr>
              <a:tblGrid>
                <a:gridCol w="3717062">
                  <a:extLst>
                    <a:ext uri="{9D8B030D-6E8A-4147-A177-3AD203B41FA5}">
                      <a16:colId xmlns:a16="http://schemas.microsoft.com/office/drawing/2014/main" val="20000"/>
                    </a:ext>
                  </a:extLst>
                </a:gridCol>
                <a:gridCol w="676176">
                  <a:extLst>
                    <a:ext uri="{9D8B030D-6E8A-4147-A177-3AD203B41FA5}">
                      <a16:colId xmlns:a16="http://schemas.microsoft.com/office/drawing/2014/main" val="20001"/>
                    </a:ext>
                  </a:extLst>
                </a:gridCol>
                <a:gridCol w="676176">
                  <a:extLst>
                    <a:ext uri="{9D8B030D-6E8A-4147-A177-3AD203B41FA5}">
                      <a16:colId xmlns:a16="http://schemas.microsoft.com/office/drawing/2014/main" val="20002"/>
                    </a:ext>
                  </a:extLst>
                </a:gridCol>
                <a:gridCol w="676176">
                  <a:extLst>
                    <a:ext uri="{9D8B030D-6E8A-4147-A177-3AD203B41FA5}">
                      <a16:colId xmlns:a16="http://schemas.microsoft.com/office/drawing/2014/main" val="20003"/>
                    </a:ext>
                  </a:extLst>
                </a:gridCol>
                <a:gridCol w="653239">
                  <a:extLst>
                    <a:ext uri="{9D8B030D-6E8A-4147-A177-3AD203B41FA5}">
                      <a16:colId xmlns:a16="http://schemas.microsoft.com/office/drawing/2014/main" val="20004"/>
                    </a:ext>
                  </a:extLst>
                </a:gridCol>
                <a:gridCol w="66849">
                  <a:extLst>
                    <a:ext uri="{9D8B030D-6E8A-4147-A177-3AD203B41FA5}">
                      <a16:colId xmlns:a16="http://schemas.microsoft.com/office/drawing/2014/main" val="20005"/>
                    </a:ext>
                  </a:extLst>
                </a:gridCol>
                <a:gridCol w="676176">
                  <a:extLst>
                    <a:ext uri="{9D8B030D-6E8A-4147-A177-3AD203B41FA5}">
                      <a16:colId xmlns:a16="http://schemas.microsoft.com/office/drawing/2014/main" val="20006"/>
                    </a:ext>
                  </a:extLst>
                </a:gridCol>
                <a:gridCol w="676176">
                  <a:extLst>
                    <a:ext uri="{9D8B030D-6E8A-4147-A177-3AD203B41FA5}">
                      <a16:colId xmlns:a16="http://schemas.microsoft.com/office/drawing/2014/main" val="20007"/>
                    </a:ext>
                  </a:extLst>
                </a:gridCol>
                <a:gridCol w="66849">
                  <a:extLst>
                    <a:ext uri="{9D8B030D-6E8A-4147-A177-3AD203B41FA5}">
                      <a16:colId xmlns:a16="http://schemas.microsoft.com/office/drawing/2014/main" val="20008"/>
                    </a:ext>
                  </a:extLst>
                </a:gridCol>
                <a:gridCol w="716196">
                  <a:extLst>
                    <a:ext uri="{9D8B030D-6E8A-4147-A177-3AD203B41FA5}">
                      <a16:colId xmlns:a16="http://schemas.microsoft.com/office/drawing/2014/main" val="20009"/>
                    </a:ext>
                  </a:extLst>
                </a:gridCol>
                <a:gridCol w="701040">
                  <a:extLst>
                    <a:ext uri="{9D8B030D-6E8A-4147-A177-3AD203B41FA5}">
                      <a16:colId xmlns:a16="http://schemas.microsoft.com/office/drawing/2014/main" val="467120058"/>
                    </a:ext>
                  </a:extLst>
                </a:gridCol>
                <a:gridCol w="814764">
                  <a:extLst>
                    <a:ext uri="{9D8B030D-6E8A-4147-A177-3AD203B41FA5}">
                      <a16:colId xmlns:a16="http://schemas.microsoft.com/office/drawing/2014/main" val="2906300390"/>
                    </a:ext>
                  </a:extLst>
                </a:gridCol>
              </a:tblGrid>
              <a:tr h="553104">
                <a:tc rowSpan="2">
                  <a:txBody>
                    <a:bodyPr/>
                    <a:lstStyle/>
                    <a:p>
                      <a:pPr algn="ctr">
                        <a:lnSpc>
                          <a:spcPct val="115000"/>
                        </a:lnSpc>
                        <a:spcAft>
                          <a:spcPts val="1000"/>
                        </a:spcAft>
                      </a:pPr>
                      <a:r>
                        <a:rPr lang="ru-RU" sz="1400" dirty="0">
                          <a:effectLst/>
                          <a:latin typeface="+mn-lt"/>
                          <a:cs typeface="Times New Roman" pitchFamily="18" charset="0"/>
                        </a:rPr>
                        <a:t>Вариант</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algn="ctr">
                        <a:lnSpc>
                          <a:spcPct val="115000"/>
                        </a:lnSpc>
                        <a:spcAft>
                          <a:spcPts val="1000"/>
                        </a:spcAft>
                      </a:pPr>
                      <a:r>
                        <a:rPr lang="ru-RU" sz="1400" dirty="0">
                          <a:effectLst/>
                          <a:latin typeface="+mn-lt"/>
                          <a:cs typeface="Times New Roman" pitchFamily="18" charset="0"/>
                        </a:rPr>
                        <a:t>Содержание катионов,</a:t>
                      </a:r>
                      <a:br>
                        <a:rPr lang="ru-RU" sz="1400" dirty="0">
                          <a:effectLst/>
                          <a:latin typeface="+mn-lt"/>
                          <a:cs typeface="Times New Roman" pitchFamily="18" charset="0"/>
                        </a:rPr>
                      </a:br>
                      <a:r>
                        <a:rPr lang="ru-RU" sz="1400" dirty="0">
                          <a:effectLst/>
                          <a:latin typeface="+mn-lt"/>
                          <a:cs typeface="Times New Roman" pitchFamily="18" charset="0"/>
                        </a:rPr>
                        <a:t>мг-</a:t>
                      </a:r>
                      <a:r>
                        <a:rPr lang="ru-RU" sz="1400" dirty="0" err="1">
                          <a:effectLst/>
                          <a:latin typeface="+mn-lt"/>
                          <a:cs typeface="Times New Roman" pitchFamily="18" charset="0"/>
                        </a:rPr>
                        <a:t>экв</a:t>
                      </a:r>
                      <a:r>
                        <a:rPr lang="ru-RU" sz="1400" dirty="0">
                          <a:effectLst/>
                          <a:latin typeface="+mn-lt"/>
                          <a:cs typeface="Times New Roman" pitchFamily="18" charset="0"/>
                        </a:rPr>
                        <a:t>./100 г</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lnSpc>
                          <a:spcPct val="115000"/>
                        </a:lnSpc>
                        <a:spcAft>
                          <a:spcPts val="1000"/>
                        </a:spcAft>
                      </a:pPr>
                      <a:r>
                        <a:rPr lang="ru-RU" sz="1400" dirty="0">
                          <a:effectLst/>
                          <a:latin typeface="+mn-lt"/>
                          <a:cs typeface="Times New Roman" pitchFamily="18" charset="0"/>
                        </a:rPr>
                        <a:t>Доля от суммы,  %</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4866">
                <a:tc vMerge="1">
                  <a:txBody>
                    <a:bodyPr/>
                    <a:lstStyle/>
                    <a:p>
                      <a:endParaRPr lang="ru-RU"/>
                    </a:p>
                  </a:txBody>
                  <a:tcPr/>
                </a:tc>
                <a:tc>
                  <a:txBody>
                    <a:bodyPr/>
                    <a:lstStyle/>
                    <a:p>
                      <a:pPr algn="ctr">
                        <a:lnSpc>
                          <a:spcPct val="115000"/>
                        </a:lnSpc>
                        <a:spcAft>
                          <a:spcPts val="1000"/>
                        </a:spcAft>
                      </a:pPr>
                      <a:r>
                        <a:rPr lang="ru-RU" sz="1400" dirty="0">
                          <a:effectLst/>
                          <a:latin typeface="+mn-lt"/>
                          <a:cs typeface="Times New Roman" pitchFamily="18" charset="0"/>
                        </a:rPr>
                        <a:t>Са</a:t>
                      </a:r>
                      <a:r>
                        <a:rPr lang="ru-RU" sz="1400" baseline="30000" dirty="0">
                          <a:effectLst/>
                          <a:latin typeface="+mn-lt"/>
                          <a:cs typeface="Times New Roman" pitchFamily="18" charset="0"/>
                        </a:rPr>
                        <a:t>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Mg</a:t>
                      </a:r>
                      <a:r>
                        <a:rPr lang="ru-RU" sz="1400" baseline="30000" dirty="0">
                          <a:effectLst/>
                          <a:latin typeface="+mn-lt"/>
                          <a:cs typeface="Times New Roman" pitchFamily="18" charset="0"/>
                        </a:rPr>
                        <a:t>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err="1">
                          <a:effectLst/>
                          <a:latin typeface="+mn-lt"/>
                          <a:cs typeface="Times New Roman" pitchFamily="18" charset="0"/>
                        </a:rPr>
                        <a:t>Na</a:t>
                      </a:r>
                      <a:r>
                        <a:rPr lang="ru-RU" sz="1400" baseline="30000" dirty="0">
                          <a:effectLst/>
                          <a:latin typeface="+mn-lt"/>
                          <a:cs typeface="Times New Roman" pitchFamily="18" charset="0"/>
                        </a:rPr>
                        <a:t>+</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K</a:t>
                      </a:r>
                      <a:r>
                        <a:rPr lang="ru-RU" sz="1400" baseline="30000">
                          <a:effectLst/>
                          <a:latin typeface="+mn-lt"/>
                          <a:cs typeface="Times New Roman" pitchFamily="18" charset="0"/>
                        </a:rPr>
                        <a:t>+</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сумма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dirty="0">
                          <a:effectLst/>
                          <a:latin typeface="+mn-lt"/>
                          <a:cs typeface="Times New Roman" pitchFamily="18" charset="0"/>
                        </a:rPr>
                        <a:t>Са</a:t>
                      </a:r>
                      <a:r>
                        <a:rPr lang="ru-RU" sz="1400" baseline="30000" dirty="0">
                          <a:effectLst/>
                          <a:latin typeface="+mn-lt"/>
                          <a:cs typeface="Times New Roman" pitchFamily="18" charset="0"/>
                        </a:rPr>
                        <a:t>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dirty="0">
                          <a:effectLst/>
                          <a:latin typeface="+mn-lt"/>
                          <a:cs typeface="Times New Roman" pitchFamily="18" charset="0"/>
                        </a:rPr>
                        <a:t>Mg</a:t>
                      </a:r>
                      <a:r>
                        <a:rPr lang="ru-RU" sz="1400" baseline="30000" dirty="0">
                          <a:effectLst/>
                          <a:latin typeface="+mn-lt"/>
                          <a:cs typeface="Times New Roman" pitchFamily="18" charset="0"/>
                        </a:rPr>
                        <a:t>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err="1">
                          <a:effectLst/>
                          <a:latin typeface="+mn-lt"/>
                          <a:cs typeface="Times New Roman" pitchFamily="18" charset="0"/>
                        </a:rPr>
                        <a:t>Na</a:t>
                      </a:r>
                      <a:r>
                        <a:rPr lang="ru-RU" sz="1400" baseline="30000" dirty="0">
                          <a:effectLst/>
                          <a:latin typeface="+mn-lt"/>
                          <a:cs typeface="Times New Roman" pitchFamily="18" charset="0"/>
                        </a:rPr>
                        <a:t>+</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K</a:t>
                      </a:r>
                      <a:r>
                        <a:rPr lang="ru-RU" sz="1400" baseline="30000" dirty="0">
                          <a:effectLst/>
                          <a:latin typeface="+mn-lt"/>
                          <a:cs typeface="Times New Roman" pitchFamily="18" charset="0"/>
                        </a:rPr>
                        <a:t>+</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84866">
                <a:tc gridSpan="12">
                  <a:txBody>
                    <a:bodyPr/>
                    <a:lstStyle/>
                    <a:p>
                      <a:pPr algn="ctr">
                        <a:lnSpc>
                          <a:spcPct val="115000"/>
                        </a:lnSpc>
                        <a:spcAft>
                          <a:spcPts val="1000"/>
                        </a:spcAft>
                      </a:pPr>
                      <a:r>
                        <a:rPr lang="ru-RU" sz="1400" dirty="0">
                          <a:effectLst/>
                          <a:latin typeface="+mn-lt"/>
                          <a:cs typeface="Times New Roman" pitchFamily="18" charset="0"/>
                        </a:rPr>
                        <a:t>До посева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84866">
                <a:tc>
                  <a:txBody>
                    <a:bodyPr/>
                    <a:lstStyle/>
                    <a:p>
                      <a:pPr algn="ctr">
                        <a:lnSpc>
                          <a:spcPct val="115000"/>
                        </a:lnSpc>
                        <a:spcAft>
                          <a:spcPts val="1000"/>
                        </a:spcAft>
                      </a:pPr>
                      <a:r>
                        <a:rPr lang="ru-RU" sz="1400" dirty="0">
                          <a:effectLst/>
                          <a:latin typeface="+mn-lt"/>
                          <a:cs typeface="Times New Roman" pitchFamily="18" charset="0"/>
                        </a:rPr>
                        <a:t>Без удобрений</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1,80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35,66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81,88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9,25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3,81</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5,05</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P</a:t>
                      </a:r>
                      <a:r>
                        <a:rPr lang="ru-RU" sz="1400" baseline="-25000" dirty="0">
                          <a:effectLst/>
                          <a:latin typeface="+mn-lt"/>
                          <a:cs typeface="Times New Roman" pitchFamily="18" charset="0"/>
                        </a:rPr>
                        <a:t>80</a:t>
                      </a:r>
                      <a:r>
                        <a:rPr lang="ru-RU" sz="1400" dirty="0">
                          <a:effectLst/>
                          <a:latin typeface="+mn-lt"/>
                          <a:cs typeface="Times New Roman" pitchFamily="18" charset="0"/>
                        </a:rPr>
                        <a:t>K</a:t>
                      </a:r>
                      <a:r>
                        <a:rPr lang="ru-RU" sz="1400" baseline="-25000" dirty="0">
                          <a:effectLst/>
                          <a:latin typeface="+mn-lt"/>
                          <a:cs typeface="Times New Roman" pitchFamily="18" charset="0"/>
                        </a:rPr>
                        <a:t>60</a:t>
                      </a:r>
                      <a:r>
                        <a:rPr lang="ru-RU" sz="1400" dirty="0">
                          <a:effectLst/>
                          <a:latin typeface="+mn-lt"/>
                          <a:cs typeface="Times New Roman" pitchFamily="18" charset="0"/>
                        </a:rPr>
                        <a:t> – контроль</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1,32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1,74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34,46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82,35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9,02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3,72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4,91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1,81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35,69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82,38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8,69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3,87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5,07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a:t>
                      </a:r>
                      <a:r>
                        <a:rPr lang="ru-RU" sz="1400" dirty="0">
                          <a:effectLst/>
                          <a:latin typeface="+mn-lt"/>
                          <a:cs typeface="Times New Roman" pitchFamily="18" charset="0"/>
                        </a:rPr>
                        <a:t> + ФГ, 2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1,90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35,71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82,05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8,96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3,67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5,32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60 </a:t>
                      </a:r>
                      <a:r>
                        <a:rPr lang="ru-RU" sz="1400" dirty="0">
                          <a:effectLst/>
                          <a:latin typeface="+mn-lt"/>
                          <a:cs typeface="Times New Roman" pitchFamily="18" charset="0"/>
                        </a:rPr>
                        <a:t>+ ФГ, 4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1,69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35,29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82,74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8,78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3,68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4,79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a:t>
                      </a:r>
                      <a:r>
                        <a:rPr lang="ru-RU" sz="1400" dirty="0">
                          <a:effectLst/>
                          <a:latin typeface="+mn-lt"/>
                          <a:cs typeface="Times New Roman" pitchFamily="18" charset="0"/>
                        </a:rPr>
                        <a:t>+ ФГ, 6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1,84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35,88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400">
                          <a:effectLst/>
                          <a:latin typeface="+mn-lt"/>
                          <a:cs typeface="Times New Roman" pitchFamily="18" charset="0"/>
                        </a:rPr>
                        <a:t>81,66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9,48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3,73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5,13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4866">
                <a:tc gridSpan="12">
                  <a:txBody>
                    <a:bodyPr/>
                    <a:lstStyle/>
                    <a:p>
                      <a:pPr algn="ctr">
                        <a:lnSpc>
                          <a:spcPct val="115000"/>
                        </a:lnSpc>
                        <a:spcAft>
                          <a:spcPts val="1000"/>
                        </a:spcAft>
                      </a:pPr>
                      <a:r>
                        <a:rPr lang="ru-RU" sz="1400" dirty="0">
                          <a:effectLst/>
                          <a:latin typeface="+mn-lt"/>
                          <a:cs typeface="Times New Roman" pitchFamily="18" charset="0"/>
                        </a:rPr>
                        <a:t>После уборки</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84866">
                <a:tc>
                  <a:txBody>
                    <a:bodyPr/>
                    <a:lstStyle/>
                    <a:p>
                      <a:pPr algn="ctr">
                        <a:lnSpc>
                          <a:spcPct val="115000"/>
                        </a:lnSpc>
                        <a:spcAft>
                          <a:spcPts val="1000"/>
                        </a:spcAft>
                      </a:pPr>
                      <a:r>
                        <a:rPr lang="ru-RU" sz="1400">
                          <a:effectLst/>
                          <a:latin typeface="+mn-lt"/>
                          <a:cs typeface="Times New Roman" pitchFamily="18" charset="0"/>
                        </a:rPr>
                        <a:t>Без удобрений</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28,4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1,67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34,28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82,85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8,46</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dirty="0">
                          <a:effectLst/>
                          <a:latin typeface="+mn-lt"/>
                          <a:cs typeface="Times New Roman" pitchFamily="18" charset="0"/>
                        </a:rPr>
                        <a:t>3,82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4,87</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84866">
                <a:tc>
                  <a:txBody>
                    <a:bodyPr/>
                    <a:lstStyle/>
                    <a:p>
                      <a:pPr algn="ctr">
                        <a:lnSpc>
                          <a:spcPct val="115000"/>
                        </a:lnSpc>
                        <a:spcAft>
                          <a:spcPts val="1000"/>
                        </a:spcAft>
                      </a:pPr>
                      <a:r>
                        <a:rPr lang="ru-RU" sz="1400">
                          <a:effectLst/>
                          <a:latin typeface="+mn-lt"/>
                          <a:cs typeface="Times New Roman" pitchFamily="18" charset="0"/>
                        </a:rPr>
                        <a:t>N</a:t>
                      </a:r>
                      <a:r>
                        <a:rPr lang="ru-RU" sz="1400" baseline="-25000">
                          <a:effectLst/>
                          <a:latin typeface="+mn-lt"/>
                          <a:cs typeface="Times New Roman" pitchFamily="18" charset="0"/>
                        </a:rPr>
                        <a:t>120</a:t>
                      </a:r>
                      <a:r>
                        <a:rPr lang="ru-RU" sz="1400">
                          <a:effectLst/>
                          <a:latin typeface="+mn-lt"/>
                          <a:cs typeface="Times New Roman" pitchFamily="18" charset="0"/>
                        </a:rPr>
                        <a:t>P</a:t>
                      </a:r>
                      <a:r>
                        <a:rPr lang="ru-RU" sz="1400" baseline="-25000">
                          <a:effectLst/>
                          <a:latin typeface="+mn-lt"/>
                          <a:cs typeface="Times New Roman" pitchFamily="18" charset="0"/>
                        </a:rPr>
                        <a:t>80</a:t>
                      </a:r>
                      <a:r>
                        <a:rPr lang="ru-RU" sz="1400">
                          <a:effectLst/>
                          <a:latin typeface="+mn-lt"/>
                          <a:cs typeface="Times New Roman" pitchFamily="18" charset="0"/>
                        </a:rPr>
                        <a:t>K</a:t>
                      </a:r>
                      <a:r>
                        <a:rPr lang="ru-RU" sz="1400" baseline="-25000">
                          <a:effectLst/>
                          <a:latin typeface="+mn-lt"/>
                          <a:cs typeface="Times New Roman" pitchFamily="18" charset="0"/>
                        </a:rPr>
                        <a:t>60</a:t>
                      </a:r>
                      <a:r>
                        <a:rPr lang="ru-RU" sz="1400">
                          <a:effectLst/>
                          <a:latin typeface="+mn-lt"/>
                          <a:cs typeface="Times New Roman" pitchFamily="18" charset="0"/>
                        </a:rPr>
                        <a:t> – контроль</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28,3</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1,29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1,86</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34,45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82,15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8,71</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3,74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5,40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84866">
                <a:tc>
                  <a:txBody>
                    <a:bodyPr/>
                    <a:lstStyle/>
                    <a:p>
                      <a:pPr algn="ctr">
                        <a:lnSpc>
                          <a:spcPct val="115000"/>
                        </a:lnSpc>
                        <a:spcAft>
                          <a:spcPts val="1000"/>
                        </a:spcAft>
                      </a:pPr>
                      <a:r>
                        <a:rPr lang="ru-RU" sz="1400">
                          <a:effectLst/>
                          <a:latin typeface="+mn-lt"/>
                          <a:cs typeface="Times New Roman" pitchFamily="18" charset="0"/>
                        </a:rPr>
                        <a:t>N</a:t>
                      </a:r>
                      <a:r>
                        <a:rPr lang="ru-RU" sz="1400" baseline="-25000">
                          <a:effectLst/>
                          <a:latin typeface="+mn-lt"/>
                          <a:cs typeface="Times New Roman" pitchFamily="18" charset="0"/>
                        </a:rPr>
                        <a:t>120</a:t>
                      </a:r>
                      <a:r>
                        <a:rPr lang="ru-RU" sz="1400">
                          <a:effectLst/>
                          <a:latin typeface="+mn-lt"/>
                          <a:cs typeface="Times New Roman" pitchFamily="18" charset="0"/>
                        </a:rPr>
                        <a:t>K</a:t>
                      </a:r>
                      <a:r>
                        <a:rPr lang="ru-RU" sz="1400" baseline="-25000">
                          <a:effectLst/>
                          <a:latin typeface="+mn-lt"/>
                          <a:cs typeface="Times New Roman" pitchFamily="18" charset="0"/>
                        </a:rPr>
                        <a:t>60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28,4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1,22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1,62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34,34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82,70</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9,03</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3,55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4,72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a:t>
                      </a:r>
                      <a:r>
                        <a:rPr lang="ru-RU" sz="1400" dirty="0">
                          <a:effectLst/>
                          <a:latin typeface="+mn-lt"/>
                          <a:cs typeface="Times New Roman" pitchFamily="18" charset="0"/>
                        </a:rPr>
                        <a:t> + ФГ, 2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1,19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1,72</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35,31</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83,55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8,21</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3,37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4,87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60 </a:t>
                      </a:r>
                      <a:r>
                        <a:rPr lang="ru-RU" sz="1400" dirty="0">
                          <a:effectLst/>
                          <a:latin typeface="+mn-lt"/>
                          <a:cs typeface="Times New Roman" pitchFamily="18" charset="0"/>
                        </a:rPr>
                        <a:t>+ ФГ, 4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1,19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1,59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35,48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84,27</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mn-lt"/>
                          <a:cs typeface="Times New Roman" pitchFamily="18" charset="0"/>
                        </a:rPr>
                        <a:t>7,89</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3,35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4,48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284866">
                <a:tc>
                  <a:txBody>
                    <a:bodyPr/>
                    <a:lstStyle/>
                    <a:p>
                      <a:pPr algn="ctr">
                        <a:lnSpc>
                          <a:spcPct val="115000"/>
                        </a:lnSpc>
                        <a:spcAft>
                          <a:spcPts val="1000"/>
                        </a:spcAft>
                      </a:pPr>
                      <a:r>
                        <a:rPr lang="ru-RU" sz="1400" dirty="0">
                          <a:effectLst/>
                          <a:latin typeface="+mn-lt"/>
                          <a:cs typeface="Times New Roman" pitchFamily="18" charset="0"/>
                        </a:rPr>
                        <a:t>N</a:t>
                      </a:r>
                      <a:r>
                        <a:rPr lang="ru-RU" sz="1400" baseline="-25000" dirty="0">
                          <a:effectLst/>
                          <a:latin typeface="+mn-lt"/>
                          <a:cs typeface="Times New Roman" pitchFamily="18" charset="0"/>
                        </a:rPr>
                        <a:t>120</a:t>
                      </a:r>
                      <a:r>
                        <a:rPr lang="ru-RU" sz="1400" dirty="0">
                          <a:effectLst/>
                          <a:latin typeface="+mn-lt"/>
                          <a:cs typeface="Times New Roman" pitchFamily="18" charset="0"/>
                        </a:rPr>
                        <a:t>K</a:t>
                      </a:r>
                      <a:r>
                        <a:rPr lang="ru-RU" sz="1400" baseline="-25000" dirty="0">
                          <a:effectLst/>
                          <a:latin typeface="+mn-lt"/>
                          <a:cs typeface="Times New Roman" pitchFamily="18" charset="0"/>
                        </a:rPr>
                        <a:t>60</a:t>
                      </a:r>
                      <a:r>
                        <a:rPr lang="ru-RU" sz="1400" dirty="0">
                          <a:effectLst/>
                          <a:latin typeface="+mn-lt"/>
                          <a:cs typeface="Times New Roman" pitchFamily="18" charset="0"/>
                        </a:rPr>
                        <a:t>+ ФГ, 6 т/га</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29,9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2,8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1,15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1,84</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a:effectLst/>
                          <a:latin typeface="+mn-lt"/>
                          <a:cs typeface="Times New Roman" pitchFamily="18" charset="0"/>
                        </a:rPr>
                        <a:t>35,69</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a:effectLst/>
                          <a:latin typeface="+mn-lt"/>
                          <a:cs typeface="Times New Roman" pitchFamily="18" charset="0"/>
                        </a:rPr>
                        <a:t>83,78</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1400">
                          <a:effectLst/>
                          <a:latin typeface="+mn-lt"/>
                          <a:cs typeface="Times New Roman" pitchFamily="18" charset="0"/>
                        </a:rPr>
                        <a:t>7,85</a:t>
                      </a:r>
                      <a:endParaRPr lang="ru-RU" sz="140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1000"/>
                        </a:spcAft>
                      </a:pPr>
                      <a:r>
                        <a:rPr lang="ru-RU" sz="1400" dirty="0">
                          <a:effectLst/>
                          <a:latin typeface="+mn-lt"/>
                          <a:cs typeface="Times New Roman" pitchFamily="18" charset="0"/>
                        </a:rPr>
                        <a:t>3,22</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mn-lt"/>
                          <a:cs typeface="Times New Roman" pitchFamily="18" charset="0"/>
                        </a:rPr>
                        <a:t>5,16</a:t>
                      </a:r>
                      <a:endParaRPr lang="ru-RU" sz="1400" dirty="0">
                        <a:effectLst/>
                        <a:latin typeface="+mn-lt"/>
                        <a:ea typeface="Calibri"/>
                        <a:cs typeface="Times New Roman" pitchFamily="18" charset="0"/>
                      </a:endParaRPr>
                    </a:p>
                  </a:txBody>
                  <a:tcPr marL="8365" marR="8365" marT="8366" marB="83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7661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Урожай зерна  риса,  действие  </a:t>
            </a:r>
            <a:r>
              <a:rPr lang="ru-RU" dirty="0" err="1"/>
              <a:t>фосфогипса</a:t>
            </a:r>
            <a:r>
              <a:rPr lang="ru-RU" dirty="0"/>
              <a:t> 1-й год</a:t>
            </a:r>
          </a:p>
        </p:txBody>
      </p:sp>
      <p:sp>
        <p:nvSpPr>
          <p:cNvPr id="4" name="Номер слайда 3"/>
          <p:cNvSpPr>
            <a:spLocks noGrp="1"/>
          </p:cNvSpPr>
          <p:nvPr>
            <p:ph type="sldNum" sz="quarter" idx="4"/>
          </p:nvPr>
        </p:nvSpPr>
        <p:spPr/>
        <p:txBody>
          <a:bodyPr/>
          <a:lstStyle/>
          <a:p>
            <a:fld id="{53AA2489-8771-4ECC-A7A9-19993BD059B0}" type="slidenum">
              <a:rPr lang="ru-RU" smtClean="0"/>
              <a:pPr/>
              <a:t>33</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631572781"/>
              </p:ext>
            </p:extLst>
          </p:nvPr>
        </p:nvGraphicFramePr>
        <p:xfrm>
          <a:off x="1517482" y="1540193"/>
          <a:ext cx="8951827" cy="4248152"/>
        </p:xfrm>
        <a:graphic>
          <a:graphicData uri="http://schemas.openxmlformats.org/drawingml/2006/table">
            <a:tbl>
              <a:tblPr firstRow="1" firstCol="1" bandRow="1">
                <a:tableStyleId>{5C22544A-7EE6-4342-B048-85BDC9FD1C3A}</a:tableStyleId>
              </a:tblPr>
              <a:tblGrid>
                <a:gridCol w="4187144">
                  <a:extLst>
                    <a:ext uri="{9D8B030D-6E8A-4147-A177-3AD203B41FA5}">
                      <a16:colId xmlns:a16="http://schemas.microsoft.com/office/drawing/2014/main" val="20000"/>
                    </a:ext>
                  </a:extLst>
                </a:gridCol>
                <a:gridCol w="1992503">
                  <a:extLst>
                    <a:ext uri="{9D8B030D-6E8A-4147-A177-3AD203B41FA5}">
                      <a16:colId xmlns:a16="http://schemas.microsoft.com/office/drawing/2014/main" val="20001"/>
                    </a:ext>
                  </a:extLst>
                </a:gridCol>
                <a:gridCol w="1386090">
                  <a:extLst>
                    <a:ext uri="{9D8B030D-6E8A-4147-A177-3AD203B41FA5}">
                      <a16:colId xmlns:a16="http://schemas.microsoft.com/office/drawing/2014/main" val="20002"/>
                    </a:ext>
                  </a:extLst>
                </a:gridCol>
                <a:gridCol w="1386090">
                  <a:extLst>
                    <a:ext uri="{9D8B030D-6E8A-4147-A177-3AD203B41FA5}">
                      <a16:colId xmlns:a16="http://schemas.microsoft.com/office/drawing/2014/main" val="20003"/>
                    </a:ext>
                  </a:extLst>
                </a:gridCol>
              </a:tblGrid>
              <a:tr h="531019">
                <a:tc rowSpan="2">
                  <a:txBody>
                    <a:bodyPr/>
                    <a:lstStyle/>
                    <a:p>
                      <a:pPr algn="ctr">
                        <a:lnSpc>
                          <a:spcPct val="115000"/>
                        </a:lnSpc>
                        <a:spcAft>
                          <a:spcPts val="1000"/>
                        </a:spcAft>
                      </a:pPr>
                      <a:r>
                        <a:rPr lang="ru-RU" sz="2000" dirty="0">
                          <a:effectLst/>
                          <a:latin typeface="+mn-lt"/>
                          <a:cs typeface="Times New Roman" pitchFamily="18" charset="0"/>
                        </a:rPr>
                        <a:t>Вариант</a:t>
                      </a:r>
                      <a:endParaRPr lang="ru-RU" sz="20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lnSpc>
                          <a:spcPct val="115000"/>
                        </a:lnSpc>
                        <a:spcAft>
                          <a:spcPts val="1000"/>
                        </a:spcAft>
                      </a:pPr>
                      <a:r>
                        <a:rPr lang="ru-RU" sz="2000">
                          <a:effectLst/>
                          <a:latin typeface="+mn-lt"/>
                          <a:cs typeface="Times New Roman" pitchFamily="18" charset="0"/>
                        </a:rPr>
                        <a:t>Урожайность, т/га</a:t>
                      </a:r>
                      <a:endParaRPr lang="ru-RU" sz="20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1000"/>
                        </a:spcAft>
                      </a:pPr>
                      <a:r>
                        <a:rPr lang="ru-RU" sz="2000" dirty="0">
                          <a:effectLst/>
                          <a:latin typeface="+mn-lt"/>
                          <a:cs typeface="Times New Roman" pitchFamily="18" charset="0"/>
                        </a:rPr>
                        <a:t>Прибавка,</a:t>
                      </a:r>
                      <a:endParaRPr lang="ru-RU" sz="20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531019">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2000">
                          <a:effectLst/>
                          <a:latin typeface="+mn-lt"/>
                          <a:cs typeface="Times New Roman" pitchFamily="18" charset="0"/>
                        </a:rPr>
                        <a:t>т/га</a:t>
                      </a:r>
                      <a:endParaRPr lang="ru-RU" sz="20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2000" dirty="0">
                          <a:effectLst/>
                          <a:latin typeface="+mn-lt"/>
                          <a:cs typeface="Times New Roman" pitchFamily="18" charset="0"/>
                        </a:rPr>
                        <a:t>%</a:t>
                      </a:r>
                      <a:endParaRPr lang="ru-RU" sz="20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31019">
                <a:tc>
                  <a:txBody>
                    <a:bodyPr/>
                    <a:lstStyle/>
                    <a:p>
                      <a:pPr algn="ctr">
                        <a:lnSpc>
                          <a:spcPct val="115000"/>
                        </a:lnSpc>
                        <a:spcAft>
                          <a:spcPts val="1000"/>
                        </a:spcAft>
                      </a:pPr>
                      <a:r>
                        <a:rPr lang="ru-RU" sz="1600" dirty="0">
                          <a:effectLst/>
                          <a:latin typeface="+mn-lt"/>
                          <a:cs typeface="Times New Roman" pitchFamily="18" charset="0"/>
                        </a:rPr>
                        <a:t>N</a:t>
                      </a:r>
                      <a:r>
                        <a:rPr lang="ru-RU" sz="1600" baseline="-25000" dirty="0">
                          <a:effectLst/>
                          <a:latin typeface="+mn-lt"/>
                          <a:cs typeface="Times New Roman" pitchFamily="18" charset="0"/>
                        </a:rPr>
                        <a:t>120</a:t>
                      </a:r>
                      <a:r>
                        <a:rPr lang="ru-RU" sz="1600" dirty="0">
                          <a:effectLst/>
                          <a:latin typeface="+mn-lt"/>
                          <a:cs typeface="Times New Roman" pitchFamily="18" charset="0"/>
                        </a:rPr>
                        <a:t>P</a:t>
                      </a:r>
                      <a:r>
                        <a:rPr lang="ru-RU" sz="1600" baseline="-25000" dirty="0">
                          <a:effectLst/>
                          <a:latin typeface="+mn-lt"/>
                          <a:cs typeface="Times New Roman" pitchFamily="18" charset="0"/>
                        </a:rPr>
                        <a:t>80</a:t>
                      </a:r>
                      <a:r>
                        <a:rPr lang="ru-RU" sz="1600" dirty="0">
                          <a:effectLst/>
                          <a:latin typeface="+mn-lt"/>
                          <a:cs typeface="Times New Roman" pitchFamily="18" charset="0"/>
                        </a:rPr>
                        <a:t>K</a:t>
                      </a:r>
                      <a:r>
                        <a:rPr lang="ru-RU" sz="1600" baseline="-25000" dirty="0">
                          <a:effectLst/>
                          <a:latin typeface="+mn-lt"/>
                          <a:cs typeface="Times New Roman" pitchFamily="18" charset="0"/>
                        </a:rPr>
                        <a:t>60</a:t>
                      </a:r>
                      <a:r>
                        <a:rPr lang="ru-RU" sz="1600" dirty="0">
                          <a:effectLst/>
                          <a:latin typeface="+mn-lt"/>
                          <a:cs typeface="Times New Roman" pitchFamily="18" charset="0"/>
                        </a:rPr>
                        <a:t> – контроль</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7,85</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31019">
                <a:tc>
                  <a:txBody>
                    <a:bodyPr/>
                    <a:lstStyle/>
                    <a:p>
                      <a:pPr algn="ctr">
                        <a:lnSpc>
                          <a:spcPct val="115000"/>
                        </a:lnSpc>
                        <a:spcAft>
                          <a:spcPts val="1000"/>
                        </a:spcAft>
                      </a:pPr>
                      <a:r>
                        <a:rPr lang="ru-RU" sz="1600" dirty="0">
                          <a:effectLst/>
                          <a:latin typeface="+mn-lt"/>
                          <a:cs typeface="Times New Roman" pitchFamily="18" charset="0"/>
                        </a:rPr>
                        <a:t>N</a:t>
                      </a:r>
                      <a:r>
                        <a:rPr lang="ru-RU" sz="1600" baseline="-25000" dirty="0">
                          <a:effectLst/>
                          <a:latin typeface="+mn-lt"/>
                          <a:cs typeface="Times New Roman" pitchFamily="18" charset="0"/>
                        </a:rPr>
                        <a:t>120</a:t>
                      </a:r>
                      <a:r>
                        <a:rPr lang="ru-RU" sz="1600" dirty="0">
                          <a:effectLst/>
                          <a:latin typeface="+mn-lt"/>
                          <a:cs typeface="Times New Roman" pitchFamily="18" charset="0"/>
                        </a:rPr>
                        <a:t>K</a:t>
                      </a:r>
                      <a:r>
                        <a:rPr lang="ru-RU" sz="1600" baseline="-25000" dirty="0">
                          <a:effectLst/>
                          <a:latin typeface="+mn-lt"/>
                          <a:cs typeface="Times New Roman" pitchFamily="18" charset="0"/>
                        </a:rPr>
                        <a:t>60</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7,91</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0,06</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0,76</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531019">
                <a:tc>
                  <a:txBody>
                    <a:bodyPr/>
                    <a:lstStyle/>
                    <a:p>
                      <a:pPr algn="ctr">
                        <a:lnSpc>
                          <a:spcPct val="115000"/>
                        </a:lnSpc>
                        <a:spcAft>
                          <a:spcPts val="1000"/>
                        </a:spcAft>
                      </a:pPr>
                      <a:r>
                        <a:rPr lang="ru-RU" sz="1600">
                          <a:effectLst/>
                          <a:latin typeface="+mn-lt"/>
                          <a:cs typeface="Times New Roman" pitchFamily="18" charset="0"/>
                        </a:rPr>
                        <a:t>N</a:t>
                      </a:r>
                      <a:r>
                        <a:rPr lang="ru-RU" sz="1600" baseline="-25000">
                          <a:effectLst/>
                          <a:latin typeface="+mn-lt"/>
                          <a:cs typeface="Times New Roman" pitchFamily="18" charset="0"/>
                        </a:rPr>
                        <a:t>120</a:t>
                      </a:r>
                      <a:r>
                        <a:rPr lang="ru-RU" sz="1600">
                          <a:effectLst/>
                          <a:latin typeface="+mn-lt"/>
                          <a:cs typeface="Times New Roman" pitchFamily="18" charset="0"/>
                        </a:rPr>
                        <a:t>K</a:t>
                      </a:r>
                      <a:r>
                        <a:rPr lang="ru-RU" sz="1600" baseline="-25000">
                          <a:effectLst/>
                          <a:latin typeface="+mn-lt"/>
                          <a:cs typeface="Times New Roman" pitchFamily="18" charset="0"/>
                        </a:rPr>
                        <a:t>60</a:t>
                      </a:r>
                      <a:r>
                        <a:rPr lang="ru-RU" sz="1600">
                          <a:effectLst/>
                          <a:latin typeface="+mn-lt"/>
                          <a:cs typeface="Times New Roman" pitchFamily="18" charset="0"/>
                        </a:rPr>
                        <a:t> + ФГ, 2 т/га</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7,84</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0,01</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0,13</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531019">
                <a:tc>
                  <a:txBody>
                    <a:bodyPr/>
                    <a:lstStyle/>
                    <a:p>
                      <a:pPr algn="ctr">
                        <a:lnSpc>
                          <a:spcPct val="115000"/>
                        </a:lnSpc>
                        <a:spcAft>
                          <a:spcPts val="1000"/>
                        </a:spcAft>
                      </a:pPr>
                      <a:r>
                        <a:rPr lang="ru-RU" sz="1600">
                          <a:effectLst/>
                          <a:latin typeface="+mn-lt"/>
                          <a:cs typeface="Times New Roman" pitchFamily="18" charset="0"/>
                        </a:rPr>
                        <a:t>N</a:t>
                      </a:r>
                      <a:r>
                        <a:rPr lang="ru-RU" sz="1600" baseline="-25000">
                          <a:effectLst/>
                          <a:latin typeface="+mn-lt"/>
                          <a:cs typeface="Times New Roman" pitchFamily="18" charset="0"/>
                        </a:rPr>
                        <a:t>120</a:t>
                      </a:r>
                      <a:r>
                        <a:rPr lang="ru-RU" sz="1600">
                          <a:effectLst/>
                          <a:latin typeface="+mn-lt"/>
                          <a:cs typeface="Times New Roman" pitchFamily="18" charset="0"/>
                        </a:rPr>
                        <a:t>K</a:t>
                      </a:r>
                      <a:r>
                        <a:rPr lang="ru-RU" sz="1600" baseline="-25000">
                          <a:effectLst/>
                          <a:latin typeface="+mn-lt"/>
                          <a:cs typeface="Times New Roman" pitchFamily="18" charset="0"/>
                        </a:rPr>
                        <a:t>60 </a:t>
                      </a:r>
                      <a:r>
                        <a:rPr lang="ru-RU" sz="1600">
                          <a:effectLst/>
                          <a:latin typeface="+mn-lt"/>
                          <a:cs typeface="Times New Roman" pitchFamily="18" charset="0"/>
                        </a:rPr>
                        <a:t>+ ФГ, 4 т/га</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8,41</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0,56</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12,23</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531019">
                <a:tc>
                  <a:txBody>
                    <a:bodyPr/>
                    <a:lstStyle/>
                    <a:p>
                      <a:pPr algn="ctr">
                        <a:lnSpc>
                          <a:spcPct val="115000"/>
                        </a:lnSpc>
                        <a:spcAft>
                          <a:spcPts val="1000"/>
                        </a:spcAft>
                      </a:pPr>
                      <a:r>
                        <a:rPr lang="ru-RU" sz="1600">
                          <a:effectLst/>
                          <a:latin typeface="+mn-lt"/>
                          <a:cs typeface="Times New Roman" pitchFamily="18" charset="0"/>
                        </a:rPr>
                        <a:t>N</a:t>
                      </a:r>
                      <a:r>
                        <a:rPr lang="ru-RU" sz="1600" baseline="-25000">
                          <a:effectLst/>
                          <a:latin typeface="+mn-lt"/>
                          <a:cs typeface="Times New Roman" pitchFamily="18" charset="0"/>
                        </a:rPr>
                        <a:t>120</a:t>
                      </a:r>
                      <a:r>
                        <a:rPr lang="ru-RU" sz="1600">
                          <a:effectLst/>
                          <a:latin typeface="+mn-lt"/>
                          <a:cs typeface="Times New Roman" pitchFamily="18" charset="0"/>
                        </a:rPr>
                        <a:t>K</a:t>
                      </a:r>
                      <a:r>
                        <a:rPr lang="ru-RU" sz="1600" baseline="-25000">
                          <a:effectLst/>
                          <a:latin typeface="+mn-lt"/>
                          <a:cs typeface="Times New Roman" pitchFamily="18" charset="0"/>
                        </a:rPr>
                        <a:t>60</a:t>
                      </a:r>
                      <a:r>
                        <a:rPr lang="ru-RU" sz="1600">
                          <a:effectLst/>
                          <a:latin typeface="+mn-lt"/>
                          <a:cs typeface="Times New Roman" pitchFamily="18" charset="0"/>
                        </a:rPr>
                        <a:t>+ ФГ, 6 т/га</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8,18</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0,33</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4,20</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531019">
                <a:tc>
                  <a:txBody>
                    <a:bodyPr/>
                    <a:lstStyle/>
                    <a:p>
                      <a:pPr algn="ctr">
                        <a:lnSpc>
                          <a:spcPct val="115000"/>
                        </a:lnSpc>
                        <a:spcAft>
                          <a:spcPts val="1000"/>
                        </a:spcAft>
                      </a:pPr>
                      <a:r>
                        <a:rPr lang="ru-RU" sz="1600">
                          <a:effectLst/>
                          <a:latin typeface="+mn-lt"/>
                          <a:cs typeface="Times New Roman" pitchFamily="18" charset="0"/>
                        </a:rPr>
                        <a:t>НСР</a:t>
                      </a:r>
                      <a:r>
                        <a:rPr lang="ru-RU" sz="1600" baseline="-25000">
                          <a:effectLst/>
                          <a:latin typeface="+mn-lt"/>
                          <a:cs typeface="Times New Roman" pitchFamily="18" charset="0"/>
                        </a:rPr>
                        <a:t>05</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a:effectLst/>
                          <a:latin typeface="+mn-lt"/>
                          <a:cs typeface="Times New Roman" pitchFamily="18" charset="0"/>
                        </a:rPr>
                        <a:t>0,32</a:t>
                      </a:r>
                      <a:endParaRPr lang="ru-RU" sz="160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 </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ru-RU" sz="1600" dirty="0">
                          <a:effectLst/>
                          <a:latin typeface="+mn-lt"/>
                          <a:cs typeface="Times New Roman" pitchFamily="18" charset="0"/>
                        </a:rPr>
                        <a:t> </a:t>
                      </a:r>
                      <a:endParaRPr lang="ru-RU" sz="1600" dirty="0">
                        <a:effectLst/>
                        <a:latin typeface="+mn-lt"/>
                        <a:ea typeface="Calibri"/>
                        <a:cs typeface="Times New Roman" pitchFamily="18" charset="0"/>
                      </a:endParaRPr>
                    </a:p>
                  </a:txBody>
                  <a:tcPr marL="9525" marR="9525" marT="9524" marB="95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20417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Дозы применения </a:t>
            </a:r>
            <a:r>
              <a:rPr lang="ru-RU" dirty="0" err="1"/>
              <a:t>фосфогипса</a:t>
            </a:r>
            <a:endParaRPr lang="ru-RU" dirty="0"/>
          </a:p>
        </p:txBody>
      </p:sp>
      <p:sp>
        <p:nvSpPr>
          <p:cNvPr id="3" name="Объект 2"/>
          <p:cNvSpPr>
            <a:spLocks noGrp="1"/>
          </p:cNvSpPr>
          <p:nvPr>
            <p:ph idx="1"/>
          </p:nvPr>
        </p:nvSpPr>
        <p:spPr>
          <a:xfrm>
            <a:off x="838200" y="1419225"/>
            <a:ext cx="10515600" cy="4351338"/>
          </a:xfrm>
        </p:spPr>
        <p:txBody>
          <a:bodyPr>
            <a:noAutofit/>
          </a:bodyPr>
          <a:lstStyle/>
          <a:p>
            <a:pPr marL="0" indent="360000" algn="just">
              <a:lnSpc>
                <a:spcPct val="100000"/>
              </a:lnSpc>
              <a:spcBef>
                <a:spcPts val="0"/>
              </a:spcBef>
              <a:spcAft>
                <a:spcPts val="600"/>
              </a:spcAft>
              <a:buNone/>
            </a:pPr>
            <a:r>
              <a:rPr lang="ru-RU" sz="1400" dirty="0">
                <a:latin typeface="+mn-lt"/>
              </a:rPr>
              <a:t>На солонцах – 6-40 т/га в зависимости от содержания натрия в ППК;</a:t>
            </a:r>
          </a:p>
          <a:p>
            <a:pPr marL="0" indent="360000" algn="just">
              <a:lnSpc>
                <a:spcPct val="100000"/>
              </a:lnSpc>
              <a:spcBef>
                <a:spcPts val="0"/>
              </a:spcBef>
              <a:spcAft>
                <a:spcPts val="600"/>
              </a:spcAft>
              <a:buNone/>
            </a:pPr>
            <a:r>
              <a:rPr lang="ru-RU" sz="1400" dirty="0">
                <a:latin typeface="+mn-lt"/>
              </a:rPr>
              <a:t>На уплотненных почвах при орошении 2-9 т/га;</a:t>
            </a:r>
          </a:p>
          <a:p>
            <a:pPr marL="0" indent="360000" algn="just">
              <a:lnSpc>
                <a:spcPct val="100000"/>
              </a:lnSpc>
              <a:spcBef>
                <a:spcPts val="0"/>
              </a:spcBef>
              <a:spcAft>
                <a:spcPts val="600"/>
              </a:spcAft>
              <a:buNone/>
            </a:pPr>
            <a:r>
              <a:rPr lang="ru-RU" sz="1400" dirty="0">
                <a:latin typeface="+mn-lt"/>
              </a:rPr>
              <a:t>На слабокислых почвах – 1-4 т/га в комплексе с известкованием;</a:t>
            </a:r>
          </a:p>
          <a:p>
            <a:pPr marL="0" indent="360000" algn="just">
              <a:lnSpc>
                <a:spcPct val="100000"/>
              </a:lnSpc>
              <a:spcBef>
                <a:spcPts val="0"/>
              </a:spcBef>
              <a:spcAft>
                <a:spcPts val="600"/>
              </a:spcAft>
              <a:buNone/>
            </a:pPr>
            <a:r>
              <a:rPr lang="ru-RU" sz="1400" dirty="0">
                <a:latin typeface="+mn-lt"/>
              </a:rPr>
              <a:t>В посевах кукурузы на почвах с содержанием гумуса &gt;3% – 3-7 т/га;</a:t>
            </a:r>
          </a:p>
          <a:p>
            <a:pPr marL="0" indent="360000" algn="just">
              <a:lnSpc>
                <a:spcPct val="100000"/>
              </a:lnSpc>
              <a:spcBef>
                <a:spcPts val="0"/>
              </a:spcBef>
              <a:spcAft>
                <a:spcPts val="600"/>
              </a:spcAft>
              <a:buNone/>
            </a:pPr>
            <a:r>
              <a:rPr lang="ru-RU" sz="1400" dirty="0">
                <a:latin typeface="+mn-lt"/>
              </a:rPr>
              <a:t>В посевах зерновых и масличных культур – 2-6 т/га;</a:t>
            </a:r>
          </a:p>
          <a:p>
            <a:pPr marL="0" indent="360000" algn="just">
              <a:lnSpc>
                <a:spcPct val="100000"/>
              </a:lnSpc>
              <a:spcBef>
                <a:spcPts val="0"/>
              </a:spcBef>
              <a:spcAft>
                <a:spcPts val="600"/>
              </a:spcAft>
              <a:buNone/>
            </a:pPr>
            <a:r>
              <a:rPr lang="ru-RU" sz="1400" dirty="0">
                <a:latin typeface="+mn-lt"/>
              </a:rPr>
              <a:t>В посадках яблоневого сада на любых типах почв – 1-3 т/га вручную в приствольный круг с последующей заделкой;</a:t>
            </a:r>
          </a:p>
          <a:p>
            <a:pPr marL="0" indent="360000" algn="just">
              <a:lnSpc>
                <a:spcPct val="100000"/>
              </a:lnSpc>
              <a:spcBef>
                <a:spcPts val="0"/>
              </a:spcBef>
              <a:spcAft>
                <a:spcPts val="600"/>
              </a:spcAft>
              <a:buNone/>
            </a:pPr>
            <a:r>
              <a:rPr lang="ru-RU" sz="1400" dirty="0">
                <a:latin typeface="+mn-lt"/>
              </a:rPr>
              <a:t>При закладке плодового сада и ягодников подготовка почвы должна сочетаться с ее окультуриванием. Это обеспечивается системой мероприятий – глубокой вспашкой, заправкой органическими, минеральными удобрениями и внесением ФГ. Доза ФГ  </a:t>
            </a:r>
            <a:br>
              <a:rPr lang="ru-RU" sz="1400" dirty="0">
                <a:latin typeface="+mn-lt"/>
              </a:rPr>
            </a:br>
            <a:r>
              <a:rPr lang="ru-RU" sz="1400" dirty="0">
                <a:latin typeface="+mn-lt"/>
              </a:rPr>
              <a:t>1-4 т/га с учетом глубины пахотного слоя (35-40 см);</a:t>
            </a:r>
          </a:p>
          <a:p>
            <a:pPr marL="0" indent="360000" algn="just">
              <a:lnSpc>
                <a:spcPct val="100000"/>
              </a:lnSpc>
              <a:spcBef>
                <a:spcPts val="0"/>
              </a:spcBef>
              <a:spcAft>
                <a:spcPts val="600"/>
              </a:spcAft>
              <a:buNone/>
            </a:pPr>
            <a:r>
              <a:rPr lang="ru-RU" sz="1400" dirty="0">
                <a:latin typeface="+mn-lt"/>
              </a:rPr>
              <a:t>ФГ применяют в комплексе с органическими удобрениями (навоз, помет, биогумус, компост) в соотношении 1/1 – 1-3 разбрасыванием перед основной обработкой почвы.</a:t>
            </a:r>
          </a:p>
          <a:p>
            <a:pPr marL="0" indent="360000" algn="just">
              <a:lnSpc>
                <a:spcPct val="100000"/>
              </a:lnSpc>
              <a:spcBef>
                <a:spcPts val="0"/>
              </a:spcBef>
              <a:spcAft>
                <a:spcPts val="600"/>
              </a:spcAft>
              <a:buNone/>
            </a:pPr>
            <a:r>
              <a:rPr lang="ru-RU" sz="1400" dirty="0">
                <a:latin typeface="+mn-lt"/>
              </a:rPr>
              <a:t>В защищенном грунте (не солонец) 1-3 т/га локально перед посадкой рассады;</a:t>
            </a:r>
          </a:p>
          <a:p>
            <a:pPr marL="0" indent="360000" algn="just">
              <a:lnSpc>
                <a:spcPct val="100000"/>
              </a:lnSpc>
              <a:spcBef>
                <a:spcPts val="0"/>
              </a:spcBef>
              <a:spcAft>
                <a:spcPts val="600"/>
              </a:spcAft>
              <a:buNone/>
            </a:pPr>
            <a:r>
              <a:rPr lang="ru-RU" sz="1400" dirty="0">
                <a:latin typeface="+mn-lt"/>
              </a:rPr>
              <a:t>ФГ вносят, г. о. под вспашку, а малые дозы под культивацию или в рядки вместе с семенами.</a:t>
            </a:r>
          </a:p>
          <a:p>
            <a:pPr marL="630238" algn="just">
              <a:lnSpc>
                <a:spcPct val="100000"/>
              </a:lnSpc>
              <a:spcBef>
                <a:spcPts val="0"/>
              </a:spcBef>
              <a:spcAft>
                <a:spcPts val="600"/>
              </a:spcAft>
            </a:pPr>
            <a:r>
              <a:rPr lang="ru-RU" sz="1400" dirty="0">
                <a:latin typeface="+mn-lt"/>
              </a:rPr>
              <a:t>на сенокосах и пастбищах: в зоне каштановых и бурых почв для солонцовых почв </a:t>
            </a:r>
            <a:r>
              <a:rPr lang="en-US" sz="1400" dirty="0">
                <a:latin typeface="+mn-lt"/>
              </a:rPr>
              <a:t>–</a:t>
            </a:r>
            <a:r>
              <a:rPr lang="ru-RU" sz="1400" dirty="0">
                <a:latin typeface="+mn-lt"/>
              </a:rPr>
              <a:t> 1-3 т/га, средних и </a:t>
            </a:r>
            <a:r>
              <a:rPr lang="ru-RU" sz="1400" dirty="0" err="1">
                <a:latin typeface="+mn-lt"/>
              </a:rPr>
              <a:t>глубокостолбчатых</a:t>
            </a:r>
            <a:r>
              <a:rPr lang="en-US" sz="1400" dirty="0">
                <a:latin typeface="+mn-lt"/>
              </a:rPr>
              <a:t> </a:t>
            </a:r>
            <a:r>
              <a:rPr lang="ru-RU" sz="1400" dirty="0">
                <a:latin typeface="+mn-lt"/>
              </a:rPr>
              <a:t>солонцов </a:t>
            </a:r>
            <a:r>
              <a:rPr lang="en-US" sz="1400" dirty="0">
                <a:latin typeface="+mn-lt"/>
              </a:rPr>
              <a:t>–</a:t>
            </a:r>
            <a:r>
              <a:rPr lang="ru-RU" sz="1400" dirty="0">
                <a:latin typeface="+mn-lt"/>
              </a:rPr>
              <a:t> 3-6 т/га, корковых солонцов - 5-9 т/га; в зоне черноземных почв для </a:t>
            </a:r>
            <a:r>
              <a:rPr lang="ru-RU" sz="1400" dirty="0" err="1">
                <a:latin typeface="+mn-lt"/>
              </a:rPr>
              <a:t>глубокостолбчатых</a:t>
            </a:r>
            <a:r>
              <a:rPr lang="ru-RU" sz="1400" dirty="0">
                <a:latin typeface="+mn-lt"/>
              </a:rPr>
              <a:t> солонцов </a:t>
            </a:r>
            <a:r>
              <a:rPr lang="en-US" sz="1400" dirty="0">
                <a:latin typeface="+mn-lt"/>
              </a:rPr>
              <a:t>–</a:t>
            </a:r>
            <a:r>
              <a:rPr lang="ru-RU" sz="1400" dirty="0">
                <a:latin typeface="+mn-lt"/>
              </a:rPr>
              <a:t> 3-4 т/га, средне- </a:t>
            </a:r>
            <a:br>
              <a:rPr lang="ru-RU" sz="1400" dirty="0">
                <a:latin typeface="+mn-lt"/>
              </a:rPr>
            </a:br>
            <a:r>
              <a:rPr lang="ru-RU" sz="1400" dirty="0">
                <a:latin typeface="+mn-lt"/>
              </a:rPr>
              <a:t>и </a:t>
            </a:r>
            <a:r>
              <a:rPr lang="ru-RU" sz="1400" dirty="0" err="1">
                <a:latin typeface="+mn-lt"/>
              </a:rPr>
              <a:t>глубокостолбчатых</a:t>
            </a:r>
            <a:r>
              <a:rPr lang="ru-RU" sz="1400" dirty="0">
                <a:latin typeface="+mn-lt"/>
              </a:rPr>
              <a:t> при наличии соды - 5-10 т/га и для корковых — 8-10 т/га.</a:t>
            </a:r>
          </a:p>
          <a:p>
            <a:pPr marL="630238" algn="just">
              <a:lnSpc>
                <a:spcPct val="100000"/>
              </a:lnSpc>
              <a:spcBef>
                <a:spcPts val="0"/>
              </a:spcBef>
              <a:spcAft>
                <a:spcPts val="600"/>
              </a:spcAft>
            </a:pPr>
            <a:r>
              <a:rPr lang="ru-RU" sz="1400" dirty="0">
                <a:latin typeface="+mn-lt"/>
              </a:rPr>
              <a:t>на орошаемых землях нормы ФГ снижают на 25-30%. При </a:t>
            </a:r>
            <a:r>
              <a:rPr lang="ru-RU" sz="1400" dirty="0" err="1">
                <a:latin typeface="+mn-lt"/>
              </a:rPr>
              <a:t>залужении</a:t>
            </a:r>
            <a:r>
              <a:rPr lang="ru-RU" sz="1400" dirty="0">
                <a:latin typeface="+mn-lt"/>
              </a:rPr>
              <a:t> с посевом предварительных культур высокие дозы ФГ лучше вносить дробно в течение 2-3 лет. </a:t>
            </a:r>
          </a:p>
          <a:p>
            <a:pPr algn="just">
              <a:lnSpc>
                <a:spcPct val="100000"/>
              </a:lnSpc>
              <a:spcBef>
                <a:spcPts val="0"/>
              </a:spcBef>
              <a:spcAft>
                <a:spcPts val="600"/>
              </a:spcAft>
            </a:pPr>
            <a:endParaRPr lang="ru-RU" sz="14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34</a:t>
            </a:fld>
            <a:endParaRPr lang="ru-RU" dirty="0"/>
          </a:p>
        </p:txBody>
      </p:sp>
    </p:spTree>
    <p:extLst>
      <p:ext uri="{BB962C8B-B14F-4D97-AF65-F5344CB8AC3E}">
        <p14:creationId xmlns:p14="http://schemas.microsoft.com/office/powerpoint/2010/main" val="3061548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474643"/>
            <a:ext cx="10515600" cy="4351338"/>
          </a:xfrm>
        </p:spPr>
        <p:txBody>
          <a:bodyPr>
            <a:noAutofit/>
          </a:bodyPr>
          <a:lstStyle/>
          <a:p>
            <a:pPr marL="0" indent="360000" algn="just">
              <a:lnSpc>
                <a:spcPct val="100000"/>
              </a:lnSpc>
              <a:spcBef>
                <a:spcPts val="0"/>
              </a:spcBef>
              <a:spcAft>
                <a:spcPts val="600"/>
              </a:spcAft>
              <a:buNone/>
            </a:pPr>
            <a:r>
              <a:rPr lang="ru-RU" sz="1600" dirty="0">
                <a:latin typeface="+mn-lt"/>
              </a:rPr>
              <a:t>Поливная вода оказывает не только положительное, но и глубокое отрицательное воздействие на почвообразовательный процесс, вызывая существенные изменения физического состояния почвы, солевого режима, тепловых свойств и воздушного режима, химических и микробиологических процессов, темпа накопления и разложения органического вещества почвы.</a:t>
            </a:r>
          </a:p>
          <a:p>
            <a:pPr marL="0" indent="360000" algn="just">
              <a:lnSpc>
                <a:spcPct val="100000"/>
              </a:lnSpc>
              <a:spcBef>
                <a:spcPts val="0"/>
              </a:spcBef>
              <a:spcAft>
                <a:spcPts val="600"/>
              </a:spcAft>
              <a:buNone/>
            </a:pPr>
            <a:r>
              <a:rPr lang="ru-RU" sz="1600" dirty="0">
                <a:latin typeface="+mn-lt"/>
              </a:rPr>
              <a:t>Неурегулированные поливы (несвоевременность поли­вов, избыток или недостаток поливных норм) вызывают большие отрицательные последствия: раз­рушаются структурные агрегаты, образуется корка на поверхнос­ти почвы, ухудшается воздушный и пищевой режимы.</a:t>
            </a:r>
          </a:p>
          <a:p>
            <a:pPr marL="0" indent="360000" algn="just">
              <a:lnSpc>
                <a:spcPct val="100000"/>
              </a:lnSpc>
              <a:spcBef>
                <a:spcPts val="0"/>
              </a:spcBef>
              <a:spcAft>
                <a:spcPts val="600"/>
              </a:spcAft>
              <a:buNone/>
            </a:pPr>
            <a:r>
              <a:rPr lang="ru-RU" sz="1600" dirty="0">
                <a:latin typeface="+mn-lt"/>
              </a:rPr>
              <a:t>Вода, просачивающаяся в глубь почвы, переносит илистые и коллоидные частицы из верхних слоев в нижние, в результате чего образуется уплотненная прослойка, которая препятствует проникновению воды, воздуха и корней растений в более глубо­кие слои.</a:t>
            </a:r>
          </a:p>
          <a:p>
            <a:pPr marL="0" indent="360000" algn="just">
              <a:lnSpc>
                <a:spcPct val="100000"/>
              </a:lnSpc>
              <a:spcBef>
                <a:spcPts val="0"/>
              </a:spcBef>
              <a:spcAft>
                <a:spcPts val="600"/>
              </a:spcAft>
              <a:buNone/>
            </a:pPr>
            <a:r>
              <a:rPr lang="ru-RU" sz="1600" dirty="0">
                <a:latin typeface="+mn-lt"/>
              </a:rPr>
              <a:t>Поверхностные поливы на участках с большими склонами при­водят к смыву и размыву, т. е. к развитию так называемой ирри­гационной эрозии почвы.</a:t>
            </a:r>
          </a:p>
          <a:p>
            <a:pPr marL="0" indent="360000" algn="just">
              <a:lnSpc>
                <a:spcPct val="100000"/>
              </a:lnSpc>
              <a:spcBef>
                <a:spcPts val="0"/>
              </a:spcBef>
              <a:spcAft>
                <a:spcPts val="600"/>
              </a:spcAft>
              <a:buNone/>
            </a:pPr>
            <a:r>
              <a:rPr lang="ru-RU" sz="1600" dirty="0">
                <a:latin typeface="+mn-lt"/>
              </a:rPr>
              <a:t>При неурегулированных поливах повышается уровень грунто­вых вод, что может вызвать заболачивание или засоление почвы и резко снизить урожайность. Вредные для растений соли ороси­тельных и минерализованных грунтовых вод вызывают вторичное засоление корнеобитаемого слоя почвы.</a:t>
            </a:r>
          </a:p>
          <a:p>
            <a:pPr marL="0" indent="360000" algn="just">
              <a:lnSpc>
                <a:spcPct val="100000"/>
              </a:lnSpc>
              <a:spcBef>
                <a:spcPts val="0"/>
              </a:spcBef>
              <a:spcAft>
                <a:spcPts val="600"/>
              </a:spcAft>
              <a:buNone/>
            </a:pPr>
            <a:r>
              <a:rPr lang="ru-RU" sz="1600" dirty="0">
                <a:latin typeface="+mn-lt"/>
              </a:rPr>
              <a:t>Избыток поливной воды вызывает потери питательных веществ и загрязнение окружающей среды, особенно естественных или ис­кусственных водоемов, куда переносятся с водой, например, ни­траты.</a:t>
            </a:r>
          </a:p>
          <a:p>
            <a:pPr marL="0" indent="360000" algn="just">
              <a:lnSpc>
                <a:spcPct val="100000"/>
              </a:lnSpc>
              <a:spcBef>
                <a:spcPts val="0"/>
              </a:spcBef>
              <a:spcAft>
                <a:spcPts val="600"/>
              </a:spcAft>
              <a:buNone/>
            </a:pPr>
            <a:endParaRPr lang="ru-RU" sz="1600" dirty="0">
              <a:latin typeface="+mn-lt"/>
            </a:endParaRPr>
          </a:p>
        </p:txBody>
      </p:sp>
      <p:sp>
        <p:nvSpPr>
          <p:cNvPr id="4" name="Номер слайда 3"/>
          <p:cNvSpPr>
            <a:spLocks noGrp="1"/>
          </p:cNvSpPr>
          <p:nvPr>
            <p:ph type="sldNum" sz="quarter" idx="4"/>
          </p:nvPr>
        </p:nvSpPr>
        <p:spPr/>
        <p:txBody>
          <a:bodyPr/>
          <a:lstStyle/>
          <a:p>
            <a:fld id="{53AA2489-8771-4ECC-A7A9-19993BD059B0}" type="slidenum">
              <a:rPr lang="ru-RU" smtClean="0"/>
              <a:pPr/>
              <a:t>35</a:t>
            </a:fld>
            <a:endParaRPr lang="ru-RU" dirty="0"/>
          </a:p>
        </p:txBody>
      </p:sp>
    </p:spTree>
    <p:extLst>
      <p:ext uri="{BB962C8B-B14F-4D97-AF65-F5344CB8AC3E}">
        <p14:creationId xmlns:p14="http://schemas.microsoft.com/office/powerpoint/2010/main" val="115258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Влияние фосфогипса на урожайность сахарной свеклы</a:t>
            </a:r>
          </a:p>
        </p:txBody>
      </p:sp>
      <p:sp>
        <p:nvSpPr>
          <p:cNvPr id="4" name="Номер слайда 3"/>
          <p:cNvSpPr>
            <a:spLocks noGrp="1"/>
          </p:cNvSpPr>
          <p:nvPr>
            <p:ph type="sldNum" sz="quarter" idx="4"/>
          </p:nvPr>
        </p:nvSpPr>
        <p:spPr/>
        <p:txBody>
          <a:bodyPr/>
          <a:lstStyle/>
          <a:p>
            <a:fld id="{53AA2489-8771-4ECC-A7A9-19993BD059B0}" type="slidenum">
              <a:rPr lang="ru-RU" smtClean="0"/>
              <a:pPr/>
              <a:t>36</a:t>
            </a:fld>
            <a:endParaRPr lang="ru-RU" dirty="0"/>
          </a:p>
        </p:txBody>
      </p:sp>
      <p:graphicFrame>
        <p:nvGraphicFramePr>
          <p:cNvPr id="5" name="object 7"/>
          <p:cNvGraphicFramePr>
            <a:graphicFrameLocks noGrp="1"/>
          </p:cNvGraphicFramePr>
          <p:nvPr>
            <p:extLst>
              <p:ext uri="{D42A27DB-BD31-4B8C-83A1-F6EECF244321}">
                <p14:modId xmlns:p14="http://schemas.microsoft.com/office/powerpoint/2010/main" val="2447756538"/>
              </p:ext>
            </p:extLst>
          </p:nvPr>
        </p:nvGraphicFramePr>
        <p:xfrm>
          <a:off x="847725" y="1625022"/>
          <a:ext cx="7704000" cy="2606678"/>
        </p:xfrm>
        <a:graphic>
          <a:graphicData uri="http://schemas.openxmlformats.org/drawingml/2006/table">
            <a:tbl>
              <a:tblPr/>
              <a:tblGrid>
                <a:gridCol w="621298">
                  <a:extLst>
                    <a:ext uri="{9D8B030D-6E8A-4147-A177-3AD203B41FA5}">
                      <a16:colId xmlns:a16="http://schemas.microsoft.com/office/drawing/2014/main" val="20000"/>
                    </a:ext>
                  </a:extLst>
                </a:gridCol>
                <a:gridCol w="1491088">
                  <a:extLst>
                    <a:ext uri="{9D8B030D-6E8A-4147-A177-3AD203B41FA5}">
                      <a16:colId xmlns:a16="http://schemas.microsoft.com/office/drawing/2014/main" val="20001"/>
                    </a:ext>
                  </a:extLst>
                </a:gridCol>
                <a:gridCol w="1304702">
                  <a:extLst>
                    <a:ext uri="{9D8B030D-6E8A-4147-A177-3AD203B41FA5}">
                      <a16:colId xmlns:a16="http://schemas.microsoft.com/office/drawing/2014/main" val="20002"/>
                    </a:ext>
                  </a:extLst>
                </a:gridCol>
                <a:gridCol w="1118315">
                  <a:extLst>
                    <a:ext uri="{9D8B030D-6E8A-4147-A177-3AD203B41FA5}">
                      <a16:colId xmlns:a16="http://schemas.microsoft.com/office/drawing/2014/main" val="20003"/>
                    </a:ext>
                  </a:extLst>
                </a:gridCol>
                <a:gridCol w="1414682">
                  <a:extLst>
                    <a:ext uri="{9D8B030D-6E8A-4147-A177-3AD203B41FA5}">
                      <a16:colId xmlns:a16="http://schemas.microsoft.com/office/drawing/2014/main" val="20004"/>
                    </a:ext>
                  </a:extLst>
                </a:gridCol>
                <a:gridCol w="579607">
                  <a:extLst>
                    <a:ext uri="{9D8B030D-6E8A-4147-A177-3AD203B41FA5}">
                      <a16:colId xmlns:a16="http://schemas.microsoft.com/office/drawing/2014/main" val="20005"/>
                    </a:ext>
                  </a:extLst>
                </a:gridCol>
                <a:gridCol w="1174308">
                  <a:extLst>
                    <a:ext uri="{9D8B030D-6E8A-4147-A177-3AD203B41FA5}">
                      <a16:colId xmlns:a16="http://schemas.microsoft.com/office/drawing/2014/main" val="20006"/>
                    </a:ext>
                  </a:extLst>
                </a:gridCol>
              </a:tblGrid>
              <a:tr h="35724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a:t>
                      </a:r>
                    </a:p>
                  </a:txBody>
                  <a:tcPr marL="0" marR="0" marT="307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2000"/>
                        </a:lnSpc>
                        <a:spcBef>
                          <a:spcPts val="675"/>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Вариант опыта, норма несения</a:t>
                      </a:r>
                    </a:p>
                  </a:txBody>
                  <a:tcPr marL="0" marR="0" marT="5185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101600" marR="0" lvl="0" indent="-19050" algn="ctr" defTabSz="914400" rtl="0" eaLnBrk="1" fontAlgn="base" latinLnBrk="0" hangingPunct="1">
                        <a:lnSpc>
                          <a:spcPct val="102000"/>
                        </a:lnSpc>
                        <a:spcBef>
                          <a:spcPts val="675"/>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Средняя масса корнеплода, г</a:t>
                      </a:r>
                    </a:p>
                  </a:txBody>
                  <a:tcPr marL="0" marR="0" marT="5185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к контролю</a:t>
                      </a:r>
                    </a:p>
                  </a:txBody>
                  <a:tcPr marL="0" marR="0" marT="307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2000"/>
                        </a:lnSpc>
                        <a:spcBef>
                          <a:spcPts val="675"/>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Диаметр корнеплода, </a:t>
                      </a:r>
                      <a:r>
                        <a:rPr kumimoji="0" lang="ru-RU" sz="1400" b="1" i="0" u="none" strike="noStrike" cap="none" normalizeH="0" baseline="0" dirty="0" err="1">
                          <a:ln>
                            <a:noFill/>
                          </a:ln>
                          <a:solidFill>
                            <a:schemeClr val="bg1"/>
                          </a:solidFill>
                          <a:effectLst/>
                          <a:latin typeface="+mn-lt"/>
                          <a:cs typeface="Times New Roman" pitchFamily="18" charset="0"/>
                        </a:rPr>
                        <a:t>cм</a:t>
                      </a:r>
                      <a:endParaRPr kumimoji="0" lang="ru-RU" sz="1400" b="1" i="0" u="none" strike="noStrike" cap="none" normalizeH="0" baseline="0" dirty="0">
                        <a:ln>
                          <a:noFill/>
                        </a:ln>
                        <a:solidFill>
                          <a:schemeClr val="bg1"/>
                        </a:solidFill>
                        <a:effectLst/>
                        <a:latin typeface="+mn-lt"/>
                        <a:cs typeface="Times New Roman" pitchFamily="18" charset="0"/>
                      </a:endParaRPr>
                    </a:p>
                  </a:txBody>
                  <a:tcPr marL="0" marR="0" marT="5185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3175" marR="0" lvl="0" indent="0" algn="ctr" defTabSz="914400" rtl="0" eaLnBrk="1" fontAlgn="base" latinLnBrk="0" hangingPunct="1">
                        <a:lnSpc>
                          <a:spcPct val="100000"/>
                        </a:lnSpc>
                        <a:spcBef>
                          <a:spcPts val="338"/>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Урожайность</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extLst>
                  <a:ext uri="{0D108BD9-81ED-4DB2-BD59-A6C34878D82A}">
                    <a16:rowId xmlns:a16="http://schemas.microsoft.com/office/drawing/2014/main" val="10000"/>
                  </a:ext>
                </a:extLst>
              </a:tr>
              <a:tr h="3213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т/га</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400" b="1" i="0" u="none" strike="noStrike" cap="none" normalizeH="0" baseline="0" dirty="0">
                          <a:ln>
                            <a:noFill/>
                          </a:ln>
                          <a:solidFill>
                            <a:schemeClr val="bg1"/>
                          </a:solidFill>
                          <a:effectLst/>
                          <a:latin typeface="+mn-lt"/>
                          <a:cs typeface="Times New Roman" pitchFamily="18" charset="0"/>
                        </a:rPr>
                        <a:t>% к контролю</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21347">
                <a:tc>
                  <a:txBody>
                    <a:bodyPr/>
                    <a:lstStyle/>
                    <a:p>
                      <a:pPr marL="71438"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Контроль</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402,4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100,0</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7,8</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a:ln>
                            <a:noFill/>
                          </a:ln>
                          <a:solidFill>
                            <a:schemeClr val="tx1"/>
                          </a:solidFill>
                          <a:effectLst/>
                          <a:latin typeface="+mn-lt"/>
                          <a:cs typeface="Arial" pitchFamily="34" charset="0"/>
                        </a:rPr>
                        <a:t>30,2</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a:ln>
                            <a:noFill/>
                          </a:ln>
                          <a:solidFill>
                            <a:schemeClr val="tx1"/>
                          </a:solidFill>
                          <a:effectLst/>
                          <a:latin typeface="+mn-lt"/>
                          <a:cs typeface="Arial" pitchFamily="34" charset="0"/>
                        </a:rPr>
                        <a:t>100,0</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2"/>
                  </a:ext>
                </a:extLst>
              </a:tr>
              <a:tr h="321347">
                <a:tc>
                  <a:txBody>
                    <a:bodyPr/>
                    <a:lstStyle/>
                    <a:p>
                      <a:pPr marL="71438"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2</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N90P120 K60 – фон</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490,1</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106,9</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7,6</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44,2</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146,4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3"/>
                  </a:ext>
                </a:extLst>
              </a:tr>
              <a:tr h="321347">
                <a:tc>
                  <a:txBody>
                    <a:bodyPr/>
                    <a:lstStyle/>
                    <a:p>
                      <a:pPr marL="71438"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3</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Фон – 1,5 т/га ФГ</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580,2</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144,1</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9,4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45,1</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148,3</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4"/>
                  </a:ext>
                </a:extLst>
              </a:tr>
              <a:tr h="321347">
                <a:tc>
                  <a:txBody>
                    <a:bodyPr/>
                    <a:lstStyle/>
                    <a:p>
                      <a:pPr marL="71438"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Фон – 3,0 т/га ФГ</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743,5</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184,8</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11,1</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46,4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153,6</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5"/>
                  </a:ext>
                </a:extLst>
              </a:tr>
              <a:tr h="321347">
                <a:tc>
                  <a:txBody>
                    <a:bodyPr/>
                    <a:lstStyle/>
                    <a:p>
                      <a:pPr marL="71438"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5</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Фон – 4,5 т/га ФГ</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rgbClr val="C00000"/>
                          </a:solidFill>
                          <a:effectLst/>
                          <a:latin typeface="+mn-lt"/>
                          <a:cs typeface="Arial" pitchFamily="34" charset="0"/>
                        </a:rPr>
                        <a:t>783,6</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rgbClr val="C00000"/>
                          </a:solidFill>
                          <a:effectLst/>
                          <a:latin typeface="+mn-lt"/>
                          <a:cs typeface="Arial" pitchFamily="34" charset="0"/>
                        </a:rPr>
                        <a:t>194,5</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rgbClr val="C00000"/>
                          </a:solidFill>
                          <a:effectLst/>
                          <a:latin typeface="+mn-lt"/>
                          <a:cs typeface="Arial" pitchFamily="34" charset="0"/>
                        </a:rPr>
                        <a:t>11,0</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rgbClr val="C00000"/>
                          </a:solidFill>
                          <a:effectLst/>
                          <a:latin typeface="+mn-lt"/>
                          <a:cs typeface="Arial" pitchFamily="34" charset="0"/>
                        </a:rPr>
                        <a:t>47,8</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rgbClr val="C00000"/>
                          </a:solidFill>
                          <a:effectLst/>
                          <a:latin typeface="+mn-lt"/>
                          <a:cs typeface="Arial" pitchFamily="34" charset="0"/>
                        </a:rPr>
                        <a:t>158,3</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6"/>
                  </a:ext>
                </a:extLst>
              </a:tr>
              <a:tr h="321347">
                <a:tc>
                  <a:txBody>
                    <a:bodyPr/>
                    <a:lstStyle/>
                    <a:p>
                      <a:pPr marL="71438" marR="0" lvl="0" indent="0" algn="l"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НСР05</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chemeClr val="tx1"/>
                        </a:solidFill>
                        <a:effectLst/>
                        <a:latin typeface="+mn-lt"/>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1,4</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a:ln>
                          <a:noFill/>
                        </a:ln>
                        <a:solidFill>
                          <a:schemeClr val="tx1"/>
                        </a:solidFill>
                        <a:effectLst/>
                        <a:latin typeface="+mn-lt"/>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ru-RU" sz="1200" b="1" i="0" u="none" strike="noStrike" cap="none" normalizeH="0" baseline="0" dirty="0">
                          <a:ln>
                            <a:noFill/>
                          </a:ln>
                          <a:solidFill>
                            <a:schemeClr val="tx1"/>
                          </a:solidFill>
                          <a:effectLst/>
                          <a:latin typeface="+mn-lt"/>
                          <a:cs typeface="Arial" pitchFamily="34" charset="0"/>
                        </a:rPr>
                        <a:t>-</a:t>
                      </a:r>
                    </a:p>
                  </a:txBody>
                  <a:tcPr marL="0" marR="0" marT="2573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7"/>
                  </a:ext>
                </a:extLst>
              </a:tr>
            </a:tbl>
          </a:graphicData>
        </a:graphic>
      </p:graphicFrame>
      <p:sp>
        <p:nvSpPr>
          <p:cNvPr id="6" name="object 4"/>
          <p:cNvSpPr txBox="1">
            <a:spLocks noChangeArrowheads="1"/>
          </p:cNvSpPr>
          <p:nvPr/>
        </p:nvSpPr>
        <p:spPr bwMode="auto">
          <a:xfrm>
            <a:off x="847725" y="4421475"/>
            <a:ext cx="7732135" cy="9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678" rIns="0" bIns="0">
            <a:spAutoFit/>
          </a:bodyPr>
          <a:lstStyle>
            <a:lvl1pPr marL="6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360000" algn="just">
              <a:spcBef>
                <a:spcPts val="0"/>
              </a:spcBef>
              <a:spcAft>
                <a:spcPts val="600"/>
              </a:spcAft>
              <a:buFontTx/>
              <a:buNone/>
            </a:pPr>
            <a:r>
              <a:rPr lang="ru-RU" altLang="ru-RU" sz="1600" dirty="0">
                <a:latin typeface="+mn-lt"/>
                <a:cs typeface="Times New Roman" panose="02020603050405020304" pitchFamily="18" charset="0"/>
              </a:rPr>
              <a:t>Урожайность сахарной свеклы на фоне внесения ФГ колебалась от 45,1 до 47,8 т/га и превышала показатели контрольного варианта на 48,3-58,3%. Лучшие результаты получены при использованием 4,5 т/га ФГ. Несколько ниже – на варианте с внесением 3,0 т/га ФГ.</a:t>
            </a:r>
          </a:p>
        </p:txBody>
      </p:sp>
      <p:pic>
        <p:nvPicPr>
          <p:cNvPr id="7" name="Picture 6" descr="https://exp.idk.ru/wp-content/uploads/2021/07/saharnaya-svekla-38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049" y="4649632"/>
            <a:ext cx="2160000" cy="145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s://adfarm.ru/wp-content/uploads/8/e/0/8e0570a043eb3fd8d1040e302f77265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49" y="1625022"/>
            <a:ext cx="2160000" cy="147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s://mcx.gov.ru/upload/iblock/b75/b756190e60247245de1a2046222032f3.jpg"/>
          <p:cNvPicPr>
            <a:picLocks noChangeAspect="1" noChangeArrowheads="1"/>
          </p:cNvPicPr>
          <p:nvPr/>
        </p:nvPicPr>
        <p:blipFill rotWithShape="1">
          <a:blip r:embed="rId4">
            <a:extLst>
              <a:ext uri="{28A0092B-C50C-407E-A947-70E740481C1C}">
                <a14:useLocalDpi xmlns:a14="http://schemas.microsoft.com/office/drawing/2010/main" val="0"/>
              </a:ext>
            </a:extLst>
          </a:blip>
          <a:srcRect t="9978" b="5545"/>
          <a:stretch/>
        </p:blipFill>
        <p:spPr bwMode="auto">
          <a:xfrm>
            <a:off x="8741049" y="3207431"/>
            <a:ext cx="2160000" cy="133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52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Качество корнеплодов сахарной свеклы</a:t>
            </a:r>
          </a:p>
        </p:txBody>
      </p:sp>
      <p:sp>
        <p:nvSpPr>
          <p:cNvPr id="4" name="Номер слайда 3"/>
          <p:cNvSpPr>
            <a:spLocks noGrp="1"/>
          </p:cNvSpPr>
          <p:nvPr>
            <p:ph type="sldNum" sz="quarter" idx="4"/>
          </p:nvPr>
        </p:nvSpPr>
        <p:spPr/>
        <p:txBody>
          <a:bodyPr/>
          <a:lstStyle/>
          <a:p>
            <a:fld id="{53AA2489-8771-4ECC-A7A9-19993BD059B0}" type="slidenum">
              <a:rPr lang="ru-RU" smtClean="0"/>
              <a:pPr/>
              <a:t>37</a:t>
            </a:fld>
            <a:endParaRPr lang="ru-RU" dirty="0"/>
          </a:p>
        </p:txBody>
      </p:sp>
      <p:graphicFrame>
        <p:nvGraphicFramePr>
          <p:cNvPr id="5" name="object 9"/>
          <p:cNvGraphicFramePr>
            <a:graphicFrameLocks noGrp="1"/>
          </p:cNvGraphicFramePr>
          <p:nvPr>
            <p:extLst>
              <p:ext uri="{D42A27DB-BD31-4B8C-83A1-F6EECF244321}">
                <p14:modId xmlns:p14="http://schemas.microsoft.com/office/powerpoint/2010/main" val="604651387"/>
              </p:ext>
            </p:extLst>
          </p:nvPr>
        </p:nvGraphicFramePr>
        <p:xfrm>
          <a:off x="1436434" y="1391516"/>
          <a:ext cx="9032875" cy="2601911"/>
        </p:xfrm>
        <a:graphic>
          <a:graphicData uri="http://schemas.openxmlformats.org/drawingml/2006/table">
            <a:tbl>
              <a:tblPr>
                <a:tableStyleId>{5202B0CA-FC54-4496-8BCA-5EF66A818D29}</a:tableStyleId>
              </a:tblPr>
              <a:tblGrid>
                <a:gridCol w="702720">
                  <a:extLst>
                    <a:ext uri="{9D8B030D-6E8A-4147-A177-3AD203B41FA5}">
                      <a16:colId xmlns:a16="http://schemas.microsoft.com/office/drawing/2014/main" val="20000"/>
                    </a:ext>
                  </a:extLst>
                </a:gridCol>
                <a:gridCol w="3209817">
                  <a:extLst>
                    <a:ext uri="{9D8B030D-6E8A-4147-A177-3AD203B41FA5}">
                      <a16:colId xmlns:a16="http://schemas.microsoft.com/office/drawing/2014/main" val="20001"/>
                    </a:ext>
                  </a:extLst>
                </a:gridCol>
                <a:gridCol w="2558340">
                  <a:extLst>
                    <a:ext uri="{9D8B030D-6E8A-4147-A177-3AD203B41FA5}">
                      <a16:colId xmlns:a16="http://schemas.microsoft.com/office/drawing/2014/main" val="20002"/>
                    </a:ext>
                  </a:extLst>
                </a:gridCol>
                <a:gridCol w="2561998">
                  <a:extLst>
                    <a:ext uri="{9D8B030D-6E8A-4147-A177-3AD203B41FA5}">
                      <a16:colId xmlns:a16="http://schemas.microsoft.com/office/drawing/2014/main" val="20003"/>
                    </a:ext>
                  </a:extLst>
                </a:gridCol>
              </a:tblGrid>
              <a:tr h="32816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bg1"/>
                          </a:solidFill>
                          <a:effectLst/>
                        </a:rPr>
                        <a:t>№</a:t>
                      </a:r>
                      <a:endParaRPr kumimoji="0" lang="ru-RU" sz="1600" b="1" i="0" u="none" strike="noStrike" cap="none" normalizeH="0" baseline="0" dirty="0">
                        <a:ln>
                          <a:noFill/>
                        </a:ln>
                        <a:solidFill>
                          <a:schemeClr val="bg1"/>
                        </a:solidFill>
                        <a:effectLst/>
                        <a:latin typeface="Times New Roman" pitchFamily="18" charset="0"/>
                        <a:cs typeface="Times New Roman" pitchFamily="18" charset="0"/>
                      </a:endParaRPr>
                    </a:p>
                  </a:txBody>
                  <a:tcPr marL="0" marR="0" marT="42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a:ln>
                            <a:noFill/>
                          </a:ln>
                          <a:solidFill>
                            <a:schemeClr val="bg1"/>
                          </a:solidFill>
                          <a:effectLst/>
                        </a:rPr>
                        <a:t>Вариант опыта, </a:t>
                      </a:r>
                      <a:br>
                        <a:rPr kumimoji="0" lang="ru-RU" sz="1600" b="1" u="none" strike="noStrike" cap="none" normalizeH="0" baseline="0" dirty="0">
                          <a:ln>
                            <a:noFill/>
                          </a:ln>
                          <a:solidFill>
                            <a:schemeClr val="bg1"/>
                          </a:solidFill>
                          <a:effectLst/>
                        </a:rPr>
                      </a:br>
                      <a:r>
                        <a:rPr kumimoji="0" lang="ru-RU" sz="1600" b="1" u="none" strike="noStrike" cap="none" normalizeH="0" baseline="0" dirty="0">
                          <a:ln>
                            <a:noFill/>
                          </a:ln>
                          <a:solidFill>
                            <a:schemeClr val="bg1"/>
                          </a:solidFill>
                          <a:effectLst/>
                        </a:rPr>
                        <a:t>норма внесения</a:t>
                      </a:r>
                      <a:endParaRPr kumimoji="0" lang="ru-RU" sz="1600" b="1" i="0" u="none" strike="noStrike" cap="none" normalizeH="0" baseline="0" dirty="0">
                        <a:ln>
                          <a:noFill/>
                        </a:ln>
                        <a:solidFill>
                          <a:schemeClr val="bg1"/>
                        </a:solidFill>
                        <a:effectLst/>
                        <a:latin typeface="Times New Roman" pitchFamily="18" charset="0"/>
                        <a:cs typeface="Times New Roman" pitchFamily="18" charset="0"/>
                      </a:endParaRPr>
                    </a:p>
                  </a:txBody>
                  <a:tcPr marL="0" marR="0" marT="4221"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marL="1162050" marR="0" lvl="0" indent="0" algn="l" defTabSz="914400" rtl="0" eaLnBrk="1" fontAlgn="base" latinLnBrk="0" hangingPunct="1">
                        <a:lnSpc>
                          <a:spcPct val="100000"/>
                        </a:lnSpc>
                        <a:spcBef>
                          <a:spcPts val="300"/>
                        </a:spcBef>
                        <a:spcAft>
                          <a:spcPct val="0"/>
                        </a:spcAft>
                        <a:buClrTx/>
                        <a:buSzTx/>
                        <a:buFontTx/>
                        <a:buNone/>
                        <a:tabLst/>
                      </a:pPr>
                      <a:r>
                        <a:rPr kumimoji="0" lang="ru-RU" sz="1600" b="1" u="none" strike="noStrike" cap="none" normalizeH="0" baseline="0" dirty="0">
                          <a:ln>
                            <a:noFill/>
                          </a:ln>
                          <a:solidFill>
                            <a:schemeClr val="bg1"/>
                          </a:solidFill>
                          <a:effectLst/>
                        </a:rPr>
                        <a:t>Определяемый показатель</a:t>
                      </a:r>
                      <a:endParaRPr kumimoji="0" lang="ru-RU" sz="1600" b="1" i="0" u="none" strike="noStrike" cap="none" normalizeH="0" baseline="0" dirty="0">
                        <a:ln>
                          <a:noFill/>
                        </a:ln>
                        <a:solidFill>
                          <a:schemeClr val="bg1"/>
                        </a:solidFill>
                        <a:effectLst/>
                        <a:latin typeface="Times New Roman" pitchFamily="18" charset="0"/>
                        <a:cs typeface="Times New Roman" pitchFamily="18" charset="0"/>
                      </a:endParaRPr>
                    </a:p>
                  </a:txBody>
                  <a:tcPr marL="0" marR="0" marT="2341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ru-RU"/>
                    </a:p>
                  </a:txBody>
                  <a:tcPr/>
                </a:tc>
                <a:extLst>
                  <a:ext uri="{0D108BD9-81ED-4DB2-BD59-A6C34878D82A}">
                    <a16:rowId xmlns:a16="http://schemas.microsoft.com/office/drawing/2014/main" val="10000"/>
                  </a:ext>
                </a:extLst>
              </a:tr>
              <a:tr h="632921">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b="1" u="none" strike="noStrike" cap="none" normalizeH="0" baseline="0" dirty="0">
                          <a:ln>
                            <a:noFill/>
                          </a:ln>
                          <a:solidFill>
                            <a:schemeClr val="bg1"/>
                          </a:solidFill>
                          <a:effectLst/>
                        </a:rPr>
                        <a:t>содержание сухого вещества, %</a:t>
                      </a:r>
                      <a:endParaRPr kumimoji="0" lang="ru-RU" sz="1600" b="1" i="0" u="none" strike="noStrike" cap="none" normalizeH="0" baseline="0" dirty="0">
                        <a:ln>
                          <a:noFill/>
                        </a:ln>
                        <a:solidFill>
                          <a:schemeClr val="bg1"/>
                        </a:solidFill>
                        <a:effectLst/>
                        <a:latin typeface="Times New Roman" pitchFamily="18" charset="0"/>
                        <a:cs typeface="Times New Roman" pitchFamily="18" charset="0"/>
                      </a:endParaRPr>
                    </a:p>
                  </a:txBody>
                  <a:tcPr marL="0" marR="0" marT="2341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b="1" u="none" strike="noStrike" cap="none" normalizeH="0" baseline="0" dirty="0">
                          <a:ln>
                            <a:noFill/>
                          </a:ln>
                          <a:solidFill>
                            <a:schemeClr val="bg1"/>
                          </a:solidFill>
                          <a:effectLst/>
                        </a:rPr>
                        <a:t>массовая доля общего сахара, %</a:t>
                      </a:r>
                      <a:endParaRPr kumimoji="0" lang="ru-RU" sz="1600" b="1" i="0" u="none" strike="noStrike" cap="none" normalizeH="0" baseline="0" dirty="0">
                        <a:ln>
                          <a:noFill/>
                        </a:ln>
                        <a:solidFill>
                          <a:schemeClr val="bg1"/>
                        </a:solidFill>
                        <a:effectLst/>
                        <a:latin typeface="Times New Roman" pitchFamily="18" charset="0"/>
                        <a:cs typeface="Times New Roman" pitchFamily="18" charset="0"/>
                      </a:endParaRPr>
                    </a:p>
                  </a:txBody>
                  <a:tcPr marL="0" marR="0" marT="2341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8165">
                <a:tc>
                  <a:txBody>
                    <a:bodyPr/>
                    <a:lstStyle/>
                    <a:p>
                      <a:pPr marL="71438"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Контроль</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21,0</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13,4</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2"/>
                  </a:ext>
                </a:extLst>
              </a:tr>
              <a:tr h="328165">
                <a:tc>
                  <a:txBody>
                    <a:bodyPr/>
                    <a:lstStyle/>
                    <a:p>
                      <a:pPr marL="71438"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N90P120K60 – фон</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22,7</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14,7</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28165">
                <a:tc>
                  <a:txBody>
                    <a:bodyPr/>
                    <a:lstStyle/>
                    <a:p>
                      <a:pPr marL="71438"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3</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Фон – 1,5 т/га ФГ</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22,9</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16,9</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4"/>
                  </a:ext>
                </a:extLst>
              </a:tr>
              <a:tr h="328165">
                <a:tc>
                  <a:txBody>
                    <a:bodyPr/>
                    <a:lstStyle/>
                    <a:p>
                      <a:pPr marL="71438"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4</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Фон – 3,0 т/га ФГ</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23,4</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18,5</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28165">
                <a:tc>
                  <a:txBody>
                    <a:bodyPr/>
                    <a:lstStyle/>
                    <a:p>
                      <a:pPr marL="71438"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5</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Фон – 4,5 т/га ФГ</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24,5</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ru-RU" sz="1600" u="none" strike="noStrike" cap="none" normalizeH="0" baseline="0" dirty="0">
                          <a:ln>
                            <a:noFill/>
                          </a:ln>
                          <a:effectLst/>
                        </a:rPr>
                        <a:t>19,4</a:t>
                      </a:r>
                      <a:endParaRPr kumimoji="0" lang="ru-RU" sz="1600" b="0" i="0" u="none" strike="noStrike" cap="none" normalizeH="0" baseline="0" dirty="0">
                        <a:ln>
                          <a:noFill/>
                        </a:ln>
                        <a:solidFill>
                          <a:schemeClr val="tx1"/>
                        </a:solidFill>
                        <a:effectLst/>
                        <a:latin typeface="Times New Roman" pitchFamily="18" charset="0"/>
                        <a:cs typeface="Times New Roman" pitchFamily="18" charset="0"/>
                      </a:endParaRPr>
                    </a:p>
                  </a:txBody>
                  <a:tcPr marL="0" marR="0" marT="2341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0006"/>
                  </a:ext>
                </a:extLst>
              </a:tr>
            </a:tbl>
          </a:graphicData>
        </a:graphic>
      </p:graphicFrame>
      <p:sp>
        <p:nvSpPr>
          <p:cNvPr id="6" name="Прямоугольник 5"/>
          <p:cNvSpPr/>
          <p:nvPr/>
        </p:nvSpPr>
        <p:spPr>
          <a:xfrm>
            <a:off x="847725" y="4178020"/>
            <a:ext cx="10411402" cy="2062103"/>
          </a:xfrm>
          <a:prstGeom prst="rect">
            <a:avLst/>
          </a:prstGeom>
        </p:spPr>
        <p:txBody>
          <a:bodyPr wrap="square">
            <a:spAutoFit/>
          </a:bodyPr>
          <a:lstStyle/>
          <a:p>
            <a:pPr indent="457200" algn="just"/>
            <a:r>
              <a:rPr lang="ru-RU" sz="1600" dirty="0"/>
              <a:t>Использование ФГ не оказывало отрицательного влияния на показатели качества корнеплодов сахарной свеклы. Содержание сухого вещества колебалось от 21,0% до 24,5%. Максимальное содержание общего сахара – 19,4% отмечено на варианте с внесением 4,5 т/га ФГ, несколько ниже – при внесении 3,0 т/га ФГ (18,5%).</a:t>
            </a:r>
          </a:p>
          <a:p>
            <a:pPr indent="457200" algn="just"/>
            <a:r>
              <a:rPr lang="ru-RU" sz="1600" dirty="0"/>
              <a:t>При внесении 4,5 т/га ФГ при капельном поливе получена максимальная урожайность сахарной свеклы – </a:t>
            </a:r>
            <a:br>
              <a:rPr lang="ru-RU" sz="1600" dirty="0"/>
            </a:br>
            <a:r>
              <a:rPr lang="ru-RU" sz="1600" dirty="0"/>
              <a:t>47,8 т/га, что превышало контрольный вариант на 58,3% или на 17,6 т/га. Отмечена тенденция – с повышением дозы </a:t>
            </a:r>
            <a:r>
              <a:rPr lang="ru-RU" sz="1600" dirty="0" err="1"/>
              <a:t>фосфогипса</a:t>
            </a:r>
            <a:r>
              <a:rPr lang="ru-RU" sz="1600" dirty="0"/>
              <a:t> увеличивается содержание сухого вещества и массовой доли общего сахара.</a:t>
            </a:r>
          </a:p>
          <a:p>
            <a:pPr indent="457200" algn="just"/>
            <a:r>
              <a:rPr lang="ru-RU" sz="1600" dirty="0"/>
              <a:t>Применение ФГ, как удобрение, рекомендуется вносить весной перед культивацией или осенью, перед или после основной обработки почвы.</a:t>
            </a:r>
          </a:p>
        </p:txBody>
      </p:sp>
    </p:spTree>
    <p:extLst>
      <p:ext uri="{BB962C8B-B14F-4D97-AF65-F5344CB8AC3E}">
        <p14:creationId xmlns:p14="http://schemas.microsoft.com/office/powerpoint/2010/main" val="689117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Влияние фосфогипса на урожайность моркови</a:t>
            </a:r>
          </a:p>
        </p:txBody>
      </p:sp>
      <p:sp>
        <p:nvSpPr>
          <p:cNvPr id="4" name="Номер слайда 3"/>
          <p:cNvSpPr>
            <a:spLocks noGrp="1"/>
          </p:cNvSpPr>
          <p:nvPr>
            <p:ph type="sldNum" sz="quarter" idx="4"/>
          </p:nvPr>
        </p:nvSpPr>
        <p:spPr/>
        <p:txBody>
          <a:bodyPr/>
          <a:lstStyle/>
          <a:p>
            <a:fld id="{53AA2489-8771-4ECC-A7A9-19993BD059B0}" type="slidenum">
              <a:rPr lang="ru-RU" smtClean="0"/>
              <a:pPr/>
              <a:t>38</a:t>
            </a:fld>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337239648"/>
              </p:ext>
            </p:extLst>
          </p:nvPr>
        </p:nvGraphicFramePr>
        <p:xfrm>
          <a:off x="847725" y="1448764"/>
          <a:ext cx="10405008" cy="3795420"/>
        </p:xfrm>
        <a:graphic>
          <a:graphicData uri="http://schemas.openxmlformats.org/drawingml/2006/table">
            <a:tbl>
              <a:tblPr/>
              <a:tblGrid>
                <a:gridCol w="2664000">
                  <a:extLst>
                    <a:ext uri="{9D8B030D-6E8A-4147-A177-3AD203B41FA5}">
                      <a16:colId xmlns:a16="http://schemas.microsoft.com/office/drawing/2014/main" val="3772028714"/>
                    </a:ext>
                  </a:extLst>
                </a:gridCol>
                <a:gridCol w="1222809">
                  <a:extLst>
                    <a:ext uri="{9D8B030D-6E8A-4147-A177-3AD203B41FA5}">
                      <a16:colId xmlns:a16="http://schemas.microsoft.com/office/drawing/2014/main" val="1053971713"/>
                    </a:ext>
                  </a:extLst>
                </a:gridCol>
                <a:gridCol w="1224663">
                  <a:extLst>
                    <a:ext uri="{9D8B030D-6E8A-4147-A177-3AD203B41FA5}">
                      <a16:colId xmlns:a16="http://schemas.microsoft.com/office/drawing/2014/main" val="3048387914"/>
                    </a:ext>
                  </a:extLst>
                </a:gridCol>
                <a:gridCol w="1370890">
                  <a:extLst>
                    <a:ext uri="{9D8B030D-6E8A-4147-A177-3AD203B41FA5}">
                      <a16:colId xmlns:a16="http://schemas.microsoft.com/office/drawing/2014/main" val="300527820"/>
                    </a:ext>
                  </a:extLst>
                </a:gridCol>
                <a:gridCol w="1224000">
                  <a:extLst>
                    <a:ext uri="{9D8B030D-6E8A-4147-A177-3AD203B41FA5}">
                      <a16:colId xmlns:a16="http://schemas.microsoft.com/office/drawing/2014/main" val="3401240397"/>
                    </a:ext>
                  </a:extLst>
                </a:gridCol>
                <a:gridCol w="1330646">
                  <a:extLst>
                    <a:ext uri="{9D8B030D-6E8A-4147-A177-3AD203B41FA5}">
                      <a16:colId xmlns:a16="http://schemas.microsoft.com/office/drawing/2014/main" val="137081037"/>
                    </a:ext>
                  </a:extLst>
                </a:gridCol>
                <a:gridCol w="1368000">
                  <a:extLst>
                    <a:ext uri="{9D8B030D-6E8A-4147-A177-3AD203B41FA5}">
                      <a16:colId xmlns:a16="http://schemas.microsoft.com/office/drawing/2014/main" val="1869123819"/>
                    </a:ext>
                  </a:extLst>
                </a:gridCol>
              </a:tblGrid>
              <a:tr h="41142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Вариант</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Средняя масса корне-плода, г</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контролю</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Диаметр корнеплода,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см</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контролю</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Times New Roman" panose="02020603050405020304" pitchFamily="18" charset="0"/>
                        </a:rPr>
                        <a:t>Урожайность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extLst>
                  <a:ext uri="{0D108BD9-81ED-4DB2-BD59-A6C34878D82A}">
                    <a16:rowId xmlns:a16="http://schemas.microsoft.com/office/drawing/2014/main" val="1969939443"/>
                  </a:ext>
                </a:extLst>
              </a:tr>
              <a:tr h="12240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mn-lt"/>
                          <a:cs typeface="Times New Roman" panose="02020603050405020304" pitchFamily="18" charset="0"/>
                        </a:rPr>
                        <a:t>т/га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mn-lt"/>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mn-lt"/>
                          <a:cs typeface="Times New Roman" panose="02020603050405020304" pitchFamily="18" charset="0"/>
                        </a:rPr>
                        <a:t>к </a:t>
                      </a:r>
                    </a:p>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600" b="1" i="0" u="none" strike="noStrike" cap="none" normalizeH="0" baseline="0" dirty="0">
                          <a:ln>
                            <a:noFill/>
                          </a:ln>
                          <a:solidFill>
                            <a:schemeClr val="bg1"/>
                          </a:solidFill>
                          <a:effectLst/>
                          <a:latin typeface="+mn-lt"/>
                          <a:cs typeface="Times New Roman" panose="02020603050405020304" pitchFamily="18" charset="0"/>
                        </a:rPr>
                        <a:t>контролю</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72253143"/>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mn-lt"/>
                          <a:cs typeface="Times New Roman" panose="02020603050405020304" pitchFamily="18" charset="0"/>
                        </a:rPr>
                        <a:t>1. Контроль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90,1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3,8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100,0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23,9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753064291"/>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FFFFFF"/>
                          </a:solidFill>
                          <a:effectLst/>
                          <a:latin typeface="+mn-lt"/>
                          <a:cs typeface="Times New Roman" panose="02020603050405020304" pitchFamily="18" charset="0"/>
                        </a:rPr>
                        <a:t>2.</a:t>
                      </a:r>
                      <a:r>
                        <a:rPr kumimoji="0" lang="en-US" altLang="ru-RU" sz="1400" b="1" i="0" u="none" strike="noStrike" cap="none" normalizeH="0" baseline="0">
                          <a:ln>
                            <a:noFill/>
                          </a:ln>
                          <a:solidFill>
                            <a:srgbClr val="FFFFFF"/>
                          </a:solidFill>
                          <a:effectLst/>
                          <a:latin typeface="+mn-lt"/>
                          <a:cs typeface="Times New Roman" panose="02020603050405020304" pitchFamily="18" charset="0"/>
                        </a:rPr>
                        <a:t> N</a:t>
                      </a:r>
                      <a:r>
                        <a:rPr kumimoji="0" lang="ru-RU" altLang="ru-RU" sz="1400" b="1" i="0" u="none" strike="noStrike" cap="none" normalizeH="0" baseline="-25000">
                          <a:ln>
                            <a:noFill/>
                          </a:ln>
                          <a:solidFill>
                            <a:srgbClr val="FFFFFF"/>
                          </a:solidFill>
                          <a:effectLst/>
                          <a:latin typeface="+mn-lt"/>
                          <a:cs typeface="Times New Roman" panose="02020603050405020304" pitchFamily="18" charset="0"/>
                        </a:rPr>
                        <a:t>90</a:t>
                      </a:r>
                      <a:r>
                        <a:rPr kumimoji="0" lang="en-US" altLang="ru-RU" sz="1400" b="1" i="0" u="none" strike="noStrike" cap="none" normalizeH="0" baseline="0">
                          <a:ln>
                            <a:noFill/>
                          </a:ln>
                          <a:solidFill>
                            <a:srgbClr val="FFFFFF"/>
                          </a:solidFill>
                          <a:effectLst/>
                          <a:latin typeface="+mn-lt"/>
                          <a:cs typeface="Times New Roman" panose="02020603050405020304" pitchFamily="18" charset="0"/>
                        </a:rPr>
                        <a:t>P</a:t>
                      </a:r>
                      <a:r>
                        <a:rPr kumimoji="0" lang="ru-RU" altLang="ru-RU" sz="1400" b="1" i="0" u="none" strike="noStrike" cap="none" normalizeH="0" baseline="-25000">
                          <a:ln>
                            <a:noFill/>
                          </a:ln>
                          <a:solidFill>
                            <a:srgbClr val="FFFFFF"/>
                          </a:solidFill>
                          <a:effectLst/>
                          <a:latin typeface="+mn-lt"/>
                          <a:cs typeface="Times New Roman" panose="02020603050405020304" pitchFamily="18" charset="0"/>
                        </a:rPr>
                        <a:t>120 </a:t>
                      </a:r>
                      <a:r>
                        <a:rPr kumimoji="0" lang="en-US" altLang="ru-RU" sz="1400" b="1" i="0" u="none" strike="noStrike" cap="none" normalizeH="0" baseline="0">
                          <a:ln>
                            <a:noFill/>
                          </a:ln>
                          <a:solidFill>
                            <a:srgbClr val="FFFFFF"/>
                          </a:solidFill>
                          <a:effectLst/>
                          <a:latin typeface="+mn-lt"/>
                          <a:cs typeface="Times New Roman" panose="02020603050405020304" pitchFamily="18" charset="0"/>
                        </a:rPr>
                        <a:t>K</a:t>
                      </a:r>
                      <a:r>
                        <a:rPr kumimoji="0" lang="ru-RU" altLang="ru-RU" sz="1400" b="1" i="0" u="none" strike="noStrike" cap="none" normalizeH="0" baseline="-25000">
                          <a:ln>
                            <a:noFill/>
                          </a:ln>
                          <a:solidFill>
                            <a:srgbClr val="FFFFFF"/>
                          </a:solidFill>
                          <a:effectLst/>
                          <a:latin typeface="+mn-lt"/>
                          <a:cs typeface="Times New Roman" panose="02020603050405020304" pitchFamily="18" charset="0"/>
                        </a:rPr>
                        <a:t>60 </a:t>
                      </a:r>
                      <a:r>
                        <a:rPr kumimoji="0" lang="ru-RU" altLang="ru-RU" sz="1400" b="1" i="0" u="none" strike="noStrike" cap="none" normalizeH="0" baseline="0">
                          <a:ln>
                            <a:noFill/>
                          </a:ln>
                          <a:solidFill>
                            <a:srgbClr val="FFFFFF"/>
                          </a:solidFill>
                          <a:effectLst/>
                          <a:latin typeface="+mn-lt"/>
                          <a:cs typeface="Times New Roman" panose="02020603050405020304" pitchFamily="18" charset="0"/>
                        </a:rPr>
                        <a:t>– фон</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4,0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92,5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27,2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13,8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3152772386"/>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FFFFFF"/>
                          </a:solidFill>
                          <a:effectLst/>
                          <a:latin typeface="+mn-lt"/>
                          <a:cs typeface="Times New Roman" panose="02020603050405020304" pitchFamily="18" charset="0"/>
                        </a:rPr>
                        <a:t>3. Фон – 1,5 т/га ФГ</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131,2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45,6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4,2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105,0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29,1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21,8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4133483237"/>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FFFFFF"/>
                          </a:solidFill>
                          <a:effectLst/>
                          <a:latin typeface="+mn-lt"/>
                          <a:cs typeface="Times New Roman" panose="02020603050405020304" pitchFamily="18" charset="0"/>
                        </a:rPr>
                        <a:t>4. Фон – 3,0 т/га ФГ</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149,6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66,0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4,9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117,5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rgbClr val="C00000"/>
                          </a:solidFill>
                          <a:effectLst/>
                          <a:latin typeface="+mn-lt"/>
                          <a:cs typeface="Times New Roman" panose="02020603050405020304" pitchFamily="18" charset="0"/>
                        </a:rPr>
                        <a:t>31,4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rgbClr val="C00000"/>
                          </a:solidFill>
                          <a:effectLst/>
                          <a:latin typeface="+mn-lt"/>
                          <a:cs typeface="Times New Roman" panose="02020603050405020304" pitchFamily="18" charset="0"/>
                        </a:rPr>
                        <a:t>31,4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2311035121"/>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mn-lt"/>
                          <a:cs typeface="Times New Roman" panose="02020603050405020304" pitchFamily="18" charset="0"/>
                        </a:rPr>
                        <a:t>5. Фон – 4,5 т/га ФГ</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155,1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72,1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120,0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rgbClr val="C00000"/>
                          </a:solidFill>
                          <a:effectLst/>
                          <a:latin typeface="+mn-lt"/>
                          <a:cs typeface="Times New Roman" panose="02020603050405020304" pitchFamily="18" charset="0"/>
                        </a:rPr>
                        <a:t>33,8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rgbClr val="C00000"/>
                          </a:solidFill>
                          <a:effectLst/>
                          <a:latin typeface="+mn-lt"/>
                          <a:cs typeface="Times New Roman" panose="02020603050405020304" pitchFamily="18" charset="0"/>
                        </a:rPr>
                        <a:t>41,4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3277751740"/>
                  </a:ext>
                </a:extLst>
              </a:tr>
              <a:tr h="360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rgbClr val="FFFFFF"/>
                          </a:solidFill>
                          <a:effectLst/>
                          <a:latin typeface="+mn-lt"/>
                          <a:cs typeface="Times New Roman" panose="02020603050405020304" pitchFamily="18" charset="0"/>
                        </a:rPr>
                        <a:t>НСР</a:t>
                      </a:r>
                      <a:r>
                        <a:rPr kumimoji="0" lang="ru-RU" altLang="ru-RU" sz="1400" b="1" i="0" u="none" strike="noStrike" cap="none" normalizeH="0" baseline="-25000">
                          <a:ln>
                            <a:noFill/>
                          </a:ln>
                          <a:solidFill>
                            <a:srgbClr val="FFFFFF"/>
                          </a:solidFill>
                          <a:effectLst/>
                          <a:latin typeface="+mn-lt"/>
                          <a:cs typeface="Times New Roman" panose="02020603050405020304" pitchFamily="18" charset="0"/>
                        </a:rPr>
                        <a:t>05</a:t>
                      </a:r>
                      <a:endParaRPr kumimoji="0" lang="ru-RU" altLang="ru-RU" sz="1400" b="1" i="0" u="none" strike="noStrike" cap="none" normalizeH="0" baseline="0">
                        <a:ln>
                          <a:noFill/>
                        </a:ln>
                        <a:solidFill>
                          <a:srgbClr val="FFFFFF"/>
                        </a:solidFill>
                        <a:effectLst/>
                        <a:latin typeface="+mn-lt"/>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8,8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a:ln>
                            <a:noFill/>
                          </a:ln>
                          <a:solidFill>
                            <a:schemeClr val="tx1"/>
                          </a:solidFill>
                          <a:effectLst/>
                          <a:latin typeface="+mn-lt"/>
                          <a:cs typeface="Times New Roman" panose="02020603050405020304" pitchFamily="18" charset="0"/>
                        </a:rPr>
                        <a:t>0,2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mn-lt"/>
                          <a:cs typeface="Times New Roman" panose="02020603050405020304"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2942155090"/>
                  </a:ext>
                </a:extLst>
              </a:tr>
            </a:tbl>
          </a:graphicData>
        </a:graphic>
      </p:graphicFrame>
      <p:sp>
        <p:nvSpPr>
          <p:cNvPr id="7" name="Прямоугольник 6"/>
          <p:cNvSpPr/>
          <p:nvPr/>
        </p:nvSpPr>
        <p:spPr>
          <a:xfrm>
            <a:off x="847725" y="5360696"/>
            <a:ext cx="10411402" cy="830997"/>
          </a:xfrm>
          <a:prstGeom prst="rect">
            <a:avLst/>
          </a:prstGeom>
        </p:spPr>
        <p:txBody>
          <a:bodyPr wrap="square">
            <a:spAutoFit/>
          </a:bodyPr>
          <a:lstStyle/>
          <a:p>
            <a:pPr indent="457200" algn="just"/>
            <a:r>
              <a:rPr lang="ru-RU" sz="1600" dirty="0"/>
              <a:t>Урожайность моркови на фоне ФГ колебалась от 29,1 до 33,8 т/га и превышала показатели контрольного варианта на 21,8-41,4%. Лучшие результаты получены в варианте с использованием  4,5 т/га ФГ. Максимальная масса одного корнеплода – 155,1 г, получена при внесении 4,5 т/га ФГ, что составляло 172% к контролю. </a:t>
            </a:r>
          </a:p>
        </p:txBody>
      </p:sp>
    </p:spTree>
    <p:extLst>
      <p:ext uri="{BB962C8B-B14F-4D97-AF65-F5344CB8AC3E}">
        <p14:creationId xmlns:p14="http://schemas.microsoft.com/office/powerpoint/2010/main" val="3155097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Агрохимические свойства аллювиально-луговой среднесуглинистой, слабозасоленной почвы, засоление сульфатно-хлоридного типа</a:t>
            </a:r>
          </a:p>
        </p:txBody>
      </p:sp>
      <p:sp>
        <p:nvSpPr>
          <p:cNvPr id="4" name="Номер слайда 3"/>
          <p:cNvSpPr>
            <a:spLocks noGrp="1"/>
          </p:cNvSpPr>
          <p:nvPr>
            <p:ph type="sldNum" sz="quarter" idx="4"/>
          </p:nvPr>
        </p:nvSpPr>
        <p:spPr/>
        <p:txBody>
          <a:bodyPr/>
          <a:lstStyle/>
          <a:p>
            <a:fld id="{53AA2489-8771-4ECC-A7A9-19993BD059B0}" type="slidenum">
              <a:rPr lang="ru-RU" smtClean="0"/>
              <a:pPr/>
              <a:t>39</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900281686"/>
              </p:ext>
            </p:extLst>
          </p:nvPr>
        </p:nvGraphicFramePr>
        <p:xfrm>
          <a:off x="847725" y="1373195"/>
          <a:ext cx="10403999" cy="4674354"/>
        </p:xfrm>
        <a:graphic>
          <a:graphicData uri="http://schemas.openxmlformats.org/drawingml/2006/table">
            <a:tbl>
              <a:tblPr firstRow="1" firstCol="1" bandRow="1">
                <a:tableStyleId>{5C22544A-7EE6-4342-B048-85BDC9FD1C3A}</a:tableStyleId>
              </a:tblPr>
              <a:tblGrid>
                <a:gridCol w="2042713">
                  <a:extLst>
                    <a:ext uri="{9D8B030D-6E8A-4147-A177-3AD203B41FA5}">
                      <a16:colId xmlns:a16="http://schemas.microsoft.com/office/drawing/2014/main" val="20000"/>
                    </a:ext>
                  </a:extLst>
                </a:gridCol>
                <a:gridCol w="1173137">
                  <a:extLst>
                    <a:ext uri="{9D8B030D-6E8A-4147-A177-3AD203B41FA5}">
                      <a16:colId xmlns:a16="http://schemas.microsoft.com/office/drawing/2014/main" val="20001"/>
                    </a:ext>
                  </a:extLst>
                </a:gridCol>
                <a:gridCol w="1021880">
                  <a:extLst>
                    <a:ext uri="{9D8B030D-6E8A-4147-A177-3AD203B41FA5}">
                      <a16:colId xmlns:a16="http://schemas.microsoft.com/office/drawing/2014/main" val="20002"/>
                    </a:ext>
                  </a:extLst>
                </a:gridCol>
                <a:gridCol w="1021880">
                  <a:extLst>
                    <a:ext uri="{9D8B030D-6E8A-4147-A177-3AD203B41FA5}">
                      <a16:colId xmlns:a16="http://schemas.microsoft.com/office/drawing/2014/main" val="20003"/>
                    </a:ext>
                  </a:extLst>
                </a:gridCol>
                <a:gridCol w="874731">
                  <a:extLst>
                    <a:ext uri="{9D8B030D-6E8A-4147-A177-3AD203B41FA5}">
                      <a16:colId xmlns:a16="http://schemas.microsoft.com/office/drawing/2014/main" val="20004"/>
                    </a:ext>
                  </a:extLst>
                </a:gridCol>
                <a:gridCol w="849006">
                  <a:extLst>
                    <a:ext uri="{9D8B030D-6E8A-4147-A177-3AD203B41FA5}">
                      <a16:colId xmlns:a16="http://schemas.microsoft.com/office/drawing/2014/main" val="20005"/>
                    </a:ext>
                  </a:extLst>
                </a:gridCol>
                <a:gridCol w="1710326">
                  <a:extLst>
                    <a:ext uri="{9D8B030D-6E8A-4147-A177-3AD203B41FA5}">
                      <a16:colId xmlns:a16="http://schemas.microsoft.com/office/drawing/2014/main" val="20006"/>
                    </a:ext>
                  </a:extLst>
                </a:gridCol>
                <a:gridCol w="1710326">
                  <a:extLst>
                    <a:ext uri="{9D8B030D-6E8A-4147-A177-3AD203B41FA5}">
                      <a16:colId xmlns:a16="http://schemas.microsoft.com/office/drawing/2014/main" val="20007"/>
                    </a:ext>
                  </a:extLst>
                </a:gridCol>
              </a:tblGrid>
              <a:tr h="411177">
                <a:tc rowSpan="3">
                  <a:txBody>
                    <a:bodyPr/>
                    <a:lstStyle/>
                    <a:p>
                      <a:pPr algn="ctr">
                        <a:lnSpc>
                          <a:spcPct val="150000"/>
                        </a:lnSpc>
                        <a:spcAft>
                          <a:spcPts val="0"/>
                        </a:spcAft>
                      </a:pPr>
                      <a:r>
                        <a:rPr lang="ru-RU" sz="1400" b="1" dirty="0">
                          <a:effectLst/>
                        </a:rPr>
                        <a:t>Вариант</a:t>
                      </a:r>
                      <a:endParaRPr lang="ru-RU" sz="1400" b="1"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marL="71755" marR="71755" algn="ctr">
                        <a:lnSpc>
                          <a:spcPct val="150000"/>
                        </a:lnSpc>
                        <a:spcAft>
                          <a:spcPts val="0"/>
                        </a:spcAft>
                      </a:pPr>
                      <a:r>
                        <a:rPr lang="ru-RU" sz="1400" b="1" dirty="0">
                          <a:effectLst/>
                        </a:rPr>
                        <a:t>Слой, см</a:t>
                      </a:r>
                      <a:endParaRPr lang="ru-RU" sz="1400" b="1" dirty="0">
                        <a:effectLst/>
                        <a:latin typeface="Times New Roman"/>
                        <a:ea typeface="Times New Roman"/>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algn="ctr">
                        <a:lnSpc>
                          <a:spcPct val="150000"/>
                        </a:lnSpc>
                        <a:spcAft>
                          <a:spcPts val="0"/>
                        </a:spcAft>
                      </a:pPr>
                      <a:r>
                        <a:rPr lang="ru-RU" sz="1400" b="1" dirty="0">
                          <a:effectLst/>
                        </a:rPr>
                        <a:t>В конце вегетации томата </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1177">
                <a:tc vMerge="1">
                  <a:txBody>
                    <a:bodyPr/>
                    <a:lstStyle/>
                    <a:p>
                      <a:endParaRPr lang="ru-RU"/>
                    </a:p>
                  </a:txBody>
                  <a:tcPr/>
                </a:tc>
                <a:tc vMerge="1">
                  <a:txBody>
                    <a:bodyPr/>
                    <a:lstStyle/>
                    <a:p>
                      <a:endParaRPr lang="ru-RU"/>
                    </a:p>
                  </a:txBody>
                  <a:tcPr/>
                </a:tc>
                <a:tc gridSpan="6">
                  <a:txBody>
                    <a:bodyPr/>
                    <a:lstStyle/>
                    <a:p>
                      <a:pPr algn="ctr">
                        <a:lnSpc>
                          <a:spcPct val="150000"/>
                        </a:lnSpc>
                        <a:spcAft>
                          <a:spcPts val="0"/>
                        </a:spcAft>
                      </a:pPr>
                      <a:r>
                        <a:rPr lang="ru-RU" sz="1400" b="1" dirty="0">
                          <a:effectLst/>
                        </a:rPr>
                        <a:t>определяемый показатель</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692000">
                <a:tc vMerge="1">
                  <a:txBody>
                    <a:bodyPr/>
                    <a:lstStyle/>
                    <a:p>
                      <a:endParaRPr lang="ru-RU"/>
                    </a:p>
                  </a:txBody>
                  <a:tcPr/>
                </a:tc>
                <a:tc vMerge="1">
                  <a:txBody>
                    <a:bodyPr/>
                    <a:lstStyle/>
                    <a:p>
                      <a:endParaRPr lang="ru-RU"/>
                    </a:p>
                  </a:txBody>
                  <a:tcPr/>
                </a:tc>
                <a:tc>
                  <a:txBody>
                    <a:bodyPr/>
                    <a:lstStyle/>
                    <a:p>
                      <a:pPr marL="71755" marR="71755" algn="ctr">
                        <a:spcAft>
                          <a:spcPts val="0"/>
                        </a:spcAft>
                      </a:pPr>
                      <a:r>
                        <a:rPr lang="ru-RU" sz="1400" b="1" dirty="0">
                          <a:effectLst/>
                        </a:rPr>
                        <a:t>рН водный,  </a:t>
                      </a:r>
                    </a:p>
                    <a:p>
                      <a:pPr marL="71755" marR="71755" algn="ctr">
                        <a:spcAft>
                          <a:spcPts val="0"/>
                        </a:spcAft>
                      </a:pPr>
                      <a:r>
                        <a:rPr lang="ru-RU" sz="1400" b="1" dirty="0">
                          <a:effectLst/>
                        </a:rPr>
                        <a:t>ед. рН</a:t>
                      </a:r>
                      <a:endParaRPr lang="ru-RU" sz="1400" b="1" dirty="0">
                        <a:effectLst/>
                        <a:latin typeface="Times New Roman"/>
                        <a:ea typeface="Times New Roman"/>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Aft>
                          <a:spcPts val="0"/>
                        </a:spcAft>
                      </a:pPr>
                      <a:r>
                        <a:rPr lang="ru-RU" sz="1400" b="1" dirty="0">
                          <a:effectLst/>
                        </a:rPr>
                        <a:t>азот щелочно-</a:t>
                      </a:r>
                      <a:r>
                        <a:rPr lang="ru-RU" sz="1400" b="1" dirty="0" err="1">
                          <a:effectLst/>
                        </a:rPr>
                        <a:t>гидролизуемый</a:t>
                      </a:r>
                      <a:r>
                        <a:rPr lang="ru-RU" sz="1400" b="1" dirty="0">
                          <a:effectLst/>
                        </a:rPr>
                        <a:t>, мг/кг</a:t>
                      </a:r>
                      <a:endParaRPr lang="ru-RU" sz="1400" b="1" dirty="0">
                        <a:effectLst/>
                        <a:latin typeface="Times New Roman"/>
                        <a:ea typeface="Times New Roman"/>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Aft>
                          <a:spcPts val="0"/>
                        </a:spcAft>
                      </a:pPr>
                      <a:r>
                        <a:rPr lang="ru-RU" sz="1400" b="1" dirty="0">
                          <a:effectLst/>
                        </a:rPr>
                        <a:t>фосфор подвижный, мг/кг</a:t>
                      </a:r>
                      <a:endParaRPr lang="ru-RU" sz="1400" b="1" dirty="0">
                        <a:effectLst/>
                        <a:latin typeface="Times New Roman"/>
                        <a:ea typeface="Times New Roman"/>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Aft>
                          <a:spcPts val="0"/>
                        </a:spcAft>
                      </a:pPr>
                      <a:r>
                        <a:rPr lang="ru-RU" sz="1400" b="1" dirty="0">
                          <a:effectLst/>
                        </a:rPr>
                        <a:t>калий подвижный, мг/кг</a:t>
                      </a:r>
                      <a:endParaRPr lang="ru-RU" sz="1400" b="1" dirty="0">
                        <a:effectLst/>
                        <a:latin typeface="Times New Roman"/>
                        <a:ea typeface="Times New Roman"/>
                      </a:endParaRPr>
                    </a:p>
                  </a:txBody>
                  <a:tcPr marL="68580" marR="6858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Aft>
                          <a:spcPts val="0"/>
                        </a:spcAft>
                      </a:pPr>
                      <a:r>
                        <a:rPr lang="ru-RU" sz="1400" b="1" dirty="0">
                          <a:effectLst/>
                        </a:rPr>
                        <a:t>гумус, %</a:t>
                      </a:r>
                      <a:endParaRPr lang="ru-RU" sz="1400" b="1"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1755" marR="71755" algn="ctr">
                        <a:spcAft>
                          <a:spcPts val="0"/>
                        </a:spcAft>
                      </a:pPr>
                      <a:r>
                        <a:rPr lang="ru-RU" sz="1400" b="1" dirty="0">
                          <a:effectLst/>
                        </a:rPr>
                        <a:t>емкость </a:t>
                      </a:r>
                    </a:p>
                    <a:p>
                      <a:pPr marL="71755" marR="71755" algn="ctr">
                        <a:spcAft>
                          <a:spcPts val="0"/>
                        </a:spcAft>
                      </a:pPr>
                      <a:r>
                        <a:rPr lang="ru-RU" sz="1400" b="1" dirty="0">
                          <a:effectLst/>
                        </a:rPr>
                        <a:t>катионного обмена, </a:t>
                      </a:r>
                      <a:r>
                        <a:rPr lang="ru-RU" sz="1400" b="1" dirty="0" err="1">
                          <a:effectLst/>
                        </a:rPr>
                        <a:t>ммоль</a:t>
                      </a:r>
                      <a:r>
                        <a:rPr lang="ru-RU" sz="1400" b="1" dirty="0">
                          <a:effectLst/>
                        </a:rPr>
                        <a:t>/100 г</a:t>
                      </a:r>
                      <a:endParaRPr lang="ru-RU" sz="1400" b="1"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16000">
                <a:tc rowSpan="2">
                  <a:txBody>
                    <a:bodyPr/>
                    <a:lstStyle/>
                    <a:p>
                      <a:pPr algn="just">
                        <a:spcAft>
                          <a:spcPts val="0"/>
                        </a:spcAft>
                      </a:pPr>
                      <a:r>
                        <a:rPr lang="ru-RU" sz="1400" b="1" dirty="0">
                          <a:effectLst/>
                        </a:rPr>
                        <a:t>1. Контроль</a:t>
                      </a:r>
                      <a:endParaRPr lang="ru-RU" sz="1400" b="1"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0-20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7,5</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40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288</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2,41</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22,36</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16000">
                <a:tc vMerge="1">
                  <a:txBody>
                    <a:bodyPr/>
                    <a:lstStyle/>
                    <a:p>
                      <a:endParaRPr lang="ru-RU"/>
                    </a:p>
                  </a:txBody>
                  <a:tcPr/>
                </a:tc>
                <a:tc>
                  <a:txBody>
                    <a:bodyPr/>
                    <a:lstStyle/>
                    <a:p>
                      <a:pPr algn="ctr">
                        <a:spcAft>
                          <a:spcPts val="0"/>
                        </a:spcAft>
                      </a:pPr>
                      <a:r>
                        <a:rPr lang="ru-RU" sz="1400" b="1" dirty="0">
                          <a:effectLst/>
                        </a:rPr>
                        <a:t>20-40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7,4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70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33</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244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2,36</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20,44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16000">
                <a:tc rowSpan="2">
                  <a:txBody>
                    <a:bodyPr/>
                    <a:lstStyle/>
                    <a:p>
                      <a:pPr algn="just">
                        <a:spcAft>
                          <a:spcPts val="0"/>
                        </a:spcAft>
                      </a:pPr>
                      <a:r>
                        <a:rPr lang="ru-RU" sz="1400" b="1" dirty="0">
                          <a:effectLst/>
                        </a:rPr>
                        <a:t>2.</a:t>
                      </a:r>
                      <a:r>
                        <a:rPr lang="en-US" sz="1400" b="1" dirty="0">
                          <a:effectLst/>
                        </a:rPr>
                        <a:t> N</a:t>
                      </a:r>
                      <a:r>
                        <a:rPr lang="ru-RU" sz="1400" b="1" baseline="-25000" dirty="0">
                          <a:effectLst/>
                        </a:rPr>
                        <a:t>90</a:t>
                      </a:r>
                      <a:r>
                        <a:rPr lang="en-US" sz="1400" b="1" dirty="0">
                          <a:effectLst/>
                        </a:rPr>
                        <a:t>P</a:t>
                      </a:r>
                      <a:r>
                        <a:rPr lang="ru-RU" sz="1400" b="1" baseline="-25000" dirty="0">
                          <a:effectLst/>
                        </a:rPr>
                        <a:t>120 </a:t>
                      </a:r>
                      <a:r>
                        <a:rPr lang="en-US" sz="1400" b="1" dirty="0">
                          <a:effectLst/>
                        </a:rPr>
                        <a:t>K</a:t>
                      </a:r>
                      <a:r>
                        <a:rPr lang="ru-RU" sz="1400" b="1" baseline="-25000" dirty="0">
                          <a:effectLst/>
                        </a:rPr>
                        <a:t>60 </a:t>
                      </a:r>
                      <a:r>
                        <a:rPr lang="ru-RU" sz="1400" b="1" dirty="0">
                          <a:effectLst/>
                        </a:rPr>
                        <a:t>– фон</a:t>
                      </a:r>
                      <a:endParaRPr lang="ru-RU" sz="1400" b="1" dirty="0">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0-20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63</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51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284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2,67</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28,35</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16000">
                <a:tc vMerge="1">
                  <a:txBody>
                    <a:bodyPr/>
                    <a:lstStyle/>
                    <a:p>
                      <a:endParaRPr lang="ru-RU"/>
                    </a:p>
                  </a:txBody>
                  <a:tcPr/>
                </a:tc>
                <a:tc>
                  <a:txBody>
                    <a:bodyPr/>
                    <a:lstStyle/>
                    <a:p>
                      <a:pPr algn="ctr">
                        <a:spcAft>
                          <a:spcPts val="0"/>
                        </a:spcAft>
                      </a:pPr>
                      <a:r>
                        <a:rPr lang="ru-RU" sz="1400" b="1" dirty="0">
                          <a:effectLst/>
                        </a:rPr>
                        <a:t>20-40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49</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28</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232</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2,58</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26,51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16000">
                <a:tc rowSpan="2">
                  <a:txBody>
                    <a:bodyPr/>
                    <a:lstStyle/>
                    <a:p>
                      <a:pPr algn="just">
                        <a:spcAft>
                          <a:spcPts val="0"/>
                        </a:spcAft>
                      </a:pPr>
                      <a:r>
                        <a:rPr lang="ru-RU" sz="1400" b="1">
                          <a:effectLst/>
                        </a:rPr>
                        <a:t>3. Фон – 1,5 т/га ФГ</a:t>
                      </a:r>
                      <a:endParaRPr lang="ru-RU" sz="1400" b="1">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0-20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7,1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70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43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244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2,72</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30,17</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16000">
                <a:tc vMerge="1">
                  <a:txBody>
                    <a:bodyPr/>
                    <a:lstStyle/>
                    <a:p>
                      <a:endParaRPr lang="ru-RU"/>
                    </a:p>
                  </a:txBody>
                  <a:tcPr/>
                </a:tc>
                <a:tc>
                  <a:txBody>
                    <a:bodyPr/>
                    <a:lstStyle/>
                    <a:p>
                      <a:pPr algn="ctr">
                        <a:spcAft>
                          <a:spcPts val="0"/>
                        </a:spcAft>
                      </a:pPr>
                      <a:r>
                        <a:rPr lang="ru-RU" sz="1400" b="1">
                          <a:effectLst/>
                        </a:rPr>
                        <a:t>20-40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42</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38</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192</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2,39</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32,63</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16000">
                <a:tc rowSpan="2">
                  <a:txBody>
                    <a:bodyPr/>
                    <a:lstStyle/>
                    <a:p>
                      <a:pPr>
                        <a:spcAft>
                          <a:spcPts val="0"/>
                        </a:spcAft>
                      </a:pPr>
                      <a:r>
                        <a:rPr lang="ru-RU" sz="1400" b="1">
                          <a:effectLst/>
                        </a:rPr>
                        <a:t>4. Фон – 3,0 т/га ФГ</a:t>
                      </a:r>
                      <a:endParaRPr lang="ru-RU" sz="1400" b="1">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0-20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216</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2,64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31,25</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16000">
                <a:tc vMerge="1">
                  <a:txBody>
                    <a:bodyPr/>
                    <a:lstStyle/>
                    <a:p>
                      <a:endParaRPr lang="ru-RU"/>
                    </a:p>
                  </a:txBody>
                  <a:tcPr/>
                </a:tc>
                <a:tc>
                  <a:txBody>
                    <a:bodyPr/>
                    <a:lstStyle/>
                    <a:p>
                      <a:pPr algn="ctr">
                        <a:spcAft>
                          <a:spcPts val="0"/>
                        </a:spcAft>
                      </a:pPr>
                      <a:r>
                        <a:rPr lang="ru-RU" sz="1400" b="1">
                          <a:effectLst/>
                        </a:rPr>
                        <a:t>20-40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7,1</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63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51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208</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2,40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35,03</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16000">
                <a:tc rowSpan="2">
                  <a:txBody>
                    <a:bodyPr/>
                    <a:lstStyle/>
                    <a:p>
                      <a:pPr>
                        <a:spcAft>
                          <a:spcPts val="0"/>
                        </a:spcAft>
                      </a:pPr>
                      <a:r>
                        <a:rPr lang="ru-RU" sz="1400" b="1">
                          <a:effectLst/>
                        </a:rPr>
                        <a:t>5. Фон – 4,5 т/га ФГ</a:t>
                      </a:r>
                      <a:endParaRPr lang="ru-RU" sz="1400" b="1">
                        <a:effectLst/>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0-20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6,8</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77</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36</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336</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2,80</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31,74</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216000">
                <a:tc vMerge="1">
                  <a:txBody>
                    <a:bodyPr/>
                    <a:lstStyle/>
                    <a:p>
                      <a:endParaRPr lang="ru-RU"/>
                    </a:p>
                  </a:txBody>
                  <a:tcPr/>
                </a:tc>
                <a:tc>
                  <a:txBody>
                    <a:bodyPr/>
                    <a:lstStyle/>
                    <a:p>
                      <a:pPr algn="ctr">
                        <a:spcAft>
                          <a:spcPts val="0"/>
                        </a:spcAft>
                      </a:pPr>
                      <a:r>
                        <a:rPr lang="ru-RU" sz="1400" b="1">
                          <a:effectLst/>
                        </a:rPr>
                        <a:t>20-40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6,8</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63</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48</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effectLst/>
                        </a:rPr>
                        <a:t>220</a:t>
                      </a:r>
                      <a:endParaRPr lang="ru-RU" sz="1400" b="1">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2,41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effectLst/>
                        </a:rPr>
                        <a:t>33,11</a:t>
                      </a:r>
                      <a:endParaRPr lang="ru-RU" sz="1400" b="1"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1120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Плотность почвы в посевах подсолнечника, г/см</a:t>
            </a:r>
            <a:r>
              <a:rPr lang="ru-RU" baseline="30000" dirty="0"/>
              <a:t>3</a:t>
            </a:r>
          </a:p>
        </p:txBody>
      </p:sp>
      <p:sp>
        <p:nvSpPr>
          <p:cNvPr id="4" name="Номер слайда 3"/>
          <p:cNvSpPr>
            <a:spLocks noGrp="1"/>
          </p:cNvSpPr>
          <p:nvPr>
            <p:ph type="sldNum" sz="quarter" idx="4"/>
          </p:nvPr>
        </p:nvSpPr>
        <p:spPr/>
        <p:txBody>
          <a:bodyPr/>
          <a:lstStyle/>
          <a:p>
            <a:fld id="{53AA2489-8771-4ECC-A7A9-19993BD059B0}" type="slidenum">
              <a:rPr lang="ru-RU" smtClean="0"/>
              <a:pPr/>
              <a:t>4</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397331990"/>
              </p:ext>
            </p:extLst>
          </p:nvPr>
        </p:nvGraphicFramePr>
        <p:xfrm>
          <a:off x="838200" y="1424885"/>
          <a:ext cx="8208000" cy="4249739"/>
        </p:xfrm>
        <a:graphic>
          <a:graphicData uri="http://schemas.openxmlformats.org/drawingml/2006/table">
            <a:tbl>
              <a:tblPr>
                <a:tableStyleId>{073A0DAA-6AF3-43AB-8588-CEC1D06C72B9}</a:tableStyleId>
              </a:tblPr>
              <a:tblGrid>
                <a:gridCol w="1641600">
                  <a:extLst>
                    <a:ext uri="{9D8B030D-6E8A-4147-A177-3AD203B41FA5}">
                      <a16:colId xmlns:a16="http://schemas.microsoft.com/office/drawing/2014/main" val="20000"/>
                    </a:ext>
                  </a:extLst>
                </a:gridCol>
                <a:gridCol w="1641600">
                  <a:extLst>
                    <a:ext uri="{9D8B030D-6E8A-4147-A177-3AD203B41FA5}">
                      <a16:colId xmlns:a16="http://schemas.microsoft.com/office/drawing/2014/main" val="20001"/>
                    </a:ext>
                  </a:extLst>
                </a:gridCol>
                <a:gridCol w="1641600">
                  <a:extLst>
                    <a:ext uri="{9D8B030D-6E8A-4147-A177-3AD203B41FA5}">
                      <a16:colId xmlns:a16="http://schemas.microsoft.com/office/drawing/2014/main" val="20002"/>
                    </a:ext>
                  </a:extLst>
                </a:gridCol>
                <a:gridCol w="1641600">
                  <a:extLst>
                    <a:ext uri="{9D8B030D-6E8A-4147-A177-3AD203B41FA5}">
                      <a16:colId xmlns:a16="http://schemas.microsoft.com/office/drawing/2014/main" val="20003"/>
                    </a:ext>
                  </a:extLst>
                </a:gridCol>
                <a:gridCol w="1641600">
                  <a:extLst>
                    <a:ext uri="{9D8B030D-6E8A-4147-A177-3AD203B41FA5}">
                      <a16:colId xmlns:a16="http://schemas.microsoft.com/office/drawing/2014/main" val="20004"/>
                    </a:ext>
                  </a:extLst>
                </a:gridCol>
              </a:tblGrid>
              <a:tr h="626564">
                <a:tc rowSpan="2">
                  <a:txBody>
                    <a:bodyPr/>
                    <a:lstStyle/>
                    <a:p>
                      <a:pPr algn="ctr"/>
                      <a:r>
                        <a:rPr lang="ru-RU" sz="1800" b="1" dirty="0">
                          <a:solidFill>
                            <a:schemeClr val="bg1"/>
                          </a:solidFill>
                          <a:effectLst/>
                        </a:rPr>
                        <a:t>Слой, см</a:t>
                      </a:r>
                    </a:p>
                  </a:txBody>
                  <a:tcPr marL="38099" marR="38099" marT="38111" marB="38111" anchor="ctr">
                    <a:solidFill>
                      <a:schemeClr val="accent1"/>
                    </a:solidFill>
                  </a:tcPr>
                </a:tc>
                <a:tc gridSpan="4">
                  <a:txBody>
                    <a:bodyPr/>
                    <a:lstStyle/>
                    <a:p>
                      <a:pPr algn="ctr"/>
                      <a:r>
                        <a:rPr lang="ru-RU" sz="1800" b="1" dirty="0">
                          <a:solidFill>
                            <a:schemeClr val="bg1"/>
                          </a:solidFill>
                          <a:effectLst/>
                        </a:rPr>
                        <a:t>Варианты опыта</a:t>
                      </a:r>
                    </a:p>
                  </a:txBody>
                  <a:tcPr marL="38099" marR="38099" marT="38111" marB="38111" anchor="c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16919">
                <a:tc vMerge="1">
                  <a:txBody>
                    <a:bodyPr/>
                    <a:lstStyle/>
                    <a:p>
                      <a:endParaRPr lang="ru-RU"/>
                    </a:p>
                  </a:txBody>
                  <a:tcPr/>
                </a:tc>
                <a:tc>
                  <a:txBody>
                    <a:bodyPr/>
                    <a:lstStyle/>
                    <a:p>
                      <a:pPr algn="ctr"/>
                      <a:r>
                        <a:rPr lang="ru-RU" sz="1800" b="1" dirty="0">
                          <a:solidFill>
                            <a:schemeClr val="bg1"/>
                          </a:solidFill>
                          <a:effectLst/>
                        </a:rPr>
                        <a:t>Контроль</a:t>
                      </a:r>
                    </a:p>
                  </a:txBody>
                  <a:tcPr marL="38099" marR="38099" marT="38111" marB="38111" anchor="ctr">
                    <a:solidFill>
                      <a:schemeClr val="accent1"/>
                    </a:solidFill>
                  </a:tcPr>
                </a:tc>
                <a:tc>
                  <a:txBody>
                    <a:bodyPr/>
                    <a:lstStyle/>
                    <a:p>
                      <a:pPr algn="ctr"/>
                      <a:r>
                        <a:rPr lang="ru-RU" sz="1800" b="1" dirty="0">
                          <a:solidFill>
                            <a:schemeClr val="bg1"/>
                          </a:solidFill>
                          <a:effectLst/>
                        </a:rPr>
                        <a:t>Фон</a:t>
                      </a:r>
                    </a:p>
                  </a:txBody>
                  <a:tcPr marL="38099" marR="38099" marT="38111" marB="38111" anchor="ctr">
                    <a:solidFill>
                      <a:schemeClr val="accent1"/>
                    </a:solidFill>
                  </a:tcPr>
                </a:tc>
                <a:tc>
                  <a:txBody>
                    <a:bodyPr/>
                    <a:lstStyle/>
                    <a:p>
                      <a:pPr algn="ctr"/>
                      <a:r>
                        <a:rPr lang="ru-RU" sz="1800" b="1" dirty="0">
                          <a:solidFill>
                            <a:schemeClr val="bg1"/>
                          </a:solidFill>
                          <a:effectLst/>
                        </a:rPr>
                        <a:t>Фон + 4 т/га ФГ</a:t>
                      </a:r>
                    </a:p>
                  </a:txBody>
                  <a:tcPr marL="38099" marR="38099" marT="38111" marB="38111" anchor="ctr">
                    <a:solidFill>
                      <a:schemeClr val="accent1"/>
                    </a:solidFill>
                  </a:tcPr>
                </a:tc>
                <a:tc>
                  <a:txBody>
                    <a:bodyPr/>
                    <a:lstStyle/>
                    <a:p>
                      <a:pPr algn="ctr"/>
                      <a:r>
                        <a:rPr lang="ru-RU" sz="1800" b="1" dirty="0">
                          <a:solidFill>
                            <a:schemeClr val="bg1"/>
                          </a:solidFill>
                          <a:effectLst/>
                        </a:rPr>
                        <a:t>Фон + 8 т/га ФГ</a:t>
                      </a:r>
                    </a:p>
                  </a:txBody>
                  <a:tcPr marL="38099" marR="38099" marT="38111" marB="38111" anchor="ctr">
                    <a:solidFill>
                      <a:schemeClr val="accent1"/>
                    </a:solidFill>
                  </a:tcPr>
                </a:tc>
                <a:extLst>
                  <a:ext uri="{0D108BD9-81ED-4DB2-BD59-A6C34878D82A}">
                    <a16:rowId xmlns:a16="http://schemas.microsoft.com/office/drawing/2014/main" val="10001"/>
                  </a:ext>
                </a:extLst>
              </a:tr>
              <a:tr h="626564">
                <a:tc>
                  <a:txBody>
                    <a:bodyPr/>
                    <a:lstStyle/>
                    <a:p>
                      <a:pPr algn="ctr"/>
                      <a:r>
                        <a:rPr lang="ru-RU" sz="1800" dirty="0">
                          <a:effectLst/>
                        </a:rPr>
                        <a:t>0-10</a:t>
                      </a:r>
                    </a:p>
                  </a:txBody>
                  <a:tcPr marL="38099" marR="38099" marT="38111" marB="38111" anchor="ctr">
                    <a:solidFill>
                      <a:srgbClr val="CFD5EA"/>
                    </a:solidFill>
                  </a:tcPr>
                </a:tc>
                <a:tc>
                  <a:txBody>
                    <a:bodyPr/>
                    <a:lstStyle/>
                    <a:p>
                      <a:pPr algn="ctr"/>
                      <a:r>
                        <a:rPr lang="ru-RU" sz="1800" dirty="0">
                          <a:effectLst/>
                        </a:rPr>
                        <a:t>1,31</a:t>
                      </a:r>
                    </a:p>
                  </a:txBody>
                  <a:tcPr marL="38099" marR="38099" marT="38111" marB="38111" anchor="ctr">
                    <a:solidFill>
                      <a:srgbClr val="CFD5EA"/>
                    </a:solidFill>
                  </a:tcPr>
                </a:tc>
                <a:tc>
                  <a:txBody>
                    <a:bodyPr/>
                    <a:lstStyle/>
                    <a:p>
                      <a:pPr algn="ctr"/>
                      <a:r>
                        <a:rPr lang="ru-RU" sz="1800" dirty="0">
                          <a:effectLst/>
                        </a:rPr>
                        <a:t>1,29</a:t>
                      </a:r>
                    </a:p>
                  </a:txBody>
                  <a:tcPr marL="38099" marR="38099" marT="38111" marB="38111" anchor="ctr">
                    <a:solidFill>
                      <a:srgbClr val="CFD5EA"/>
                    </a:solidFill>
                  </a:tcPr>
                </a:tc>
                <a:tc>
                  <a:txBody>
                    <a:bodyPr/>
                    <a:lstStyle/>
                    <a:p>
                      <a:pPr algn="ctr"/>
                      <a:r>
                        <a:rPr lang="ru-RU" sz="1800" dirty="0">
                          <a:effectLst/>
                        </a:rPr>
                        <a:t>1,17</a:t>
                      </a:r>
                    </a:p>
                  </a:txBody>
                  <a:tcPr marL="38099" marR="38099" marT="38111" marB="38111" anchor="ctr">
                    <a:solidFill>
                      <a:srgbClr val="CFD5EA"/>
                    </a:solidFill>
                  </a:tcPr>
                </a:tc>
                <a:tc>
                  <a:txBody>
                    <a:bodyPr/>
                    <a:lstStyle/>
                    <a:p>
                      <a:pPr algn="ctr"/>
                      <a:r>
                        <a:rPr lang="ru-RU" sz="1800" b="1" dirty="0">
                          <a:solidFill>
                            <a:srgbClr val="C00000"/>
                          </a:solidFill>
                          <a:effectLst/>
                        </a:rPr>
                        <a:t>1,13</a:t>
                      </a:r>
                    </a:p>
                  </a:txBody>
                  <a:tcPr marL="38099" marR="38099" marT="38111" marB="38111" anchor="ctr">
                    <a:solidFill>
                      <a:srgbClr val="CFD5EA"/>
                    </a:solidFill>
                  </a:tcPr>
                </a:tc>
                <a:extLst>
                  <a:ext uri="{0D108BD9-81ED-4DB2-BD59-A6C34878D82A}">
                    <a16:rowId xmlns:a16="http://schemas.microsoft.com/office/drawing/2014/main" val="10002"/>
                  </a:ext>
                </a:extLst>
              </a:tr>
              <a:tr h="626564">
                <a:tc>
                  <a:txBody>
                    <a:bodyPr/>
                    <a:lstStyle/>
                    <a:p>
                      <a:pPr algn="ctr"/>
                      <a:r>
                        <a:rPr lang="ru-RU" sz="1800">
                          <a:effectLst/>
                        </a:rPr>
                        <a:t>10-20</a:t>
                      </a:r>
                    </a:p>
                  </a:txBody>
                  <a:tcPr marL="38099" marR="38099" marT="38111" marB="38111" anchor="ctr"/>
                </a:tc>
                <a:tc>
                  <a:txBody>
                    <a:bodyPr/>
                    <a:lstStyle/>
                    <a:p>
                      <a:pPr algn="ctr"/>
                      <a:r>
                        <a:rPr lang="ru-RU" sz="1800">
                          <a:effectLst/>
                        </a:rPr>
                        <a:t>1,35</a:t>
                      </a:r>
                    </a:p>
                  </a:txBody>
                  <a:tcPr marL="38099" marR="38099" marT="38111" marB="38111" anchor="ctr"/>
                </a:tc>
                <a:tc>
                  <a:txBody>
                    <a:bodyPr/>
                    <a:lstStyle/>
                    <a:p>
                      <a:pPr algn="ctr"/>
                      <a:r>
                        <a:rPr lang="ru-RU" sz="1800" dirty="0">
                          <a:effectLst/>
                        </a:rPr>
                        <a:t>1,32</a:t>
                      </a:r>
                    </a:p>
                  </a:txBody>
                  <a:tcPr marL="38099" marR="38099" marT="38111" marB="38111" anchor="ctr"/>
                </a:tc>
                <a:tc>
                  <a:txBody>
                    <a:bodyPr/>
                    <a:lstStyle/>
                    <a:p>
                      <a:pPr algn="ctr"/>
                      <a:r>
                        <a:rPr lang="ru-RU" sz="1800" dirty="0">
                          <a:effectLst/>
                        </a:rPr>
                        <a:t>1,19</a:t>
                      </a:r>
                    </a:p>
                  </a:txBody>
                  <a:tcPr marL="38099" marR="38099" marT="38111" marB="38111" anchor="ctr"/>
                </a:tc>
                <a:tc>
                  <a:txBody>
                    <a:bodyPr/>
                    <a:lstStyle/>
                    <a:p>
                      <a:pPr algn="ctr"/>
                      <a:r>
                        <a:rPr lang="ru-RU" sz="1800" dirty="0">
                          <a:effectLst/>
                        </a:rPr>
                        <a:t>1,15</a:t>
                      </a:r>
                    </a:p>
                  </a:txBody>
                  <a:tcPr marL="38099" marR="38099" marT="38111" marB="38111" anchor="ctr"/>
                </a:tc>
                <a:extLst>
                  <a:ext uri="{0D108BD9-81ED-4DB2-BD59-A6C34878D82A}">
                    <a16:rowId xmlns:a16="http://schemas.microsoft.com/office/drawing/2014/main" val="10003"/>
                  </a:ext>
                </a:extLst>
              </a:tr>
              <a:tr h="626564">
                <a:tc>
                  <a:txBody>
                    <a:bodyPr/>
                    <a:lstStyle/>
                    <a:p>
                      <a:pPr algn="ctr"/>
                      <a:r>
                        <a:rPr lang="ru-RU" sz="1800" dirty="0">
                          <a:effectLst/>
                        </a:rPr>
                        <a:t>20-30</a:t>
                      </a:r>
                    </a:p>
                  </a:txBody>
                  <a:tcPr marL="38099" marR="38099" marT="38111" marB="38111" anchor="ctr">
                    <a:solidFill>
                      <a:srgbClr val="CFD5EA"/>
                    </a:solidFill>
                  </a:tcPr>
                </a:tc>
                <a:tc>
                  <a:txBody>
                    <a:bodyPr/>
                    <a:lstStyle/>
                    <a:p>
                      <a:pPr algn="ctr"/>
                      <a:r>
                        <a:rPr lang="ru-RU" sz="1800">
                          <a:effectLst/>
                        </a:rPr>
                        <a:t>1,38</a:t>
                      </a:r>
                    </a:p>
                  </a:txBody>
                  <a:tcPr marL="38099" marR="38099" marT="38111" marB="38111" anchor="ctr">
                    <a:solidFill>
                      <a:srgbClr val="CFD5EA"/>
                    </a:solidFill>
                  </a:tcPr>
                </a:tc>
                <a:tc>
                  <a:txBody>
                    <a:bodyPr/>
                    <a:lstStyle/>
                    <a:p>
                      <a:pPr algn="ctr"/>
                      <a:r>
                        <a:rPr lang="ru-RU" sz="1800">
                          <a:effectLst/>
                        </a:rPr>
                        <a:t>1,34</a:t>
                      </a:r>
                    </a:p>
                  </a:txBody>
                  <a:tcPr marL="38099" marR="38099" marT="38111" marB="38111" anchor="ctr">
                    <a:solidFill>
                      <a:srgbClr val="CFD5EA"/>
                    </a:solidFill>
                  </a:tcPr>
                </a:tc>
                <a:tc>
                  <a:txBody>
                    <a:bodyPr/>
                    <a:lstStyle/>
                    <a:p>
                      <a:pPr algn="ctr"/>
                      <a:r>
                        <a:rPr lang="ru-RU" sz="1800" dirty="0">
                          <a:effectLst/>
                        </a:rPr>
                        <a:t>1,22</a:t>
                      </a:r>
                    </a:p>
                  </a:txBody>
                  <a:tcPr marL="38099" marR="38099" marT="38111" marB="38111" anchor="ctr">
                    <a:solidFill>
                      <a:srgbClr val="CFD5EA"/>
                    </a:solidFill>
                  </a:tcPr>
                </a:tc>
                <a:tc>
                  <a:txBody>
                    <a:bodyPr/>
                    <a:lstStyle/>
                    <a:p>
                      <a:pPr algn="ctr"/>
                      <a:r>
                        <a:rPr lang="ru-RU" sz="1800" dirty="0">
                          <a:effectLst/>
                        </a:rPr>
                        <a:t>1,19</a:t>
                      </a:r>
                    </a:p>
                  </a:txBody>
                  <a:tcPr marL="38099" marR="38099" marT="38111" marB="38111" anchor="ctr">
                    <a:solidFill>
                      <a:srgbClr val="CFD5EA"/>
                    </a:solidFill>
                  </a:tcPr>
                </a:tc>
                <a:extLst>
                  <a:ext uri="{0D108BD9-81ED-4DB2-BD59-A6C34878D82A}">
                    <a16:rowId xmlns:a16="http://schemas.microsoft.com/office/drawing/2014/main" val="10004"/>
                  </a:ext>
                </a:extLst>
              </a:tr>
              <a:tr h="626564">
                <a:tc>
                  <a:txBody>
                    <a:bodyPr/>
                    <a:lstStyle/>
                    <a:p>
                      <a:pPr algn="ctr"/>
                      <a:r>
                        <a:rPr lang="ru-RU" sz="1800">
                          <a:effectLst/>
                        </a:rPr>
                        <a:t>0-30</a:t>
                      </a:r>
                    </a:p>
                  </a:txBody>
                  <a:tcPr marL="38099" marR="38099" marT="38111" marB="38111" anchor="ctr"/>
                </a:tc>
                <a:tc>
                  <a:txBody>
                    <a:bodyPr/>
                    <a:lstStyle/>
                    <a:p>
                      <a:pPr algn="ctr"/>
                      <a:r>
                        <a:rPr lang="ru-RU" sz="1800">
                          <a:effectLst/>
                        </a:rPr>
                        <a:t>1,35</a:t>
                      </a:r>
                    </a:p>
                  </a:txBody>
                  <a:tcPr marL="38099" marR="38099" marT="38111" marB="38111" anchor="ctr"/>
                </a:tc>
                <a:tc>
                  <a:txBody>
                    <a:bodyPr/>
                    <a:lstStyle/>
                    <a:p>
                      <a:pPr algn="ctr"/>
                      <a:r>
                        <a:rPr lang="ru-RU" sz="1800">
                          <a:effectLst/>
                        </a:rPr>
                        <a:t>1,32</a:t>
                      </a:r>
                    </a:p>
                  </a:txBody>
                  <a:tcPr marL="38099" marR="38099" marT="38111" marB="38111" anchor="ctr"/>
                </a:tc>
                <a:tc>
                  <a:txBody>
                    <a:bodyPr/>
                    <a:lstStyle/>
                    <a:p>
                      <a:pPr algn="ctr"/>
                      <a:r>
                        <a:rPr lang="ru-RU" sz="1800" dirty="0">
                          <a:effectLst/>
                        </a:rPr>
                        <a:t>1,19</a:t>
                      </a:r>
                    </a:p>
                  </a:txBody>
                  <a:tcPr marL="38099" marR="38099" marT="38111" marB="38111" anchor="ctr"/>
                </a:tc>
                <a:tc>
                  <a:txBody>
                    <a:bodyPr/>
                    <a:lstStyle/>
                    <a:p>
                      <a:pPr algn="ctr"/>
                      <a:r>
                        <a:rPr lang="ru-RU" sz="1800" dirty="0">
                          <a:effectLst/>
                        </a:rPr>
                        <a:t>1,16</a:t>
                      </a:r>
                    </a:p>
                  </a:txBody>
                  <a:tcPr marL="38099" marR="38099" marT="38111" marB="38111" anchor="ctr"/>
                </a:tc>
                <a:extLst>
                  <a:ext uri="{0D108BD9-81ED-4DB2-BD59-A6C34878D82A}">
                    <a16:rowId xmlns:a16="http://schemas.microsoft.com/office/drawing/2014/main" val="10005"/>
                  </a:ext>
                </a:extLst>
              </a:tr>
            </a:tbl>
          </a:graphicData>
        </a:graphic>
      </p:graphicFrame>
      <p:pic>
        <p:nvPicPr>
          <p:cNvPr id="6" name="Picture 3" descr="https://rapu.ru/upload/medialibrary/24e/podsolnech-pochva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75" y="2056514"/>
            <a:ext cx="1893680" cy="112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9212034" y="3354011"/>
            <a:ext cx="21005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2000" dirty="0">
                <a:latin typeface="+mn-lt"/>
                <a:cs typeface="Times New Roman" panose="02020603050405020304" pitchFamily="18" charset="0"/>
              </a:rPr>
              <a:t>Саратовская обл. Каштановые почвы</a:t>
            </a:r>
          </a:p>
        </p:txBody>
      </p:sp>
    </p:spTree>
    <p:extLst>
      <p:ext uri="{BB962C8B-B14F-4D97-AF65-F5344CB8AC3E}">
        <p14:creationId xmlns:p14="http://schemas.microsoft.com/office/powerpoint/2010/main" val="2163453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Формирование урожайности томата, т/га</a:t>
            </a:r>
          </a:p>
        </p:txBody>
      </p:sp>
      <p:sp>
        <p:nvSpPr>
          <p:cNvPr id="4" name="Номер слайда 3"/>
          <p:cNvSpPr>
            <a:spLocks noGrp="1"/>
          </p:cNvSpPr>
          <p:nvPr>
            <p:ph type="sldNum" sz="quarter" idx="4"/>
          </p:nvPr>
        </p:nvSpPr>
        <p:spPr/>
        <p:txBody>
          <a:bodyPr/>
          <a:lstStyle/>
          <a:p>
            <a:fld id="{53AA2489-8771-4ECC-A7A9-19993BD059B0}" type="slidenum">
              <a:rPr lang="ru-RU" smtClean="0"/>
              <a:pPr/>
              <a:t>40</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41650141"/>
              </p:ext>
            </p:extLst>
          </p:nvPr>
        </p:nvGraphicFramePr>
        <p:xfrm>
          <a:off x="847725" y="1687276"/>
          <a:ext cx="10331999" cy="2988000"/>
        </p:xfrm>
        <a:graphic>
          <a:graphicData uri="http://schemas.openxmlformats.org/drawingml/2006/table">
            <a:tbl>
              <a:tblPr firstRow="1" firstCol="1" bandRow="1">
                <a:tableStyleId>{5C22544A-7EE6-4342-B048-85BDC9FD1C3A}</a:tableStyleId>
              </a:tblPr>
              <a:tblGrid>
                <a:gridCol w="3108169">
                  <a:extLst>
                    <a:ext uri="{9D8B030D-6E8A-4147-A177-3AD203B41FA5}">
                      <a16:colId xmlns:a16="http://schemas.microsoft.com/office/drawing/2014/main" val="20000"/>
                    </a:ext>
                  </a:extLst>
                </a:gridCol>
                <a:gridCol w="1190220">
                  <a:extLst>
                    <a:ext uri="{9D8B030D-6E8A-4147-A177-3AD203B41FA5}">
                      <a16:colId xmlns:a16="http://schemas.microsoft.com/office/drawing/2014/main" val="20001"/>
                    </a:ext>
                  </a:extLst>
                </a:gridCol>
                <a:gridCol w="1331164">
                  <a:extLst>
                    <a:ext uri="{9D8B030D-6E8A-4147-A177-3AD203B41FA5}">
                      <a16:colId xmlns:a16="http://schemas.microsoft.com/office/drawing/2014/main" val="20002"/>
                    </a:ext>
                  </a:extLst>
                </a:gridCol>
                <a:gridCol w="1331164">
                  <a:extLst>
                    <a:ext uri="{9D8B030D-6E8A-4147-A177-3AD203B41FA5}">
                      <a16:colId xmlns:a16="http://schemas.microsoft.com/office/drawing/2014/main" val="20003"/>
                    </a:ext>
                  </a:extLst>
                </a:gridCol>
                <a:gridCol w="1779081">
                  <a:extLst>
                    <a:ext uri="{9D8B030D-6E8A-4147-A177-3AD203B41FA5}">
                      <a16:colId xmlns:a16="http://schemas.microsoft.com/office/drawing/2014/main" val="20004"/>
                    </a:ext>
                  </a:extLst>
                </a:gridCol>
                <a:gridCol w="1592201">
                  <a:extLst>
                    <a:ext uri="{9D8B030D-6E8A-4147-A177-3AD203B41FA5}">
                      <a16:colId xmlns:a16="http://schemas.microsoft.com/office/drawing/2014/main" val="20005"/>
                    </a:ext>
                  </a:extLst>
                </a:gridCol>
              </a:tblGrid>
              <a:tr h="414000">
                <a:tc rowSpan="2">
                  <a:txBody>
                    <a:bodyPr/>
                    <a:lstStyle/>
                    <a:p>
                      <a:pPr algn="ctr">
                        <a:spcAft>
                          <a:spcPts val="0"/>
                        </a:spcAft>
                      </a:pPr>
                      <a:r>
                        <a:rPr lang="ru-RU" sz="1600" dirty="0">
                          <a:effectLst/>
                        </a:rPr>
                        <a:t>Вариант</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spcAft>
                          <a:spcPts val="0"/>
                        </a:spcAft>
                      </a:pPr>
                      <a:r>
                        <a:rPr lang="ru-RU" sz="1600" dirty="0">
                          <a:effectLst/>
                        </a:rPr>
                        <a:t>Дата сбора</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600" dirty="0">
                          <a:effectLst/>
                        </a:rPr>
                        <a:t>Урожайность, т/га</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spcAft>
                          <a:spcPts val="0"/>
                        </a:spcAft>
                      </a:pPr>
                      <a:r>
                        <a:rPr lang="ru-RU" sz="1600" dirty="0">
                          <a:effectLst/>
                        </a:rPr>
                        <a:t>% к контролю</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14000">
                <a:tc vMerge="1">
                  <a:txBody>
                    <a:bodyPr/>
                    <a:lstStyle/>
                    <a:p>
                      <a:endParaRPr lang="ru-RU"/>
                    </a:p>
                  </a:txBody>
                  <a:tcPr/>
                </a:tc>
                <a:tc>
                  <a:txBody>
                    <a:bodyPr/>
                    <a:lstStyle/>
                    <a:p>
                      <a:pPr algn="ctr">
                        <a:spcAft>
                          <a:spcPts val="0"/>
                        </a:spcAft>
                      </a:pPr>
                      <a:r>
                        <a:rPr lang="ru-RU" sz="1600" dirty="0">
                          <a:effectLst/>
                        </a:rPr>
                        <a:t>21.07</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600" dirty="0">
                          <a:effectLst/>
                        </a:rPr>
                        <a:t>10.08</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600" dirty="0">
                          <a:effectLst/>
                        </a:rPr>
                        <a:t>27.08</a:t>
                      </a:r>
                      <a:endParaRPr lang="ru-RU" sz="16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360000">
                <a:tc>
                  <a:txBody>
                    <a:bodyPr/>
                    <a:lstStyle/>
                    <a:p>
                      <a:pPr>
                        <a:spcAft>
                          <a:spcPts val="0"/>
                        </a:spcAft>
                      </a:pPr>
                      <a:r>
                        <a:rPr lang="ru-RU" sz="1400">
                          <a:effectLst/>
                        </a:rPr>
                        <a:t>1.Контроль</a:t>
                      </a:r>
                      <a:endParaRPr lang="ru-RU" sz="140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5,9</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26,3</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27,2</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59,4</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100,0</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spcAft>
                          <a:spcPts val="0"/>
                        </a:spcAft>
                      </a:pPr>
                      <a:r>
                        <a:rPr lang="ru-RU" sz="1400">
                          <a:effectLst/>
                        </a:rPr>
                        <a:t>2. </a:t>
                      </a:r>
                      <a:r>
                        <a:rPr lang="en-US" sz="1400">
                          <a:effectLst/>
                        </a:rPr>
                        <a:t>N</a:t>
                      </a:r>
                      <a:r>
                        <a:rPr lang="ru-RU" sz="1400" baseline="-25000">
                          <a:effectLst/>
                        </a:rPr>
                        <a:t>90</a:t>
                      </a:r>
                      <a:r>
                        <a:rPr lang="en-US" sz="1400">
                          <a:effectLst/>
                        </a:rPr>
                        <a:t>P</a:t>
                      </a:r>
                      <a:r>
                        <a:rPr lang="ru-RU" sz="1400" baseline="-25000">
                          <a:effectLst/>
                        </a:rPr>
                        <a:t>120 </a:t>
                      </a:r>
                      <a:r>
                        <a:rPr lang="en-US" sz="1400">
                          <a:effectLst/>
                        </a:rPr>
                        <a:t>K</a:t>
                      </a:r>
                      <a:r>
                        <a:rPr lang="ru-RU" sz="1400" baseline="-25000">
                          <a:effectLst/>
                        </a:rPr>
                        <a:t>60 </a:t>
                      </a:r>
                      <a:r>
                        <a:rPr lang="ru-RU" sz="1400">
                          <a:effectLst/>
                        </a:rPr>
                        <a:t>– фон</a:t>
                      </a:r>
                      <a:endParaRPr lang="ru-RU" sz="140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6,8</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27,8</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34,7</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67,1</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120,0</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spcAft>
                          <a:spcPts val="0"/>
                        </a:spcAft>
                      </a:pPr>
                      <a:r>
                        <a:rPr lang="ru-RU" sz="1400">
                          <a:effectLst/>
                        </a:rPr>
                        <a:t>3. Фон – 1,5 т/га ФГ</a:t>
                      </a:r>
                      <a:endParaRPr lang="ru-RU" sz="140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7,0</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28,3</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38,8</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74,1</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124,7</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spcAft>
                          <a:spcPts val="0"/>
                        </a:spcAft>
                      </a:pPr>
                      <a:r>
                        <a:rPr lang="ru-RU" sz="1400">
                          <a:effectLst/>
                        </a:rPr>
                        <a:t>4. Фон – 3,0 т/га ФГ</a:t>
                      </a:r>
                      <a:endParaRPr lang="ru-RU" sz="140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7,8</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32,0</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39,8</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79,6</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134,0</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60000">
                <a:tc>
                  <a:txBody>
                    <a:bodyPr/>
                    <a:lstStyle/>
                    <a:p>
                      <a:pPr>
                        <a:spcAft>
                          <a:spcPts val="0"/>
                        </a:spcAft>
                      </a:pPr>
                      <a:r>
                        <a:rPr lang="ru-RU" sz="1400">
                          <a:effectLst/>
                        </a:rPr>
                        <a:t>5. Фон – 4,5 т/га ФГ</a:t>
                      </a:r>
                      <a:endParaRPr lang="ru-RU" sz="140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7,9</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32,9</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40,5</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rgbClr val="C00000"/>
                          </a:solidFill>
                          <a:effectLst/>
                        </a:rPr>
                        <a:t>81,3</a:t>
                      </a:r>
                      <a:endParaRPr lang="ru-RU" sz="1400" b="1" dirty="0">
                        <a:solidFill>
                          <a:srgbClr val="C00000"/>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rgbClr val="C00000"/>
                          </a:solidFill>
                          <a:effectLst/>
                        </a:rPr>
                        <a:t>136,9</a:t>
                      </a:r>
                      <a:endParaRPr lang="ru-RU" sz="1400" b="1" dirty="0">
                        <a:solidFill>
                          <a:srgbClr val="C00000"/>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60000">
                <a:tc>
                  <a:txBody>
                    <a:bodyPr/>
                    <a:lstStyle/>
                    <a:p>
                      <a:pPr algn="ctr">
                        <a:spcAft>
                          <a:spcPts val="0"/>
                        </a:spcAft>
                      </a:pPr>
                      <a:r>
                        <a:rPr lang="ru-RU" sz="1400" dirty="0">
                          <a:effectLst/>
                        </a:rPr>
                        <a:t>НСР</a:t>
                      </a:r>
                      <a:r>
                        <a:rPr lang="ru-RU" sz="1400" baseline="-25000" dirty="0">
                          <a:effectLst/>
                        </a:rPr>
                        <a:t>05</a:t>
                      </a:r>
                      <a:endParaRPr lang="ru-RU" sz="1400" dirty="0">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a:solidFill>
                            <a:schemeClr val="tx1"/>
                          </a:solidFill>
                          <a:effectLst/>
                        </a:rPr>
                        <a:t>-</a:t>
                      </a:r>
                      <a:endParaRPr lang="ru-RU" sz="1400" b="1">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4,9</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dirty="0">
                          <a:solidFill>
                            <a:schemeClr val="tx1"/>
                          </a:solidFill>
                          <a:effectLst/>
                        </a:rPr>
                        <a:t>-</a:t>
                      </a:r>
                      <a:endParaRPr lang="ru-RU" sz="1400" b="1" dirty="0">
                        <a:solidFill>
                          <a:schemeClr val="tx1"/>
                        </a:solidFill>
                        <a:effectLst/>
                        <a:latin typeface="Times New Roman"/>
                        <a:ea typeface="Times New Roman"/>
                      </a:endParaRPr>
                    </a:p>
                  </a:txBody>
                  <a:tcPr marL="68586" marR="685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Прямоугольник 5"/>
          <p:cNvSpPr/>
          <p:nvPr/>
        </p:nvSpPr>
        <p:spPr>
          <a:xfrm>
            <a:off x="847725" y="4899350"/>
            <a:ext cx="10411402" cy="1077218"/>
          </a:xfrm>
          <a:prstGeom prst="rect">
            <a:avLst/>
          </a:prstGeom>
        </p:spPr>
        <p:txBody>
          <a:bodyPr wrap="square">
            <a:spAutoFit/>
          </a:bodyPr>
          <a:lstStyle/>
          <a:p>
            <a:pPr indent="457200" algn="just"/>
            <a:r>
              <a:rPr lang="ru-RU" sz="1600" dirty="0"/>
              <a:t>Максимальный урожай плодов томата 81,3 т/га получен при внесении 4,5 т/га ФГ, в первый сбор получено 9,7% урожая. Несколько ниже урожайность при внесении 3,0 т/га и 1,5 т/га ФГ – 79,6 и 74,1 т/га. </a:t>
            </a:r>
          </a:p>
          <a:p>
            <a:pPr indent="457200" algn="just"/>
            <a:r>
              <a:rPr lang="ru-RU" sz="1600" dirty="0"/>
              <a:t>Урожайность томата при внесении различных доз ФГ на 24,7-36,9% превышала показатели контрольного варианта.</a:t>
            </a:r>
          </a:p>
        </p:txBody>
      </p:sp>
    </p:spTree>
    <p:extLst>
      <p:ext uri="{BB962C8B-B14F-4D97-AF65-F5344CB8AC3E}">
        <p14:creationId xmlns:p14="http://schemas.microsoft.com/office/powerpoint/2010/main" val="2793912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C2B2F576-AC39-4863-817A-D0DB1F888E35}"/>
              </a:ext>
            </a:extLst>
          </p:cNvPr>
          <p:cNvSpPr>
            <a:spLocks noGrp="1"/>
          </p:cNvSpPr>
          <p:nvPr>
            <p:ph type="ctrTitle"/>
          </p:nvPr>
        </p:nvSpPr>
        <p:spPr/>
        <p:txBody>
          <a:bodyPr/>
          <a:lstStyle/>
          <a:p>
            <a:endParaRPr lang="ru-RU"/>
          </a:p>
        </p:txBody>
      </p:sp>
    </p:spTree>
    <p:extLst>
      <p:ext uri="{BB962C8B-B14F-4D97-AF65-F5344CB8AC3E}">
        <p14:creationId xmlns:p14="http://schemas.microsoft.com/office/powerpoint/2010/main" val="97437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337945"/>
            <a:ext cx="10515600" cy="4351338"/>
          </a:xfrm>
        </p:spPr>
        <p:txBody>
          <a:bodyPr>
            <a:noAutofit/>
          </a:bodyPr>
          <a:lstStyle/>
          <a:p>
            <a:pPr marL="0" indent="360000" algn="just">
              <a:lnSpc>
                <a:spcPct val="100000"/>
              </a:lnSpc>
              <a:spcBef>
                <a:spcPct val="0"/>
              </a:spcBef>
              <a:spcAft>
                <a:spcPts val="400"/>
              </a:spcAft>
              <a:buFontTx/>
              <a:buNone/>
            </a:pPr>
            <a:r>
              <a:rPr lang="ru-RU" altLang="ru-RU" sz="1600" dirty="0">
                <a:latin typeface="+mn-lt"/>
                <a:cs typeface="Times New Roman" panose="02020603050405020304" pitchFamily="18" charset="0"/>
              </a:rPr>
              <a:t>Существует много определений системы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В большинстве из них все сводится к тому, что, происходит посев семян дисковыми или анкерными сошниками в узкую щель не обработанной почвы. Поэтому для правильной оценки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надо оптимизировать всю агротехнику: севооборот, дозы удобрений, в первую очередь азотных, система защиты растений, сроки сева, глубина заделки и нормы высева семян. То есть,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 комплексная технология. Оценка эффективности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должна проводиться не менее 5-7 лет на одном месте, в севообороте, где все культуры возделывают по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a:t>
            </a:r>
          </a:p>
          <a:p>
            <a:pPr marL="0" indent="360000" algn="just">
              <a:lnSpc>
                <a:spcPct val="100000"/>
              </a:lnSpc>
              <a:spcBef>
                <a:spcPct val="0"/>
              </a:spcBef>
              <a:spcAft>
                <a:spcPts val="400"/>
              </a:spcAft>
              <a:buFontTx/>
              <a:buNone/>
            </a:pPr>
            <a:r>
              <a:rPr lang="ru-RU" altLang="ru-RU" sz="1600" dirty="0">
                <a:latin typeface="+mn-lt"/>
                <a:cs typeface="Times New Roman" panose="02020603050405020304" pitchFamily="18" charset="0"/>
              </a:rPr>
              <a:t>Если нарушается 50% поверхности почвы, то это уже не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Это может быть мульчирующая обработка или что-то другое. В технологии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обязательно оставление всех растительных остатков возделываемых культур и их равномерное распределение по поверхности поля или делянки. </a:t>
            </a:r>
          </a:p>
          <a:p>
            <a:pPr marL="0" indent="360000" algn="just">
              <a:lnSpc>
                <a:spcPct val="100000"/>
              </a:lnSpc>
              <a:spcBef>
                <a:spcPct val="0"/>
              </a:spcBef>
              <a:spcAft>
                <a:spcPts val="400"/>
              </a:spcAft>
              <a:buFontTx/>
              <a:buNone/>
            </a:pP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не следует внедрять в уже существующий севооборот. Это можно делать только в исключительных случаях с тщательным подбором культур, и их чередованием. В севообороте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должны сменять друг друга озимые и яровые культуры, узколистные и широколистные растения, мочковая и стержневая корневые системы, культуры для теплого и холодного времени года. Обязательно включение в севооборот бобовых растений. Недопустимы повторные посевы озимой пшеницы по озимой пшенице или чистые пары. В острозасушливых зонах парование возможно, но исключительно химическими методами.</a:t>
            </a:r>
          </a:p>
          <a:p>
            <a:pPr marL="0" indent="360000" algn="just">
              <a:lnSpc>
                <a:spcPct val="100000"/>
              </a:lnSpc>
              <a:spcBef>
                <a:spcPct val="0"/>
              </a:spcBef>
              <a:spcAft>
                <a:spcPts val="400"/>
              </a:spcAft>
              <a:buFontTx/>
              <a:buNone/>
            </a:pP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 это не способ обработки почвы, а система возделывания сельскохозяйственных культур.</a:t>
            </a:r>
          </a:p>
          <a:p>
            <a:pPr marL="0" indent="360000">
              <a:lnSpc>
                <a:spcPct val="100000"/>
              </a:lnSpc>
              <a:spcAft>
                <a:spcPts val="400"/>
              </a:spcAft>
            </a:pPr>
            <a:endParaRPr lang="ru-RU" sz="1600" dirty="0">
              <a:latin typeface="+mn-lt"/>
            </a:endParaRP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5</a:t>
            </a:fld>
            <a:endParaRPr lang="ru-RU" dirty="0"/>
          </a:p>
        </p:txBody>
      </p:sp>
    </p:spTree>
    <p:extLst>
      <p:ext uri="{BB962C8B-B14F-4D97-AF65-F5344CB8AC3E}">
        <p14:creationId xmlns:p14="http://schemas.microsoft.com/office/powerpoint/2010/main" val="303231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Система земледелия No-t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480" y="4065220"/>
            <a:ext cx="2761028" cy="193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332000"/>
            <a:ext cx="10515600" cy="4351338"/>
          </a:xfrm>
        </p:spPr>
        <p:txBody>
          <a:bodyPr>
            <a:noAutofit/>
          </a:bodyPr>
          <a:lstStyle/>
          <a:p>
            <a:pPr indent="360000" algn="just">
              <a:lnSpc>
                <a:spcPct val="100000"/>
              </a:lnSpc>
              <a:spcBef>
                <a:spcPts val="0"/>
              </a:spcBef>
              <a:buNone/>
              <a:defRPr/>
            </a:pPr>
            <a:r>
              <a:rPr lang="ru-RU" sz="1600" dirty="0">
                <a:latin typeface="+mn-lt"/>
                <a:cs typeface="Times New Roman" pitchFamily="18" charset="0"/>
              </a:rPr>
              <a:t>«Нулевая» технология обработки почвы сберегает плодородный слой земли, но это не значит, что от минеральных удобрений надо отказаться. Без минерального питания заниматься </a:t>
            </a:r>
            <a:r>
              <a:rPr lang="en-US" sz="1600" dirty="0">
                <a:latin typeface="+mn-lt"/>
                <a:cs typeface="Times New Roman" pitchFamily="18" charset="0"/>
              </a:rPr>
              <a:t>No-Till</a:t>
            </a:r>
            <a:r>
              <a:rPr lang="ru-RU" sz="1600" dirty="0">
                <a:latin typeface="+mn-lt"/>
                <a:cs typeface="Times New Roman" pitchFamily="18" charset="0"/>
              </a:rPr>
              <a:t> </a:t>
            </a:r>
            <a:r>
              <a:rPr lang="en-AU" sz="1600" dirty="0">
                <a:latin typeface="+mn-lt"/>
              </a:rPr>
              <a:t>(</a:t>
            </a:r>
            <a:r>
              <a:rPr lang="en-AU" sz="1600" dirty="0">
                <a:latin typeface="+mn-lt"/>
                <a:cs typeface="Times New Roman" pitchFamily="18" charset="0"/>
              </a:rPr>
              <a:t>No-Till – «</a:t>
            </a:r>
            <a:r>
              <a:rPr lang="ru-RU" sz="1600" dirty="0">
                <a:latin typeface="+mn-lt"/>
                <a:cs typeface="Times New Roman" pitchFamily="18" charset="0"/>
              </a:rPr>
              <a:t>не пахать», англ.) не рационально. Напротив, при переходе с «классики» земледельцы должны увеличивать азотное питание, иначе урожайность будет только падать. </a:t>
            </a:r>
          </a:p>
          <a:p>
            <a:pPr indent="360000" algn="just">
              <a:lnSpc>
                <a:spcPct val="100000"/>
              </a:lnSpc>
              <a:spcBef>
                <a:spcPts val="0"/>
              </a:spcBef>
              <a:buNone/>
              <a:defRPr/>
            </a:pPr>
            <a:r>
              <a:rPr lang="ru-RU" sz="1600" dirty="0">
                <a:latin typeface="+mn-lt"/>
                <a:cs typeface="Times New Roman" pitchFamily="18" charset="0"/>
              </a:rPr>
              <a:t>На внесение минеральных веществ с удобрениями «нулевая» обработка почвы более отзывчива, чем «классика». Каждый вложенный в удобрения рубль приносит 95 % рентабельности или почти рубль сверху.</a:t>
            </a:r>
          </a:p>
          <a:p>
            <a:pPr indent="360000" algn="just">
              <a:lnSpc>
                <a:spcPct val="100000"/>
              </a:lnSpc>
              <a:spcBef>
                <a:spcPts val="0"/>
              </a:spcBef>
              <a:buNone/>
              <a:defRPr/>
            </a:pPr>
            <a:r>
              <a:rPr lang="ru-RU" sz="1600" dirty="0">
                <a:latin typeface="+mn-lt"/>
                <a:cs typeface="Times New Roman" pitchFamily="18" charset="0"/>
              </a:rPr>
              <a:t>Эффективность минерального питания при любой технологии зависит от четырёх условий: формы удобрений, дозировки, сроков и способов внесения. При </a:t>
            </a:r>
            <a:r>
              <a:rPr lang="en-US" sz="1600" dirty="0">
                <a:latin typeface="+mn-lt"/>
                <a:cs typeface="Times New Roman" pitchFamily="18" charset="0"/>
              </a:rPr>
              <a:t>No-Till</a:t>
            </a:r>
            <a:r>
              <a:rPr lang="ru-RU" sz="1600" dirty="0">
                <a:latin typeface="+mn-lt"/>
                <a:cs typeface="Times New Roman" pitchFamily="18" charset="0"/>
              </a:rPr>
              <a:t> они несколько отличаются от рекомендаций для классической обработки почв.</a:t>
            </a:r>
          </a:p>
          <a:p>
            <a:pPr indent="360000" algn="just">
              <a:lnSpc>
                <a:spcPct val="100000"/>
              </a:lnSpc>
              <a:spcBef>
                <a:spcPts val="0"/>
              </a:spcBef>
              <a:buNone/>
              <a:defRPr/>
            </a:pPr>
            <a:r>
              <a:rPr lang="ru-RU" sz="1600" dirty="0">
                <a:latin typeface="+mn-lt"/>
                <a:cs typeface="Times New Roman" pitchFamily="18" charset="0"/>
              </a:rPr>
              <a:t>При сокращённой технологии динамика элементов питания меняется. В поле на поверхности остается много растительных остатков в виде мульчирующего слоя. Этот мульчирующий слой:</a:t>
            </a:r>
          </a:p>
          <a:p>
            <a:pPr marL="985838" indent="-285750">
              <a:lnSpc>
                <a:spcPct val="100000"/>
              </a:lnSpc>
              <a:spcBef>
                <a:spcPts val="0"/>
              </a:spcBef>
              <a:buClr>
                <a:schemeClr val="accent2"/>
              </a:buClr>
              <a:defRPr/>
            </a:pPr>
            <a:r>
              <a:rPr lang="ru-RU" sz="1600" dirty="0">
                <a:latin typeface="+mn-lt"/>
                <a:cs typeface="Times New Roman" pitchFamily="18" charset="0"/>
              </a:rPr>
              <a:t>отражает солнечные лучи, </a:t>
            </a:r>
          </a:p>
          <a:p>
            <a:pPr marL="985838" indent="-285750">
              <a:lnSpc>
                <a:spcPct val="100000"/>
              </a:lnSpc>
              <a:spcBef>
                <a:spcPts val="0"/>
              </a:spcBef>
              <a:buClr>
                <a:schemeClr val="accent2"/>
              </a:buClr>
              <a:defRPr/>
            </a:pPr>
            <a:r>
              <a:rPr lang="ru-RU" sz="1600" dirty="0">
                <a:latin typeface="+mn-lt"/>
                <a:cs typeface="Times New Roman" pitchFamily="18" charset="0"/>
              </a:rPr>
              <a:t>увеличивает содержание влаги в почве,</a:t>
            </a:r>
          </a:p>
          <a:p>
            <a:pPr marL="985838" indent="-285750">
              <a:lnSpc>
                <a:spcPct val="100000"/>
              </a:lnSpc>
              <a:spcBef>
                <a:spcPts val="0"/>
              </a:spcBef>
              <a:buClr>
                <a:schemeClr val="accent2"/>
              </a:buClr>
              <a:defRPr/>
            </a:pPr>
            <a:r>
              <a:rPr lang="ru-RU" sz="1600" dirty="0">
                <a:latin typeface="+mn-lt"/>
                <a:cs typeface="Times New Roman" pitchFamily="18" charset="0"/>
              </a:rPr>
              <a:t>эти факторы влияют на температуру и </a:t>
            </a:r>
          </a:p>
          <a:p>
            <a:pPr marL="985838" indent="-285750">
              <a:lnSpc>
                <a:spcPct val="100000"/>
              </a:lnSpc>
              <a:spcBef>
                <a:spcPts val="0"/>
              </a:spcBef>
              <a:buClr>
                <a:schemeClr val="accent2"/>
              </a:buClr>
              <a:defRPr/>
            </a:pPr>
            <a:r>
              <a:rPr lang="ru-RU" sz="1600" dirty="0">
                <a:latin typeface="+mn-lt"/>
                <a:cs typeface="Times New Roman" pitchFamily="18" charset="0"/>
              </a:rPr>
              <a:t>влажность мульчирующего слоя, который в </a:t>
            </a:r>
          </a:p>
          <a:p>
            <a:pPr marL="985838" indent="-285750">
              <a:lnSpc>
                <a:spcPct val="100000"/>
              </a:lnSpc>
              <a:spcBef>
                <a:spcPts val="0"/>
              </a:spcBef>
              <a:buClr>
                <a:schemeClr val="accent2"/>
              </a:buClr>
              <a:defRPr/>
            </a:pPr>
            <a:r>
              <a:rPr lang="ru-RU" sz="1600" dirty="0">
                <a:latin typeface="+mn-lt"/>
                <a:cs typeface="Times New Roman" pitchFamily="18" charset="0"/>
              </a:rPr>
              <a:t>свою очередь меняет ход минерализации.</a:t>
            </a:r>
          </a:p>
          <a:p>
            <a:pPr indent="360000">
              <a:lnSpc>
                <a:spcPct val="100000"/>
              </a:lnSpc>
              <a:spcBef>
                <a:spcPts val="0"/>
              </a:spcBef>
              <a:buNone/>
              <a:defRPr/>
            </a:pPr>
            <a:r>
              <a:rPr lang="ru-RU" sz="1600" dirty="0">
                <a:latin typeface="+mn-lt"/>
                <a:cs typeface="Times New Roman" pitchFamily="18" charset="0"/>
              </a:rPr>
              <a:t>Почва становится весной и летом более прохладная. Осенью она </a:t>
            </a:r>
            <a:r>
              <a:rPr lang="en-US" sz="1600" dirty="0">
                <a:latin typeface="+mn-lt"/>
                <a:cs typeface="Times New Roman" pitchFamily="18" charset="0"/>
              </a:rPr>
              <a:t/>
            </a:r>
            <a:br>
              <a:rPr lang="en-US" sz="1600" dirty="0">
                <a:latin typeface="+mn-lt"/>
                <a:cs typeface="Times New Roman" pitchFamily="18" charset="0"/>
              </a:rPr>
            </a:br>
            <a:r>
              <a:rPr lang="ru-RU" sz="1600" dirty="0">
                <a:latin typeface="+mn-lt"/>
                <a:cs typeface="Times New Roman" pitchFamily="18" charset="0"/>
              </a:rPr>
              <a:t>оказывается более</a:t>
            </a:r>
            <a:r>
              <a:rPr lang="en-US" sz="1600" dirty="0">
                <a:latin typeface="+mn-lt"/>
                <a:cs typeface="Times New Roman" pitchFamily="18" charset="0"/>
              </a:rPr>
              <a:t> </a:t>
            </a:r>
            <a:r>
              <a:rPr lang="ru-RU" sz="1600" dirty="0">
                <a:latin typeface="+mn-lt"/>
                <a:cs typeface="Times New Roman" pitchFamily="18" charset="0"/>
              </a:rPr>
              <a:t>тёплой, чем при традиционной технологии, и остаётся </a:t>
            </a:r>
            <a:br>
              <a:rPr lang="ru-RU" sz="1600" dirty="0">
                <a:latin typeface="+mn-lt"/>
                <a:cs typeface="Times New Roman" pitchFamily="18" charset="0"/>
              </a:rPr>
            </a:br>
            <a:r>
              <a:rPr lang="ru-RU" sz="1600" dirty="0">
                <a:latin typeface="+mn-lt"/>
                <a:cs typeface="Times New Roman" pitchFamily="18" charset="0"/>
              </a:rPr>
              <a:t>такой более продолжительный период времени. Это влияет на выбор удобрений.</a:t>
            </a: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6</a:t>
            </a:fld>
            <a:endParaRPr lang="ru-RU" dirty="0"/>
          </a:p>
        </p:txBody>
      </p:sp>
    </p:spTree>
    <p:extLst>
      <p:ext uri="{BB962C8B-B14F-4D97-AF65-F5344CB8AC3E}">
        <p14:creationId xmlns:p14="http://schemas.microsoft.com/office/powerpoint/2010/main" val="256640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4249048"/>
            <a:ext cx="10515600" cy="4351338"/>
          </a:xfrm>
        </p:spPr>
        <p:txBody>
          <a:bodyPr>
            <a:noAutofit/>
          </a:bodyPr>
          <a:lstStyle/>
          <a:p>
            <a:pPr marL="0" indent="360000" algn="just">
              <a:lnSpc>
                <a:spcPct val="100000"/>
              </a:lnSpc>
              <a:spcBef>
                <a:spcPct val="0"/>
              </a:spcBef>
              <a:buFontTx/>
              <a:buNone/>
            </a:pP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начинает успешно работать тогда, когда на поле перед посевом культур накапливается слой побочного растительной продукции толщиной </a:t>
            </a:r>
            <a:r>
              <a:rPr lang="en-US" altLang="ru-RU" sz="1600" dirty="0">
                <a:latin typeface="+mn-lt"/>
                <a:cs typeface="Times New Roman" panose="02020603050405020304" pitchFamily="18" charset="0"/>
              </a:rPr>
              <a:t>&gt;</a:t>
            </a:r>
            <a:r>
              <a:rPr lang="ru-RU" altLang="ru-RU" sz="1600" dirty="0">
                <a:latin typeface="+mn-lt"/>
                <a:cs typeface="Times New Roman" panose="02020603050405020304" pitchFamily="18" charset="0"/>
              </a:rPr>
              <a:t> 3 см. Для этого нужно от 3 до 5-7 лет ежегодно на одном гектаре оставлять 6-7 т органических остатков в виде соломы, стеблей кукурузы, подсолнечника и др. </a:t>
            </a:r>
          </a:p>
          <a:p>
            <a:pPr marL="0" indent="360000" algn="just">
              <a:lnSpc>
                <a:spcPct val="100000"/>
              </a:lnSpc>
              <a:spcBef>
                <a:spcPct val="0"/>
              </a:spcBef>
              <a:buFontTx/>
              <a:buNone/>
            </a:pPr>
            <a:r>
              <a:rPr lang="ru-RU" altLang="ru-RU" sz="1600" dirty="0">
                <a:latin typeface="+mn-lt"/>
                <a:cs typeface="Times New Roman" panose="02020603050405020304" pitchFamily="18" charset="0"/>
              </a:rPr>
              <a:t>При таких условиях происходят естественные процессы, почва «пронизывается» жизнью. В условиях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биологическая активность почв на 12-18% выше, чем при альтернативных системах. Среднее количество микроорганизмов в 10 г почвы составляет: дерново-подзолистые – 6 млрд, черноземы обыкновенные – 25 млрд, серозёмы – 16 </a:t>
            </a:r>
            <a:r>
              <a:rPr lang="ru-RU" altLang="ru-RU" sz="1600">
                <a:latin typeface="+mn-lt"/>
                <a:cs typeface="Times New Roman" panose="02020603050405020304" pitchFamily="18" charset="0"/>
              </a:rPr>
              <a:t>млрд шт. </a:t>
            </a:r>
            <a:r>
              <a:rPr lang="ru-RU" altLang="ru-RU" sz="1600" dirty="0">
                <a:latin typeface="+mn-lt"/>
                <a:cs typeface="Times New Roman" panose="02020603050405020304" pitchFamily="18" charset="0"/>
              </a:rPr>
              <a:t>Количество дождевых червей увеличивается в пахотном слое до 400 </a:t>
            </a:r>
            <a:r>
              <a:rPr lang="ru-RU" altLang="ru-RU" sz="1600" dirty="0" err="1">
                <a:latin typeface="+mn-lt"/>
                <a:cs typeface="Times New Roman" panose="02020603050405020304" pitchFamily="18" charset="0"/>
              </a:rPr>
              <a:t>шт</a:t>
            </a:r>
            <a:r>
              <a:rPr lang="ru-RU" altLang="ru-RU" sz="1600" dirty="0">
                <a:latin typeface="+mn-lt"/>
                <a:cs typeface="Times New Roman" panose="02020603050405020304" pitchFamily="18" charset="0"/>
              </a:rPr>
              <a:t>/га.</a:t>
            </a: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7</a:t>
            </a:fld>
            <a:endParaRPr lang="ru-RU" dirty="0"/>
          </a:p>
        </p:txBody>
      </p:sp>
      <p:pic>
        <p:nvPicPr>
          <p:cNvPr id="4" name="Picture 2" descr="https://lnzweb.com/ru/821/images/image-by-item-and-alias?item=Blog51&amp;dirtyAlias=f49bfca9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00" y="1478488"/>
            <a:ext cx="6653201" cy="25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1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598664"/>
            <a:ext cx="10515600" cy="4351338"/>
          </a:xfrm>
        </p:spPr>
        <p:txBody>
          <a:bodyPr>
            <a:noAutofit/>
          </a:bodyPr>
          <a:lstStyle/>
          <a:p>
            <a:pPr marL="0" indent="360000" algn="just">
              <a:lnSpc>
                <a:spcPct val="100000"/>
              </a:lnSpc>
              <a:spcBef>
                <a:spcPct val="0"/>
              </a:spcBef>
              <a:buFontTx/>
              <a:buNone/>
            </a:pPr>
            <a:r>
              <a:rPr lang="ru-RU" altLang="ru-RU" sz="1600" dirty="0">
                <a:latin typeface="+mn-lt"/>
                <a:cs typeface="Times New Roman" panose="02020603050405020304" pitchFamily="18" charset="0"/>
              </a:rPr>
              <a:t>Минерализация растительных остатков при </a:t>
            </a:r>
            <a:r>
              <a:rPr lang="en-US" altLang="ru-RU" sz="1600" dirty="0">
                <a:latin typeface="+mn-lt"/>
                <a:cs typeface="Times New Roman" panose="02020603050405020304" pitchFamily="18" charset="0"/>
              </a:rPr>
              <a:t>No-Till</a:t>
            </a:r>
            <a:r>
              <a:rPr lang="ru-RU" altLang="ru-RU" sz="1600" dirty="0">
                <a:latin typeface="+mn-lt"/>
                <a:cs typeface="Times New Roman" panose="02020603050405020304" pitchFamily="18" charset="0"/>
              </a:rPr>
              <a:t> происходит в течение более продолжительного времени, чем при традиционной системе. В первые годы введения ноу-</a:t>
            </a:r>
            <a:r>
              <a:rPr lang="ru-RU" altLang="ru-RU" sz="1600" dirty="0" err="1">
                <a:latin typeface="+mn-lt"/>
                <a:cs typeface="Times New Roman" panose="02020603050405020304" pitchFamily="18" charset="0"/>
              </a:rPr>
              <a:t>тилл</a:t>
            </a:r>
            <a:r>
              <a:rPr lang="ru-RU" altLang="ru-RU" sz="1600" dirty="0">
                <a:latin typeface="+mn-lt"/>
                <a:cs typeface="Times New Roman" panose="02020603050405020304" pitchFamily="18" charset="0"/>
              </a:rPr>
              <a:t> (2-3 года) количество азота в почвенной органической среде увеличивается, а количество доступного для растений азота уменьшается. То есть с увеличением органического вещества в почве происходит повышение потенциального плодородия, одновременно – снижение содержания доступных элементов питания для растений. Поэтому внесение органических удобрений целесообразно.</a:t>
            </a: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8</a:t>
            </a:fld>
            <a:endParaRPr lang="ru-RU" dirty="0"/>
          </a:p>
        </p:txBody>
      </p:sp>
    </p:spTree>
    <p:extLst>
      <p:ext uri="{BB962C8B-B14F-4D97-AF65-F5344CB8AC3E}">
        <p14:creationId xmlns:p14="http://schemas.microsoft.com/office/powerpoint/2010/main" val="370887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a:t> </a:t>
            </a:r>
          </a:p>
        </p:txBody>
      </p:sp>
      <p:sp>
        <p:nvSpPr>
          <p:cNvPr id="3" name="Объект 2"/>
          <p:cNvSpPr>
            <a:spLocks noGrp="1"/>
          </p:cNvSpPr>
          <p:nvPr>
            <p:ph idx="1"/>
          </p:nvPr>
        </p:nvSpPr>
        <p:spPr>
          <a:xfrm>
            <a:off x="838200" y="1412662"/>
            <a:ext cx="10515600" cy="4351338"/>
          </a:xfrm>
        </p:spPr>
        <p:txBody>
          <a:bodyPr>
            <a:noAutofit/>
          </a:bodyPr>
          <a:lstStyle/>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Из-за более низкой температуры летом, пожнивные остатки разлагаются медленнее. Основные питательные вещества из них станут доступны растениям через большой период времени, поэтому в первые годы увеличения количества органического вещества в почве не происходит.</a:t>
            </a:r>
          </a:p>
          <a:p>
            <a:pPr marL="0" indent="360000" algn="just">
              <a:lnSpc>
                <a:spcPct val="100000"/>
              </a:lnSpc>
              <a:spcBef>
                <a:spcPct val="0"/>
              </a:spcBef>
              <a:spcAft>
                <a:spcPts val="600"/>
              </a:spcAft>
              <a:buFontTx/>
              <a:buNone/>
            </a:pPr>
            <a:r>
              <a:rPr lang="ru-RU" altLang="ru-RU" sz="1600" dirty="0">
                <a:latin typeface="+mn-lt"/>
                <a:cs typeface="Times New Roman" panose="02020603050405020304" pitchFamily="18" charset="0"/>
              </a:rPr>
              <a:t>Уменьшается и количество азота, который связывается органическим веществом. Чем дольше применяется «нулевая» технология, тем больше азота связывается пожнивными остатками. Именно на азот при нулевой технологии необходимо больше обращать внимания. Недостачу азота надо компенсировать за счет удобрений. Выбор формы, дозировки, срока и способа внесения удобрений необходимо проводить исходя из запланированного урожая и по результатам агрохимических обследований.</a:t>
            </a:r>
          </a:p>
        </p:txBody>
      </p:sp>
      <p:sp>
        <p:nvSpPr>
          <p:cNvPr id="5" name="Номер слайда 4">
            <a:extLst>
              <a:ext uri="{FF2B5EF4-FFF2-40B4-BE49-F238E27FC236}">
                <a16:creationId xmlns:a16="http://schemas.microsoft.com/office/drawing/2014/main" id="{CC260970-CE18-42B3-AD37-6F4C69740AB6}"/>
              </a:ext>
            </a:extLst>
          </p:cNvPr>
          <p:cNvSpPr>
            <a:spLocks noGrp="1"/>
          </p:cNvSpPr>
          <p:nvPr>
            <p:ph type="sldNum" sz="quarter" idx="4"/>
          </p:nvPr>
        </p:nvSpPr>
        <p:spPr/>
        <p:txBody>
          <a:bodyPr/>
          <a:lstStyle/>
          <a:p>
            <a:fld id="{53AA2489-8771-4ECC-A7A9-19993BD059B0}" type="slidenum">
              <a:rPr lang="ru-RU" smtClean="0"/>
              <a:pPr/>
              <a:t>9</a:t>
            </a:fld>
            <a:endParaRPr lang="ru-RU" dirty="0"/>
          </a:p>
        </p:txBody>
      </p:sp>
      <p:pic>
        <p:nvPicPr>
          <p:cNvPr id="6" name="Picture 2" descr="https://fermer.ru/files/v2/forum/27121/screenshot5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918" y="3460105"/>
            <a:ext cx="3520107" cy="263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838200" y="3579401"/>
            <a:ext cx="6192520" cy="3139321"/>
          </a:xfrm>
          <a:prstGeom prst="rect">
            <a:avLst/>
          </a:prstGeom>
        </p:spPr>
        <p:txBody>
          <a:bodyPr>
            <a:noAutofit/>
          </a:bodyPr>
          <a:lstStyle/>
          <a:p>
            <a:pPr indent="360000" algn="just">
              <a:spcBef>
                <a:spcPct val="0"/>
              </a:spcBef>
            </a:pPr>
            <a:r>
              <a:rPr lang="ru-RU" altLang="ru-RU" sz="1600" dirty="0">
                <a:cs typeface="Times New Roman" panose="02020603050405020304" pitchFamily="18" charset="0"/>
              </a:rPr>
              <a:t>Из органических удобрений целесообразно вносить перепревший навоз или перегной, грязь, торфокомпосты, </a:t>
            </a:r>
            <a:r>
              <a:rPr lang="ru-RU" altLang="ru-RU" sz="1600" dirty="0" err="1">
                <a:cs typeface="Times New Roman" panose="02020603050405020304" pitchFamily="18" charset="0"/>
              </a:rPr>
              <a:t>вермикомпост</a:t>
            </a:r>
            <a:r>
              <a:rPr lang="ru-RU" altLang="ru-RU" sz="1600" dirty="0">
                <a:cs typeface="Times New Roman" panose="02020603050405020304" pitchFamily="18" charset="0"/>
              </a:rPr>
              <a:t> и т.д. Такие удобрения следует равномерно рассеивать на поверхность почвы, что дает хороший контакт удобрениям с побочной продукцией растениеводства, создается смешанный слой мульчи. С органическими удобрениями вносится часть макро- и микроэлементов (в 1 т – около 5-8 кг азота, 3-6 кг фосфора и 6-9 кг калия), улучшается биологическая активность почвы, что способствует ускоренному разложению органического вещества. </a:t>
            </a:r>
          </a:p>
        </p:txBody>
      </p:sp>
    </p:spTree>
    <p:extLst>
      <p:ext uri="{BB962C8B-B14F-4D97-AF65-F5344CB8AC3E}">
        <p14:creationId xmlns:p14="http://schemas.microsoft.com/office/powerpoint/2010/main" val="3680186107"/>
      </p:ext>
    </p:extLst>
  </p:cSld>
  <p:clrMapOvr>
    <a:masterClrMapping/>
  </p:clrMapOvr>
</p:sld>
</file>

<file path=ppt/theme/theme1.xml><?xml version="1.0" encoding="utf-8"?>
<a:theme xmlns:a="http://schemas.openxmlformats.org/drawingml/2006/main" name="Тема Office">
  <a:themeElements>
    <a:clrScheme name="Другая 1">
      <a:dk1>
        <a:srgbClr val="034A90"/>
      </a:dk1>
      <a:lt1>
        <a:sysClr val="window" lastClr="FFFFFF"/>
      </a:lt1>
      <a:dk2>
        <a:srgbClr val="3A3838"/>
      </a:dk2>
      <a:lt2>
        <a:srgbClr val="E7E6E6"/>
      </a:lt2>
      <a:accent1>
        <a:srgbClr val="4472C4"/>
      </a:accent1>
      <a:accent2>
        <a:srgbClr val="00B050"/>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1413</TotalTime>
  <Words>5809</Words>
  <Application>Microsoft Office PowerPoint</Application>
  <PresentationFormat>Широкоэкранный</PresentationFormat>
  <Paragraphs>776</Paragraphs>
  <Slides>41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41</vt:i4>
      </vt:variant>
    </vt:vector>
  </HeadingPairs>
  <TitlesOfParts>
    <vt:vector size="46" baseType="lpstr">
      <vt:lpstr>Arial</vt:lpstr>
      <vt:lpstr>Calibri</vt:lpstr>
      <vt:lpstr>Calibri Light</vt:lpstr>
      <vt:lpstr>Times New Roman</vt:lpstr>
      <vt:lpstr>Тема Office</vt:lpstr>
      <vt:lpstr>Химическая мелиорация в орошаемом  и богарном земледелии. Проблемы и пути решения</vt:lpstr>
      <vt:lpstr> </vt:lpstr>
      <vt:lpstr> </vt:lpstr>
      <vt:lpstr>Плотность почвы в посевах подсолнечника, г/см3</vt:lpstr>
      <vt:lpstr> </vt:lpstr>
      <vt:lpstr> </vt:lpstr>
      <vt:lpstr> </vt:lpstr>
      <vt:lpstr> </vt:lpstr>
      <vt:lpstr> </vt:lpstr>
      <vt:lpstr> </vt:lpstr>
      <vt:lpstr> </vt:lpstr>
      <vt:lpstr> </vt:lpstr>
      <vt:lpstr> </vt:lpstr>
      <vt:lpstr> </vt:lpstr>
      <vt:lpstr> </vt:lpstr>
      <vt:lpstr>В технологии No-Till внесение удобрений обязательно,  особенно в первые годы освоения</vt:lpstr>
      <vt:lpstr>Влияние технологии возделывания и удобрений на прибавку урожая озимой пшеницы (среднее за 2013–2015 гг.)</vt:lpstr>
      <vt:lpstr> </vt:lpstr>
      <vt:lpstr>Содержание гумуса (%) в вариантах с No-Till технологией  при внесении различных удобрений </vt:lpstr>
      <vt:lpstr> </vt:lpstr>
      <vt:lpstr>Проблема химической мелиорации в технологии No-Till</vt:lpstr>
      <vt:lpstr> </vt:lpstr>
      <vt:lpstr> </vt:lpstr>
      <vt:lpstr>Изменение плотности сложения и порозности чернозема южного  на 3-ий и 5-ый год воздействия фосфогипса</vt:lpstr>
      <vt:lpstr>Изменение плотности сложения и порозности солонцовых почв на 3-й и 5-й год воздействия фосфогипса</vt:lpstr>
      <vt:lpstr>Применение фосфогипса в технологии No-Till</vt:lpstr>
      <vt:lpstr> </vt:lpstr>
      <vt:lpstr>Способы орошения</vt:lpstr>
      <vt:lpstr>Применение фосфогипса при орошении</vt:lpstr>
      <vt:lpstr> </vt:lpstr>
      <vt:lpstr> </vt:lpstr>
      <vt:lpstr>Сумма и состав поглощенных оснований  рисовой луговой почве  в 1-й год последействия фосфогипса</vt:lpstr>
      <vt:lpstr>Урожай зерна  риса,  действие  фосфогипса 1-й год</vt:lpstr>
      <vt:lpstr>Дозы применения фосфогипса</vt:lpstr>
      <vt:lpstr> </vt:lpstr>
      <vt:lpstr>Влияние фосфогипса на урожайность сахарной свеклы</vt:lpstr>
      <vt:lpstr>Качество корнеплодов сахарной свеклы</vt:lpstr>
      <vt:lpstr>Влияние фосфогипса на урожайность моркови</vt:lpstr>
      <vt:lpstr>Агрохимические свойства аллювиально-луговой среднесуглинистой, слабозасоленной почвы, засоление сульфатно-хлоридного типа</vt:lpstr>
      <vt:lpstr>Формирование урожайности томата, т/га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Денисюк Екатерина Евгеньевна</dc:creator>
  <cp:lastModifiedBy>Хлевной Александр Сергеевич</cp:lastModifiedBy>
  <cp:revision>98</cp:revision>
  <dcterms:created xsi:type="dcterms:W3CDTF">2023-03-13T11:53:49Z</dcterms:created>
  <dcterms:modified xsi:type="dcterms:W3CDTF">2024-02-27T13:17:52Z</dcterms:modified>
</cp:coreProperties>
</file>