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312" r:id="rId3"/>
    <p:sldId id="274" r:id="rId4"/>
    <p:sldId id="293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4" r:id="rId16"/>
    <p:sldId id="313" r:id="rId17"/>
    <p:sldId id="306" r:id="rId18"/>
    <p:sldId id="310" r:id="rId19"/>
    <p:sldId id="308" r:id="rId20"/>
    <p:sldId id="311" r:id="rId21"/>
    <p:sldId id="291" r:id="rId22"/>
  </p:sldIdLst>
  <p:sldSz cx="11704638" cy="6583363"/>
  <p:notesSz cx="6858000" cy="9144000"/>
  <p:defaultTextStyle>
    <a:defPPr>
      <a:defRPr lang="ru-RU"/>
    </a:defPPr>
    <a:lvl1pPr marL="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21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095"/>
    <a:srgbClr val="00859B"/>
    <a:srgbClr val="76BCD6"/>
    <a:srgbClr val="31AA47"/>
    <a:srgbClr val="DA8347"/>
    <a:srgbClr val="004A93"/>
    <a:srgbClr val="002F93"/>
    <a:srgbClr val="69A954"/>
    <a:srgbClr val="2F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648" y="108"/>
      </p:cViewPr>
      <p:guideLst>
        <p:guide pos="421"/>
        <p:guide orient="horz" pos="7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F830-8950-4D8C-B3E8-3B0E1DCA6095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A55-4846-47C7-94D3-F1753174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45111"/>
            <a:ext cx="9948942" cy="14111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198110"/>
            <a:ext cx="2633544" cy="4212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2" y="198110"/>
            <a:ext cx="7705553" cy="4212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790310"/>
            <a:ext cx="9948942" cy="1440110"/>
          </a:xfr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32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858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5" y="1473638"/>
            <a:ext cx="5173613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5795" y="2087779"/>
            <a:ext cx="5173613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4" y="262115"/>
            <a:ext cx="3850745" cy="1115515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188" y="262117"/>
            <a:ext cx="6543218" cy="5618718"/>
          </a:xfr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4" y="1377632"/>
            <a:ext cx="3850745" cy="4503203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3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88235"/>
            <a:ext cx="7022783" cy="3950018"/>
          </a:xfrm>
        </p:spPr>
        <p:txBody>
          <a:bodyPr/>
          <a:lstStyle>
            <a:lvl1pPr marL="0" indent="0">
              <a:buNone/>
              <a:defRPr sz="4096"/>
            </a:lvl1pPr>
            <a:lvl2pPr marL="585170" indent="0">
              <a:buNone/>
              <a:defRPr sz="3584"/>
            </a:lvl2pPr>
            <a:lvl3pPr marL="1170341" indent="0">
              <a:buNone/>
              <a:defRPr sz="3072"/>
            </a:lvl3pPr>
            <a:lvl4pPr marL="1755511" indent="0">
              <a:buNone/>
              <a:defRPr sz="2560"/>
            </a:lvl4pPr>
            <a:lvl5pPr marL="2340681" indent="0">
              <a:buNone/>
              <a:defRPr sz="2560"/>
            </a:lvl5pPr>
            <a:lvl6pPr marL="2925851" indent="0">
              <a:buNone/>
              <a:defRPr sz="2560"/>
            </a:lvl6pPr>
            <a:lvl7pPr marL="3511022" indent="0">
              <a:buNone/>
              <a:defRPr sz="2560"/>
            </a:lvl7pPr>
            <a:lvl8pPr marL="4096192" indent="0">
              <a:buNone/>
              <a:defRPr sz="2560"/>
            </a:lvl8pPr>
            <a:lvl9pPr marL="4681362" indent="0">
              <a:buNone/>
              <a:defRPr sz="256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52396"/>
            <a:ext cx="7022783" cy="772631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9991" y="3311681"/>
            <a:ext cx="650039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5000"/>
              </a:lnSpc>
            </a:pPr>
            <a:r>
              <a:rPr lang="ru-RU" sz="4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ИСКУССТВО</a:t>
            </a:r>
            <a:r>
              <a:rPr lang="ru-RU" sz="4500" b="1" spc="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БЫТЬ</a:t>
            </a:r>
            <a:r>
              <a:rPr lang="ru-RU" sz="4500" b="1" spc="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ЭФФЕКТИВНЫМ</a:t>
            </a:r>
          </a:p>
        </p:txBody>
      </p:sp>
    </p:spTree>
    <p:extLst>
      <p:ext uri="{BB962C8B-B14F-4D97-AF65-F5344CB8AC3E}">
        <p14:creationId xmlns:p14="http://schemas.microsoft.com/office/powerpoint/2010/main" val="278945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431361"/>
            <a:ext cx="63367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БОРОТЬСЯ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С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ПОГЛОТИТЕЛЯМИ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ВРЕМЕНИ?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88398" y="3608930"/>
            <a:ext cx="6048672" cy="1728192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6972" y="2187498"/>
            <a:ext cx="3167116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ru-RU" sz="2800" b="1" dirty="0">
                <a:solidFill>
                  <a:srgbClr val="0A5095"/>
                </a:solidFill>
                <a:cs typeface="Foco" panose="020B0504050202020203" pitchFamily="34" charset="0"/>
              </a:rPr>
              <a:t>Конкретизация</a:t>
            </a:r>
            <a:r>
              <a:rPr lang="ru-RU" sz="2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8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100"/>
              </a:lnSpc>
            </a:pPr>
            <a:r>
              <a:rPr lang="ru-RU" sz="2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2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rgbClr val="0A5095"/>
                </a:solidFill>
                <a:cs typeface="Foco" panose="020B0504050202020203" pitchFamily="34" charset="0"/>
              </a:rPr>
              <a:t>коммуникациях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8463" y="3442167"/>
            <a:ext cx="326216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ПРИМЕРЫ: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8463" y="3802981"/>
            <a:ext cx="3888432" cy="1544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Прояснение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цели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звонка</a:t>
            </a:r>
          </a:p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Ограничение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времени: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«Могу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говорить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5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минут»</a:t>
            </a:r>
          </a:p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Вопрос: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Можете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уделить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мне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время?</a:t>
            </a:r>
          </a:p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Договоренности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продолжительности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встреч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2734" y="2262235"/>
            <a:ext cx="659229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уточнение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согласование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цели,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времени,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регламента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места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общения,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ведущее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снижению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потерь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времени</a:t>
            </a:r>
          </a:p>
        </p:txBody>
      </p:sp>
    </p:spTree>
    <p:extLst>
      <p:ext uri="{BB962C8B-B14F-4D97-AF65-F5344CB8AC3E}">
        <p14:creationId xmlns:p14="http://schemas.microsoft.com/office/powerpoint/2010/main" val="42036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330" y="863409"/>
            <a:ext cx="900040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ЭНЕРГИЯ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–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ИСТОЧНИК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ЭФФЕКТИВНОСТИ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103" y="1841246"/>
            <a:ext cx="410445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ПРИЗНАКИ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ЕМКОСТИ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БАТАРЕЙ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8103" y="2413800"/>
            <a:ext cx="3600400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Смелость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уверенность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следовании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выбранным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курсом,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даже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когда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связано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преодолением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трудностей</a:t>
            </a:r>
          </a:p>
          <a:p>
            <a:pPr marL="285750" indent="-285750">
              <a:lnSpc>
                <a:spcPts val="17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700"/>
              </a:lnSpc>
              <a:buClr>
                <a:srgbClr val="0A5095"/>
              </a:buClr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17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17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Возможность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длительное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сохранять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концентрацию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реалистичный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оптимизм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283" y="1871521"/>
            <a:ext cx="259228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4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ВИДА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ЭНЕРГИИ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7" y="2571601"/>
            <a:ext cx="2811192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6535" y="2423799"/>
            <a:ext cx="3384376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Способность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испытывать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широкую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гамму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чувств</a:t>
            </a:r>
          </a:p>
          <a:p>
            <a:pPr marL="285750" indent="-285750">
              <a:lnSpc>
                <a:spcPts val="17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700"/>
              </a:lnSpc>
              <a:buClr>
                <a:srgbClr val="0A5095"/>
              </a:buClr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700"/>
              </a:lnSpc>
              <a:buClr>
                <a:srgbClr val="0A5095"/>
              </a:buClr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700"/>
              </a:lnSpc>
              <a:buClr>
                <a:srgbClr val="0A5095"/>
              </a:buClr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17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17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Способность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выдерживать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высокий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уровень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когнитивной,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эмоциональной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физической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нагрузки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4" y="1635497"/>
            <a:ext cx="7061869" cy="4248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179" y="863409"/>
            <a:ext cx="79208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ДАЕТ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ФИЗИЧЕСКУЮ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ЭНЕРГИЮ?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179" y="3464647"/>
            <a:ext cx="242982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Активность,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массаж,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spc="1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7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аня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,</a:t>
            </a:r>
            <a:r>
              <a:rPr lang="en-US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практики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8474" y="3474647"/>
            <a:ext cx="208823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Сон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3" y="3445697"/>
            <a:ext cx="208823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Сбалансированная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диета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179" y="5875248"/>
            <a:ext cx="2088232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Природные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ритмы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8474" y="5885248"/>
            <a:ext cx="2088232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Музыка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429907"/>
            <a:ext cx="784887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ГДЕ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ТЕРЯЕМ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ЭМОЦИОНАЛЬНУЮ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ЭНЕРГИЮ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7" y="1779513"/>
            <a:ext cx="7658707" cy="3888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7435" y="2063501"/>
            <a:ext cx="1931288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Раздражение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Обида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Вина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Зависть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Страх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...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Беспорядок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Потерянное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Ошибка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Разочарование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…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algn="ctr">
              <a:lnSpc>
                <a:spcPts val="21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8152" y="5744017"/>
            <a:ext cx="3069855" cy="38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ДАЕТ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ЭНЕРГИЮ?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15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5" y="1779511"/>
            <a:ext cx="8226024" cy="4176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735" y="421361"/>
            <a:ext cx="727280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ДАЕТ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ЭМОЦИОНАЛЬНУЮ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ЭНЕРГИЮ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6619" y="2174454"/>
            <a:ext cx="2304256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Новые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впечатления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Музыка</a:t>
            </a: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Общение</a:t>
            </a: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Интересы</a:t>
            </a: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...</a:t>
            </a: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Медитация</a:t>
            </a: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Практика</a:t>
            </a: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Позитивное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мышление</a:t>
            </a: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Эмоциональное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спонсорство</a:t>
            </a:r>
          </a:p>
          <a:p>
            <a:pPr algn="ctr"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...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Капля 25"/>
          <p:cNvSpPr/>
          <p:nvPr/>
        </p:nvSpPr>
        <p:spPr>
          <a:xfrm rot="5400000">
            <a:off x="9041420" y="2242740"/>
            <a:ext cx="2087925" cy="2088232"/>
          </a:xfrm>
          <a:prstGeom prst="teardrop">
            <a:avLst/>
          </a:prstGeom>
          <a:gradFill>
            <a:gsLst>
              <a:gs pos="22000">
                <a:srgbClr val="0A5095"/>
              </a:gs>
              <a:gs pos="84000">
                <a:srgbClr val="00859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5400000">
            <a:off x="6233703" y="2212202"/>
            <a:ext cx="2087925" cy="2088232"/>
          </a:xfrm>
          <a:prstGeom prst="teardrop">
            <a:avLst/>
          </a:prstGeom>
          <a:gradFill>
            <a:gsLst>
              <a:gs pos="22000">
                <a:srgbClr val="0A5095"/>
              </a:gs>
              <a:gs pos="84000">
                <a:srgbClr val="00859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5400000">
            <a:off x="3424796" y="2242738"/>
            <a:ext cx="2087925" cy="2088232"/>
          </a:xfrm>
          <a:prstGeom prst="teardrop">
            <a:avLst/>
          </a:prstGeom>
          <a:gradFill>
            <a:gsLst>
              <a:gs pos="22000">
                <a:srgbClr val="0A5095"/>
              </a:gs>
              <a:gs pos="84000">
                <a:srgbClr val="00859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5735" y="863409"/>
            <a:ext cx="76698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ДАЕТ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ДУХОВНУЮ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ЭНЕРГИЮ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10" y="2853289"/>
            <a:ext cx="720674" cy="945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07" y="2841683"/>
            <a:ext cx="1204012" cy="1204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71" y="2683130"/>
            <a:ext cx="1296208" cy="1296208"/>
          </a:xfrm>
          <a:prstGeom prst="rect">
            <a:avLst/>
          </a:prstGeom>
        </p:spPr>
      </p:pic>
      <p:sp>
        <p:nvSpPr>
          <p:cNvPr id="15" name="Капля 14"/>
          <p:cNvSpPr/>
          <p:nvPr/>
        </p:nvSpPr>
        <p:spPr>
          <a:xfrm rot="5400000">
            <a:off x="678491" y="2202200"/>
            <a:ext cx="2087925" cy="2088232"/>
          </a:xfrm>
          <a:prstGeom prst="teardrop">
            <a:avLst/>
          </a:prstGeom>
          <a:gradFill>
            <a:gsLst>
              <a:gs pos="22000">
                <a:srgbClr val="0A5095"/>
              </a:gs>
              <a:gs pos="84000">
                <a:srgbClr val="00859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7702" y="4484858"/>
            <a:ext cx="244886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ЕДИНСТВО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СО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СВОИМИ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ЦЕННОСТЯМИ</a:t>
            </a:r>
            <a:endParaRPr lang="ru-RU" sz="24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55" y="2853289"/>
            <a:ext cx="1126049" cy="11260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15420" y="4484858"/>
            <a:ext cx="24488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ОСОЗНАНИЕ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СМЫСЛА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23732" y="4484858"/>
            <a:ext cx="244886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ЦЕЛИ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04052" y="4484858"/>
            <a:ext cx="244886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ИДЕНТИЧНОСТЬ</a:t>
            </a:r>
          </a:p>
        </p:txBody>
      </p:sp>
    </p:spTree>
    <p:extLst>
      <p:ext uri="{BB962C8B-B14F-4D97-AF65-F5344CB8AC3E}">
        <p14:creationId xmlns:p14="http://schemas.microsoft.com/office/powerpoint/2010/main" val="15820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Капля 25"/>
          <p:cNvSpPr/>
          <p:nvPr/>
        </p:nvSpPr>
        <p:spPr>
          <a:xfrm rot="5400000">
            <a:off x="9031420" y="2232740"/>
            <a:ext cx="2087925" cy="2088232"/>
          </a:xfrm>
          <a:prstGeom prst="teardrop">
            <a:avLst/>
          </a:prstGeom>
          <a:gradFill>
            <a:gsLst>
              <a:gs pos="22000">
                <a:srgbClr val="0A5095"/>
              </a:gs>
              <a:gs pos="84000">
                <a:srgbClr val="00859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5400000">
            <a:off x="6233703" y="2212202"/>
            <a:ext cx="2087925" cy="2088232"/>
          </a:xfrm>
          <a:prstGeom prst="teardrop">
            <a:avLst/>
          </a:prstGeom>
          <a:gradFill>
            <a:gsLst>
              <a:gs pos="22000">
                <a:srgbClr val="0A5095"/>
              </a:gs>
              <a:gs pos="84000">
                <a:srgbClr val="00859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5400000">
            <a:off x="3464677" y="2232738"/>
            <a:ext cx="2087925" cy="2088232"/>
          </a:xfrm>
          <a:prstGeom prst="teardrop">
            <a:avLst/>
          </a:prstGeom>
          <a:gradFill>
            <a:gsLst>
              <a:gs pos="22000">
                <a:srgbClr val="0A5095"/>
              </a:gs>
              <a:gs pos="84000">
                <a:srgbClr val="00859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5735" y="853409"/>
            <a:ext cx="76698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ДАЕТ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ДУХОВНУЮ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ЭНЕРГИЮ</a:t>
            </a:r>
          </a:p>
        </p:txBody>
      </p:sp>
      <p:sp>
        <p:nvSpPr>
          <p:cNvPr id="15" name="Капля 14"/>
          <p:cNvSpPr/>
          <p:nvPr/>
        </p:nvSpPr>
        <p:spPr>
          <a:xfrm rot="5400000">
            <a:off x="688491" y="2212200"/>
            <a:ext cx="2087925" cy="2088232"/>
          </a:xfrm>
          <a:prstGeom prst="teardrop">
            <a:avLst/>
          </a:prstGeom>
          <a:gradFill>
            <a:gsLst>
              <a:gs pos="22000">
                <a:srgbClr val="0A5095"/>
              </a:gs>
              <a:gs pos="84000">
                <a:srgbClr val="00859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1719" y="4474860"/>
            <a:ext cx="24488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ТВОРЧЕСТВО,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НОВИЗНА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6450" y="4474860"/>
            <a:ext cx="28503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РЕШЕНИЕ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ЗАДАЧ, ИНТЕЛЛЕК-ТУАЛЬНЫЕ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ИГРЫ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34326" y="4474860"/>
            <a:ext cx="24488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ОБУЧЕНИЕ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САМОРАЗВИТИЕ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32639" y="4477919"/>
            <a:ext cx="244886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КНИГИ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23" y="2931641"/>
            <a:ext cx="1001249" cy="10012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92" y="2818093"/>
            <a:ext cx="1114797" cy="11147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4406" y="2827378"/>
            <a:ext cx="1347563" cy="11060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35" y="2931641"/>
            <a:ext cx="1136340" cy="8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727" y="421361"/>
            <a:ext cx="648072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МОИ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ПРИВЫЧКИ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ВОСПОЛНЕНИЯ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ЭНЕРГИИ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graphicFrame>
        <p:nvGraphicFramePr>
          <p:cNvPr id="12" name="Google Shape;637;p17"/>
          <p:cNvGraphicFramePr/>
          <p:nvPr>
            <p:extLst>
              <p:ext uri="{D42A27DB-BD31-4B8C-83A1-F6EECF244321}">
                <p14:modId xmlns:p14="http://schemas.microsoft.com/office/powerpoint/2010/main" val="2007015431"/>
              </p:ext>
            </p:extLst>
          </p:nvPr>
        </p:nvGraphicFramePr>
        <p:xfrm>
          <a:off x="668338" y="1563489"/>
          <a:ext cx="10566509" cy="4614419"/>
        </p:xfrm>
        <a:graphic>
          <a:graphicData uri="http://schemas.openxmlformats.org/drawingml/2006/table">
            <a:tbl>
              <a:tblPr firstRow="1" bandRow="1">
                <a:solidFill>
                  <a:srgbClr val="37A0E0"/>
                </a:solidFill>
              </a:tblPr>
              <a:tblGrid>
                <a:gridCol w="2178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4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9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ИСТОЧНИКИ</a:t>
                      </a:r>
                      <a:r>
                        <a:rPr lang="ru-RU" sz="1200" b="1" u="none" strike="noStrike" cap="none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44000" marR="108000" marT="720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ДЕНЬ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44000" marR="108000" marT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B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НЕДЕЛЯ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44000" marR="108000" marT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B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МЕСЯЦ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44000" marR="108000" marT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B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КВАРТАЛ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44000" marR="108000" marT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B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44000" marR="108000" marT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B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3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rgbClr val="0A5095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ДУХОВНЫЙ</a:t>
                      </a:r>
                      <a:endParaRPr lang="ru-RU" sz="1200" b="1" kern="1200" dirty="0">
                        <a:solidFill>
                          <a:srgbClr val="0A5095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108000" marT="720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Каждое</a:t>
                      </a:r>
                      <a:r>
                        <a:rPr lang="ru-RU" sz="1200" b="0" i="0" u="none" strike="noStrike" cap="none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утро</a:t>
                      </a:r>
                      <a:r>
                        <a:rPr lang="ru-RU" sz="1200" b="0" i="0" u="none" strike="noStrike" cap="none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вспоминаю</a:t>
                      </a:r>
                      <a:r>
                        <a:rPr lang="ru-RU" sz="1200" b="0" i="0" u="none" strike="noStrike" cap="none" spc="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какие</a:t>
                      </a:r>
                      <a:r>
                        <a:rPr lang="ru-RU" sz="1200" b="0" i="0" u="none" strike="noStrike" cap="none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цели</a:t>
                      </a:r>
                      <a:r>
                        <a:rPr lang="ru-RU" sz="1200" b="0" i="0" u="none" strike="noStrike" cap="none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на</a:t>
                      </a:r>
                      <a:r>
                        <a:rPr lang="ru-RU" sz="1200" b="0" i="0" u="none" strike="noStrike" cap="none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день</a:t>
                      </a:r>
                      <a:r>
                        <a:rPr lang="ru-RU" sz="1200" b="0" i="0" u="none" strike="noStrike" cap="none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</a:t>
                      </a:r>
                      <a:r>
                        <a:rPr lang="ru-RU" sz="1200" b="0" i="0" u="none" strike="noStrike" cap="none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ради</a:t>
                      </a:r>
                      <a:r>
                        <a:rPr lang="ru-RU" sz="1200" b="0" i="0" u="none" strike="noStrike" cap="none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чего</a:t>
                      </a:r>
                      <a:r>
                        <a:rPr lang="ru-RU" sz="1200" b="0" i="0" u="none" strike="noStrike" cap="none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я</a:t>
                      </a:r>
                      <a:r>
                        <a:rPr lang="ru-RU" sz="1200" b="0" i="0" u="none" strike="noStrike" cap="none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к</a:t>
                      </a:r>
                      <a:r>
                        <a:rPr lang="ru-RU" sz="1200" b="0" i="0" u="none" strike="noStrike" cap="none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ним</a:t>
                      </a:r>
                      <a:r>
                        <a:rPr lang="ru-RU" sz="1200" b="0" i="0" u="none" strike="noStrike" cap="none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иду.</a:t>
                      </a:r>
                      <a:endParaRPr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Анализирую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свои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цели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ценности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Анализирую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соответствие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того,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что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я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делаю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со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своими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ценностями</a:t>
                      </a:r>
                      <a:endParaRPr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Постановка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новых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целей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во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всех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областях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жизни</a:t>
                      </a:r>
                      <a:endParaRPr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1142C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Постановка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новых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целей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планирование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семьей</a:t>
                      </a:r>
                      <a:endParaRPr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3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УМСТВЕННЫЙ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108000" marT="720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Читаю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книги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статьи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не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менее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мин.</a:t>
                      </a: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Отслеживаю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инновации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не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только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проф.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сфере</a:t>
                      </a: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Читаю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или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слушаю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аудио-книги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художественной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литературы</a:t>
                      </a: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Прохожу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spc="200" dirty="0" smtClean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-RU" sz="1200" b="0" i="0" spc="200" dirty="0" smtClean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1-2х-дневный</a:t>
                      </a:r>
                      <a:r>
                        <a:rPr lang="ru-RU" sz="1200" b="0" i="0" spc="200" dirty="0" smtClean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курс/тренинг</a:t>
                      </a: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Реализую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или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принимаю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участие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реализации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хотя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бы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проекта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6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rgbClr val="0A5095"/>
                          </a:solidFill>
                          <a:latin typeface="+mj-lt"/>
                          <a:ea typeface="+mn-ea"/>
                          <a:cs typeface="Arial"/>
                          <a:sym typeface="Arial"/>
                        </a:rPr>
                        <a:t>ЭМОЦИОНАЛЬНЫЙ</a:t>
                      </a:r>
                      <a:endParaRPr lang="ru-RU" sz="1200" b="1" kern="1200" dirty="0">
                        <a:solidFill>
                          <a:srgbClr val="0A5095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108000" marT="720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1142C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Звонок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друзьям</a:t>
                      </a:r>
                      <a:endParaRPr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1142C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Общение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детьми</a:t>
                      </a:r>
                      <a:endParaRPr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Ужин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родителями</a:t>
                      </a:r>
                      <a:endParaRPr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Встречи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друзьями.</a:t>
                      </a:r>
                      <a:endParaRPr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Посещение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спортивных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мероприятий</a:t>
                      </a:r>
                      <a:endParaRPr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Поездка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новое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место</a:t>
                      </a:r>
                      <a:endParaRPr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Отпуск</a:t>
                      </a:r>
                      <a:r>
                        <a:rPr lang="ru-RU" sz="1200" b="0" i="0" spc="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минимум</a:t>
                      </a:r>
                      <a:r>
                        <a:rPr lang="ru-RU" sz="1200" b="0" i="0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lang="ru-RU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дней</a:t>
                      </a:r>
                      <a:endParaRPr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3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ФИЗИЧЕСКИЙ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108000" marT="720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приседаний</a:t>
                      </a: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раза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выгуливаю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собаку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бегом</a:t>
                      </a: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Катаюсь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на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велосипеде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на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длинные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дистанции</a:t>
                      </a:r>
                      <a:endParaRPr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Играю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футбол,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волейбол</a:t>
                      </a: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Участвую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соревнованиях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и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спартакиадах.</a:t>
                      </a:r>
                      <a:endParaRPr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Слежу</a:t>
                      </a:r>
                      <a:r>
                        <a:rPr lang="ru-RU" sz="1200" b="0" i="0" spc="3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за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своим</a:t>
                      </a:r>
                      <a:r>
                        <a:rPr lang="ru-RU" sz="1200" b="0" i="0" spc="2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здоровьем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(делаю</a:t>
                      </a:r>
                      <a:r>
                        <a:rPr lang="ru-RU" sz="1200" b="0" i="0" spc="10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чек-ап)</a:t>
                      </a:r>
                      <a:endParaRPr sz="1200" b="0" i="0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4000" marR="108000" marT="72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8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Капля 79"/>
          <p:cNvSpPr/>
          <p:nvPr/>
        </p:nvSpPr>
        <p:spPr>
          <a:xfrm rot="5400000" flipV="1">
            <a:off x="3226541" y="1797672"/>
            <a:ext cx="1692000" cy="1693213"/>
          </a:xfrm>
          <a:prstGeom prst="teardrop">
            <a:avLst/>
          </a:prstGeom>
          <a:solidFill>
            <a:srgbClr val="2EA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Капля 78"/>
          <p:cNvSpPr/>
          <p:nvPr/>
        </p:nvSpPr>
        <p:spPr>
          <a:xfrm flipV="1">
            <a:off x="1264149" y="1809513"/>
            <a:ext cx="1597527" cy="1649060"/>
          </a:xfrm>
          <a:prstGeom prst="teardrop">
            <a:avLst/>
          </a:prstGeom>
          <a:solidFill>
            <a:srgbClr val="76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341021" y="2221561"/>
            <a:ext cx="133299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ВЫСОКАЯ</a:t>
            </a:r>
          </a:p>
          <a:p>
            <a:pPr>
              <a:lnSpc>
                <a:spcPts val="2000"/>
              </a:lnSpc>
            </a:pPr>
            <a:r>
              <a:rPr lang="ru-RU" sz="1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ЭНЕРГИЯ</a:t>
            </a:r>
            <a:endParaRPr lang="ru-RU" sz="18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735" y="913947"/>
            <a:ext cx="640871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ЭНЕРГИЯ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НАСТРОЕНИЕ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3" name="Капля 2"/>
          <p:cNvSpPr/>
          <p:nvPr/>
        </p:nvSpPr>
        <p:spPr>
          <a:xfrm>
            <a:off x="1185084" y="3943748"/>
            <a:ext cx="1692000" cy="1692000"/>
          </a:xfrm>
          <a:prstGeom prst="teardrop">
            <a:avLst/>
          </a:prstGeom>
          <a:solidFill>
            <a:srgbClr val="0C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6200000">
            <a:off x="3264209" y="3935232"/>
            <a:ext cx="1692000" cy="1692000"/>
          </a:xfrm>
          <a:prstGeom prst="teardrop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84043" y="2281650"/>
            <a:ext cx="122986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ВЫСОКАЯ</a:t>
            </a:r>
          </a:p>
          <a:p>
            <a:pPr algn="r">
              <a:lnSpc>
                <a:spcPts val="2000"/>
              </a:lnSpc>
            </a:pPr>
            <a:r>
              <a:rPr lang="ru-RU" sz="1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ЭНЕРГИЯ</a:t>
            </a:r>
            <a:endParaRPr lang="ru-RU" sz="18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302447" y="3664428"/>
            <a:ext cx="3600000" cy="1061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245776" y="3622402"/>
            <a:ext cx="3600000" cy="35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30813" y="2815171"/>
            <a:ext cx="128309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400" dirty="0">
                <a:solidFill>
                  <a:schemeClr val="bg1"/>
                </a:solidFill>
                <a:cs typeface="Foco" panose="020B0504050202020203" pitchFamily="34" charset="0"/>
              </a:rPr>
              <a:t>(плохое</a:t>
            </a:r>
            <a:r>
              <a:rPr lang="ru-RU" sz="14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ru-RU" sz="1400" dirty="0" smtClean="0">
              <a:solidFill>
                <a:schemeClr val="bg1"/>
              </a:solidFill>
              <a:cs typeface="Foco" panose="020B0504050202020203" pitchFamily="34" charset="0"/>
            </a:endParaRPr>
          </a:p>
          <a:p>
            <a:pPr algn="r">
              <a:lnSpc>
                <a:spcPts val="1600"/>
              </a:lnSpc>
            </a:pPr>
            <a:r>
              <a:rPr lang="ru-RU" sz="1400" dirty="0" smtClean="0">
                <a:solidFill>
                  <a:schemeClr val="bg1"/>
                </a:solidFill>
                <a:cs typeface="Foco" panose="020B0504050202020203" pitchFamily="34" charset="0"/>
              </a:rPr>
              <a:t>настроение</a:t>
            </a:r>
            <a:r>
              <a:rPr lang="ru-RU" sz="1400" dirty="0">
                <a:solidFill>
                  <a:schemeClr val="bg1"/>
                </a:solidFill>
                <a:cs typeface="Foco" panose="020B0504050202020203" pitchFamily="34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1021" y="2775082"/>
            <a:ext cx="12225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 smtClean="0">
                <a:solidFill>
                  <a:schemeClr val="bg1"/>
                </a:solidFill>
                <a:cs typeface="Foco" panose="020B0504050202020203" pitchFamily="34" charset="0"/>
              </a:rPr>
              <a:t>(хорошее</a:t>
            </a:r>
            <a:r>
              <a:rPr lang="ru-RU" sz="1400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cs typeface="Foco" panose="020B0504050202020203" pitchFamily="34" charset="0"/>
              </a:rPr>
              <a:t>настроение)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1289" y="4175777"/>
            <a:ext cx="111261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НИЗКАЯ</a:t>
            </a:r>
            <a:r>
              <a:rPr lang="ru-RU" sz="1800" b="1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ЭНЕРГИЯ</a:t>
            </a:r>
            <a:endParaRPr lang="ru-RU" sz="18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2033" y="4698806"/>
            <a:ext cx="123187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400" dirty="0">
                <a:solidFill>
                  <a:schemeClr val="bg1"/>
                </a:solidFill>
                <a:cs typeface="Foco" panose="020B0504050202020203" pitchFamily="34" charset="0"/>
              </a:rPr>
              <a:t>(плохое</a:t>
            </a:r>
            <a:r>
              <a:rPr lang="ru-RU" sz="14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cs typeface="Foco" panose="020B0504050202020203" pitchFamily="34" charset="0"/>
              </a:rPr>
              <a:t>настроение)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90685" y="4186980"/>
            <a:ext cx="120703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НИЗКАЯ</a:t>
            </a:r>
            <a:r>
              <a:rPr lang="ru-RU" sz="1800" b="1" spc="3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ЭНЕРГИЯ</a:t>
            </a:r>
            <a:endParaRPr lang="ru-RU" sz="18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0685" y="4710009"/>
            <a:ext cx="148003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 smtClean="0">
                <a:solidFill>
                  <a:schemeClr val="bg1"/>
                </a:solidFill>
                <a:cs typeface="Foco" panose="020B0504050202020203" pitchFamily="34" charset="0"/>
              </a:rPr>
              <a:t>(хорошее</a:t>
            </a:r>
            <a:r>
              <a:rPr lang="ru-RU" sz="1400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cs typeface="Foco" panose="020B0504050202020203" pitchFamily="34" charset="0"/>
              </a:rPr>
              <a:t>настроение)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34710" y="5862371"/>
            <a:ext cx="2088232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buClr>
                <a:srgbClr val="0A5095"/>
              </a:buClr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Настроение</a:t>
            </a:r>
          </a:p>
        </p:txBody>
      </p:sp>
      <p:sp>
        <p:nvSpPr>
          <p:cNvPr id="28" name="TextBox 27"/>
          <p:cNvSpPr txBox="1"/>
          <p:nvPr/>
        </p:nvSpPr>
        <p:spPr>
          <a:xfrm rot="16200000" flipH="1">
            <a:off x="41795" y="3527646"/>
            <a:ext cx="2088232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buClr>
                <a:srgbClr val="0A5095"/>
              </a:buClr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Энергия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743" y="2138328"/>
            <a:ext cx="38067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9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+</a:t>
            </a:r>
            <a:endParaRPr lang="ru-RU" sz="9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6244" y="6023828"/>
            <a:ext cx="2142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9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+</a:t>
            </a:r>
            <a:endParaRPr lang="ru-RU" sz="9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0944" y="5965664"/>
            <a:ext cx="2142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9000" b="1" dirty="0" smtClean="0">
                <a:solidFill>
                  <a:srgbClr val="C00000"/>
                </a:solidFill>
                <a:cs typeface="Foco" panose="020B0504050202020203" pitchFamily="34" charset="0"/>
              </a:rPr>
              <a:t>-</a:t>
            </a:r>
            <a:endParaRPr lang="ru-RU" sz="9000" b="1" dirty="0">
              <a:solidFill>
                <a:srgbClr val="C00000"/>
              </a:solidFill>
              <a:cs typeface="Foco" panose="020B0504050202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1113" y="1864425"/>
            <a:ext cx="38067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9000" b="1" dirty="0" smtClean="0">
                <a:solidFill>
                  <a:srgbClr val="C00000"/>
                </a:solidFill>
                <a:cs typeface="Foco" panose="020B0504050202020203" pitchFamily="34" charset="0"/>
              </a:rPr>
              <a:t>-</a:t>
            </a:r>
            <a:endParaRPr lang="ru-RU" sz="9000" b="1" dirty="0">
              <a:solidFill>
                <a:srgbClr val="C00000"/>
              </a:solidFill>
              <a:cs typeface="Foco" panose="020B0504050202020203" pitchFamily="34" charset="0"/>
            </a:endParaRPr>
          </a:p>
        </p:txBody>
      </p:sp>
      <p:sp>
        <p:nvSpPr>
          <p:cNvPr id="81" name="Капля 80"/>
          <p:cNvSpPr/>
          <p:nvPr/>
        </p:nvSpPr>
        <p:spPr>
          <a:xfrm rot="5400000" flipV="1">
            <a:off x="8792341" y="1831531"/>
            <a:ext cx="1692000" cy="1693213"/>
          </a:xfrm>
          <a:prstGeom prst="teardrop">
            <a:avLst/>
          </a:prstGeom>
          <a:solidFill>
            <a:srgbClr val="2EA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Капля 81"/>
          <p:cNvSpPr/>
          <p:nvPr/>
        </p:nvSpPr>
        <p:spPr>
          <a:xfrm flipV="1">
            <a:off x="6799949" y="1813372"/>
            <a:ext cx="1597527" cy="1649060"/>
          </a:xfrm>
          <a:prstGeom prst="teardrop">
            <a:avLst/>
          </a:prstGeom>
          <a:solidFill>
            <a:srgbClr val="76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8968287" y="2149553"/>
            <a:ext cx="1332992" cy="100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Восторг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Радость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Бодрость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Уверенность</a:t>
            </a:r>
          </a:p>
        </p:txBody>
      </p:sp>
      <p:sp>
        <p:nvSpPr>
          <p:cNvPr id="84" name="Капля 83"/>
          <p:cNvSpPr/>
          <p:nvPr/>
        </p:nvSpPr>
        <p:spPr>
          <a:xfrm>
            <a:off x="6720884" y="3947607"/>
            <a:ext cx="1692000" cy="1692000"/>
          </a:xfrm>
          <a:prstGeom prst="teardrop">
            <a:avLst/>
          </a:prstGeom>
          <a:solidFill>
            <a:srgbClr val="0C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Капля 84"/>
          <p:cNvSpPr/>
          <p:nvPr/>
        </p:nvSpPr>
        <p:spPr>
          <a:xfrm rot="16200000">
            <a:off x="8820009" y="3959091"/>
            <a:ext cx="1692000" cy="1692000"/>
          </a:xfrm>
          <a:prstGeom prst="teardrop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6726415" y="2199642"/>
            <a:ext cx="1504804" cy="100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Гнев</a:t>
            </a:r>
          </a:p>
          <a:p>
            <a:pPr algn="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Злость</a:t>
            </a:r>
          </a:p>
          <a:p>
            <a:pPr algn="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Конфронтация</a:t>
            </a:r>
          </a:p>
          <a:p>
            <a:pPr algn="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Тревога</a:t>
            </a: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6848247" y="3678287"/>
            <a:ext cx="3600000" cy="1061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5400000">
            <a:off x="6791576" y="3636261"/>
            <a:ext cx="3600000" cy="35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39757" y="4093769"/>
            <a:ext cx="139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Грусть</a:t>
            </a:r>
          </a:p>
          <a:p>
            <a:pPr algn="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Печаль</a:t>
            </a:r>
          </a:p>
          <a:p>
            <a:pPr algn="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Упадок</a:t>
            </a:r>
            <a:r>
              <a:rPr lang="ru-RU" sz="14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сил</a:t>
            </a:r>
          </a:p>
          <a:p>
            <a:pPr algn="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Депрессия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07951" y="4104972"/>
            <a:ext cx="1822920" cy="123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Принятие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Спокойствие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Релаксация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cs typeface="Foco" panose="020B0504050202020203" pitchFamily="34" charset="0"/>
              </a:rPr>
              <a:t>Безмятежность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60510" y="5856230"/>
            <a:ext cx="2088232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buClr>
                <a:srgbClr val="0A5095"/>
              </a:buClr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Настроение</a:t>
            </a:r>
          </a:p>
        </p:txBody>
      </p:sp>
      <p:sp>
        <p:nvSpPr>
          <p:cNvPr id="96" name="TextBox 95"/>
          <p:cNvSpPr txBox="1"/>
          <p:nvPr/>
        </p:nvSpPr>
        <p:spPr>
          <a:xfrm rot="16200000" flipH="1">
            <a:off x="5577595" y="3531505"/>
            <a:ext cx="2088232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buClr>
                <a:srgbClr val="0A5095"/>
              </a:buClr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Энергия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223543" y="2142187"/>
            <a:ext cx="38067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9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+</a:t>
            </a:r>
            <a:endParaRPr lang="ru-RU" sz="9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492044" y="6027687"/>
            <a:ext cx="2142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9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+</a:t>
            </a:r>
            <a:endParaRPr lang="ru-RU" sz="9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306744" y="5969523"/>
            <a:ext cx="2142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9000" b="1" dirty="0" smtClean="0">
                <a:solidFill>
                  <a:srgbClr val="C00000"/>
                </a:solidFill>
                <a:cs typeface="Foco" panose="020B0504050202020203" pitchFamily="34" charset="0"/>
              </a:rPr>
              <a:t>-</a:t>
            </a:r>
            <a:endParaRPr lang="ru-RU" sz="9000" b="1" dirty="0">
              <a:solidFill>
                <a:srgbClr val="C00000"/>
              </a:solidFill>
              <a:cs typeface="Foco" panose="020B050405020202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26913" y="1878284"/>
            <a:ext cx="38067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9000" b="1" dirty="0" smtClean="0">
                <a:solidFill>
                  <a:srgbClr val="C00000"/>
                </a:solidFill>
                <a:cs typeface="Foco" panose="020B0504050202020203" pitchFamily="34" charset="0"/>
              </a:rPr>
              <a:t>-</a:t>
            </a:r>
            <a:endParaRPr lang="ru-RU" sz="9000" b="1" dirty="0">
              <a:solidFill>
                <a:srgbClr val="C00000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63057" y="2049057"/>
            <a:ext cx="3197094" cy="1557012"/>
          </a:xfrm>
          <a:prstGeom prst="round2DiagRect">
            <a:avLst/>
          </a:prstGeom>
          <a:solidFill>
            <a:srgbClr val="76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 flipV="1">
            <a:off x="1188976" y="4036020"/>
            <a:ext cx="3197094" cy="1558800"/>
          </a:xfrm>
          <a:prstGeom prst="round2Diag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990596" y="2025537"/>
            <a:ext cx="3196800" cy="1558800"/>
          </a:xfrm>
          <a:prstGeom prst="round2DiagRect">
            <a:avLst/>
          </a:prstGeom>
          <a:solidFill>
            <a:srgbClr val="31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 flipV="1">
            <a:off x="5006515" y="4013435"/>
            <a:ext cx="3196800" cy="1558800"/>
          </a:xfrm>
          <a:prstGeom prst="round2DiagRect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9979" y="841591"/>
            <a:ext cx="5616624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ЭНЕРГИЯ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НАСТРОЕНИЕ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5841" y="2251885"/>
            <a:ext cx="2813634" cy="90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Бороться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за</a:t>
            </a:r>
            <a:r>
              <a:rPr lang="ru-RU" sz="13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права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Использовать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критическое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мышление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Добывать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новую</a:t>
            </a:r>
            <a:r>
              <a:rPr lang="ru-RU" sz="13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информацию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80933" y="3795737"/>
            <a:ext cx="6876000" cy="1061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809333" y="3813815"/>
            <a:ext cx="3708000" cy="35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0095" y="4219408"/>
            <a:ext cx="277542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Редактировать</a:t>
            </a:r>
            <a:r>
              <a:rPr lang="ru-RU" sz="13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документы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Составлять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отчеты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Проверять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ошибки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Анализировать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3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искать</a:t>
            </a:r>
            <a:r>
              <a:rPr lang="ru-RU" sz="13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причины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проблем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9038" y="5930030"/>
            <a:ext cx="2088232" cy="35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Настроение</a:t>
            </a:r>
          </a:p>
        </p:txBody>
      </p:sp>
      <p:sp>
        <p:nvSpPr>
          <p:cNvPr id="20" name="TextBox 19"/>
          <p:cNvSpPr txBox="1"/>
          <p:nvPr/>
        </p:nvSpPr>
        <p:spPr>
          <a:xfrm rot="16200000" flipH="1">
            <a:off x="-240263" y="3679051"/>
            <a:ext cx="2088232" cy="35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Энергия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805" y="2101529"/>
            <a:ext cx="380679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5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+</a:t>
            </a:r>
            <a:endParaRPr lang="ru-RU" sz="5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25606" y="5882047"/>
            <a:ext cx="21427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50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+</a:t>
            </a:r>
            <a:endParaRPr lang="ru-RU" sz="50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3097" y="5940030"/>
            <a:ext cx="2142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6600" b="1" dirty="0" smtClean="0">
                <a:solidFill>
                  <a:srgbClr val="C00000"/>
                </a:solidFill>
                <a:cs typeface="Foco" panose="020B0504050202020203" pitchFamily="34" charset="0"/>
              </a:rPr>
              <a:t>-</a:t>
            </a:r>
            <a:endParaRPr lang="ru-RU" sz="6600" b="1" dirty="0">
              <a:solidFill>
                <a:srgbClr val="C00000"/>
              </a:solidFill>
              <a:cs typeface="Foco" panose="020B0504050202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693004" y="5121651"/>
            <a:ext cx="2142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6600" b="1" dirty="0" smtClean="0">
                <a:solidFill>
                  <a:srgbClr val="C00000"/>
                </a:solidFill>
                <a:cs typeface="Foco" panose="020B0504050202020203" pitchFamily="34" charset="0"/>
              </a:rPr>
              <a:t>-</a:t>
            </a:r>
            <a:endParaRPr lang="ru-RU" sz="6600" b="1" dirty="0">
              <a:solidFill>
                <a:srgbClr val="C00000"/>
              </a:solidFill>
              <a:cs typeface="Foco" panose="020B0504050202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30943" y="2231561"/>
            <a:ext cx="2813634" cy="90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Вдохновлять</a:t>
            </a:r>
            <a:r>
              <a:rPr lang="ru-RU" sz="13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команду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Проводить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мозговой</a:t>
            </a:r>
            <a:r>
              <a:rPr lang="ru-RU" sz="13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штурм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Решать</a:t>
            </a:r>
            <a:r>
              <a:rPr lang="ru-RU" sz="13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творческие</a:t>
            </a:r>
            <a:r>
              <a:rPr lang="ru-RU" sz="13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задачи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Изучать</a:t>
            </a:r>
            <a:r>
              <a:rPr lang="ru-RU" sz="13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новое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5197" y="4199084"/>
            <a:ext cx="2775423" cy="131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Достигать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соглашения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ru-RU" sz="1300" b="1" dirty="0" smtClean="0">
              <a:solidFill>
                <a:schemeClr val="bg1"/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300" b="1" spc="3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решать</a:t>
            </a:r>
            <a:r>
              <a:rPr lang="ru-RU" sz="13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конфликты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Общаться</a:t>
            </a:r>
            <a:r>
              <a:rPr lang="ru-RU" sz="13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с</a:t>
            </a:r>
            <a:r>
              <a:rPr lang="ru-RU" sz="13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близкими</a:t>
            </a:r>
            <a:r>
              <a:rPr lang="ru-RU" sz="13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3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друзьями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Самоанализ</a:t>
            </a:r>
            <a:r>
              <a:rPr lang="ru-RU" sz="13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3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саморазвитие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Отдых</a:t>
            </a:r>
            <a:r>
              <a:rPr lang="ru-RU" sz="13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3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cs typeface="Foco" panose="020B0504050202020203" pitchFamily="34" charset="0"/>
              </a:rPr>
              <a:t>восстановление</a:t>
            </a:r>
          </a:p>
        </p:txBody>
      </p:sp>
    </p:spTree>
    <p:extLst>
      <p:ext uri="{BB962C8B-B14F-4D97-AF65-F5344CB8AC3E}">
        <p14:creationId xmlns:p14="http://schemas.microsoft.com/office/powerpoint/2010/main" val="10509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1721" y="1774043"/>
            <a:ext cx="4248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Илья</a:t>
            </a:r>
            <a:r>
              <a:rPr lang="ru-RU" sz="28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Александрович</a:t>
            </a:r>
            <a:r>
              <a:rPr lang="ru-RU" sz="28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cs typeface="Foco" panose="020B0504050202020203" pitchFamily="34" charset="0"/>
              </a:rPr>
              <a:t>Поблагуев</a:t>
            </a:r>
            <a:endParaRPr lang="ru-RU" sz="28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2119" y="1825942"/>
            <a:ext cx="2880320" cy="91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Технический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руководитель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службы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главного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</a:p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энергетика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АО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«Апатит»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23727" y="2877965"/>
            <a:ext cx="6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3108031"/>
            <a:ext cx="425267" cy="536104"/>
          </a:xfrm>
          <a:prstGeom prst="rect">
            <a:avLst/>
          </a:prstGeom>
        </p:spPr>
      </p:pic>
      <p:sp>
        <p:nvSpPr>
          <p:cNvPr id="25" name="Google Shape;92;p1"/>
          <p:cNvSpPr txBox="1"/>
          <p:nvPr/>
        </p:nvSpPr>
        <p:spPr>
          <a:xfrm>
            <a:off x="446803" y="3775322"/>
            <a:ext cx="3563308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Стаж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работы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ГК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«ФосАгро»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ru-RU" sz="13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500"/>
              </a:lnSpc>
            </a:pPr>
            <a:r>
              <a:rPr lang="ru-RU" sz="13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14</a:t>
            </a:r>
            <a:r>
              <a:rPr lang="ru-RU" sz="1300" spc="2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лет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ru-RU" sz="1300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11" y="3112045"/>
            <a:ext cx="425267" cy="532089"/>
          </a:xfrm>
          <a:prstGeom prst="rect">
            <a:avLst/>
          </a:prstGeom>
        </p:spPr>
      </p:pic>
      <p:sp>
        <p:nvSpPr>
          <p:cNvPr id="27" name="Google Shape;92;p1"/>
          <p:cNvSpPr txBox="1"/>
          <p:nvPr/>
        </p:nvSpPr>
        <p:spPr>
          <a:xfrm>
            <a:off x="3434047" y="3775322"/>
            <a:ext cx="4320480" cy="105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Призер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индивидуального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рейтинга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программы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Кадрового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резерва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ТОП-40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2024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году,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руководитель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лучшего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проекта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2023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года</a:t>
            </a:r>
          </a:p>
          <a:p>
            <a:pPr lvl="0">
              <a:lnSpc>
                <a:spcPts val="1500"/>
              </a:lnSpc>
            </a:pPr>
            <a:endParaRPr lang="ru-RU" sz="1300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500"/>
              </a:lnSpc>
            </a:pPr>
            <a:endParaRPr lang="ru-RU" sz="1300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4672976"/>
            <a:ext cx="425267" cy="536104"/>
          </a:xfrm>
          <a:prstGeom prst="rect">
            <a:avLst/>
          </a:prstGeom>
        </p:spPr>
      </p:pic>
      <p:sp>
        <p:nvSpPr>
          <p:cNvPr id="29" name="Google Shape;92;p1"/>
          <p:cNvSpPr txBox="1"/>
          <p:nvPr/>
        </p:nvSpPr>
        <p:spPr>
          <a:xfrm>
            <a:off x="426803" y="5320267"/>
            <a:ext cx="277122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Опыт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работы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на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производственных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площадках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Череповце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Волхове,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а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также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центральном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офисе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г.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Москве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55" y="4705087"/>
            <a:ext cx="425267" cy="532089"/>
          </a:xfrm>
          <a:prstGeom prst="rect">
            <a:avLst/>
          </a:prstGeom>
        </p:spPr>
      </p:pic>
      <p:sp>
        <p:nvSpPr>
          <p:cNvPr id="34" name="Google Shape;92;p1"/>
          <p:cNvSpPr txBox="1"/>
          <p:nvPr/>
        </p:nvSpPr>
        <p:spPr>
          <a:xfrm>
            <a:off x="3424047" y="5329184"/>
            <a:ext cx="3960440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Благодарственное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письмо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Генерального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директора</a:t>
            </a:r>
            <a:r>
              <a:rPr lang="ru-RU" sz="1300" spc="1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(май</a:t>
            </a:r>
            <a:r>
              <a:rPr lang="ru-RU" sz="1300" spc="3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2015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года)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Диплом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Российского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союза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химиков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(май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2023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года)</a:t>
            </a:r>
          </a:p>
        </p:txBody>
      </p:sp>
    </p:spTree>
    <p:extLst>
      <p:ext uri="{BB962C8B-B14F-4D97-AF65-F5344CB8AC3E}">
        <p14:creationId xmlns:p14="http://schemas.microsoft.com/office/powerpoint/2010/main" val="41297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872856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ПОДВЕДЕМ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ИТОГИ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35" y="2213256"/>
            <a:ext cx="813630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buClr>
                <a:srgbClr val="0A5095"/>
              </a:buClr>
            </a:pP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26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того,</a:t>
            </a:r>
            <a:r>
              <a:rPr lang="ru-RU" sz="26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чтобы</a:t>
            </a:r>
            <a:r>
              <a:rPr lang="ru-RU" sz="26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быть</a:t>
            </a:r>
            <a:r>
              <a:rPr lang="ru-RU" sz="26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эффективным</a:t>
            </a:r>
            <a:r>
              <a:rPr lang="ru-RU" sz="26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6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900"/>
              </a:lnSpc>
              <a:buClr>
                <a:srgbClr val="0A5095"/>
              </a:buClr>
            </a:pPr>
            <a:r>
              <a:rPr lang="ru-RU" sz="26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26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добиваться</a:t>
            </a:r>
            <a:r>
              <a:rPr lang="ru-RU" sz="26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успехов</a:t>
            </a:r>
            <a:r>
              <a:rPr lang="ru-RU" sz="26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во</a:t>
            </a:r>
            <a:r>
              <a:rPr lang="ru-RU" sz="26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всех</a:t>
            </a:r>
            <a:r>
              <a:rPr lang="ru-RU" sz="26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сферах</a:t>
            </a:r>
            <a:r>
              <a:rPr lang="ru-RU" sz="26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600" b="1" dirty="0">
                <a:solidFill>
                  <a:srgbClr val="0A5095"/>
                </a:solidFill>
                <a:cs typeface="Foco" panose="020B0504050202020203" pitchFamily="34" charset="0"/>
              </a:rPr>
              <a:t>жизни: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9791" y="3352425"/>
            <a:ext cx="526319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Избавляйтесь</a:t>
            </a:r>
            <a:r>
              <a:rPr lang="ru-RU" sz="24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поглотителей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времени</a:t>
            </a:r>
          </a:p>
          <a:p>
            <a:pPr>
              <a:lnSpc>
                <a:spcPts val="2600"/>
              </a:lnSpc>
              <a:buClr>
                <a:srgbClr val="0A5095"/>
              </a:buClr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Формируйте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привычки,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которые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восполняют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вашу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энергию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9" y="3452731"/>
            <a:ext cx="288000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9" y="4412545"/>
            <a:ext cx="288000" cy="2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83969" y="3362425"/>
            <a:ext cx="526319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Планируйте</a:t>
            </a:r>
            <a:r>
              <a:rPr lang="ru-RU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свое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учетом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энергии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настроения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  <a:buClr>
                <a:srgbClr val="0A5095"/>
              </a:buClr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Сосредоточьтесь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занятости,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</a:t>
            </a:r>
            <a:r>
              <a:rPr lang="ru-RU" sz="24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результативности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27" y="3452731"/>
            <a:ext cx="288000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27" y="441254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039" y="2437585"/>
            <a:ext cx="554461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СПАСИБО</a:t>
            </a:r>
            <a:r>
              <a:rPr lang="ru-RU" sz="55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ЗА</a:t>
            </a:r>
            <a:r>
              <a:rPr lang="ru-RU" sz="55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ВНИМАНИЕ!</a:t>
            </a:r>
          </a:p>
          <a:p>
            <a:endParaRPr lang="ru-RU" sz="5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802" y="873409"/>
            <a:ext cx="702801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ЛИЧНАЯ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ЭФФЕКТИВНОСТЬ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611" y="2599233"/>
            <a:ext cx="3356500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Личная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эффективность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3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20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результативное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достижение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целей.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она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позволяет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двигаться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текущего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состояния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желаемое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охватывает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всю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жизнь.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189101" y="2617393"/>
            <a:ext cx="2304000" cy="2304256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42439" y="2535385"/>
            <a:ext cx="393166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УПРАВЛЕНИЕ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ВРЕМЕНЕМ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=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УПРАВЛЕНИЕ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ЖИЗНЬЮ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7482" y="3458181"/>
            <a:ext cx="393166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МЕЧТА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→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ЦЕЛЬ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2439" y="4057553"/>
            <a:ext cx="393166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СОХРАНЕНИЕ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СИЛ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ЭНЕРГИИ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841939"/>
            <a:ext cx="698477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ВРЕМЯ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–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НЕВОСПОЛНИМЫЙ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РЕСУРС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6135" y="2584293"/>
            <a:ext cx="295232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 err="1">
                <a:solidFill>
                  <a:srgbClr val="0A5095"/>
                </a:solidFill>
                <a:cs typeface="Foco" panose="020B0504050202020203" pitchFamily="34" charset="0"/>
              </a:rPr>
              <a:t>Хронос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биологическое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</a:p>
          <a:p>
            <a:pPr>
              <a:lnSpc>
                <a:spcPts val="2600"/>
              </a:lnSpc>
            </a:pPr>
            <a:r>
              <a:rPr lang="ru-RU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b="1" dirty="0" err="1">
                <a:solidFill>
                  <a:srgbClr val="0A5095"/>
                </a:solidFill>
                <a:cs typeface="Foco" panose="020B0504050202020203" pitchFamily="34" charset="0"/>
              </a:rPr>
              <a:t>Кайрос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качество</a:t>
            </a:r>
            <a:r>
              <a:rPr lang="ru-RU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проживаемого</a:t>
            </a:r>
            <a:r>
              <a:rPr lang="ru-RU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времени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16" y="2355577"/>
            <a:ext cx="3096344" cy="30963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6762900" y="4451702"/>
            <a:ext cx="144079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700" b="1" dirty="0" err="1">
                <a:solidFill>
                  <a:srgbClr val="0A5095"/>
                </a:solidFill>
                <a:cs typeface="Foco" panose="020B0504050202020203" pitchFamily="34" charset="0"/>
              </a:rPr>
              <a:t>Кайрос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8837" y="5378722"/>
            <a:ext cx="237169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700" b="1" dirty="0" err="1" smtClean="0">
                <a:solidFill>
                  <a:srgbClr val="0A5095"/>
                </a:solidFill>
                <a:cs typeface="Foco" panose="020B0504050202020203" pitchFamily="34" charset="0"/>
              </a:rPr>
              <a:t>Хронос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28488" y="1815714"/>
            <a:ext cx="2879725" cy="441189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012" y="824831"/>
            <a:ext cx="698477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ВРЕМЯ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–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НЕВОСПОЛНИМЫЙ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РЕСУРС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735" y="2680867"/>
            <a:ext cx="4333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мы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тратим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время?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Как</a:t>
            </a:r>
            <a:r>
              <a:rPr lang="ru-RU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влияет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будущее?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72" y="2670867"/>
            <a:ext cx="43076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Находить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подходящее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ремя</a:t>
            </a:r>
            <a:r>
              <a:rPr lang="ru-RU" sz="24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24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выполнения</a:t>
            </a:r>
            <a:r>
              <a:rPr lang="ru-RU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задач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585" y="4841107"/>
            <a:ext cx="3659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Расставить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приоритеты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4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делать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то,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важно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6360" y="4821107"/>
            <a:ext cx="3782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Избавиться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бессмысленных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6" y="1855103"/>
            <a:ext cx="619793" cy="619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6" y="3942104"/>
            <a:ext cx="639329" cy="6397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50" y="3837088"/>
            <a:ext cx="783745" cy="7837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99" y="1711087"/>
            <a:ext cx="631420" cy="7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27" y="847192"/>
            <a:ext cx="662473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ПОГЛОТИТЕЛИ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ВРЕМЕНИ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825" y="1861521"/>
            <a:ext cx="4698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Неумение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нежелание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планировать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Привычка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браться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несколько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дел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одновременно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Неумение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расставлять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делах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приоритеты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Отсутствие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наличие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размытого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представления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результате,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нечеткая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цель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Желание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быть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всех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полезным,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неумение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отказать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твердо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сказать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«НЕТ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!»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7" y="1928731"/>
            <a:ext cx="198000" cy="19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7" y="2733641"/>
            <a:ext cx="198000" cy="19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7" y="3471745"/>
            <a:ext cx="198000" cy="19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7" y="3973621"/>
            <a:ext cx="198000" cy="19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7" y="4724464"/>
            <a:ext cx="198000" cy="19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8465" y="1881521"/>
            <a:ext cx="441043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Отвлекающие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телефонные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разговоры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Привычка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пролет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проводить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игрой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компьютерные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игры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просмотром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телевизора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Общение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социальных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сетях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различных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чатах,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привычка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постоянно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каждые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5-10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минут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брать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руки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телефон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83" y="1945665"/>
            <a:ext cx="198000" cy="19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83" y="2462543"/>
            <a:ext cx="198000" cy="19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83" y="3473837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727" y="421361"/>
            <a:ext cx="7200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БОРОТЬСЯ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ПОГЛОТИТЕЛЯМИ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ВРЕМЕНИ?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26535" y="2743646"/>
            <a:ext cx="345638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ПРИМЕРЫ: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26535" y="3094460"/>
            <a:ext cx="3024336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Ограничить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телефонные</a:t>
            </a:r>
            <a:r>
              <a:rPr lang="ru-RU" sz="15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разговоры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web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-серфинг</a:t>
            </a:r>
          </a:p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Выделить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анализа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дня</a:t>
            </a:r>
          </a:p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Уделить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планированию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выполнению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важных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задач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39871" y="2686501"/>
            <a:ext cx="3456384" cy="38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СТРУКТУРИРОВАНИЕ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9489" y="2998817"/>
            <a:ext cx="1557147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(хронометраж)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727" y="4043207"/>
            <a:ext cx="1728192" cy="38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ВРЕМЕНИ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727" y="4375523"/>
            <a:ext cx="252028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соотнесение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видов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деятельности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временной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шкалой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6636" y="4044199"/>
            <a:ext cx="3057522" cy="38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ПРОСТРАНСТВА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6636" y="4346515"/>
            <a:ext cx="25202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группировка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основе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логического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основания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31839" y="3194841"/>
            <a:ext cx="936104" cy="648072"/>
          </a:xfrm>
          <a:prstGeom prst="straightConnector1">
            <a:avLst/>
          </a:prstGeom>
          <a:ln w="34925">
            <a:solidFill>
              <a:srgbClr val="0A5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84167" y="3180989"/>
            <a:ext cx="936104" cy="648072"/>
          </a:xfrm>
          <a:prstGeom prst="straightConnector1">
            <a:avLst/>
          </a:prstGeom>
          <a:ln w="34925">
            <a:solidFill>
              <a:srgbClr val="0A5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431361"/>
            <a:ext cx="63367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БОРОТЬСЯ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ПОГЛОТИТЕЛЯМИ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ВРЕМЕНИ?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2359" y="1983334"/>
            <a:ext cx="3811848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Лекции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5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Поиск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информации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интернете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курсовой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35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Болтовня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одногруппниками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40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мин.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Чтение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литературы,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подготовка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семинару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Просмотр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социальных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сетей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мессенджеров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3,5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3" y="2047478"/>
            <a:ext cx="198000" cy="19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3" y="2568509"/>
            <a:ext cx="198000" cy="19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3" y="3309541"/>
            <a:ext cx="198000" cy="19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3" y="4092908"/>
            <a:ext cx="198000" cy="19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74287" y="1963334"/>
            <a:ext cx="4531927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Перекус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40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мин.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Общение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друзьями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1,5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часа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Игры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телефоне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45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мин.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Прогулка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городу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1,5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часа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Покупка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продуктов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магазине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Приготовление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еды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50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мин.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Сон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5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часов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5" y="2030544"/>
            <a:ext cx="198000" cy="19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5" y="2521519"/>
            <a:ext cx="198000" cy="19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5" y="3054662"/>
            <a:ext cx="198000" cy="19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5" y="3584413"/>
            <a:ext cx="198000" cy="19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5" y="4083769"/>
            <a:ext cx="198000" cy="198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3" y="4856429"/>
            <a:ext cx="198000" cy="19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5" y="4544915"/>
            <a:ext cx="198000" cy="19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5" y="5067702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421361"/>
            <a:ext cx="67687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БОРОТЬСЯ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ПОГЛОТИТЕЛЯМИ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ВРЕМЕНИ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?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972" y="2197498"/>
            <a:ext cx="3167116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ru-RU" sz="2800" b="1" dirty="0">
                <a:solidFill>
                  <a:srgbClr val="0A5095"/>
                </a:solidFill>
                <a:cs typeface="Foco" panose="020B0504050202020203" pitchFamily="34" charset="0"/>
              </a:rPr>
              <a:t>Материализация</a:t>
            </a:r>
            <a:r>
              <a:rPr lang="ru-RU" sz="2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8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100"/>
              </a:lnSpc>
            </a:pPr>
            <a:r>
              <a:rPr lang="ru-RU" sz="2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информации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99053" y="3549901"/>
            <a:ext cx="6047362" cy="1728192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178463" y="3452167"/>
            <a:ext cx="326216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ПРИМЕРЫ: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8463" y="3802981"/>
            <a:ext cx="3888432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Запуск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таймера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время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выполнения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дел</a:t>
            </a:r>
          </a:p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Визуализация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принятых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правил,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процедур,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планов</a:t>
            </a:r>
          </a:p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Перенос</a:t>
            </a:r>
            <a:r>
              <a:rPr lang="ru-RU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планов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головы</a:t>
            </a:r>
            <a:r>
              <a:rPr lang="ru-RU" sz="15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бумагу</a:t>
            </a:r>
          </a:p>
          <a:p>
            <a:pPr marL="285750" indent="-285750">
              <a:lnSpc>
                <a:spcPts val="19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Ведение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электронного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календаря</a:t>
            </a:r>
            <a:r>
              <a:rPr lang="ru-RU" sz="15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задач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2734" y="2252235"/>
            <a:ext cx="659229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20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перенос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важной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информации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устной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формы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внешние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носители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целью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высвобождения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времени.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912</Words>
  <Application>Microsoft Office PowerPoint</Application>
  <PresentationFormat>Произвольный</PresentationFormat>
  <Paragraphs>278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Foco</vt:lpstr>
      <vt:lpstr>Noto Sans Symbols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Павлова Алена Андреевна</cp:lastModifiedBy>
  <cp:revision>125</cp:revision>
  <dcterms:created xsi:type="dcterms:W3CDTF">2024-02-20T11:12:56Z</dcterms:created>
  <dcterms:modified xsi:type="dcterms:W3CDTF">2026-06-05T06:44:53Z</dcterms:modified>
</cp:coreProperties>
</file>