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4" r:id="rId4"/>
    <p:sldId id="275" r:id="rId5"/>
    <p:sldId id="258" r:id="rId6"/>
    <p:sldId id="259" r:id="rId7"/>
    <p:sldId id="260" r:id="rId8"/>
    <p:sldId id="270" r:id="rId9"/>
    <p:sldId id="261" r:id="rId10"/>
    <p:sldId id="272" r:id="rId11"/>
    <p:sldId id="273" r:id="rId12"/>
    <p:sldId id="263" r:id="rId13"/>
    <p:sldId id="262" r:id="rId14"/>
    <p:sldId id="277" r:id="rId15"/>
    <p:sldId id="276" r:id="rId16"/>
    <p:sldId id="278" r:id="rId17"/>
    <p:sldId id="279" r:id="rId18"/>
    <p:sldId id="280" r:id="rId19"/>
    <p:sldId id="266" r:id="rId20"/>
    <p:sldId id="281" r:id="rId21"/>
    <p:sldId id="264" r:id="rId22"/>
    <p:sldId id="26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21"/>
    <p:restoredTop sz="96405"/>
  </p:normalViewPr>
  <p:slideViewPr>
    <p:cSldViewPr snapToGrid="0" snapToObjects="1">
      <p:cViewPr varScale="1">
        <p:scale>
          <a:sx n="86" d="100"/>
          <a:sy n="86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C30F19-D1AC-8C4A-A3A3-847E4A9198AA}" type="doc">
      <dgm:prSet loTypeId="urn:microsoft.com/office/officeart/2005/8/layout/pyramid2" loCatId="" qsTypeId="urn:microsoft.com/office/officeart/2005/8/quickstyle/simple1" qsCatId="simple" csTypeId="urn:microsoft.com/office/officeart/2005/8/colors/accent1_2" csCatId="accent1" phldr="1"/>
      <dgm:spPr/>
    </dgm:pt>
    <dgm:pt modelId="{6CF54207-3E9A-6241-AAD5-A9FA3944363D}">
      <dgm:prSet phldrT="[Текст]" custT="1"/>
      <dgm:spPr>
        <a:ln w="25400">
          <a:solidFill>
            <a:schemeClr val="accent2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400" dirty="0">
              <a:solidFill>
                <a:schemeClr val="accent2">
                  <a:lumMod val="75000"/>
                </a:schemeClr>
              </a:solidFill>
            </a:rPr>
            <a:t>Национальная платформа цифрового государственного управления сельским хозяйством </a:t>
          </a:r>
        </a:p>
        <a:p>
          <a:pPr>
            <a:spcAft>
              <a:spcPts val="0"/>
            </a:spcAft>
          </a:pPr>
          <a:r>
            <a:rPr lang="ru-RU" sz="2400" dirty="0">
              <a:solidFill>
                <a:schemeClr val="accent2">
                  <a:lumMod val="75000"/>
                </a:schemeClr>
              </a:solidFill>
            </a:rPr>
            <a:t>«Цифровое сельское хозяйство»</a:t>
          </a:r>
        </a:p>
      </dgm:t>
    </dgm:pt>
    <dgm:pt modelId="{066975B4-D06F-054C-AD4F-31738FAE35D1}" type="parTrans" cxnId="{94E1AA5B-B9B5-A74C-9F4A-2721B1B56229}">
      <dgm:prSet/>
      <dgm:spPr/>
      <dgm:t>
        <a:bodyPr/>
        <a:lstStyle/>
        <a:p>
          <a:endParaRPr lang="ru-RU"/>
        </a:p>
      </dgm:t>
    </dgm:pt>
    <dgm:pt modelId="{4E5C0986-88B8-5E4D-9FAF-4C3F8EC21B88}" type="sibTrans" cxnId="{94E1AA5B-B9B5-A74C-9F4A-2721B1B56229}">
      <dgm:prSet/>
      <dgm:spPr/>
      <dgm:t>
        <a:bodyPr/>
        <a:lstStyle/>
        <a:p>
          <a:endParaRPr lang="ru-RU"/>
        </a:p>
      </dgm:t>
    </dgm:pt>
    <dgm:pt modelId="{0D6BAB05-74CC-6C46-B44A-969B7F0C40A0}">
      <dgm:prSet phldrT="[Текст]" custT="1"/>
      <dgm:spPr>
        <a:ln w="25400">
          <a:solidFill>
            <a:schemeClr val="accent2"/>
          </a:solidFill>
        </a:ln>
      </dgm:spPr>
      <dgm:t>
        <a:bodyPr/>
        <a:lstStyle/>
        <a:p>
          <a:r>
            <a:rPr lang="ru-RU" sz="2800" dirty="0">
              <a:solidFill>
                <a:schemeClr val="accent2">
                  <a:lumMod val="75000"/>
                </a:schemeClr>
              </a:solidFill>
            </a:rPr>
            <a:t>Модуль Агрорешения</a:t>
          </a:r>
        </a:p>
      </dgm:t>
    </dgm:pt>
    <dgm:pt modelId="{B8F6E017-6A1D-D446-B479-4CB341B04406}" type="parTrans" cxnId="{F5F6F758-AAAE-C549-8A06-4B66EE995B23}">
      <dgm:prSet/>
      <dgm:spPr/>
      <dgm:t>
        <a:bodyPr/>
        <a:lstStyle/>
        <a:p>
          <a:endParaRPr lang="ru-RU"/>
        </a:p>
      </dgm:t>
    </dgm:pt>
    <dgm:pt modelId="{3C1A21E9-D02C-E745-89E1-365A4E8924CE}" type="sibTrans" cxnId="{F5F6F758-AAAE-C549-8A06-4B66EE995B23}">
      <dgm:prSet/>
      <dgm:spPr/>
      <dgm:t>
        <a:bodyPr/>
        <a:lstStyle/>
        <a:p>
          <a:endParaRPr lang="ru-RU"/>
        </a:p>
      </dgm:t>
    </dgm:pt>
    <dgm:pt modelId="{133B2D31-642B-EE44-BE33-B1A9F02A455A}">
      <dgm:prSet phldrT="[Текст]" custT="1"/>
      <dgm:spPr>
        <a:ln w="25400">
          <a:solidFill>
            <a:schemeClr val="accent2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400" dirty="0">
              <a:solidFill>
                <a:schemeClr val="accent2">
                  <a:lumMod val="75000"/>
                </a:schemeClr>
              </a:solidFill>
            </a:rPr>
            <a:t>Отраслевая электронная </a:t>
          </a:r>
        </a:p>
        <a:p>
          <a:pPr>
            <a:spcAft>
              <a:spcPts val="0"/>
            </a:spcAft>
          </a:pPr>
          <a:r>
            <a:rPr lang="ru-RU" sz="2400" dirty="0">
              <a:solidFill>
                <a:schemeClr val="accent2">
                  <a:lumMod val="75000"/>
                </a:schemeClr>
              </a:solidFill>
            </a:rPr>
            <a:t>образовательная среда </a:t>
          </a:r>
        </a:p>
        <a:p>
          <a:pPr>
            <a:spcAft>
              <a:spcPts val="0"/>
            </a:spcAft>
          </a:pPr>
          <a:r>
            <a:rPr lang="ru-RU" sz="2400" dirty="0">
              <a:solidFill>
                <a:schemeClr val="accent2">
                  <a:lumMod val="75000"/>
                </a:schemeClr>
              </a:solidFill>
            </a:rPr>
            <a:t>«Земля знаний»</a:t>
          </a:r>
        </a:p>
      </dgm:t>
    </dgm:pt>
    <dgm:pt modelId="{3403F67C-1199-6249-81A8-A03210E1F003}" type="parTrans" cxnId="{7D19BB47-58D6-FD44-8515-FB73085EB389}">
      <dgm:prSet/>
      <dgm:spPr/>
      <dgm:t>
        <a:bodyPr/>
        <a:lstStyle/>
        <a:p>
          <a:endParaRPr lang="ru-RU"/>
        </a:p>
      </dgm:t>
    </dgm:pt>
    <dgm:pt modelId="{3DED87AC-6F1D-414B-89DE-25CA909C1F6F}" type="sibTrans" cxnId="{7D19BB47-58D6-FD44-8515-FB73085EB389}">
      <dgm:prSet/>
      <dgm:spPr/>
      <dgm:t>
        <a:bodyPr/>
        <a:lstStyle/>
        <a:p>
          <a:endParaRPr lang="ru-RU"/>
        </a:p>
      </dgm:t>
    </dgm:pt>
    <dgm:pt modelId="{C77C1EBA-716A-854C-B955-1FFD0D1BA34C}" type="pres">
      <dgm:prSet presAssocID="{BDC30F19-D1AC-8C4A-A3A3-847E4A9198AA}" presName="compositeShape" presStyleCnt="0">
        <dgm:presLayoutVars>
          <dgm:dir/>
          <dgm:resizeHandles/>
        </dgm:presLayoutVars>
      </dgm:prSet>
      <dgm:spPr/>
    </dgm:pt>
    <dgm:pt modelId="{0A643BF5-6057-9842-B01E-231D1E8DCAE6}" type="pres">
      <dgm:prSet presAssocID="{BDC30F19-D1AC-8C4A-A3A3-847E4A9198AA}" presName="pyramid" presStyleLbl="node1" presStyleIdx="0" presStyleCnt="1"/>
      <dgm:spPr/>
    </dgm:pt>
    <dgm:pt modelId="{C44A7E9B-7E23-5D43-BACF-9DB848D17F4E}" type="pres">
      <dgm:prSet presAssocID="{BDC30F19-D1AC-8C4A-A3A3-847E4A9198AA}" presName="theList" presStyleCnt="0"/>
      <dgm:spPr/>
    </dgm:pt>
    <dgm:pt modelId="{EC40A4F7-25C8-DD48-BF9F-A8C14CD38644}" type="pres">
      <dgm:prSet presAssocID="{6CF54207-3E9A-6241-AAD5-A9FA3944363D}" presName="aNode" presStyleLbl="fgAcc1" presStyleIdx="0" presStyleCnt="3" custScaleX="166003" custLinFactY="1551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BDE6E-918D-2446-A72C-FF79FA0AB12E}" type="pres">
      <dgm:prSet presAssocID="{6CF54207-3E9A-6241-AAD5-A9FA3944363D}" presName="aSpace" presStyleCnt="0"/>
      <dgm:spPr/>
    </dgm:pt>
    <dgm:pt modelId="{37B3A532-C3A4-3D42-800E-DDF51B424B85}" type="pres">
      <dgm:prSet presAssocID="{0D6BAB05-74CC-6C46-B44A-969B7F0C40A0}" presName="aNode" presStyleLbl="fgAcc1" presStyleIdx="1" presStyleCnt="3" custScaleX="166861" custLinFactY="17474" custLinFactNeighborX="15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1AEFC-3E72-B648-9D0A-04CF771C008E}" type="pres">
      <dgm:prSet presAssocID="{0D6BAB05-74CC-6C46-B44A-969B7F0C40A0}" presName="aSpace" presStyleCnt="0"/>
      <dgm:spPr/>
    </dgm:pt>
    <dgm:pt modelId="{45810C4E-5B97-7843-9401-B58261602FE6}" type="pres">
      <dgm:prSet presAssocID="{133B2D31-642B-EE44-BE33-B1A9F02A455A}" presName="aNode" presStyleLbl="fgAcc1" presStyleIdx="2" presStyleCnt="3" custScaleX="167908" custLinFactY="2145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0FB51-BE71-BA42-BB24-AE0ADC53A4D1}" type="pres">
      <dgm:prSet presAssocID="{133B2D31-642B-EE44-BE33-B1A9F02A455A}" presName="aSpace" presStyleCnt="0"/>
      <dgm:spPr/>
    </dgm:pt>
  </dgm:ptLst>
  <dgm:cxnLst>
    <dgm:cxn modelId="{0ACAD8D4-A70D-724B-9BD0-3BFB8E544840}" type="presOf" srcId="{133B2D31-642B-EE44-BE33-B1A9F02A455A}" destId="{45810C4E-5B97-7843-9401-B58261602FE6}" srcOrd="0" destOrd="0" presId="urn:microsoft.com/office/officeart/2005/8/layout/pyramid2"/>
    <dgm:cxn modelId="{E6BCAA18-9CB7-4743-A86A-E2BCA7EFB678}" type="presOf" srcId="{6CF54207-3E9A-6241-AAD5-A9FA3944363D}" destId="{EC40A4F7-25C8-DD48-BF9F-A8C14CD38644}" srcOrd="0" destOrd="0" presId="urn:microsoft.com/office/officeart/2005/8/layout/pyramid2"/>
    <dgm:cxn modelId="{56743269-CB3E-B84D-87B5-9DA0EDFDD3CC}" type="presOf" srcId="{BDC30F19-D1AC-8C4A-A3A3-847E4A9198AA}" destId="{C77C1EBA-716A-854C-B955-1FFD0D1BA34C}" srcOrd="0" destOrd="0" presId="urn:microsoft.com/office/officeart/2005/8/layout/pyramid2"/>
    <dgm:cxn modelId="{EB870809-D909-2E46-A366-0C091E8CF065}" type="presOf" srcId="{0D6BAB05-74CC-6C46-B44A-969B7F0C40A0}" destId="{37B3A532-C3A4-3D42-800E-DDF51B424B85}" srcOrd="0" destOrd="0" presId="urn:microsoft.com/office/officeart/2005/8/layout/pyramid2"/>
    <dgm:cxn modelId="{F5F6F758-AAAE-C549-8A06-4B66EE995B23}" srcId="{BDC30F19-D1AC-8C4A-A3A3-847E4A9198AA}" destId="{0D6BAB05-74CC-6C46-B44A-969B7F0C40A0}" srcOrd="1" destOrd="0" parTransId="{B8F6E017-6A1D-D446-B479-4CB341B04406}" sibTransId="{3C1A21E9-D02C-E745-89E1-365A4E8924CE}"/>
    <dgm:cxn modelId="{94E1AA5B-B9B5-A74C-9F4A-2721B1B56229}" srcId="{BDC30F19-D1AC-8C4A-A3A3-847E4A9198AA}" destId="{6CF54207-3E9A-6241-AAD5-A9FA3944363D}" srcOrd="0" destOrd="0" parTransId="{066975B4-D06F-054C-AD4F-31738FAE35D1}" sibTransId="{4E5C0986-88B8-5E4D-9FAF-4C3F8EC21B88}"/>
    <dgm:cxn modelId="{7D19BB47-58D6-FD44-8515-FB73085EB389}" srcId="{BDC30F19-D1AC-8C4A-A3A3-847E4A9198AA}" destId="{133B2D31-642B-EE44-BE33-B1A9F02A455A}" srcOrd="2" destOrd="0" parTransId="{3403F67C-1199-6249-81A8-A03210E1F003}" sibTransId="{3DED87AC-6F1D-414B-89DE-25CA909C1F6F}"/>
    <dgm:cxn modelId="{199C49EC-D107-3D46-8135-B2B92ADD5204}" type="presParOf" srcId="{C77C1EBA-716A-854C-B955-1FFD0D1BA34C}" destId="{0A643BF5-6057-9842-B01E-231D1E8DCAE6}" srcOrd="0" destOrd="0" presId="urn:microsoft.com/office/officeart/2005/8/layout/pyramid2"/>
    <dgm:cxn modelId="{76A1D027-1033-1941-965B-01C33868D02C}" type="presParOf" srcId="{C77C1EBA-716A-854C-B955-1FFD0D1BA34C}" destId="{C44A7E9B-7E23-5D43-BACF-9DB848D17F4E}" srcOrd="1" destOrd="0" presId="urn:microsoft.com/office/officeart/2005/8/layout/pyramid2"/>
    <dgm:cxn modelId="{612A7331-0888-9E41-A9A2-5B9C23C80E21}" type="presParOf" srcId="{C44A7E9B-7E23-5D43-BACF-9DB848D17F4E}" destId="{EC40A4F7-25C8-DD48-BF9F-A8C14CD38644}" srcOrd="0" destOrd="0" presId="urn:microsoft.com/office/officeart/2005/8/layout/pyramid2"/>
    <dgm:cxn modelId="{247E5296-0607-C347-B026-E368453D5094}" type="presParOf" srcId="{C44A7E9B-7E23-5D43-BACF-9DB848D17F4E}" destId="{18BBDE6E-918D-2446-A72C-FF79FA0AB12E}" srcOrd="1" destOrd="0" presId="urn:microsoft.com/office/officeart/2005/8/layout/pyramid2"/>
    <dgm:cxn modelId="{0BA3C043-ED13-E148-9698-0A783CF45555}" type="presParOf" srcId="{C44A7E9B-7E23-5D43-BACF-9DB848D17F4E}" destId="{37B3A532-C3A4-3D42-800E-DDF51B424B85}" srcOrd="2" destOrd="0" presId="urn:microsoft.com/office/officeart/2005/8/layout/pyramid2"/>
    <dgm:cxn modelId="{EF5F71F7-CC12-B440-AEA9-98A43684E352}" type="presParOf" srcId="{C44A7E9B-7E23-5D43-BACF-9DB848D17F4E}" destId="{64D1AEFC-3E72-B648-9D0A-04CF771C008E}" srcOrd="3" destOrd="0" presId="urn:microsoft.com/office/officeart/2005/8/layout/pyramid2"/>
    <dgm:cxn modelId="{CBC27278-7841-0A46-AA4C-0E07D471EEED}" type="presParOf" srcId="{C44A7E9B-7E23-5D43-BACF-9DB848D17F4E}" destId="{45810C4E-5B97-7843-9401-B58261602FE6}" srcOrd="4" destOrd="0" presId="urn:microsoft.com/office/officeart/2005/8/layout/pyramid2"/>
    <dgm:cxn modelId="{43950095-424F-424F-A40E-0B1FEE95D889}" type="presParOf" srcId="{C44A7E9B-7E23-5D43-BACF-9DB848D17F4E}" destId="{EAC0FB51-BE71-BA42-BB24-AE0ADC53A4D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43BF5-6057-9842-B01E-231D1E8DCAE6}">
      <dsp:nvSpPr>
        <dsp:cNvPr id="0" name=""/>
        <dsp:cNvSpPr/>
      </dsp:nvSpPr>
      <dsp:spPr>
        <a:xfrm>
          <a:off x="350313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0A4F7-25C8-DD48-BF9F-A8C14CD38644}">
      <dsp:nvSpPr>
        <dsp:cNvPr id="0" name=""/>
        <dsp:cNvSpPr/>
      </dsp:nvSpPr>
      <dsp:spPr>
        <a:xfrm>
          <a:off x="1897290" y="904074"/>
          <a:ext cx="5846847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>
              <a:solidFill>
                <a:schemeClr val="accent2">
                  <a:lumMod val="75000"/>
                </a:schemeClr>
              </a:solidFill>
            </a:rPr>
            <a:t>Национальная платформа цифрового государственного управления сельским хозяйством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>
              <a:solidFill>
                <a:schemeClr val="accent2">
                  <a:lumMod val="75000"/>
                </a:schemeClr>
              </a:solidFill>
            </a:rPr>
            <a:t>«Цифровое сельское хозяйство»</a:t>
          </a:r>
        </a:p>
      </dsp:txBody>
      <dsp:txXfrm>
        <a:off x="1959906" y="966690"/>
        <a:ext cx="5721615" cy="1157468"/>
      </dsp:txXfrm>
    </dsp:sp>
    <dsp:sp modelId="{37B3A532-C3A4-3D42-800E-DDF51B424B85}">
      <dsp:nvSpPr>
        <dsp:cNvPr id="0" name=""/>
        <dsp:cNvSpPr/>
      </dsp:nvSpPr>
      <dsp:spPr>
        <a:xfrm>
          <a:off x="1887463" y="2372291"/>
          <a:ext cx="5877067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chemeClr val="accent2">
                  <a:lumMod val="75000"/>
                </a:schemeClr>
              </a:solidFill>
            </a:rPr>
            <a:t>Модуль Агрорешения</a:t>
          </a:r>
        </a:p>
      </dsp:txBody>
      <dsp:txXfrm>
        <a:off x="1950079" y="2434907"/>
        <a:ext cx="5751835" cy="1157468"/>
      </dsp:txXfrm>
    </dsp:sp>
    <dsp:sp modelId="{45810C4E-5B97-7843-9401-B58261602FE6}">
      <dsp:nvSpPr>
        <dsp:cNvPr id="0" name=""/>
        <dsp:cNvSpPr/>
      </dsp:nvSpPr>
      <dsp:spPr>
        <a:xfrm>
          <a:off x="1863742" y="3866354"/>
          <a:ext cx="5913944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>
              <a:solidFill>
                <a:schemeClr val="accent2">
                  <a:lumMod val="75000"/>
                </a:schemeClr>
              </a:solidFill>
            </a:rPr>
            <a:t>Отраслевая электронная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>
              <a:solidFill>
                <a:schemeClr val="accent2">
                  <a:lumMod val="75000"/>
                </a:schemeClr>
              </a:solidFill>
            </a:rPr>
            <a:t>образовательная среда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>
              <a:solidFill>
                <a:schemeClr val="accent2">
                  <a:lumMod val="75000"/>
                </a:schemeClr>
              </a:solidFill>
            </a:rPr>
            <a:t>«Земля знаний»</a:t>
          </a:r>
        </a:p>
      </dsp:txBody>
      <dsp:txXfrm>
        <a:off x="1926358" y="3928970"/>
        <a:ext cx="5788712" cy="115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nd=83906B23363276871CCAD06FA1665538&amp;req=doc&amp;base=LAW&amp;n=329196&amp;dst=100042&amp;fld=134&amp;REFFIELD=134&amp;REFDST=100027&amp;REFDOC=130458&amp;REFBASE=CJI&amp;stat=refcode%3D10881%3Bdstident%3D100042%3Bindex%3D43&amp;date=13.05.202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svg"/><Relationship Id="rId18" Type="http://schemas.openxmlformats.org/officeDocument/2006/relationships/image" Target="../media/image23.png"/><Relationship Id="rId3" Type="http://schemas.openxmlformats.org/officeDocument/2006/relationships/image" Target="../media/image16.svg"/><Relationship Id="rId21" Type="http://schemas.openxmlformats.org/officeDocument/2006/relationships/image" Target="../media/image34.svg"/><Relationship Id="rId7" Type="http://schemas.openxmlformats.org/officeDocument/2006/relationships/image" Target="../media/image20.svg"/><Relationship Id="rId12" Type="http://schemas.openxmlformats.org/officeDocument/2006/relationships/image" Target="../media/image20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19.png"/><Relationship Id="rId19" Type="http://schemas.openxmlformats.org/officeDocument/2006/relationships/image" Target="../media/image32.svg"/><Relationship Id="rId4" Type="http://schemas.openxmlformats.org/officeDocument/2006/relationships/image" Target="../media/image16.png"/><Relationship Id="rId9" Type="http://schemas.openxmlformats.org/officeDocument/2006/relationships/image" Target="../media/image22.svg"/><Relationship Id="rId1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9A326F-02CE-6E49-8199-5ABFDEC8F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0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ADE26-2E3D-2342-BED9-080D1DF8A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8288" y="1214443"/>
            <a:ext cx="9305925" cy="1243013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Правовое обеспечение цифровизации сельского хозяйства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6169E7-9257-7ADA-5A28-9009DB0D9372}"/>
              </a:ext>
            </a:extLst>
          </p:cNvPr>
          <p:cNvSpPr txBox="1"/>
          <p:nvPr/>
        </p:nvSpPr>
        <p:spPr>
          <a:xfrm>
            <a:off x="209084" y="6027451"/>
            <a:ext cx="48870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ТРОПИНА Д.В., К.Ю.Н., ДОЦЕНТ КАФЕДРЫ ЭКОНОМИЧЕСКОЙ БЕЗОПАСНОСТИ И ПРАВА РГАУ-МСХА имени .К.А.ТИМИРЯЗЕВА</a:t>
            </a:r>
          </a:p>
        </p:txBody>
      </p:sp>
    </p:spTree>
    <p:extLst>
      <p:ext uri="{BB962C8B-B14F-4D97-AF65-F5344CB8AC3E}">
        <p14:creationId xmlns:p14="http://schemas.microsoft.com/office/powerpoint/2010/main" val="59963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9FE40-1603-A241-959B-5D603EE93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4" y="609600"/>
            <a:ext cx="8839200" cy="132080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</a:rPr>
              <a:t>Постановление Правительства РФ от 07.03.2008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№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/>
              </a:rPr>
              <a:t> 157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</a:rPr>
              <a:t>«О создании системы государственного информационного обеспечения в сфере сельского хозяйства"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C0FB91-402A-6F49-BB41-EA4D399B8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b="0" dirty="0">
                <a:solidFill>
                  <a:schemeClr val="accent2">
                    <a:lumMod val="50000"/>
                  </a:schemeClr>
                </a:solidFill>
                <a:effectLst/>
              </a:rPr>
              <a:t>Функционирование информационной системы обеспечивается с учетом ее интеграции с инфраструктурой,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и </a:t>
            </a:r>
            <a:r>
              <a:rPr lang="ru-RU" b="0" dirty="0">
                <a:solidFill>
                  <a:schemeClr val="accent2"/>
                </a:solidFill>
                <a:effectLst/>
              </a:rPr>
              <a:t>исполнения государственных и муниципальных функций в электронной форме</a:t>
            </a:r>
            <a:r>
              <a:rPr lang="ru-RU" b="0" dirty="0">
                <a:effectLst/>
              </a:rPr>
              <a:t>. </a:t>
            </a:r>
          </a:p>
          <a:p>
            <a:pPr algn="just"/>
            <a:r>
              <a:rPr lang="ru-RU" b="0" dirty="0">
                <a:solidFill>
                  <a:schemeClr val="accent2">
                    <a:lumMod val="50000"/>
                  </a:schemeClr>
                </a:solidFill>
                <a:effectLst/>
              </a:rPr>
              <a:t>Обмен сведениями между информационной системой и другими государственными информационными системами осуществляется с использованием</a:t>
            </a:r>
            <a:r>
              <a:rPr lang="ru-RU" b="0" dirty="0">
                <a:effectLst/>
              </a:rPr>
              <a:t> </a:t>
            </a:r>
            <a:r>
              <a:rPr lang="ru-RU" b="0" dirty="0">
                <a:solidFill>
                  <a:schemeClr val="accent2"/>
                </a:solidFill>
                <a:effectLst/>
              </a:rPr>
              <a:t>единой системы межведомственного электронного взаимодействия</a:t>
            </a:r>
            <a:r>
              <a:rPr lang="ru-RU" b="0" dirty="0">
                <a:effectLst/>
              </a:rPr>
              <a:t>. </a:t>
            </a:r>
          </a:p>
          <a:p>
            <a:pPr algn="just"/>
            <a:r>
              <a:rPr lang="ru-RU" b="0" dirty="0">
                <a:solidFill>
                  <a:schemeClr val="accent2">
                    <a:lumMod val="50000"/>
                  </a:schemeClr>
                </a:solidFill>
                <a:effectLst/>
              </a:rPr>
              <a:t>Санкционированный доступ участников информационного взаимодействия в информационную систему осуществляется </a:t>
            </a:r>
            <a:r>
              <a:rPr lang="ru-RU" b="0" dirty="0">
                <a:effectLst/>
              </a:rPr>
              <a:t>с использованием федеральной государственной информационной системы "</a:t>
            </a:r>
            <a:r>
              <a:rPr lang="ru-RU" b="0" dirty="0">
                <a:solidFill>
                  <a:schemeClr val="accent2"/>
                </a:solidFill>
                <a:effectLst/>
              </a:rPr>
              <a:t>Единая система идентификации и аутентификации в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в электронной форме". </a:t>
            </a:r>
          </a:p>
        </p:txBody>
      </p:sp>
    </p:spTree>
    <p:extLst>
      <p:ext uri="{BB962C8B-B14F-4D97-AF65-F5344CB8AC3E}">
        <p14:creationId xmlns:p14="http://schemas.microsoft.com/office/powerpoint/2010/main" val="4177611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03630D9-AAAA-04E5-FA93-59695721D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50" t="10804" r="5844"/>
          <a:stretch/>
        </p:blipFill>
        <p:spPr>
          <a:xfrm>
            <a:off x="314326" y="578643"/>
            <a:ext cx="9040437" cy="5700714"/>
          </a:xfrm>
        </p:spPr>
      </p:pic>
    </p:spTree>
    <p:extLst>
      <p:ext uri="{BB962C8B-B14F-4D97-AF65-F5344CB8AC3E}">
        <p14:creationId xmlns:p14="http://schemas.microsoft.com/office/powerpoint/2010/main" val="3412988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6828B-DB6D-6E4E-8EE7-D3664945F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971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Предложения о внесении изменений в Федеральный закон от 29.12.2006 №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264-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ФЗ</a:t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«О развитии сельского хозяйства»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1CC08B-20DD-5149-BE5C-ABEEEA57A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внести изменения в </a:t>
            </a:r>
            <a:r>
              <a:rPr lang="ru-RU" dirty="0">
                <a:hlinkClick r:id="rId2"/>
              </a:rPr>
              <a:t>п. 5 ч. 4 ст. 5</a:t>
            </a:r>
            <a:r>
              <a:rPr lang="ru-RU" dirty="0"/>
              <a:t>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Основные направления государственной аграрной политики: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5) развитие науки и инновационной деятельности, </a:t>
            </a:r>
            <a:r>
              <a:rPr lang="ru-RU" b="1" dirty="0">
                <a:solidFill>
                  <a:schemeClr val="accent1"/>
                </a:solidFill>
              </a:rPr>
              <a:t>в том числе с использованием цифровых систем</a:t>
            </a:r>
            <a:r>
              <a:rPr lang="ru-RU" dirty="0"/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сфере агропромышленного комплекса»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внести изменения в</a:t>
            </a:r>
            <a:r>
              <a:rPr lang="ru-RU" dirty="0"/>
              <a:t> </a:t>
            </a:r>
            <a:r>
              <a:rPr lang="ru-RU" u="sng" dirty="0">
                <a:solidFill>
                  <a:schemeClr val="accent1"/>
                </a:solidFill>
              </a:rPr>
              <a:t>ч. 1 </a:t>
            </a:r>
            <a:r>
              <a:rPr lang="ru-RU" u="sng" dirty="0">
                <a:solidFill>
                  <a:srgbClr val="99CA3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ст</a:t>
            </a:r>
            <a:r>
              <a:rPr lang="ru-RU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 </a:t>
            </a:r>
            <a:r>
              <a:rPr lang="ru-RU" u="sng" dirty="0">
                <a:solidFill>
                  <a:schemeClr val="accent1"/>
                </a:solidFill>
              </a:rPr>
              <a:t>7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Государственная поддержка развития сельского хозяйства, устойчивого развития сельских территорий осуществляется по следующим основным направлениям:</a:t>
            </a:r>
          </a:p>
          <a:p>
            <a:r>
              <a:rPr lang="ru-RU" b="1" dirty="0">
                <a:solidFill>
                  <a:schemeClr val="accent1"/>
                </a:solidFill>
              </a:rPr>
              <a:t>16) развитие цифровой трансформации сельскохозяйственной деятельности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092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890BE0D-FAF1-3840-A839-18A361954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71650"/>
            <a:ext cx="9986963" cy="1644650"/>
          </a:xfrm>
        </p:spPr>
        <p:txBody>
          <a:bodyPr>
            <a:normAutofit fontScale="92500" lnSpcReduction="20000"/>
          </a:bodyPr>
          <a:lstStyle/>
          <a:p>
            <a:pPr indent="342900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Целями цифровой трансформации являются достижение "цифровой зрелости" в сфере агропромышленного и рыбохозяйственного комплексов, достижение продовольственной безопасности, повышение эффективности производственных процессов в агропромышленном и рыбохозяйственном комплексах, расширение сбытовых возможностей предприятий агропромышленного и рыбохозяйственного комплексов, а также повышение цифровой грамотности работников предприятий агропромышленного и рыбохозяйственного комплексов. </a:t>
            </a:r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246B86B5-5E52-F77F-4768-2144F9859EFE}"/>
              </a:ext>
            </a:extLst>
          </p:cNvPr>
          <p:cNvPicPr/>
          <p:nvPr/>
        </p:nvPicPr>
        <p:blipFill rotWithShape="1">
          <a:blip r:embed="rId2" cstate="print"/>
          <a:srcRect t="57320" b="14023"/>
          <a:stretch/>
        </p:blipFill>
        <p:spPr>
          <a:xfrm>
            <a:off x="447674" y="3286125"/>
            <a:ext cx="9539288" cy="3286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5254B-1201-3B4B-80DE-5DE6FDBC8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85750"/>
            <a:ext cx="8973964" cy="16446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Стратегическое направление в области цифровой трансформации отраслей агропромышленного и рыбохозяйственного комплексов Российской Федерации  на период до 2030 года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 (утверждено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Распоряжением Правительства РФ от 29 декабря 2021 г.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  <a:t>№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3971-р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1670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9EF5A-A596-7894-C0D2-D149F338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4" y="230844"/>
            <a:ext cx="8045277" cy="697837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latin typeface="+mn-lt"/>
                <a:ea typeface="Times New Roman" panose="02020603050405020304" pitchFamily="18" charset="0"/>
              </a:rPr>
              <a:t>Основы разработки стратегического направления:</a:t>
            </a:r>
            <a:r>
              <a:rPr lang="ru-RU" sz="2400" dirty="0">
                <a:effectLst/>
                <a:latin typeface="+mn-lt"/>
              </a:rPr>
              <a:t> </a:t>
            </a:r>
            <a:endParaRPr lang="ru-RU" sz="24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E51F24-016F-5691-3F34-876494D03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28681"/>
            <a:ext cx="10729913" cy="5929319"/>
          </a:xfrm>
        </p:spPr>
        <p:txBody>
          <a:bodyPr>
            <a:normAutofit/>
          </a:bodyPr>
          <a:lstStyle/>
          <a:p>
            <a:pPr indent="342900" algn="just"/>
            <a:r>
              <a:rPr lang="ru-RU" sz="1800" u="sng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перечень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поручений Президента Российской Федерации от 31 декабря 2020 г. № Пр-2242 по итогам конференции по искусственному интеллекту; </a:t>
            </a:r>
          </a:p>
          <a:p>
            <a:pPr indent="342900" algn="just"/>
            <a:r>
              <a:rPr lang="ru-RU" sz="1800" u="sng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перечень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поручений Президента Российской Федерации от 5 августа 2021 г. № Пр-1383 по итогам заседания Совета при Президенте Российской Федерации по стратегическому развитию и национальным проектам 19 июля 2021 г.; </a:t>
            </a:r>
          </a:p>
          <a:p>
            <a:pPr indent="342900" algn="just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Федеральный </a:t>
            </a:r>
            <a:r>
              <a:rPr lang="ru-RU" sz="1800" u="sng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закон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"О развитии сельского хозяйства"; </a:t>
            </a:r>
          </a:p>
          <a:p>
            <a:pPr indent="342900" algn="just"/>
            <a:r>
              <a:rPr lang="ru-RU" sz="1800" u="sng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Указ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Президента Российской Федерации от 7 мая 2018 г. № 204 "О национальных целях и стратегических задачах развития Российской Федерации на период до 2024 года"; </a:t>
            </a:r>
          </a:p>
          <a:p>
            <a:pPr indent="342900" algn="just"/>
            <a:r>
              <a:rPr lang="ru-RU" sz="1800" u="sng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Указ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Президента Российской Федерации от 10 октября 2019 г. № 490 "О развитии искусственного интеллекта в Российской Федерации"; </a:t>
            </a:r>
          </a:p>
          <a:p>
            <a:pPr indent="342900" algn="just"/>
            <a:r>
              <a:rPr lang="ru-RU" sz="1800" u="sng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Указ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Президента Российской Федерации от 21 июля 2020 г. № 474 "О национальных целях развития Российской Федерации на период до 2030 года"; </a:t>
            </a:r>
          </a:p>
          <a:p>
            <a:pPr indent="342900" algn="just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Государственная </a:t>
            </a:r>
            <a:r>
              <a:rPr lang="ru-RU" sz="1800" u="sng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программа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развития сельского хозяйства и регулирования рынков сельскохозяйственной продукции, сырья и продовольствия, утвержденная постановлением Правительства Российской Федерации от 14 июля 2012 г. № 717 "О Государственной программе развития сельского хозяйства и регулирования рынков сельскохозяйственной продукции, сырья и продовольствия";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911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E51F24-016F-5691-3F34-876494D03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00120"/>
            <a:ext cx="10658475" cy="5700711"/>
          </a:xfrm>
        </p:spPr>
        <p:txBody>
          <a:bodyPr>
            <a:normAutofit fontScale="85000" lnSpcReduction="10000"/>
          </a:bodyPr>
          <a:lstStyle/>
          <a:p>
            <a:pPr indent="342900" algn="just"/>
            <a:r>
              <a:rPr lang="ru-RU" sz="19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государственная </a:t>
            </a:r>
            <a:r>
              <a:rPr lang="ru-RU" sz="1900" u="sng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программа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Российской Федерации "Развитие рыбохозяйственного комплекса", утвержденная постановлением Правительства Российской Федерации от 15 апреля 2014 г. № 314 "Об утверждении государственной программы Российской Федерации "Развитие рыбохозяйственного комплекса"; </a:t>
            </a:r>
          </a:p>
          <a:p>
            <a:pPr indent="342900" algn="just"/>
            <a:r>
              <a:rPr lang="ru-RU" sz="19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Государственная </a:t>
            </a:r>
            <a:r>
              <a:rPr lang="ru-RU" sz="1900" u="sng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программа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эффективного вовлечения в оборот земель сельскохозяйственного назначения и развития мелиоративного комплекса Российской Федерации, утвержденная постановлением Правительства Российской Федерации от 14 мая 2021 г. № 731 "О Государственной программе эффективного вовлечения в оборот земель сельскохозяйственного назначения и развития мелиоративного комплекса Российской Федерации"; </a:t>
            </a:r>
          </a:p>
          <a:p>
            <a:pPr indent="342900" algn="just"/>
            <a:r>
              <a:rPr lang="ru-RU" sz="1900" u="sng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Стратегия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развития агропромышленного и рыбохозяйственного комплексов Российской Федерации на период до 2030 года, утвержденная распоряжением Правительства Российской Федерации от 12 апреля 2020 г. № 993-р; </a:t>
            </a:r>
          </a:p>
          <a:p>
            <a:pPr indent="342900" algn="just"/>
            <a:r>
              <a:rPr lang="ru-RU" sz="19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Долгосрочная </a:t>
            </a:r>
            <a:r>
              <a:rPr lang="ru-RU" sz="1900" u="sng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стратегия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развития зернового комплекса Российской Федерации до 2035 года, утвержденная распоряжением Правительства Российской Федерации от 10 августа 2019 г.№ 1796-р; </a:t>
            </a:r>
          </a:p>
          <a:p>
            <a:pPr indent="342900" algn="just"/>
            <a:r>
              <a:rPr lang="ru-RU" sz="1900" u="sng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Стратегия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развития рыбохозяйственного комплекса Российской Федерации на период до 2030 года, утвержденная распоряжением Правительства Российской Федерации от 26 ноября 2019 г. № 2798-р; </a:t>
            </a:r>
          </a:p>
          <a:p>
            <a:pPr indent="342900" algn="just"/>
            <a:r>
              <a:rPr lang="ru-RU" sz="1900" u="sng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перечень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мероприятий по реализации национального плана действий по предупреждению, сдерживанию и ликвидации незаконного, несообщаемого и нерегулируемого промысла, утвержденный распоряжением Правительства Российской Федерации от 24 декабря 2015 г. № 2661-р; </a:t>
            </a:r>
          </a:p>
          <a:p>
            <a:pPr indent="342900" algn="just"/>
            <a:r>
              <a:rPr lang="ru-RU" sz="1900" u="sng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план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мероприятий ("дорожная карта") "Создание дополнительных условий для развития отрасли информационных технологий", утвержденный Правительством Российской Федерации 9 сентября 2021 г. 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F258200-FDF7-C2BD-4499-BD9746564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376" y="352421"/>
            <a:ext cx="8596668" cy="547688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latin typeface="+mn-lt"/>
                <a:ea typeface="Times New Roman" panose="02020603050405020304" pitchFamily="18" charset="0"/>
              </a:rPr>
              <a:t>Основы разработки стратегического направления:</a:t>
            </a:r>
            <a:r>
              <a:rPr lang="ru-RU" sz="2400" dirty="0">
                <a:effectLst/>
                <a:latin typeface="+mn-lt"/>
              </a:rPr>
              <a:t> 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4599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D22E6-1A71-2F25-F094-2F5454A6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169" y="171450"/>
            <a:ext cx="6473651" cy="542925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ехнологии: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0C639E-B187-FB80-7F94-19C7680DA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3" y="857250"/>
            <a:ext cx="5343527" cy="3243263"/>
          </a:xfrm>
        </p:spPr>
        <p:txBody>
          <a:bodyPr>
            <a:normAutofit/>
          </a:bodyPr>
          <a:lstStyle/>
          <a:p>
            <a:pPr indent="342900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моделирование и прогнозирование; </a:t>
            </a:r>
          </a:p>
          <a:p>
            <a:pPr indent="342900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цифровые двойники; </a:t>
            </a:r>
          </a:p>
          <a:p>
            <a:pPr indent="342900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искусственный интеллект, в том числе машинное обучение, компьютерное зрение; </a:t>
            </a:r>
          </a:p>
          <a:p>
            <a:pPr indent="342900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интернет вещей; </a:t>
            </a:r>
          </a:p>
          <a:p>
            <a:pPr indent="342900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беспилотные летательные аппараты; </a:t>
            </a:r>
          </a:p>
          <a:p>
            <a:pPr indent="342900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беспилотная сельскохозяйственная техника и робототехника; </a:t>
            </a: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A25AFDF-AF8C-18C4-77F2-13ACC2EC34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01" b="22223"/>
          <a:stretch/>
        </p:blipFill>
        <p:spPr>
          <a:xfrm>
            <a:off x="485776" y="4047355"/>
            <a:ext cx="8401049" cy="2810645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A8BBA4B-06D0-FC39-A1D4-39E1A566850C}"/>
              </a:ext>
            </a:extLst>
          </p:cNvPr>
          <p:cNvSpPr txBox="1">
            <a:spLocks/>
          </p:cNvSpPr>
          <p:nvPr/>
        </p:nvSpPr>
        <p:spPr>
          <a:xfrm>
            <a:off x="5553099" y="857250"/>
            <a:ext cx="5343527" cy="3243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42900"/>
            <a:r>
              <a:rPr lang="ru-RU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спутниковые системы связи и позиционирования; </a:t>
            </a:r>
          </a:p>
          <a:p>
            <a:pPr indent="342900"/>
            <a:r>
              <a:rPr lang="ru-RU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обработка больших данных; </a:t>
            </a:r>
          </a:p>
          <a:p>
            <a:pPr indent="342900"/>
            <a:r>
              <a:rPr lang="ru-RU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сенсоры и маяки со спутниковым каналом передачи данных; </a:t>
            </a:r>
          </a:p>
          <a:p>
            <a:pPr indent="342900"/>
            <a:r>
              <a:rPr lang="ru-RU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технологии учета промысловой деятельности (для оснащения судов рыбопромыслового флота).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73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6392F-6052-C458-51E8-AAA538E5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7176"/>
            <a:ext cx="8596668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Проблемы и вызовы цифровой трансформации: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9" name="Объект 8" descr="Фермер">
            <a:extLst>
              <a:ext uri="{FF2B5EF4-FFF2-40B4-BE49-F238E27FC236}">
                <a16:creationId xmlns:a16="http://schemas.microsoft.com/office/drawing/2014/main" id="{CBC71DE9-F370-7790-F5D6-98A4EF826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5408" y="1629568"/>
            <a:ext cx="914400" cy="9144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B413ED-EF5A-670C-3F0A-A5C37FC0037D}"/>
              </a:ext>
            </a:extLst>
          </p:cNvPr>
          <p:cNvSpPr txBox="1"/>
          <p:nvPr/>
        </p:nvSpPr>
        <p:spPr>
          <a:xfrm>
            <a:off x="642938" y="2714625"/>
            <a:ext cx="165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Дефицит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специалистов</a:t>
            </a:r>
          </a:p>
        </p:txBody>
      </p:sp>
      <p:pic>
        <p:nvPicPr>
          <p:cNvPr id="12" name="Рисунок 11" descr="Программист">
            <a:extLst>
              <a:ext uri="{FF2B5EF4-FFF2-40B4-BE49-F238E27FC236}">
                <a16:creationId xmlns:a16="http://schemas.microsoft.com/office/drawing/2014/main" id="{BBA34147-9643-7393-02E5-2964C3067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99033" y="1629568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007189-67D4-4920-6D80-7C4B3DE0DBBF}"/>
              </a:ext>
            </a:extLst>
          </p:cNvPr>
          <p:cNvSpPr txBox="1"/>
          <p:nvPr/>
        </p:nvSpPr>
        <p:spPr>
          <a:xfrm>
            <a:off x="2466978" y="2709857"/>
            <a:ext cx="1444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Отсутствие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учебных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программ</a:t>
            </a:r>
          </a:p>
        </p:txBody>
      </p:sp>
      <p:pic>
        <p:nvPicPr>
          <p:cNvPr id="17" name="Рисунок 16" descr="Статистика">
            <a:extLst>
              <a:ext uri="{FF2B5EF4-FFF2-40B4-BE49-F238E27FC236}">
                <a16:creationId xmlns:a16="http://schemas.microsoft.com/office/drawing/2014/main" id="{9F5E1BEB-7B74-5892-5778-BB706F1E68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605338" y="1629568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F3AC093-78C6-CB15-AEC5-12697D7C7AF6}"/>
              </a:ext>
            </a:extLst>
          </p:cNvPr>
          <p:cNvSpPr txBox="1"/>
          <p:nvPr/>
        </p:nvSpPr>
        <p:spPr>
          <a:xfrm>
            <a:off x="4376749" y="2690807"/>
            <a:ext cx="22220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Неразвитость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моделирования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 прогнозирования</a:t>
            </a:r>
          </a:p>
        </p:txBody>
      </p:sp>
      <p:pic>
        <p:nvPicPr>
          <p:cNvPr id="20" name="Рисунок 19" descr="Интернет">
            <a:extLst>
              <a:ext uri="{FF2B5EF4-FFF2-40B4-BE49-F238E27FC236}">
                <a16:creationId xmlns:a16="http://schemas.microsoft.com/office/drawing/2014/main" id="{C386241E-09D7-4E12-C57C-778E915AE3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816802" y="1619442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E3A3FAE-4623-8A2E-5A19-E7A5B3C6B739}"/>
              </a:ext>
            </a:extLst>
          </p:cNvPr>
          <p:cNvSpPr txBox="1"/>
          <p:nvPr/>
        </p:nvSpPr>
        <p:spPr>
          <a:xfrm>
            <a:off x="6729435" y="2671756"/>
            <a:ext cx="1696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Неразвитость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цифровой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среды</a:t>
            </a:r>
          </a:p>
        </p:txBody>
      </p:sp>
      <p:pic>
        <p:nvPicPr>
          <p:cNvPr id="23" name="Рисунок 22" descr="Социальная сеть">
            <a:extLst>
              <a:ext uri="{FF2B5EF4-FFF2-40B4-BE49-F238E27FC236}">
                <a16:creationId xmlns:a16="http://schemas.microsoft.com/office/drawing/2014/main" id="{31B244E5-178E-9EB3-388D-93A63FEEEB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454404" y="4171963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3575DBC-DB3B-685E-AD5B-D9A4AAE64BC2}"/>
              </a:ext>
            </a:extLst>
          </p:cNvPr>
          <p:cNvSpPr txBox="1"/>
          <p:nvPr/>
        </p:nvSpPr>
        <p:spPr>
          <a:xfrm>
            <a:off x="8634442" y="2647944"/>
            <a:ext cx="1774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Недостаточная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Доступность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«Интернета»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C9FBBC-47C3-9E04-FD25-250CB399E959}"/>
              </a:ext>
            </a:extLst>
          </p:cNvPr>
          <p:cNvSpPr txBox="1"/>
          <p:nvPr/>
        </p:nvSpPr>
        <p:spPr>
          <a:xfrm>
            <a:off x="714411" y="5238758"/>
            <a:ext cx="1995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Неразвитость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сбыта через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цифровые каналы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35326B-302A-7922-0C0E-A66A81A18735}"/>
              </a:ext>
            </a:extLst>
          </p:cNvPr>
          <p:cNvSpPr txBox="1"/>
          <p:nvPr/>
        </p:nvSpPr>
        <p:spPr>
          <a:xfrm>
            <a:off x="3219453" y="5233990"/>
            <a:ext cx="1444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Отсутствие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единой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цифровой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площадки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337B9C-2E0E-23ED-83FB-7DCD2878E58E}"/>
              </a:ext>
            </a:extLst>
          </p:cNvPr>
          <p:cNvSpPr txBox="1"/>
          <p:nvPr/>
        </p:nvSpPr>
        <p:spPr>
          <a:xfrm>
            <a:off x="5214953" y="5214940"/>
            <a:ext cx="1843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Недостаточная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точность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данных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25A445-8C71-88D1-1E98-2EBD474C99B4}"/>
              </a:ext>
            </a:extLst>
          </p:cNvPr>
          <p:cNvSpPr txBox="1"/>
          <p:nvPr/>
        </p:nvSpPr>
        <p:spPr>
          <a:xfrm>
            <a:off x="7453334" y="5195889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Высокая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капиталоемкость</a:t>
            </a:r>
          </a:p>
        </p:txBody>
      </p:sp>
      <p:pic>
        <p:nvPicPr>
          <p:cNvPr id="36" name="Рисунок 35" descr="Зерно">
            <a:extLst>
              <a:ext uri="{FF2B5EF4-FFF2-40B4-BE49-F238E27FC236}">
                <a16:creationId xmlns:a16="http://schemas.microsoft.com/office/drawing/2014/main" id="{D745ED6B-9069-95FB-B933-E87B750D08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85831" y="4168781"/>
            <a:ext cx="914400" cy="914400"/>
          </a:xfrm>
          <a:prstGeom prst="rect">
            <a:avLst/>
          </a:prstGeom>
        </p:spPr>
      </p:pic>
      <p:pic>
        <p:nvPicPr>
          <p:cNvPr id="38" name="Рисунок 37" descr="Кукуруза">
            <a:extLst>
              <a:ext uri="{FF2B5EF4-FFF2-40B4-BE49-F238E27FC236}">
                <a16:creationId xmlns:a16="http://schemas.microsoft.com/office/drawing/2014/main" id="{911E0EF1-7ED3-B23A-D305-ABBDD6FF240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577450" y="4168781"/>
            <a:ext cx="914400" cy="914400"/>
          </a:xfrm>
          <a:prstGeom prst="rect">
            <a:avLst/>
          </a:prstGeom>
        </p:spPr>
      </p:pic>
      <p:pic>
        <p:nvPicPr>
          <p:cNvPr id="40" name="Рисунок 39" descr="Облачные вычисления">
            <a:extLst>
              <a:ext uri="{FF2B5EF4-FFF2-40B4-BE49-F238E27FC236}">
                <a16:creationId xmlns:a16="http://schemas.microsoft.com/office/drawing/2014/main" id="{346CC971-62E4-7DFF-D868-7FE2179A50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6927078" y="1619442"/>
            <a:ext cx="914400" cy="914400"/>
          </a:xfrm>
          <a:prstGeom prst="rect">
            <a:avLst/>
          </a:prstGeom>
        </p:spPr>
      </p:pic>
      <p:pic>
        <p:nvPicPr>
          <p:cNvPr id="42" name="Рисунок 41" descr="Презентация с линейчатой диаграммой">
            <a:extLst>
              <a:ext uri="{FF2B5EF4-FFF2-40B4-BE49-F238E27FC236}">
                <a16:creationId xmlns:a16="http://schemas.microsoft.com/office/drawing/2014/main" id="{D4793A7B-12DD-CF4C-9C1E-13760F9D4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5610237" y="4257677"/>
            <a:ext cx="914400" cy="914400"/>
          </a:xfrm>
          <a:prstGeom prst="rect">
            <a:avLst/>
          </a:prstGeom>
        </p:spPr>
      </p:pic>
      <p:pic>
        <p:nvPicPr>
          <p:cNvPr id="44" name="Рисунок 43" descr="Линейчатая диаграмма с тенденцией к повышению">
            <a:extLst>
              <a:ext uri="{FF2B5EF4-FFF2-40B4-BE49-F238E27FC236}">
                <a16:creationId xmlns:a16="http://schemas.microsoft.com/office/drawing/2014/main" id="{EC022D6F-1935-A543-FBE0-9A5B5442EB2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7762178" y="41346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76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DCB52-F579-C967-4D89-600EE015F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6696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  <a:t>З</a:t>
            </a: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адачи цифровой трансформации агропромышленного и рыбохозяйственного комплексов Российской Федерации: 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D8030B-6881-113D-153E-7D894B56A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14500"/>
            <a:ext cx="9972675" cy="5143499"/>
          </a:xfrm>
        </p:spPr>
        <p:txBody>
          <a:bodyPr>
            <a:normAutofit/>
          </a:bodyPr>
          <a:lstStyle/>
          <a:p>
            <a:pPr indent="342900"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обеспечение агропромышленного и рыбохозяйственного комплексов квалифицированными кадрами, обладающими цифровыми компетенциями; </a:t>
            </a:r>
          </a:p>
          <a:p>
            <a:pPr indent="342900"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снижение потерь в цепочке производства продукции агропромышленного и рыбохозяйственного комплексов; </a:t>
            </a:r>
          </a:p>
          <a:p>
            <a:pPr indent="342900"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наращивание доли необходимой для деятельности агропромышленного и рыбохозяйственного комплексов информации в открытом доступе, а также повышение уровня ее достоверности; </a:t>
            </a:r>
          </a:p>
          <a:p>
            <a:pPr indent="342900"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оптимизация контрольно-надзорной деятельности; </a:t>
            </a:r>
          </a:p>
          <a:p>
            <a:pPr indent="342900"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повышение эффективности расходования бюджетных средств; </a:t>
            </a:r>
          </a:p>
          <a:p>
            <a:pPr indent="342900"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снижение импортозависимости от программно-аппаратных средств и программного обеспечения и увеличение доли российской электронной продукции, используемой при реализации проектов в области цифровой трансформации агропромышленного и рыбохозяйственного комплексов.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767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FB559-91CA-F746-B791-0999C4130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Распределение компетенции между РФ и субъектами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43ECB31-95C5-424B-936E-B86581C8C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701652"/>
              </p:ext>
            </p:extLst>
          </p:nvPr>
        </p:nvGraphicFramePr>
        <p:xfrm>
          <a:off x="747485" y="1937657"/>
          <a:ext cx="8128000" cy="4312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2467981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0700981"/>
                    </a:ext>
                  </a:extLst>
                </a:gridCol>
              </a:tblGrid>
              <a:tr h="383258">
                <a:tc>
                  <a:txBody>
                    <a:bodyPr/>
                    <a:lstStyle/>
                    <a:p>
                      <a:r>
                        <a:rPr lang="ru-RU" dirty="0"/>
                        <a:t>федеральный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уровень субъекта федерации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95161"/>
                  </a:ext>
                </a:extLst>
              </a:tr>
              <a:tr h="945020">
                <a:tc>
                  <a:txBody>
                    <a:bodyPr/>
                    <a:lstStyle/>
                    <a:p>
                      <a:r>
                        <a:rPr lang="ru-RU" dirty="0"/>
                        <a:t>основные принципы проведения единой региональной политики цифровой трансформации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создание центра цифровой трансформации с учетом особенностей отраслей сельского хозяйства в регионе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142655"/>
                  </a:ext>
                </a:extLst>
              </a:tr>
              <a:tr h="945020">
                <a:tc>
                  <a:txBody>
                    <a:bodyPr/>
                    <a:lstStyle/>
                    <a:p>
                      <a:r>
                        <a:rPr lang="ru-RU" dirty="0"/>
                        <a:t>критерии развития цифровой трансформации сельского хозяйства региона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межведомственное взаимодействие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774492"/>
                  </a:ext>
                </a:extLst>
              </a:tr>
              <a:tr h="1795538">
                <a:tc>
                  <a:txBody>
                    <a:bodyPr/>
                    <a:lstStyle/>
                    <a:p>
                      <a:r>
                        <a:rPr lang="ru-RU" dirty="0"/>
                        <a:t>ответственность глав органов исполнительной власти субъекта федерации за недостижение планируемых показателей при соответствующем федеральном финансировании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управление портфелем проекта и согласование расходов на цифровую трансформацию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849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83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53943-76AB-C141-AC44-720F8C027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056" y="239486"/>
            <a:ext cx="6802945" cy="95794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Цифровизация в России </a:t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15 место в мире (10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%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пашни)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4CCDC5-FE8A-1A48-8C40-E33BCFB5C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688771" y="1001486"/>
            <a:ext cx="6585230" cy="3864428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1600" dirty="0">
                <a:solidFill>
                  <a:schemeClr val="accent2"/>
                </a:solidFill>
              </a:rPr>
              <a:t>- спутниковые системы навигации, </a:t>
            </a:r>
          </a:p>
          <a:p>
            <a:pPr algn="ctr">
              <a:spcBef>
                <a:spcPts val="0"/>
              </a:spcBef>
            </a:pPr>
            <a:r>
              <a:rPr lang="ru-RU" sz="1600" dirty="0">
                <a:solidFill>
                  <a:schemeClr val="accent2"/>
                </a:solidFill>
              </a:rPr>
              <a:t>- дифференцированное внесение удобрений, </a:t>
            </a:r>
          </a:p>
          <a:p>
            <a:pPr algn="ctr">
              <a:spcBef>
                <a:spcPts val="0"/>
              </a:spcBef>
            </a:pPr>
            <a:r>
              <a:rPr lang="ru-RU" sz="1600" dirty="0">
                <a:solidFill>
                  <a:schemeClr val="accent2"/>
                </a:solidFill>
              </a:rPr>
              <a:t>- составление цифровых карт и планирование урожайности, </a:t>
            </a:r>
          </a:p>
          <a:p>
            <a:pPr algn="ctr">
              <a:spcBef>
                <a:spcPts val="0"/>
              </a:spcBef>
            </a:pPr>
            <a:r>
              <a:rPr lang="ru-RU" sz="1600" dirty="0">
                <a:solidFill>
                  <a:schemeClr val="accent2"/>
                </a:solidFill>
              </a:rPr>
              <a:t>- дифференцированное опрыскивание, </a:t>
            </a:r>
          </a:p>
          <a:p>
            <a:pPr algn="ctr">
              <a:spcBef>
                <a:spcPts val="0"/>
              </a:spcBef>
            </a:pPr>
            <a:r>
              <a:rPr lang="ru-RU" sz="1600" dirty="0">
                <a:solidFill>
                  <a:schemeClr val="accent2"/>
                </a:solidFill>
              </a:rPr>
              <a:t>- мониторинг состояния посевов</a:t>
            </a:r>
          </a:p>
          <a:p>
            <a:pPr algn="ctr">
              <a:spcBef>
                <a:spcPts val="0"/>
              </a:spcBef>
            </a:pPr>
            <a:r>
              <a:rPr lang="ru-RU" sz="1600" dirty="0">
                <a:solidFill>
                  <a:schemeClr val="accent2"/>
                </a:solidFill>
              </a:rPr>
              <a:t>- локальный отбор проб почвы в системе координат, </a:t>
            </a:r>
          </a:p>
          <a:p>
            <a:pPr algn="ctr">
              <a:spcBef>
                <a:spcPts val="0"/>
              </a:spcBef>
            </a:pPr>
            <a:r>
              <a:rPr lang="ru-RU" sz="1600" dirty="0">
                <a:solidFill>
                  <a:schemeClr val="accent2"/>
                </a:solidFill>
              </a:rPr>
              <a:t>- дистанционное зондирование </a:t>
            </a:r>
          </a:p>
          <a:p>
            <a:pPr algn="ctr">
              <a:spcBef>
                <a:spcPts val="0"/>
              </a:spcBef>
            </a:pPr>
            <a:r>
              <a:rPr lang="ru-RU" sz="1600" dirty="0">
                <a:solidFill>
                  <a:schemeClr val="accent2"/>
                </a:solidFill>
              </a:rPr>
              <a:t>(аэро- или спутниковая фотосъемка), </a:t>
            </a:r>
          </a:p>
          <a:p>
            <a:pPr algn="ctr">
              <a:spcBef>
                <a:spcPts val="0"/>
              </a:spcBef>
            </a:pPr>
            <a:r>
              <a:rPr lang="ru-RU" sz="1600" dirty="0">
                <a:solidFill>
                  <a:schemeClr val="accent2"/>
                </a:solidFill>
              </a:rPr>
              <a:t>- системы параллельного вождения, </a:t>
            </a:r>
          </a:p>
          <a:p>
            <a:pPr algn="ctr">
              <a:spcBef>
                <a:spcPts val="0"/>
              </a:spcBef>
            </a:pPr>
            <a:r>
              <a:rPr lang="ru-RU" sz="1600" dirty="0">
                <a:solidFill>
                  <a:schemeClr val="accent2"/>
                </a:solidFill>
              </a:rPr>
              <a:t>- мониторинг качества урожая, </a:t>
            </a:r>
          </a:p>
          <a:p>
            <a:pPr algn="ctr">
              <a:spcBef>
                <a:spcPts val="0"/>
              </a:spcBef>
            </a:pPr>
            <a:r>
              <a:rPr lang="ru-RU" sz="1600" dirty="0">
                <a:solidFill>
                  <a:schemeClr val="accent2"/>
                </a:solidFill>
              </a:rPr>
              <a:t>- составление карт электропроводности почв, </a:t>
            </a:r>
          </a:p>
          <a:p>
            <a:pPr algn="ctr">
              <a:spcBef>
                <a:spcPts val="0"/>
              </a:spcBef>
            </a:pPr>
            <a:r>
              <a:rPr lang="ru-RU" sz="1600" dirty="0">
                <a:solidFill>
                  <a:schemeClr val="accent2"/>
                </a:solidFill>
              </a:rPr>
              <a:t>- беспилотная сельскохозяйственная техника, </a:t>
            </a:r>
          </a:p>
          <a:p>
            <a:pPr algn="ctr">
              <a:spcBef>
                <a:spcPts val="0"/>
              </a:spcBef>
            </a:pPr>
            <a:r>
              <a:rPr lang="ru-RU" sz="1600" dirty="0">
                <a:solidFill>
                  <a:schemeClr val="accent2"/>
                </a:solidFill>
              </a:rPr>
              <a:t>- интернет вещей Internet of Things (IoT), </a:t>
            </a:r>
          </a:p>
          <a:p>
            <a:pPr algn="ctr">
              <a:spcBef>
                <a:spcPts val="0"/>
              </a:spcBef>
            </a:pPr>
            <a:r>
              <a:rPr lang="ru-RU" sz="1600" dirty="0">
                <a:solidFill>
                  <a:schemeClr val="accent2"/>
                </a:solidFill>
              </a:rPr>
              <a:t>- анализ "больших данных" (Big Data), </a:t>
            </a:r>
          </a:p>
          <a:p>
            <a:pPr algn="ctr">
              <a:spcBef>
                <a:spcPts val="0"/>
              </a:spcBef>
            </a:pPr>
            <a:r>
              <a:rPr lang="ru-RU" sz="1600" dirty="0">
                <a:solidFill>
                  <a:schemeClr val="accent2"/>
                </a:solidFill>
              </a:rPr>
              <a:t>- искусственный интеллект. </a:t>
            </a:r>
          </a:p>
        </p:txBody>
      </p:sp>
      <p:pic>
        <p:nvPicPr>
          <p:cNvPr id="26" name="Объект 25">
            <a:extLst>
              <a:ext uri="{FF2B5EF4-FFF2-40B4-BE49-F238E27FC236}">
                <a16:creationId xmlns:a16="http://schemas.microsoft.com/office/drawing/2014/main" id="{CDD65E8B-1BB1-2E41-8933-F67FFDA2237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37127" y="2528237"/>
            <a:ext cx="2680872" cy="2066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7E514BA-6811-174C-B534-01B433E44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27" y="409289"/>
            <a:ext cx="2680872" cy="1964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AED259D-E056-E747-A8CD-2F9A2F457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436" y="5014305"/>
            <a:ext cx="2744677" cy="1826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C31FB61-0F71-7F4D-9EC1-3049BED32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373" y="314289"/>
            <a:ext cx="2751394" cy="2059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9D12F57-D0CA-1C42-8CA9-8C1429CC87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947" y="5017458"/>
            <a:ext cx="5147004" cy="1822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Объект 37">
            <a:extLst>
              <a:ext uri="{FF2B5EF4-FFF2-40B4-BE49-F238E27FC236}">
                <a16:creationId xmlns:a16="http://schemas.microsoft.com/office/drawing/2014/main" id="{A298D3EB-3027-9641-B2C7-B144C6CC72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8860970" y="4998939"/>
            <a:ext cx="3343759" cy="18602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C242AC3-0FE6-EC41-8084-118E1C80F2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9636" y="2543468"/>
            <a:ext cx="2849618" cy="2059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699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EF5F6-95D9-C5DA-DB6F-DCEF8103E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</a:t>
            </a:r>
            <a:r>
              <a:rPr lang="ru-RU" sz="2800" b="1" i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ервый национальный стандарт о применении искусственного интеллекта в агропромышленном комплексе</a:t>
            </a:r>
            <a:r>
              <a:rPr lang="ru-RU" sz="2800" b="1" i="0" cap="all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2800" b="1" i="0" cap="all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</a:br>
            <a:endParaRPr lang="ru-RU" sz="28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9DEDD-5014-4B2F-08EB-95D64FC0BDA6}"/>
              </a:ext>
            </a:extLst>
          </p:cNvPr>
          <p:cNvSpPr txBox="1"/>
          <p:nvPr/>
        </p:nvSpPr>
        <p:spPr>
          <a:xfrm>
            <a:off x="714375" y="2428875"/>
            <a:ext cx="85596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spc="25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ГОСТ Р 59920–2021 «Системы искусственного интеллекта (ИИ) в сельском хозяйстве. Требования к обеспечению характеристик эксплуатационной безопасности систем автоматизированного управления движением сельскохозяйственной техники»: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1800" spc="25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определяет такие понятия как «система автоматизированного управления движением в сельском хозяйстве», «эксплуатационная безопасность систем автоматизированного управления»;</a:t>
            </a:r>
          </a:p>
          <a:p>
            <a:pPr marL="285750" indent="-285750">
              <a:buFontTx/>
              <a:buChar char="-"/>
            </a:pPr>
            <a:r>
              <a:rPr lang="ru-RU" sz="1800" spc="25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регламентирует существенные характеристики эксплуатационной безопасности умных систем в сельском хозяйстве и критерии её подтверждения;</a:t>
            </a:r>
          </a:p>
          <a:p>
            <a:pPr marL="285750" indent="-285750">
              <a:buFontTx/>
              <a:buChar char="-"/>
            </a:pPr>
            <a:r>
              <a:rPr lang="ru-RU" sz="1800" spc="25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приводит классификацию факторов, влияющих на характеристики безопасности систем автономного управления на основе искусственного интеллекта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5AB287B6-EAE8-3265-E83F-0EE7D1CE1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2714" y="0"/>
            <a:ext cx="3199286" cy="2114550"/>
          </a:xfrm>
        </p:spPr>
      </p:pic>
    </p:spTree>
    <p:extLst>
      <p:ext uri="{BB962C8B-B14F-4D97-AF65-F5344CB8AC3E}">
        <p14:creationId xmlns:p14="http://schemas.microsoft.com/office/powerpoint/2010/main" val="4289144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8C153-DA92-1841-A386-A29F5988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Проект Продовольственного кодекса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Российской Федерации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17738A-ABE5-2346-8844-842B32A44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3075"/>
            <a:ext cx="8596668" cy="48577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комплекс технических регламентов, устанавливающих требования к качеству продовольственных товаров и сырья для их производства. </a:t>
            </a:r>
          </a:p>
          <a:p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набор стандартов, правил и регламентов, регулирующих производство, переработку, транспортировку, хранение, реализацию продовольственных товаров и сырья для их производства</a:t>
            </a:r>
          </a:p>
          <a:p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Основа - с ФЗ «О техническом регулировании» и Международным продовольственным кодексом.</a:t>
            </a:r>
          </a:p>
          <a:p>
            <a:r>
              <a:rPr lang="ru-RU" sz="1900" dirty="0">
                <a:solidFill>
                  <a:schemeClr val="accent2">
                    <a:lumMod val="50000"/>
                  </a:schemeClr>
                </a:solidFill>
              </a:rPr>
              <a:t>2 части – 1) общие стандарты, правила и регламенты (по маркировке, по пищевым добавкам, по загрязняющим веществам, по методам анализа и выборки, по гигиеническим требованиям к продовольственным товарам, по требованиям к продовольствию для использования в специальных диетах, по системам сертификации и внешнеторгового инспектирования, по содержанию остатков ветеринарных препаратов и пестицидов в продовольственных товарах); 2) стандарты, правила и регламенты по отдельным продуктам.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614C26-3685-3C4F-8484-B95BA2303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991" y="-5526"/>
            <a:ext cx="27432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4FB45-EABC-AF4B-9636-19BD8C3F1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4801532"/>
            <a:ext cx="2743200" cy="20564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1514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724E17-1EB7-BF4C-B729-06D86C85314A}"/>
              </a:ext>
            </a:extLst>
          </p:cNvPr>
          <p:cNvSpPr txBox="1"/>
          <p:nvPr/>
        </p:nvSpPr>
        <p:spPr>
          <a:xfrm>
            <a:off x="2775857" y="2677886"/>
            <a:ext cx="61462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3541707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E7D4A-AFD9-19AD-B6C9-3B988BC6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7368"/>
            <a:ext cx="8596668" cy="1320800"/>
          </a:xfrm>
        </p:spPr>
        <p:txBody>
          <a:bodyPr/>
          <a:lstStyle/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Национальная программа «Цифровая экономика Российской Федерации»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019C6B-8A51-6E37-7E8F-2B137605E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3701310"/>
            <a:ext cx="3535437" cy="2943064"/>
          </a:xfrm>
        </p:spPr>
        <p:txBody>
          <a:bodyPr/>
          <a:lstStyle/>
          <a:p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предполагает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преобразование приоритетных отраслей экономики и социальной сферы, в том числе и сельского хозяйства, посредством внедрения цифровых технологий и платформенных решений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54013E-F34B-9555-7CF1-2ADA8E3E0B65}"/>
              </a:ext>
            </a:extLst>
          </p:cNvPr>
          <p:cNvSpPr txBox="1"/>
          <p:nvPr/>
        </p:nvSpPr>
        <p:spPr>
          <a:xfrm>
            <a:off x="800100" y="2000247"/>
            <a:ext cx="41767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0" dirty="0">
                <a:solidFill>
                  <a:schemeClr val="accent2">
                    <a:lumMod val="50000"/>
                  </a:schemeClr>
                </a:solidFill>
                <a:effectLst/>
              </a:rPr>
              <a:t>утверждена президиумом Совета при Президенте РФ по стратегическому развитию и национальным проектам, протокол от 04.06.2019 </a:t>
            </a:r>
            <a:r>
              <a:rPr lang="en-US" sz="2000" b="0" dirty="0">
                <a:solidFill>
                  <a:schemeClr val="accent2">
                    <a:lumMod val="50000"/>
                  </a:schemeClr>
                </a:solidFill>
                <a:effectLst/>
              </a:rPr>
              <a:t>N 7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FD1C8C-F10C-37C0-5A3D-0CF27F38AF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29" t="26998" r="4982" b="2325"/>
          <a:stretch/>
        </p:blipFill>
        <p:spPr>
          <a:xfrm>
            <a:off x="5620215" y="1824580"/>
            <a:ext cx="6571785" cy="502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8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8BE64-6A44-E7A8-E1DC-3BB013D6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Государственная программа развития сельского хозяйства и регулирования рынков сельскохозяйственной продукции, сырья и продовольствия" (утвержденная Правительством РФ 24 декабря 2022 № ММ-П11-22479) </a:t>
            </a:r>
            <a:r>
              <a:rPr lang="ru-RU" sz="2400" dirty="0">
                <a:solidFill>
                  <a:schemeClr val="accent2"/>
                </a:solidFill>
                <a:effectLst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2"/>
                </a:solidFill>
                <a:effectLst/>
                <a:ea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A507F5-A67B-E26C-0682-DDCD92F36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764971"/>
            <a:ext cx="4184035" cy="3276390"/>
          </a:xfrm>
        </p:spPr>
        <p:txBody>
          <a:bodyPr/>
          <a:lstStyle/>
          <a:p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Государственная политика в агропромышленном комплексе к 2030 году трансформируется, так как единая цифровая платформа учета предоставления данных, услуг и сервисов в комплексе позволит прогнозировать развитие и риски в агропромышленном комплексе, в том числе экономические, социальные и климатические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27B3561-212E-59A0-5462-FCDD71EBF1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8226" t="3326" r="18111" b="17906"/>
          <a:stretch/>
        </p:blipFill>
        <p:spPr>
          <a:xfrm>
            <a:off x="5722235" y="2764971"/>
            <a:ext cx="3008108" cy="297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05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81079B-97DA-A84F-ADA5-7885B340C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548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8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A1636FC-1B97-C54D-B54D-D764A9CD25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3104477"/>
              </p:ext>
            </p:extLst>
          </p:nvPr>
        </p:nvGraphicFramePr>
        <p:xfrm>
          <a:off x="1270002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5846BAD-0576-E64B-9A42-B3F50EFD5C2D}"/>
              </a:ext>
            </a:extLst>
          </p:cNvPr>
          <p:cNvSpPr/>
          <p:nvPr/>
        </p:nvSpPr>
        <p:spPr>
          <a:xfrm>
            <a:off x="685800" y="127338"/>
            <a:ext cx="85670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Цель проекта - цифровая трансформация сельского хозяйства посредством внедрения цифровых технологий и платформенных решений для обеспечения технологического прорыва в АПК и достижения роста производительности на «цифровых» сельскохозяйственных предприятиях в 2 раза к 2024 г.</a:t>
            </a:r>
          </a:p>
        </p:txBody>
      </p:sp>
    </p:spTree>
    <p:extLst>
      <p:ext uri="{BB962C8B-B14F-4D97-AF65-F5344CB8AC3E}">
        <p14:creationId xmlns:p14="http://schemas.microsoft.com/office/powerpoint/2010/main" val="3501493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D6038-4AE4-8841-88E7-4818211AD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7080"/>
            <a:ext cx="8596668" cy="94705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Совершенствование нормативно-правового регулирования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F3226BBD-82D6-EE42-ADBD-504BE97310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936628"/>
              </p:ext>
            </p:extLst>
          </p:nvPr>
        </p:nvGraphicFramePr>
        <p:xfrm>
          <a:off x="449256" y="1028462"/>
          <a:ext cx="8824745" cy="5191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7315">
                  <a:extLst>
                    <a:ext uri="{9D8B030D-6E8A-4147-A177-3AD203B41FA5}">
                      <a16:colId xmlns:a16="http://schemas.microsoft.com/office/drawing/2014/main" val="778853150"/>
                    </a:ext>
                  </a:extLst>
                </a:gridCol>
                <a:gridCol w="1327430">
                  <a:extLst>
                    <a:ext uri="{9D8B030D-6E8A-4147-A177-3AD203B41FA5}">
                      <a16:colId xmlns:a16="http://schemas.microsoft.com/office/drawing/2014/main" val="2414275794"/>
                    </a:ext>
                  </a:extLst>
                </a:gridCol>
              </a:tblGrid>
              <a:tr h="673401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Нормативные правовые акты , </a:t>
                      </a:r>
                    </a:p>
                    <a:p>
                      <a:pPr algn="just"/>
                      <a:r>
                        <a:rPr lang="ru-RU" sz="18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требующие внесения изменений</a:t>
                      </a:r>
                      <a:endParaRPr lang="ru-RU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Реализовано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2022 год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7181433"/>
                  </a:ext>
                </a:extLst>
              </a:tr>
              <a:tr h="474857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«О государственном регулировании обеспечения плодородия земель сельскохозяйственного назначения»;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5650608"/>
                  </a:ext>
                </a:extLst>
              </a:tr>
              <a:tr h="474857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«Об обороте земель сельскохозяйственного назначения»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9136660"/>
                  </a:ext>
                </a:extLst>
              </a:tr>
              <a:tr h="474857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«О мерах по реализации государственной научно-технической политики в интересах развития сельского хозяйства»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1639638"/>
                  </a:ext>
                </a:extLst>
              </a:tr>
              <a:tr h="474857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Правительства РФ «О создании системы государственного информационного обеспечения сельского хозяйства»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4246412"/>
                  </a:ext>
                </a:extLst>
              </a:tr>
              <a:tr h="1122337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Правительства РФ «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 утверждении Концепции развития государственного мониторинга земель сельскохозяйственного назначения и земель, используемых или предоставленных для ведения сельского хозяйства в составе земель иных категорий, и формирования государственных информационных ресурсов об этих землях на период до 2020 года»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4763828"/>
                  </a:ext>
                </a:extLst>
              </a:tr>
              <a:tr h="526896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Правительства РФ «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 утверждении Основ государственной политики использования земельного фонда Российской Федерации на 2012-2020 годы</a:t>
                      </a: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0075226"/>
                  </a:ext>
                </a:extLst>
              </a:tr>
              <a:tr h="856364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Правительства РФ «Стратегия повышения качества пищевой продукции до 2030 года»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3386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248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D6038-4AE4-8841-88E7-4818211AD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7080"/>
            <a:ext cx="8596668" cy="94705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Совершенствование нормативно-правового регулирования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F3226BBD-82D6-EE42-ADBD-504BE97310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367140"/>
              </p:ext>
            </p:extLst>
          </p:nvPr>
        </p:nvGraphicFramePr>
        <p:xfrm>
          <a:off x="449256" y="1028462"/>
          <a:ext cx="9021315" cy="4935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0725">
                  <a:extLst>
                    <a:ext uri="{9D8B030D-6E8A-4147-A177-3AD203B41FA5}">
                      <a16:colId xmlns:a16="http://schemas.microsoft.com/office/drawing/2014/main" val="778853150"/>
                    </a:ext>
                  </a:extLst>
                </a:gridCol>
                <a:gridCol w="1870590">
                  <a:extLst>
                    <a:ext uri="{9D8B030D-6E8A-4147-A177-3AD203B41FA5}">
                      <a16:colId xmlns:a16="http://schemas.microsoft.com/office/drawing/2014/main" val="2414275794"/>
                    </a:ext>
                  </a:extLst>
                </a:gridCol>
              </a:tblGrid>
              <a:tr h="694407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Нормативные правовые акты, </a:t>
                      </a:r>
                    </a:p>
                    <a:p>
                      <a:pPr algn="just"/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требующие подготовки проектов и принятия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Реализовано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2022 год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7181433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Правительства РФ «О реализации ведомственного проекта «Цифровое сельское хозяйство»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0522403"/>
                  </a:ext>
                </a:extLst>
              </a:tr>
              <a:tr h="724441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Постановление Правительства РФ «Об утверждении порядка предоставления мер государственной поддержки сельскохозяйственным товаропроизводителям при реализации ведомственного проекта «Цифровое сельское хозяйство»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656594"/>
                  </a:ext>
                </a:extLst>
              </a:tr>
              <a:tr h="724441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Правительства РФ «О регламенте предоставления информации ФОИВ посредством межведомственного взаимодействия в цифровую платформу «Цифровое сельское хозяйство»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7969452"/>
                  </a:ext>
                </a:extLst>
              </a:tr>
              <a:tr h="724441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Минсельхоза России «О реализации ведомственного проекта «Цифровое сельское хозяйство»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9884139"/>
                  </a:ext>
                </a:extLst>
              </a:tr>
              <a:tr h="724441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Минсельхоза России «О создании цифровой платформы «Цифровое сельское хозяйство»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8887388"/>
                  </a:ext>
                </a:extLst>
              </a:tr>
              <a:tr h="724441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Приказ Минсельхоза России «О регламенте предоставления информации в цифровую платформу «Цифровое сельское хозяйство»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6492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390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9FE40-1603-A241-959B-5D603EE93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4" y="609600"/>
            <a:ext cx="9318172" cy="13208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</a:rPr>
              <a:t>от 16.07.1998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№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</a:rPr>
              <a:t> 101-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</a:rPr>
              <a:t>ФЗ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«О государственном регулировании обеспечения плодородия земель сельскохозяйственного назначения»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C0FB91-402A-6F49-BB41-EA4D399B8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8"/>
            <a:ext cx="9043610" cy="4545011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effectLst/>
              </a:rPr>
              <a:t>Статья 15.1. Государственный реестр земель сельскохозяйственного назначения</a:t>
            </a: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  <a:p>
            <a:pPr marL="0" indent="0" algn="just">
              <a:buNone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effectLst/>
              </a:rPr>
              <a:t>для внесения в государственный реестр земель сельскохозяйственного назначения, порядок их внесения, состав вносимых в государственный реестр земель сельскохозяйственного назначения сведений, порядок предоставления сведений из указанного реестра, порядок направления запросов о предоставлении таких сведений, в том числе посредством </a:t>
            </a:r>
            <a:r>
              <a:rPr lang="ru-RU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единой системы межведомственного электронного взаимодействи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я</a:t>
            </a: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effectLst/>
              </a:rPr>
              <a:t> при ведении государственного реестра земель сельскохозяйственного назначения, а также состав и объем сведений, подлежащих внесению в указанный реестр в порядке такого взаимодействия, устанавливаются Правительством Российской Федерации. </a:t>
            </a:r>
          </a:p>
        </p:txBody>
      </p:sp>
    </p:spTree>
    <p:extLst>
      <p:ext uri="{BB962C8B-B14F-4D97-AF65-F5344CB8AC3E}">
        <p14:creationId xmlns:p14="http://schemas.microsoft.com/office/powerpoint/2010/main" val="46148169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8476</TotalTime>
  <Words>1844</Words>
  <Application>Microsoft Office PowerPoint</Application>
  <PresentationFormat>Широкоэкранный</PresentationFormat>
  <Paragraphs>164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Times New Roman</vt:lpstr>
      <vt:lpstr>Trebuchet MS</vt:lpstr>
      <vt:lpstr>Wingdings 3</vt:lpstr>
      <vt:lpstr>Аспект</vt:lpstr>
      <vt:lpstr>Правовое обеспечение цифровизации сельского хозяйства</vt:lpstr>
      <vt:lpstr>Цифровизация в России  15 место в мире (10 % пашни)</vt:lpstr>
      <vt:lpstr>Национальная программа «Цифровая экономика Российской Федерации»</vt:lpstr>
      <vt:lpstr>Государственная программа развития сельского хозяйства и регулирования рынков сельскохозяйственной продукции, сырья и продовольствия" (утвержденная Правительством РФ 24 декабря 2022 № ММ-П11-22479)  </vt:lpstr>
      <vt:lpstr>Презентация PowerPoint</vt:lpstr>
      <vt:lpstr>Презентация PowerPoint</vt:lpstr>
      <vt:lpstr>Совершенствование нормативно-правового регулирования</vt:lpstr>
      <vt:lpstr>Совершенствование нормативно-правового регулирования</vt:lpstr>
      <vt:lpstr>Федеральный закон от 16.07.1998 № 101-ФЗ «О государственном регулировании обеспечения плодородия земель сельскохозяйственного назначения»</vt:lpstr>
      <vt:lpstr>Постановление Правительства РФ от 07.03.2008 № 157   «О создании системы государственного информационного обеспечения в сфере сельского хозяйства" </vt:lpstr>
      <vt:lpstr>Презентация PowerPoint</vt:lpstr>
      <vt:lpstr>Предложения о внесении изменений в Федеральный закон от 29.12.2006 № 264-ФЗ «О развитии сельского хозяйства»</vt:lpstr>
      <vt:lpstr>Стратегическое направление в области цифровой трансформации отраслей агропромышленного и рыбохозяйственного комплексов Российской Федерации  на период до 2030 года (утверждено Распоряжением Правительства РФ от 29 декабря 2021 г. № 3971-р </vt:lpstr>
      <vt:lpstr>Основы разработки стратегического направления: </vt:lpstr>
      <vt:lpstr>Основы разработки стратегического направления: </vt:lpstr>
      <vt:lpstr>Технологии:</vt:lpstr>
      <vt:lpstr>Проблемы и вызовы цифровой трансформации:  </vt:lpstr>
      <vt:lpstr>Задачи цифровой трансформации агропромышленного и рыбохозяйственного комплексов Российской Федерации:  </vt:lpstr>
      <vt:lpstr>Распределение компетенции между РФ и субъектами</vt:lpstr>
      <vt:lpstr>Первый национальный стандарт о применении искусственного интеллекта в агропромышленном комплексе </vt:lpstr>
      <vt:lpstr>Проект Продовольственного кодекса  Российской Федерации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Цифровое сельское хозяйство</dc:title>
  <dc:creator>Customer Customer</dc:creator>
  <cp:lastModifiedBy>Хлевной Александр Сергеевич</cp:lastModifiedBy>
  <cp:revision>20</cp:revision>
  <dcterms:created xsi:type="dcterms:W3CDTF">2021-05-25T07:06:20Z</dcterms:created>
  <dcterms:modified xsi:type="dcterms:W3CDTF">2023-12-12T12:36:51Z</dcterms:modified>
</cp:coreProperties>
</file>