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4" r:id="rId3"/>
    <p:sldId id="269" r:id="rId4"/>
    <p:sldId id="271" r:id="rId5"/>
    <p:sldId id="272" r:id="rId6"/>
    <p:sldId id="273" r:id="rId7"/>
    <p:sldId id="274" r:id="rId8"/>
    <p:sldId id="275" r:id="rId9"/>
    <p:sldId id="278" r:id="rId10"/>
    <p:sldId id="280" r:id="rId11"/>
    <p:sldId id="277" r:id="rId12"/>
    <p:sldId id="281" r:id="rId13"/>
    <p:sldId id="282" r:id="rId14"/>
    <p:sldId id="283" r:id="rId15"/>
    <p:sldId id="294" r:id="rId16"/>
    <p:sldId id="276" r:id="rId17"/>
    <p:sldId id="33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DCFDC1F-90F8-4CA3-8C3E-AB98E9C587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CB40A-D9DE-46F1-96A2-68B384EB39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9936F-2B15-43DB-BFD4-0280BD907B15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1553A3-4943-43CE-AC9D-6593D29A7A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5B44BF-D6A1-46B1-9291-946B51E0ED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8F954-CE72-4168-838F-219E7A04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39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8017-E38F-4774-A957-FA9FDAC40B1F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1ED0D-16BA-47A2-AFAA-6F9AFD6E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71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29" b="43931"/>
          <a:stretch/>
        </p:blipFill>
        <p:spPr>
          <a:xfrm>
            <a:off x="6140597" y="796707"/>
            <a:ext cx="3678520" cy="844985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2A2FD6A-605E-AD4A-A177-207FEF7B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937" y="6281163"/>
            <a:ext cx="431015" cy="211791"/>
          </a:xfrm>
          <a:prstGeom prst="rect">
            <a:avLst/>
          </a:prstGeom>
        </p:spPr>
        <p:txBody>
          <a:bodyPr/>
          <a:lstStyle/>
          <a:p>
            <a:fld id="{6DE55804-D118-2B4A-AD41-9C544F0DF4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35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99E03-A5E2-41B5-A515-39078FAB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4230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927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174258-B18F-4C72-99C6-E21E3746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150" y="64230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838" y="6173467"/>
            <a:ext cx="2184533" cy="4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4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2">
            <a:extLst>
              <a:ext uri="{FF2B5EF4-FFF2-40B4-BE49-F238E27FC236}">
                <a16:creationId xmlns:a16="http://schemas.microsoft.com/office/drawing/2014/main" id="{A1745E8B-2CCF-45A7-9F8B-5F835734731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531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2626CEA3-3678-4C4B-97AF-D000B3A1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4230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3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 txBox="1">
            <a:spLocks/>
          </p:cNvSpPr>
          <p:nvPr userDrawn="1"/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626CEA3-3678-4C4B-97AF-D000B3A1FF7E}"/>
              </a:ext>
            </a:extLst>
          </p:cNvPr>
          <p:cNvSpPr txBox="1">
            <a:spLocks/>
          </p:cNvSpPr>
          <p:nvPr userDrawn="1"/>
        </p:nvSpPr>
        <p:spPr>
          <a:xfrm>
            <a:off x="11033702" y="6440487"/>
            <a:ext cx="10505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аблица 12"/>
          <p:cNvSpPr>
            <a:spLocks noGrp="1"/>
          </p:cNvSpPr>
          <p:nvPr>
            <p:ph type="tbl" sz="quarter" idx="10"/>
          </p:nvPr>
        </p:nvSpPr>
        <p:spPr>
          <a:xfrm>
            <a:off x="972272" y="1365250"/>
            <a:ext cx="10248177" cy="467677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05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 userDrawn="1"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820" y="1599077"/>
            <a:ext cx="3853112" cy="10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10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7B9972-10A4-4B89-B093-8BABBDBA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A1415-D731-483F-853A-80989E879192}" type="datetime1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1B9341-EC45-4EAD-B467-9005E628D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2A2FD6A-605E-AD4A-A177-207FEF7B8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21388" y="6439792"/>
            <a:ext cx="1276139" cy="281683"/>
          </a:xfrm>
          <a:prstGeom prst="rect">
            <a:avLst/>
          </a:prstGeom>
        </p:spPr>
        <p:txBody>
          <a:bodyPr/>
          <a:lstStyle/>
          <a:p>
            <a:fld id="{6DE55804-D118-2B4A-AD41-9C544F0DF4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5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5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481B2-2342-4BFA-9609-2536CEEC1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2418" y="2658625"/>
            <a:ext cx="4224338" cy="1269844"/>
          </a:xfrm>
        </p:spPr>
        <p:txBody>
          <a:bodyPr/>
          <a:lstStyle/>
          <a:p>
            <a:r>
              <a:rPr lang="ru-RU" dirty="0"/>
              <a:t>УГЛЕРОДНАЯ НЕЙТРАЛЬНОСТЬ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30BF7F-721F-4A61-ADB4-DBD6ABB90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285" y="4496885"/>
            <a:ext cx="5085383" cy="1494887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Дмитрий Демидов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кандидат технических наук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Центр инноваций АО «Апатит»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Группа компаний «ФосАгро»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45" y="1091968"/>
            <a:ext cx="4873925" cy="4873925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9030BF7F-721F-4A61-ADB4-DBD6ABB9050D}"/>
              </a:ext>
            </a:extLst>
          </p:cNvPr>
          <p:cNvSpPr txBox="1">
            <a:spLocks/>
          </p:cNvSpPr>
          <p:nvPr/>
        </p:nvSpPr>
        <p:spPr>
          <a:xfrm>
            <a:off x="5185554" y="6553558"/>
            <a:ext cx="7006446" cy="30444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Иллюстрации: Дмитрий Дорофеев с использованием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нейросети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Kandinsky 2.1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2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Потенциал глобального потепления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35212" y="4714101"/>
            <a:ext cx="10582645" cy="142790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Для метана (CH</a:t>
            </a:r>
            <a:r>
              <a:rPr lang="ru-RU" sz="1600" baseline="-250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) потенциал глобального потепления составляет 72 в 20 летней перспективе, 25 в 100 летней и 7.6 в 500 летней, так как среднее время жизни метана в атмосфере составляет всего 12 лет.</a:t>
            </a:r>
          </a:p>
          <a:p>
            <a:pPr algn="just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Для смесей газов необходимо учитывать свойства смеси, поэтому все расчеты являются ориентировочными.</a:t>
            </a:r>
          </a:p>
          <a:p>
            <a:pPr algn="just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От экватора к полюсам планеты количество солнечной радиации уменьшается, поэтому даже если станет теплее, это не приведет к значимому увеличению растительности в северных и южных регионах близких к полюсам.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199" y="1386543"/>
            <a:ext cx="3210781" cy="3210781"/>
          </a:xfrm>
          <a:prstGeom prst="rect">
            <a:avLst/>
          </a:prstGeom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752464" y="1335887"/>
            <a:ext cx="7330487" cy="35046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Потенциал глобального потепления – это коэффициент влияния парникового газа рассчитываемый как отношение энергии, поглощаемой под действием солнечной радиации и удерживаемой парниковым газом в атмосфере, отнесенное к энергии, поглощаемой единицей диоксида углерода. </a:t>
            </a:r>
          </a:p>
          <a:p>
            <a:pPr algn="just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Солнечная радиация в среднем составляет 1.94 кал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см</a:t>
            </a:r>
            <a:r>
              <a:rPr lang="ru-RU" sz="1600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мин и на 7% состоит из ультрафиолета, 47% инфракрасного излучения и 46% видимого света.</a:t>
            </a:r>
          </a:p>
          <a:p>
            <a:pPr algn="just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Потенциал глобального потепления рассчитывается для определенного интервала времени с учетом времени жизни газа в атмосфере.</a:t>
            </a:r>
          </a:p>
          <a:p>
            <a:pPr algn="just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Чем больше парниковый газ способен поглотить инфракрасного излучения и дольше срок его жизни, тем выше будет его потенциал глобального потепления.</a:t>
            </a:r>
          </a:p>
          <a:p>
            <a:pPr algn="just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Парниковый газ имеющий краткий срок жизни в атмосфере может иметь большое влияние в ближней перспективе и значительно меньшее в более долгой. 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FC2A592-931E-4FB1-8451-E4BE722DAABA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10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7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Парниковые газы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38033" y="2194560"/>
            <a:ext cx="9715922" cy="4223493"/>
          </a:xfrm>
        </p:spPr>
        <p:txBody>
          <a:bodyPr>
            <a:normAutofit fontScale="85000" lnSpcReduction="20000"/>
          </a:bodyPr>
          <a:lstStyle/>
          <a:p>
            <a:pPr indent="174625" algn="just"/>
            <a:r>
              <a:rPr lang="ru-RU" sz="1900" b="1" dirty="0">
                <a:solidFill>
                  <a:schemeClr val="accent5">
                    <a:lumMod val="75000"/>
                  </a:schemeClr>
                </a:solidFill>
              </a:rPr>
              <a:t>Водяной пар (H</a:t>
            </a:r>
            <a:r>
              <a:rPr lang="ru-RU" sz="1900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</a:rPr>
              <a:t>O).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 На его долю приходится более 60% влияния на терморегуляцию планеты. Потепление климата провоцирует усиленное испарение влаги, повышающее парниковый эффект. При этом образуются облака, частично отражающие прямой солнечный свет. Источником являются водоемы и влажная суша.</a:t>
            </a:r>
          </a:p>
          <a:p>
            <a:pPr indent="174625" algn="just"/>
            <a:r>
              <a:rPr lang="ru-RU" sz="1900" b="1" dirty="0">
                <a:solidFill>
                  <a:schemeClr val="accent5">
                    <a:lumMod val="75000"/>
                  </a:schemeClr>
                </a:solidFill>
              </a:rPr>
              <a:t>Тропосферный озон (O</a:t>
            </a:r>
            <a:r>
              <a:rPr lang="ru-RU" sz="1900" b="1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</a:rPr>
              <a:t>). 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Озоновый слой находится в стратосфере на высоте 20-25 км и защищает нашу планету от УФ-излучения. В отличие от него, тропосферный озон приводит к усилению парникового эффекта, загрязняет атмосферу, подавляет наращивание растениями биомассы. Главные источники появления в атмосфере – транспорт, химические и промышленные выбросы, офисная копировальная техника.</a:t>
            </a:r>
          </a:p>
          <a:p>
            <a:pPr indent="174625" algn="just"/>
            <a:r>
              <a:rPr lang="ru-RU" sz="1900" b="1" dirty="0">
                <a:solidFill>
                  <a:schemeClr val="accent5">
                    <a:lumMod val="75000"/>
                  </a:schemeClr>
                </a:solidFill>
              </a:rPr>
              <a:t>Диоксид углерода (СО</a:t>
            </a:r>
            <a:r>
              <a:rPr lang="ru-RU" sz="1900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</a:rPr>
              <a:t>).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 Источниками диоксида углерода (CO</a:t>
            </a:r>
            <a:r>
              <a:rPr lang="ru-RU" sz="19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) в воздухе служат выбросы веществ во время и после извержений вулканов, антропогенные факторы (производственные процессы, сжигание топлива), продукты жизнедеятельности (метаболизм, дыхание, гниение) живых организмов. </a:t>
            </a:r>
            <a:endParaRPr lang="ru-RU" sz="1900" b="1" dirty="0">
              <a:solidFill>
                <a:schemeClr val="accent5">
                  <a:lumMod val="75000"/>
                </a:schemeClr>
              </a:solidFill>
            </a:endParaRPr>
          </a:p>
          <a:p>
            <a:pPr indent="174625" algn="just"/>
            <a:r>
              <a:rPr lang="ru-RU" sz="1900" b="1" dirty="0">
                <a:solidFill>
                  <a:schemeClr val="accent5">
                    <a:lumMod val="75000"/>
                  </a:schemeClr>
                </a:solidFill>
              </a:rPr>
              <a:t>Метан (CH</a:t>
            </a:r>
            <a:r>
              <a:rPr lang="ru-RU" sz="1900" b="1" baseline="-250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продуцируется микроорганизмами, появляется вследствие биологических процессов на болотах, выделяется при горении лесов. В сравнении с двуокисью углерода, эффект от метана в столетней перспективе в 25 раз сильнее, чем у CO</a:t>
            </a:r>
            <a:r>
              <a:rPr lang="ru-RU" sz="19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 indent="174625" algn="just"/>
            <a:r>
              <a:rPr lang="ru-RU" sz="1900" b="1" dirty="0">
                <a:solidFill>
                  <a:schemeClr val="accent5">
                    <a:lumMod val="75000"/>
                  </a:schemeClr>
                </a:solidFill>
              </a:rPr>
              <a:t>Оксиды азота (N</a:t>
            </a:r>
            <a:r>
              <a:rPr lang="ru-RU" sz="1900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</a:rPr>
              <a:t>O). 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Оксид азота выделяется в воздух из почвы и при производстве минеральных удобрений. Его парниковая активность за 100 лет в 298 раз сильнее, чем у CO</a:t>
            </a:r>
            <a:r>
              <a:rPr lang="ru-RU" sz="19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 indent="174625" algn="just"/>
            <a:r>
              <a:rPr lang="ru-RU" sz="1900" b="1" dirty="0">
                <a:solidFill>
                  <a:schemeClr val="accent5">
                    <a:lumMod val="75000"/>
                  </a:schemeClr>
                </a:solidFill>
              </a:rPr>
              <a:t>Фреоны, хладоны, </a:t>
            </a:r>
            <a:r>
              <a:rPr lang="ru-RU" sz="1900" b="1" dirty="0" err="1">
                <a:solidFill>
                  <a:schemeClr val="accent5">
                    <a:lumMod val="75000"/>
                  </a:schemeClr>
                </a:solidFill>
              </a:rPr>
              <a:t>гексафторид</a:t>
            </a: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</a:rPr>
              <a:t> серы. 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Парниковые газы с крайне негативным влиянием на глобальное потепление, </a:t>
            </a:r>
            <a:r>
              <a:rPr lang="ru-RU" sz="1900" dirty="0" err="1">
                <a:solidFill>
                  <a:schemeClr val="accent5">
                    <a:lumMod val="75000"/>
                  </a:schemeClr>
                </a:solidFill>
              </a:rPr>
              <a:t>превыщающим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 в 1 430 – 22 800  влияние диоксида углерода на столетний период. Основными источниками фреонов и хладонов являются холодильные установки, кондиционеры, аэрозоли и электрооборудование. </a:t>
            </a:r>
          </a:p>
          <a:p>
            <a:pPr algn="just"/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94883" y="1234915"/>
            <a:ext cx="10410830" cy="10337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Парниковый газ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– это газообразная составляющая воздушной оболочки Земли естественного или антропогенного происхождения, поглощающая и отражающая инфракрасное электромагнитное излучение. Увеличение концентрации этих газов в атмосфере приводит к усилению парникового  эффекта: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8766" y="2209432"/>
            <a:ext cx="10166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r>
              <a:rPr lang="en-US" sz="4000" b="0" cap="none" spc="0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5866" y="2889117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en-US" sz="4000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3566" y="3696596"/>
            <a:ext cx="9672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</a:t>
            </a:r>
            <a:r>
              <a:rPr lang="en-US" sz="4000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4488" y="4323677"/>
            <a:ext cx="9509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r>
              <a:rPr lang="ru-RU" sz="4000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4487" y="4941609"/>
            <a:ext cx="10294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r>
              <a:rPr lang="en-US" sz="4000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8228" y="5588045"/>
            <a:ext cx="8290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SF</a:t>
            </a:r>
            <a:r>
              <a:rPr lang="en-US" sz="4000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ru-RU" sz="4000" b="0" cap="none" spc="0" baseline="-25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23F7784A-1252-4998-B41A-B490E23C5C4A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11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01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Парниковые газы – вода и диоксид углерода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41503" y="1392467"/>
            <a:ext cx="6361554" cy="4913442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Вода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(H</a:t>
            </a:r>
            <a:r>
              <a:rPr lang="en-US" sz="18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O)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– основной парниковый газ с самым значимым вкладом в парниковый эффект на уровне 36-72%, но его концентрация напрямую зависит от температуры воздуха в разных частях земли и доступности в регионе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ландшафта, он не распадается и пр. Поэтому он не имеет рассчитанного потенциала глобального потепления и учитывается в расчетных моделях как функция от температуры со стабильной концентрацией в условиях наблюдаемого потепления.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Вопрос об антропогенных выбросах водяного пара градирнями атомных электростанций и других промышленных предприятий с водяным охлаждением остается дискуссионным.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Диоксид углерода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(CO</a:t>
            </a:r>
            <a:r>
              <a:rPr lang="en-US" sz="18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является эталонным парниковым газом при оценке вклада в глобальное потепление другими газами. Его вклад оценивается в 9-26% и является основным при расчетах антропогенного влияния на глобальное потепление.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D3FEB1-25AE-49DB-857D-EEC755AED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68" y="1530489"/>
            <a:ext cx="4478672" cy="4478672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C58124F-E6DA-4159-B126-5E4CADAED0B9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12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72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Парниковые газы – метан и закись азота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01508" y="1507024"/>
            <a:ext cx="5806326" cy="4626358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Метан вносит вклад на уровне 4-9 %. Основной компонент природного газа. Потенциал глобального потепления составляет 72 в 20 летней перспективе, 25 в 100 летней и 7.6 в 500 летней, так как среднее время жизни метана в атмосфере составляет 12 лет.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Основными антропогенными источниками метана являются выбросы попутных нефтяных газов, скотоводство, растениеводство, энергетика, промышленность и домашние отходы.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Закись азота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вносит вклад на уровне 2-3%. Потенциал глобального потепления составляет 289 в 20 летней перспективе, 298 в 100 летней и 153 в 500 летней, так как среднее время жизни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sz="18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в атмосфере составляет 114 лет.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Основным антропогенным источником закиси азота являются почвенные процессы сельского хозяйства.</a:t>
            </a:r>
          </a:p>
          <a:p>
            <a:pPr algn="just"/>
            <a:endParaRPr lang="ru-RU" sz="21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CFD04B-712F-49BE-A42E-9EEC26372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75" y="1524275"/>
            <a:ext cx="4617733" cy="4617733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E84C07F-393B-46F3-8F78-E74F73B6432E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13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52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Парниковые газы – тропосферный озон, фреоны и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гексафторид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серы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61052" y="1368975"/>
            <a:ext cx="6229861" cy="4921755"/>
          </a:xfrm>
        </p:spPr>
        <p:txBody>
          <a:bodyPr>
            <a:noAutofit/>
          </a:bodyPr>
          <a:lstStyle/>
          <a:p>
            <a:pPr algn="just"/>
            <a:r>
              <a:rPr lang="ru-RU" sz="1400" dirty="0"/>
              <a:t>Фреоны и хладоны – группа мощных парниковых газов с большой теплоемкостью и потенциалом глобального потепления от 1 до </a:t>
            </a:r>
            <a:br>
              <a:rPr lang="ru-RU" sz="1400" dirty="0"/>
            </a:br>
            <a:r>
              <a:rPr lang="ru-RU" sz="1400" dirty="0"/>
              <a:t>14 800 со сроком жизни от нескольких лет до сотен лет. Так как в современном мире эффективные холодильные машины широко используются, то открыт вопрос баланса между эффективностью </a:t>
            </a:r>
            <a:r>
              <a:rPr lang="ru-RU" sz="1400" dirty="0" err="1"/>
              <a:t>энергозатрат</a:t>
            </a:r>
            <a:r>
              <a:rPr lang="ru-RU" sz="1400" dirty="0"/>
              <a:t> на производство холода и последствий от выбросов </a:t>
            </a:r>
            <a:r>
              <a:rPr lang="ru-RU" sz="1400" dirty="0" err="1"/>
              <a:t>хладогентов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 err="1"/>
              <a:t>Гексафторид</a:t>
            </a:r>
            <a:r>
              <a:rPr lang="ru-RU" sz="1400" dirty="0"/>
              <a:t> серы (</a:t>
            </a:r>
            <a:r>
              <a:rPr lang="en-US" sz="1400" dirty="0"/>
              <a:t>SF</a:t>
            </a:r>
            <a:r>
              <a:rPr lang="en-US" sz="1400" baseline="-25000" dirty="0"/>
              <a:t>6</a:t>
            </a:r>
            <a:r>
              <a:rPr lang="en-US" sz="1400" dirty="0"/>
              <a:t>)</a:t>
            </a:r>
            <a:r>
              <a:rPr lang="ru-RU" sz="1400" dirty="0"/>
              <a:t> – самый мощный парниковый газ, который занимает пока 0.2% от всех парниковых газов. Потенциал глобального потепления составляет 16 300 в 20 летней перспективе, 22 800 - в 100 летней и 32 600 - в 500 летней, так как среднее время жизни в атмосфере составляет 3 200 лет. Он практически инертен и большие выбросы этого газа могут привести к длительным и мощным последствиям.</a:t>
            </a:r>
          </a:p>
          <a:p>
            <a:pPr algn="just"/>
            <a:r>
              <a:rPr lang="ru-RU" sz="1400" dirty="0"/>
              <a:t>Тропосферный озон – защищая в верхних слоях атмосферы живые организмы от жесткого ультрафиолета, в нижних слоях атмосферы являются один из основных компонентов смога. Загрязнения этим газом вызывают ускоренное старение полимеров, плохо воздействуют на здоровье живых организмов. Образуется в результате сжигания топлива при контакте </a:t>
            </a:r>
            <a:r>
              <a:rPr lang="en-US" sz="1400" dirty="0"/>
              <a:t>NO</a:t>
            </a:r>
            <a:r>
              <a:rPr lang="en-US" sz="1400" baseline="-25000" dirty="0"/>
              <a:t>x</a:t>
            </a:r>
            <a:r>
              <a:rPr lang="en-US" sz="1400" dirty="0"/>
              <a:t> </a:t>
            </a:r>
            <a:r>
              <a:rPr lang="ru-RU" sz="1400" dirty="0"/>
              <a:t>газов и летучих органических соединений.</a:t>
            </a:r>
            <a:r>
              <a:rPr lang="en-US" sz="1400" dirty="0"/>
              <a:t> </a:t>
            </a:r>
            <a:r>
              <a:rPr lang="ru-RU" sz="1400" dirty="0"/>
              <a:t>При этом тропосферный озон снижает срок жизни метана и </a:t>
            </a:r>
            <a:r>
              <a:rPr lang="ru-RU" sz="1400" dirty="0" err="1"/>
              <a:t>монооксида</a:t>
            </a:r>
            <a:r>
              <a:rPr lang="ru-RU" sz="1400" dirty="0"/>
              <a:t> углерода в атмосфере, поэтому учесть его реальное действие в расчетах сложно и он станет объектом будущих исследований.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381" y="1429359"/>
            <a:ext cx="4373217" cy="4579952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426DB-4E7D-4D7F-B208-FD950B26A109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14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0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Роль антропогенных парниковых газов в глобальном потеплении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9099" y="1419663"/>
            <a:ext cx="5742856" cy="489104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Такие парниковые газы как вода, углекислый газ, метан, закись азота и озон являются частью нашей экосистемы, их количество значительно и определяет наш климат. Они участвуют в циклах экосистемы и способны стабилизироваться со временем.</a:t>
            </a: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Искусственные теплоемкие парниковые газы с длительным жизненным циклом и высокой теплоемкостью, такие как фреоны, могут резко влиять на климат в течение длительного времени и несут потенциальную опасность для всего живого.</a:t>
            </a: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Большинство антропогенных газов идеально смешиваются в атмосфере, поэтому повышают свою концентрацию по всему земному шару вне зависимости от зоны выброса.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53" y="1557685"/>
            <a:ext cx="4415770" cy="441577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71F7F83-3147-4033-AC16-4C0A2CB94F5A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15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77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Выводы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32385" y="1346651"/>
            <a:ext cx="6636006" cy="38769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Мы обязаны жизнью парниковым газам и парниковому эффекту.</a:t>
            </a: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Все люди, животные и растения живут на 1 планете.</a:t>
            </a: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Концентрация парниковых газов, за исключением воды, равномерно распределяется по всей планете.</a:t>
            </a: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Адаптивные механизмы живых существ предполагают медленное приспособление к изменению климата, измеряемое тысячелетиями.</a:t>
            </a: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Существует подозрение, что антропогенное влияние, такое как сжигание топлива, охлаждение домов, копирование документов и т.д., резко ускорило процесс потепления.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9" y="1281624"/>
            <a:ext cx="3819645" cy="38196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7750" y="5208610"/>
            <a:ext cx="10412083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0000"/>
              </a:lnSpc>
              <a:spcBef>
                <a:spcPts val="1000"/>
              </a:spcBef>
              <a:buClr>
                <a:srgbClr val="00B050"/>
              </a:buClr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Мы слишком мало знаем о нашей биосфере, поэтому по всей презентации и во всех документах мы используем «примерно», «около» и нам только предстоит научиться правильно учитывать свое влияние, контролировать его и постараться обратить процесс глобального потепления вспять или хотя бы замедлить.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6682A9-A281-431E-9DCD-349D711901BA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16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9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2B2F576-AC39-4863-817A-D0DB1F888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</a:t>
            </a:r>
            <a:r>
              <a:rPr lang="ru-RU" smtClean="0"/>
              <a:t>за внимание</a:t>
            </a:r>
            <a:r>
              <a:rPr lang="en-US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77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EBDC3-6A94-4C7B-8A23-FEE7F5EA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301" y="2086066"/>
            <a:ext cx="4607529" cy="285273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Углеродный след, углеродный баланс </a:t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и углеродная нейтральность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4" y="1193958"/>
            <a:ext cx="4486276" cy="4486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4" y="1181100"/>
            <a:ext cx="4486276" cy="4486276"/>
          </a:xfrm>
          <a:prstGeom prst="rtTriangle">
            <a:avLst/>
          </a:prstGeom>
        </p:spPr>
      </p:pic>
    </p:spTree>
    <p:extLst>
      <p:ext uri="{BB962C8B-B14F-4D97-AF65-F5344CB8AC3E}">
        <p14:creationId xmlns:p14="http://schemas.microsoft.com/office/powerpoint/2010/main" val="286480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Глобальное потепление – почему это важно?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5861" y="1313561"/>
            <a:ext cx="7726267" cy="441972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Нормальная температура тела человека 35,5 – 37,6 °С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Нормальная температура тела кошки 37,5 – 39,0 °С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Нормальная температура рыбы на 0,5 – 1 °С выше окружающей среды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Сумма активных температур выше +5 °С является одной из основных характеристик культурных растений для их развития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Системы контроля температуры тела, борьбы с температурным стрессом в жару и холод вырабатывались миллионы лет в процессе эволюции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Быстрое отклонение температуры окружающей среды от привычной температуры для живых организмов ведет к снижению их популяции и утере биоразнообразия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Человек единственный вид на планете, который может носить одежду и создать кондиционер воздуха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Глобальное потепление – это показатель роста средней температуры окружающей среды (климатической системы Земли) в перспективе более века 	         или 1 × 10</a:t>
            </a:r>
            <a:r>
              <a:rPr lang="ru-RU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  (100) лет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Жизнь на земле зародилась около 4 млрд лет назад 	         или 4 × 10</a:t>
            </a:r>
            <a:r>
              <a:rPr lang="ru-RU" baseline="30000" dirty="0">
                <a:solidFill>
                  <a:schemeClr val="accent5">
                    <a:lumMod val="75000"/>
                  </a:schemeClr>
                </a:solidFill>
              </a:rPr>
              <a:t>9     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(4 000 000 000) лет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3499" y="5258569"/>
            <a:ext cx="10305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buClr>
                <a:srgbClr val="00B050"/>
              </a:buClr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Глобальное потепление это очень быстрый процесс изменения температуры, к которому природа не имеет возможности эволюционно адаптироваться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41" y="1622192"/>
            <a:ext cx="3245594" cy="3245594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21CECE-1564-4BC8-A27F-D0F6DD8446C5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3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2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Глобальное потепление и антропогенное влияние</a:t>
            </a:r>
          </a:p>
        </p:txBody>
      </p:sp>
      <p:pic>
        <p:nvPicPr>
          <p:cNvPr id="6" name="Рисунок 5" descr="https://maglipogoda.ru/wp-content/uploads/2020/11/cenogrid_climate_curv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3" y="1257329"/>
            <a:ext cx="11600953" cy="3043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67731" y="4327166"/>
            <a:ext cx="10852051" cy="2032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8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С эпохи кайнозоя (66 млн лет назад) глобальный климат резко менялся несколько раз и максимальная температура на рубеже палеоцена и эоцена (55,5 млн лет назад) была выше на 15 °С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по сравнению со средними показателями 1960-1990 гг.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По прогнозам МГЭИК к 2100 г мы можем ожидать увеличения глобальной температуры на 2.6-4.8 °С всего за 1 век, тогда как подобные процессы протекали в течение миллионов лет. 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Является ли это изменение температуры естественным кратковременным процессом для планеты или следствием влияния человека вопрос открытый и спорный, но в прошлом такие процессы были связаны с резкими изменениями в жизни планеты.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Первые вакуумные паровые машины для откачки воды из копей были созданы в 1705 году и с этого момента концентрация углекислого газа (СО</a:t>
            </a:r>
            <a:r>
              <a:rPr lang="ru-RU" sz="1400" baseline="-25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2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) на планете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за 300 лет начала увеличиваться с 280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ppm,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в 1973 году концентрация составила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~325 ppm,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а сегодня мы наблюдаем  </a:t>
            </a:r>
            <a:br>
              <a:rPr lang="ru-RU" sz="1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415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ppm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 Кривые повышения концентрации углекислого газа и развития промышленности совпадают. 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6A5C25E-9E9F-4096-AE1B-857DAA03A201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4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8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Парниковый эффект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42462" y="1322314"/>
            <a:ext cx="6955817" cy="357748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Температура на поверхности ядра Земли составляет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«плюс 5960 ± 500» °С.</a:t>
            </a:r>
          </a:p>
          <a:p>
            <a:pPr algn="just">
              <a:lnSpc>
                <a:spcPct val="100000"/>
              </a:lnSpc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Земля испускает тепло в космос, температура которого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«минус 270,45» °С.</a:t>
            </a:r>
          </a:p>
          <a:p>
            <a:pPr algn="just">
              <a:lnSpc>
                <a:spcPct val="100000"/>
              </a:lnSpc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Между ядром Земли и космосом находится наш мир с «комфортной» для нас температурой от «минус 98» °С  до </a:t>
            </a:r>
            <a:br>
              <a:rPr lang="ru-RU" sz="1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«плюс 56,7» °С.</a:t>
            </a:r>
          </a:p>
          <a:p>
            <a:pPr algn="just">
              <a:lnSpc>
                <a:spcPct val="100000"/>
              </a:lnSpc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Этим мы обязаны парниковому эффекту – балансу жидкости, паров воды и газов в атмосфере между поверхностью Земли и космосом, установленному под действием светового и теплового излучений, а также сил притяжения, которое стабилизирует комфортную для нас температуру и защищает от космического излучения.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23619" y="4773575"/>
            <a:ext cx="69989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Влияние на баланс парникового эффекта может приводить к резким изменениям климата несопоставимым с условиями жизни живых существ планеты и их вымиранию.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2816" y="2100915"/>
            <a:ext cx="5033912" cy="3355942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041E0-C3BA-418B-A31D-F19EC5328C11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5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7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Круговорот веществ в природе и их баланс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1812" y="1396797"/>
            <a:ext cx="6811192" cy="3994713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800" dirty="0"/>
              <a:t>Под действием энергии Земли и Солнца различные вещества перемещаются и преобразуются, образуя множество взаимосвязанных биогеохимических круговоротов определяющих облик планеты, таких как круговороты воды, кислорода, азота и др.</a:t>
            </a:r>
          </a:p>
          <a:p>
            <a:pPr algn="just"/>
            <a:r>
              <a:rPr lang="ru-RU" sz="1800" dirty="0"/>
              <a:t>Все живые существа на 75% состоят из воды, осуществляющей круговорот между морями, атмосферой, сушей и живыми организмами.</a:t>
            </a:r>
          </a:p>
          <a:p>
            <a:pPr algn="just"/>
            <a:r>
              <a:rPr lang="ru-RU" sz="1800" dirty="0"/>
              <a:t>Круговорот углерода определяет наличие углеродной формы жизни.</a:t>
            </a:r>
          </a:p>
          <a:p>
            <a:pPr algn="just"/>
            <a:r>
              <a:rPr lang="ru-RU" sz="1800" dirty="0"/>
              <a:t>Круговорот кислорода отвечает за дыхание и фотосинтез.</a:t>
            </a:r>
          </a:p>
          <a:p>
            <a:pPr algn="just"/>
            <a:r>
              <a:rPr lang="ru-RU" sz="1800" dirty="0"/>
              <a:t>Круговорот азота определяет образование аминокислот, белков и пр.</a:t>
            </a:r>
          </a:p>
          <a:p>
            <a:pPr algn="just"/>
            <a:r>
              <a:rPr lang="ru-RU" sz="1800" dirty="0"/>
              <a:t>Круговорот минеральных веществ определяет наличие скелета живых существ, сложных биохимических процессов в живых организмах.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8889"/>
          <a:stretch/>
        </p:blipFill>
        <p:spPr>
          <a:xfrm>
            <a:off x="7808994" y="1319159"/>
            <a:ext cx="3886412" cy="49968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6922" y="5254170"/>
            <a:ext cx="7000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Влияние человека на круговороты, которое смещает один круговорот, смещает все круговороты.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A329E0-3578-4C0C-B3A7-30BDEF3709C4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6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3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Круговорот веществ в природе и смещение баланса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9938" y="1309901"/>
            <a:ext cx="7917247" cy="504253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/>
              <a:t>Изменение цикла углерода с повышением концентрации диоксида углерода (СО</a:t>
            </a:r>
            <a:r>
              <a:rPr lang="ru-RU" sz="2000" baseline="-25000" dirty="0"/>
              <a:t>2</a:t>
            </a:r>
            <a:r>
              <a:rPr lang="ru-RU" sz="2000" dirty="0"/>
              <a:t>) увеличивает теплоемкость атмосферы.</a:t>
            </a:r>
          </a:p>
          <a:p>
            <a:pPr algn="just"/>
            <a:r>
              <a:rPr lang="ru-RU" sz="2000" dirty="0"/>
              <a:t>В результате повышается температура атмосферы и повышается влагоемкость воздуха. </a:t>
            </a:r>
          </a:p>
          <a:p>
            <a:pPr algn="just"/>
            <a:r>
              <a:rPr lang="ru-RU" sz="2000" dirty="0"/>
              <a:t>Большее количество воды переходит в воздух из водоемов и почвы и в балансе начинает участвовать всё больше её массы. </a:t>
            </a:r>
          </a:p>
          <a:p>
            <a:pPr algn="just"/>
            <a:r>
              <a:rPr lang="ru-RU" sz="2000" dirty="0"/>
              <a:t> С увеличением массы воды в атмосфере образуются большие дождевые массы, больше энергии переносится с этими массами и резче становятся перепады локальной температуры, влажности и скорости ветра.</a:t>
            </a:r>
          </a:p>
          <a:p>
            <a:pPr algn="just"/>
            <a:r>
              <a:rPr lang="ru-RU" sz="2000" dirty="0"/>
              <a:t>Смещение водного баланса приводит к изменению минерального и азотного балансов. </a:t>
            </a:r>
          </a:p>
          <a:p>
            <a:pPr algn="just"/>
            <a:r>
              <a:rPr lang="ru-RU" sz="2000" dirty="0"/>
              <a:t>Изменения азотного и минерального балансов изменяют циклы жизни микроорганизмов, растений и других живых организмов.</a:t>
            </a:r>
          </a:p>
          <a:p>
            <a:pPr algn="just"/>
            <a:r>
              <a:rPr lang="ru-RU" sz="2000" dirty="0"/>
              <a:t>Изменение жизни организмов снова приводит к смещению баланса углерода и кислорода.</a:t>
            </a:r>
          </a:p>
          <a:p>
            <a:pPr algn="just"/>
            <a:r>
              <a:rPr lang="ru-RU" sz="2000" dirty="0"/>
              <a:t>И так далее, так далее, так далее…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BA9B6F-3764-4458-889F-30017F60D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6" y="3788037"/>
            <a:ext cx="2451736" cy="24517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56" y="1262961"/>
            <a:ext cx="2438400" cy="243840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09E7193-55A9-439E-8943-AEDFD8425CA0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7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7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Негативные эффекты глобального потепления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4223" y="1431877"/>
            <a:ext cx="5817128" cy="4589361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Частые ураганы (увеличение скорости ветра)</a:t>
            </a:r>
            <a:r>
              <a:rPr lang="en-US" sz="2900" dirty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ru-RU" sz="29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Частые ливневые дожди и наводнения (увеличение дождевых масс)</a:t>
            </a:r>
            <a:r>
              <a:rPr lang="en-US" sz="2900" dirty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ru-RU" sz="29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Сокращение объема пресной воды (увеличение дождевых масс на суше)</a:t>
            </a:r>
            <a:r>
              <a:rPr lang="en-US" sz="2900" dirty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ru-RU" sz="29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Резкие перепады температур в разных частях планеты от резких холодов до аномальной жары (увеличение потоков энергии)</a:t>
            </a:r>
            <a:r>
              <a:rPr lang="en-US" sz="2900" dirty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ru-RU" sz="29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Снижение объема урожаев (засухи, наводнения)</a:t>
            </a:r>
            <a:r>
              <a:rPr lang="en-US" sz="2900" dirty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ru-RU" sz="29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Появление мертвых зон и снижение биоразнообразия (засухи, наводнения, ураганы)</a:t>
            </a:r>
            <a:r>
              <a:rPr lang="en-US" sz="2900" dirty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ru-RU" sz="29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Снижение размера суши пригодной для жизни (таяние ледников, мертвые зоны, деградация почв)</a:t>
            </a:r>
            <a:r>
              <a:rPr lang="en-US" sz="2900" dirty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ru-RU" sz="29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Снижение биоразнообразия (снижение доли кислорода, </a:t>
            </a:r>
            <a:r>
              <a:rPr lang="ru-RU" sz="2900" dirty="0" err="1">
                <a:solidFill>
                  <a:schemeClr val="accent5">
                    <a:lumMod val="75000"/>
                  </a:schemeClr>
                </a:solidFill>
              </a:rPr>
              <a:t>закисление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 океанов)</a:t>
            </a:r>
            <a:r>
              <a:rPr lang="en-US" sz="2900" dirty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ru-RU" sz="29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Безвозвратная утеря видов в следствие недостаточной адаптивности</a:t>
            </a:r>
            <a:r>
              <a:rPr lang="en-US" sz="2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к быстроизменяющимся условиям</a:t>
            </a:r>
            <a:r>
              <a:rPr lang="en-US" sz="2900" dirty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ru-RU" sz="29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И многое другое</a:t>
            </a:r>
            <a:r>
              <a:rPr lang="en-US" sz="2900" dirty="0">
                <a:solidFill>
                  <a:schemeClr val="accent5">
                    <a:lumMod val="75000"/>
                  </a:schemeClr>
                </a:solidFill>
              </a:rPr>
              <a:t>…</a:t>
            </a:r>
            <a:endParaRPr lang="ru-RU" sz="29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01" y="1355419"/>
            <a:ext cx="4514345" cy="451434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A6FE22-C260-40A9-A10B-22250B75BA90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8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5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Роль сельского хозяйства в глобальном потеплении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62942" y="1298754"/>
            <a:ext cx="6874953" cy="5073015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Сельское хозяйство – это деятельность человека направленная на обеспечение собственного населения продовольствием и сырьем для промышленности.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Население планеты составляет 8 млрд человек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из которых - 1 млрд занято сельским хозяйством и выращивает около 1 млрд голов крупного рогатого скота.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При общей площади суши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~150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млрд га, пахотные земли составляют около 1,87 млрд га (1,25%) и 3,2 млрд га пастбищ (2%).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Обработка почвы, неконтролируемое использование азотных удобрений и пестицидов, нарушение рецикла веществ разрушают структуру почвы и приводят к выбросу углерода и азота в атмосферу.  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Крупный рогатый скот при переваривании травяной массы формирует выбросы углерода в атмосферу в виде метана (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CH</a:t>
            </a:r>
            <a:r>
              <a:rPr lang="en-US" sz="1800" baseline="-250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).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Объемы суммарных выбросов парниковых газов от сельского хозяйства составляют около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20-25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% от всех мировых выбросов.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0"/>
          <a:stretch/>
        </p:blipFill>
        <p:spPr>
          <a:xfrm>
            <a:off x="7928350" y="1392839"/>
            <a:ext cx="3009316" cy="4636854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EFBA3-E630-44B6-92A6-F02D429CAAEB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9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168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4620</TotalTime>
  <Words>2277</Words>
  <Application>Microsoft Office PowerPoint</Application>
  <PresentationFormat>Широкоэкранный</PresentationFormat>
  <Paragraphs>127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УГЛЕРОДНАЯ НЕЙТРАЛЬНОСТЬ</vt:lpstr>
      <vt:lpstr>Углеродный след, углеродный баланс  и углеродная нейтральность</vt:lpstr>
      <vt:lpstr>Глобальное потепление – почему это важно?</vt:lpstr>
      <vt:lpstr>Глобальное потепление и антропогенное влияние</vt:lpstr>
      <vt:lpstr>Парниковый эффект </vt:lpstr>
      <vt:lpstr>Круговорот веществ в природе и их баланс </vt:lpstr>
      <vt:lpstr>Круговорот веществ в природе и смещение баланса</vt:lpstr>
      <vt:lpstr>Негативные эффекты глобального потепления</vt:lpstr>
      <vt:lpstr>Роль сельского хозяйства в глобальном потеплении</vt:lpstr>
      <vt:lpstr>Потенциал глобального потепления</vt:lpstr>
      <vt:lpstr>Парниковые газы</vt:lpstr>
      <vt:lpstr>Парниковые газы – вода и диоксид углерода </vt:lpstr>
      <vt:lpstr>Парниковые газы – метан и закись азота </vt:lpstr>
      <vt:lpstr>Парниковые газы – тропосферный озон, фреоны и гексафторид серы</vt:lpstr>
      <vt:lpstr>Роль антропогенных парниковых газов в глобальном потеплении 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Денисюк Екатерина Евгеньевна</dc:creator>
  <cp:lastModifiedBy>Демидов Дмитрий Вячеславович</cp:lastModifiedBy>
  <cp:revision>261</cp:revision>
  <dcterms:created xsi:type="dcterms:W3CDTF">2023-03-13T11:53:49Z</dcterms:created>
  <dcterms:modified xsi:type="dcterms:W3CDTF">2023-05-04T08:40:59Z</dcterms:modified>
</cp:coreProperties>
</file>