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48" r:id="rId2"/>
    <p:sldId id="265" r:id="rId3"/>
    <p:sldId id="310" r:id="rId4"/>
    <p:sldId id="313" r:id="rId5"/>
    <p:sldId id="311" r:id="rId6"/>
    <p:sldId id="312" r:id="rId7"/>
    <p:sldId id="314" r:id="rId8"/>
    <p:sldId id="317" r:id="rId9"/>
    <p:sldId id="315" r:id="rId10"/>
    <p:sldId id="318" r:id="rId11"/>
    <p:sldId id="316" r:id="rId12"/>
    <p:sldId id="319" r:id="rId13"/>
    <p:sldId id="320" r:id="rId14"/>
    <p:sldId id="321" r:id="rId15"/>
    <p:sldId id="322" r:id="rId16"/>
    <p:sldId id="33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68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DCFDC1F-90F8-4CA3-8C3E-AB98E9C587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DCB40A-D9DE-46F1-96A2-68B384EB39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9936F-2B15-43DB-BFD4-0280BD907B15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1553A3-4943-43CE-AC9D-6593D29A7A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5B44BF-D6A1-46B1-9291-946B51E0ED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8F954-CE72-4168-838F-219E7A047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239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8017-E38F-4774-A957-FA9FDAC40B1F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1ED0D-16BA-47A2-AFAA-6F9AFD6EA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971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25F8AA-8247-4A00-B9E4-726E49896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894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AFC60-8D5F-4A82-AF26-FD62351983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9285" y="2105129"/>
            <a:ext cx="5252815" cy="238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rgbClr val="00B050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4A257-9B98-4330-9907-FEE7EEE7C5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9285" y="4772811"/>
            <a:ext cx="3389832" cy="89305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Спикер, компания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DB01016F-8C6F-4A59-BBD7-9AEA4D86A1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0150" y="1219200"/>
            <a:ext cx="4419600" cy="4419600"/>
          </a:xfrm>
        </p:spPr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29" b="43931"/>
          <a:stretch/>
        </p:blipFill>
        <p:spPr>
          <a:xfrm>
            <a:off x="6140597" y="796707"/>
            <a:ext cx="3678520" cy="844985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2A2FD6A-605E-AD4A-A177-207FEF7B8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937" y="6281163"/>
            <a:ext cx="431015" cy="211791"/>
          </a:xfrm>
          <a:prstGeom prst="rect">
            <a:avLst/>
          </a:prstGeom>
        </p:spPr>
        <p:txBody>
          <a:bodyPr/>
          <a:lstStyle/>
          <a:p>
            <a:fld id="{6DE55804-D118-2B4A-AD41-9C544F0DF4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35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BAB146-60EC-41CF-BE3D-EBB689690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0C5F6-50BC-4DA5-B9B9-E10CCDC2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35BEF3-585A-4136-8BD7-8BD60BBF9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B050"/>
              </a:buClr>
              <a:defRPr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823EC46-CE0A-4755-8BCE-E9E5F6ABC80E}"/>
              </a:ext>
            </a:extLst>
          </p:cNvPr>
          <p:cNvCxnSpPr>
            <a:cxnSpLocks/>
          </p:cNvCxnSpPr>
          <p:nvPr userDrawn="1"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475DB0-B330-422F-83A6-238D76ECC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99E03-A5E2-41B5-A515-39078FAB3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4230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4927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B8F587-7ABE-4157-86E9-2B0EECDC7E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8277226" y="0"/>
            <a:ext cx="391477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34D78-36D9-4FE1-9528-238A5C1A5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766888"/>
            <a:ext cx="4568825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174258-B18F-4C72-99C6-E21E3746D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0150" y="64230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26E28C2C-CDF3-40B2-AEB6-3879E27445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2150" y="1181100"/>
            <a:ext cx="4486276" cy="44862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      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838" y="6173467"/>
            <a:ext cx="2184533" cy="49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4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71864B0-F9B2-4529-A886-9E887997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49202E2-58F7-4361-9234-A5CD920AE7AF}"/>
              </a:ext>
            </a:extLst>
          </p:cNvPr>
          <p:cNvCxnSpPr>
            <a:cxnSpLocks/>
          </p:cNvCxnSpPr>
          <p:nvPr userDrawn="1"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2">
            <a:extLst>
              <a:ext uri="{FF2B5EF4-FFF2-40B4-BE49-F238E27FC236}">
                <a16:creationId xmlns:a16="http://schemas.microsoft.com/office/drawing/2014/main" id="{A1745E8B-2CCF-45A7-9F8B-5F835734731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53150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7A96AB6-C006-4530-A1F7-0FC58B28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2626CEA3-3678-4C4B-97AF-D000B3A1F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4230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3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BAB146-60EC-41CF-BE3D-EBB689690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49202E2-58F7-4361-9234-A5CD920AE7AF}"/>
              </a:ext>
            </a:extLst>
          </p:cNvPr>
          <p:cNvCxnSpPr>
            <a:cxnSpLocks/>
          </p:cNvCxnSpPr>
          <p:nvPr userDrawn="1"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7A96AB6-C006-4530-A1F7-0FC58B2822F1}"/>
              </a:ext>
            </a:extLst>
          </p:cNvPr>
          <p:cNvSpPr txBox="1">
            <a:spLocks/>
          </p:cNvSpPr>
          <p:nvPr userDrawn="1"/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2626CEA3-3678-4C4B-97AF-D000B3A1FF7E}"/>
              </a:ext>
            </a:extLst>
          </p:cNvPr>
          <p:cNvSpPr txBox="1">
            <a:spLocks/>
          </p:cNvSpPr>
          <p:nvPr userDrawn="1"/>
        </p:nvSpPr>
        <p:spPr>
          <a:xfrm>
            <a:off x="11033702" y="6440487"/>
            <a:ext cx="105052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Таблица 12"/>
          <p:cNvSpPr>
            <a:spLocks noGrp="1"/>
          </p:cNvSpPr>
          <p:nvPr>
            <p:ph type="tbl" sz="quarter" idx="10"/>
          </p:nvPr>
        </p:nvSpPr>
        <p:spPr>
          <a:xfrm>
            <a:off x="972272" y="1365250"/>
            <a:ext cx="10248177" cy="467677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05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09D89D-8705-4A9B-A1B6-2922A5A34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A0EC68-44F9-494C-AEDA-F8D1BC31DD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9592" y="3648179"/>
            <a:ext cx="5252815" cy="9047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B31DCFC-336E-425F-BE4A-DE9A517AD209}"/>
              </a:ext>
            </a:extLst>
          </p:cNvPr>
          <p:cNvCxnSpPr>
            <a:cxnSpLocks/>
          </p:cNvCxnSpPr>
          <p:nvPr userDrawn="1"/>
        </p:nvCxnSpPr>
        <p:spPr>
          <a:xfrm>
            <a:off x="2294101" y="3153754"/>
            <a:ext cx="74485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820" y="1599077"/>
            <a:ext cx="3853112" cy="106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105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9663B-C6B9-45B3-AEDE-846D898B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228170-FCDD-4B3B-8669-D27742649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7B9972-10A4-4B89-B093-8BABBDBA8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A1415-D731-483F-853A-80989E879192}" type="datetime1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1B9341-EC45-4EAD-B467-9005E628D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2A2FD6A-605E-AD4A-A177-207FEF7B8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21388" y="6439792"/>
            <a:ext cx="1276139" cy="281683"/>
          </a:xfrm>
          <a:prstGeom prst="rect">
            <a:avLst/>
          </a:prstGeom>
        </p:spPr>
        <p:txBody>
          <a:bodyPr/>
          <a:lstStyle/>
          <a:p>
            <a:fld id="{6DE55804-D118-2B4A-AD41-9C544F0DF4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5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5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481B2-2342-4BFA-9609-2536CEEC1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285" y="2494724"/>
            <a:ext cx="5252815" cy="1269844"/>
          </a:xfrm>
        </p:spPr>
        <p:txBody>
          <a:bodyPr/>
          <a:lstStyle/>
          <a:p>
            <a:r>
              <a:rPr lang="ru-RU" dirty="0"/>
              <a:t>УГЛЕРОДНАЯ НЕЙТРАЛЬНОСТЬ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30BF7F-721F-4A61-ADB4-DBD6ABB90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9285" y="4471006"/>
            <a:ext cx="5085383" cy="1494887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Дмитрий Демидов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кандидат технических наук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Центр инноваций АО «Апатит»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Группа компаний «ФосАгро»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45" y="1091968"/>
            <a:ext cx="4873925" cy="4873925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9030BF7F-721F-4A61-ADB4-DBD6ABB9050D}"/>
              </a:ext>
            </a:extLst>
          </p:cNvPr>
          <p:cNvSpPr txBox="1">
            <a:spLocks/>
          </p:cNvSpPr>
          <p:nvPr/>
        </p:nvSpPr>
        <p:spPr>
          <a:xfrm>
            <a:off x="4509817" y="5363113"/>
            <a:ext cx="7682183" cy="14948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Иллюстрации: Дмитрий Дорофеев с использованием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нейросети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Kandinsky 2.1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15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Семена и технология возделывания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55890" y="1411385"/>
            <a:ext cx="6338540" cy="50498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/>
              <a:t>Посевные качества определяют степень пригодности семян для посева и хранения. К ним относятся: </a:t>
            </a:r>
            <a:r>
              <a:rPr lang="ru-RU" b="1" dirty="0"/>
              <a:t>чистота, влажность, всхожесть, энергия прорастания, жизнеспособность, масса 1000 семян, зараженность болезнями и заселенность вредителями</a:t>
            </a:r>
            <a:r>
              <a:rPr lang="ru-RU" dirty="0"/>
              <a:t>. Эти показатели определяют потенциальную урожайность сорта в конкретных условиях.</a:t>
            </a:r>
          </a:p>
          <a:p>
            <a:pPr algn="just"/>
            <a:r>
              <a:rPr lang="ru-RU" sz="2700" dirty="0"/>
              <a:t>По мере размножения</a:t>
            </a:r>
            <a:r>
              <a:rPr lang="ru-RU" dirty="0"/>
              <a:t> </a:t>
            </a:r>
            <a:r>
              <a:rPr lang="ru-RU" b="1" dirty="0"/>
              <a:t>семян</a:t>
            </a:r>
            <a:r>
              <a:rPr lang="ru-RU" dirty="0"/>
              <a:t> происходит процесс понижения </a:t>
            </a:r>
            <a:r>
              <a:rPr lang="ru-RU" b="1" dirty="0"/>
              <a:t>репродукции</a:t>
            </a:r>
            <a:r>
              <a:rPr lang="ru-RU" dirty="0"/>
              <a:t> (поколения </a:t>
            </a:r>
            <a:r>
              <a:rPr lang="ru-RU" b="1" dirty="0"/>
              <a:t>семян</a:t>
            </a:r>
            <a:r>
              <a:rPr lang="ru-RU" dirty="0"/>
              <a:t>), который приводит к тому, что исходные положительные характеристики сорта постепенно ухудшаются в следствие механического засорения, </a:t>
            </a:r>
            <a:r>
              <a:rPr lang="ru-RU" dirty="0" err="1"/>
              <a:t>переопыления</a:t>
            </a:r>
            <a:r>
              <a:rPr lang="ru-RU" dirty="0"/>
              <a:t> другими сортами, накопления болезней и вредителей.</a:t>
            </a:r>
          </a:p>
          <a:p>
            <a:pPr algn="just"/>
            <a:r>
              <a:rPr lang="ru-RU" dirty="0"/>
              <a:t>Технология возделывания определяет комплекс приёмов, направленных на создание оптимальных условий для роста и развития растений. </a:t>
            </a:r>
          </a:p>
          <a:p>
            <a:pPr algn="just"/>
            <a:r>
              <a:rPr lang="ru-RU" dirty="0"/>
              <a:t>Качество семян, технологии возделывания для получения посевного материала и возделывания культуры до получения готовой продукции взаимозависимы. Чем выше качество семян и более оптимальна технология возделывания, тем углеродный след конечной продукции будет ниже, а урожайность выше.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dirty="0"/>
              <a:t>Пример: для 1 га кормовых трав с урожайностью зелёной массы </a:t>
            </a:r>
            <a:br>
              <a:rPr lang="ru-RU" b="1" dirty="0"/>
            </a:br>
            <a:r>
              <a:rPr lang="ru-RU" b="1" dirty="0"/>
              <a:t>35,7 т</a:t>
            </a:r>
            <a:r>
              <a:rPr lang="en-US" b="1" dirty="0"/>
              <a:t>/</a:t>
            </a:r>
            <a:r>
              <a:rPr lang="ru-RU" b="1" dirty="0"/>
              <a:t>га выбросы парниковых газов от сельскохозяйственной техники составили 163,7 кг </a:t>
            </a:r>
            <a:r>
              <a:rPr lang="en-US" b="1" dirty="0"/>
              <a:t>CO</a:t>
            </a:r>
            <a:r>
              <a:rPr lang="en-US" b="1" baseline="-25000" dirty="0"/>
              <a:t>2</a:t>
            </a:r>
            <a:r>
              <a:rPr lang="ru-RU" sz="2900" b="1" baseline="-25000" dirty="0" err="1"/>
              <a:t>экв</a:t>
            </a:r>
            <a:r>
              <a:rPr lang="en-US" b="1" dirty="0"/>
              <a:t>/</a:t>
            </a:r>
            <a:r>
              <a:rPr lang="ru-RU" b="1" dirty="0"/>
              <a:t>га. Из них на скашивание сорняков выпущено </a:t>
            </a:r>
            <a:br>
              <a:rPr lang="ru-RU" b="1" dirty="0"/>
            </a:br>
            <a:r>
              <a:rPr lang="ru-RU" b="1" dirty="0"/>
              <a:t>7,5 кг </a:t>
            </a:r>
            <a:r>
              <a:rPr lang="en-US" b="1" dirty="0"/>
              <a:t>CO</a:t>
            </a:r>
            <a:r>
              <a:rPr lang="en-US" b="1" baseline="-25000" dirty="0"/>
              <a:t>2</a:t>
            </a:r>
            <a:r>
              <a:rPr lang="ru-RU" sz="2900" b="1" baseline="-25000" dirty="0" err="1"/>
              <a:t>экв</a:t>
            </a:r>
            <a:r>
              <a:rPr lang="en-US" b="1" dirty="0"/>
              <a:t>/</a:t>
            </a:r>
            <a:r>
              <a:rPr lang="ru-RU" b="1" dirty="0"/>
              <a:t>га (4,6%), скашивание биомассы - </a:t>
            </a:r>
            <a:r>
              <a:rPr lang="ru-RU" b="1" dirty="0" smtClean="0"/>
              <a:t>42,8</a:t>
            </a:r>
            <a:r>
              <a:rPr lang="ru-RU" b="1" dirty="0"/>
              <a:t> </a:t>
            </a:r>
            <a:r>
              <a:rPr lang="ru-RU" b="1" dirty="0" smtClean="0"/>
              <a:t>кг </a:t>
            </a:r>
            <a:r>
              <a:rPr lang="en-US" b="1" dirty="0"/>
              <a:t>CO</a:t>
            </a:r>
            <a:r>
              <a:rPr lang="en-US" b="1" baseline="-25000" dirty="0"/>
              <a:t>2</a:t>
            </a:r>
            <a:r>
              <a:rPr lang="ru-RU" sz="2900" b="1" baseline="-25000" dirty="0" err="1"/>
              <a:t>экв</a:t>
            </a:r>
            <a:r>
              <a:rPr lang="en-US" b="1" dirty="0"/>
              <a:t>/</a:t>
            </a:r>
            <a:r>
              <a:rPr lang="ru-RU" b="1" dirty="0"/>
              <a:t>га (26,1%), транспорт биомассы </a:t>
            </a:r>
            <a:r>
              <a:rPr lang="ru-RU" b="1" dirty="0" smtClean="0"/>
              <a:t>22,7 кг </a:t>
            </a:r>
            <a:r>
              <a:rPr lang="en-US" b="1" dirty="0"/>
              <a:t>CO</a:t>
            </a:r>
            <a:r>
              <a:rPr lang="en-US" b="1" baseline="-25000" dirty="0"/>
              <a:t>2</a:t>
            </a:r>
            <a:r>
              <a:rPr lang="ru-RU" sz="2900" b="1" baseline="-25000" dirty="0" err="1"/>
              <a:t>экв</a:t>
            </a:r>
            <a:r>
              <a:rPr lang="en-US" b="1" dirty="0"/>
              <a:t>/</a:t>
            </a:r>
            <a:r>
              <a:rPr lang="ru-RU" b="1" dirty="0"/>
              <a:t>га (13,9%).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094DCA-1C4B-40F9-8DB6-2B2012C9B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" t="12652" r="21022" b="-362"/>
          <a:stretch/>
        </p:blipFill>
        <p:spPr>
          <a:xfrm>
            <a:off x="7179804" y="1497650"/>
            <a:ext cx="4362339" cy="460667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07E6076-A1BD-42BE-B3FA-3F6613165FAE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10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06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Удобрения и средства защиты растений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0075" y="1310642"/>
            <a:ext cx="6358509" cy="506564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/>
              <a:t>Удобрения, </a:t>
            </a:r>
            <a:r>
              <a:rPr lang="ru-RU" dirty="0" err="1"/>
              <a:t>мелиоранты</a:t>
            </a:r>
            <a:r>
              <a:rPr lang="ru-RU" dirty="0"/>
              <a:t> и средства защиты растений могут содержать вещества, которые при выделении, нарушают природный баланс.</a:t>
            </a:r>
          </a:p>
          <a:p>
            <a:pPr algn="just"/>
            <a:r>
              <a:rPr lang="ru-RU" dirty="0"/>
              <a:t>Азотные минеральные удобрения в процессах нитрификации и денитрификации способствуют образованию закиси азота </a:t>
            </a:r>
            <a:r>
              <a:rPr lang="en-US" dirty="0"/>
              <a:t>(~1%)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 err="1"/>
              <a:t>Мелиоранты</a:t>
            </a:r>
            <a:r>
              <a:rPr lang="ru-RU" dirty="0"/>
              <a:t> на основе известняка, кальцита и т.д. содержат карбонат кальция </a:t>
            </a:r>
            <a:r>
              <a:rPr lang="en-US" dirty="0"/>
              <a:t>CaCO</a:t>
            </a:r>
            <a:r>
              <a:rPr lang="en-US" baseline="-25000" dirty="0"/>
              <a:t>3</a:t>
            </a:r>
            <a:r>
              <a:rPr lang="ru-RU" dirty="0"/>
              <a:t>, применяются в тоннах на гектар для обработки почвы с кислой средой, содержат 44% </a:t>
            </a:r>
            <a:r>
              <a:rPr lang="en-US" dirty="0"/>
              <a:t>CO</a:t>
            </a:r>
            <a:r>
              <a:rPr lang="ru-RU" baseline="-25000" dirty="0"/>
              <a:t>2</a:t>
            </a:r>
            <a:r>
              <a:rPr lang="ru-RU" dirty="0"/>
              <a:t>, выделяемого при реакции нейтрализации с кислыми веществами почвы.</a:t>
            </a:r>
          </a:p>
          <a:p>
            <a:pPr algn="just"/>
            <a:r>
              <a:rPr lang="ru-RU" dirty="0"/>
              <a:t>Средства защиты растений могут подавлять активность микроорганизмов, снижать урожайность, препятствовать накоплению органического вещества в почве.</a:t>
            </a:r>
          </a:p>
          <a:p>
            <a:pPr algn="just"/>
            <a:r>
              <a:rPr lang="ru-RU" dirty="0"/>
              <a:t>Без удобрений, </a:t>
            </a:r>
            <a:r>
              <a:rPr lang="ru-RU" dirty="0" err="1"/>
              <a:t>мелиорантов</a:t>
            </a:r>
            <a:r>
              <a:rPr lang="ru-RU" dirty="0"/>
              <a:t> и средств </a:t>
            </a:r>
            <a:r>
              <a:rPr lang="ru-RU" sz="2700" dirty="0"/>
              <a:t>защиты невозможно получение </a:t>
            </a:r>
            <a:r>
              <a:rPr lang="ru-RU" dirty="0"/>
              <a:t>высококачественной продукции с высокой эффективностью и сохранением урожая.</a:t>
            </a:r>
          </a:p>
          <a:p>
            <a:pPr algn="just"/>
            <a:endParaRPr lang="ru-RU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dirty="0"/>
              <a:t>Пример: для 1 га кормовых трав с урожайностью зелёной массы 35,7 т</a:t>
            </a:r>
            <a:r>
              <a:rPr lang="en-US" b="1" dirty="0"/>
              <a:t>/</a:t>
            </a:r>
            <a:r>
              <a:rPr lang="ru-RU" b="1" dirty="0"/>
              <a:t>га были использованы удобрения содержащие 48 кг азота и 10 кг углерода. Для этой местности характерны потеря 1% азота и 100% углерода из удобрений с выбросами в атмосферу. Это привело к образованию 0,75 кг</a:t>
            </a:r>
            <a:r>
              <a:rPr lang="en-US" b="1" dirty="0"/>
              <a:t> N</a:t>
            </a:r>
            <a:r>
              <a:rPr lang="en-US" b="1" baseline="-25000" dirty="0"/>
              <a:t>2</a:t>
            </a:r>
            <a:r>
              <a:rPr lang="en-US" b="1" dirty="0"/>
              <a:t>O </a:t>
            </a:r>
            <a:r>
              <a:rPr lang="ru-RU" b="1" dirty="0"/>
              <a:t>и </a:t>
            </a:r>
            <a:br>
              <a:rPr lang="ru-RU" b="1" dirty="0"/>
            </a:br>
            <a:r>
              <a:rPr lang="ru-RU" b="1" dirty="0"/>
              <a:t>36,7 кг СО</a:t>
            </a:r>
            <a:r>
              <a:rPr lang="ru-RU" b="1" baseline="-25000" dirty="0"/>
              <a:t>2</a:t>
            </a:r>
            <a:r>
              <a:rPr lang="ru-RU" b="1" dirty="0"/>
              <a:t>, что в совокупности привело к эффекту выброса 260,2 кг</a:t>
            </a:r>
            <a:r>
              <a:rPr lang="en-US" b="1" dirty="0"/>
              <a:t> CO</a:t>
            </a:r>
            <a:r>
              <a:rPr lang="en-US" b="1" baseline="-25000" dirty="0"/>
              <a:t>2</a:t>
            </a:r>
            <a:r>
              <a:rPr lang="ru-RU" b="1" baseline="-25000" dirty="0" err="1"/>
              <a:t>экв</a:t>
            </a:r>
            <a:r>
              <a:rPr lang="ru-RU" b="1" dirty="0"/>
              <a:t>.</a:t>
            </a:r>
          </a:p>
          <a:p>
            <a:pPr algn="just"/>
            <a:endParaRPr lang="ru-RU" dirty="0"/>
          </a:p>
          <a:p>
            <a:pPr algn="just"/>
            <a:endParaRPr lang="ru-RU" baseline="-25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54608" y="2309859"/>
            <a:ext cx="5629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↔</a:t>
            </a:r>
            <a:r>
              <a:rPr lang="ru-RU" baseline="30000" dirty="0"/>
              <a:t> </a:t>
            </a:r>
            <a:r>
              <a:rPr lang="en-US" dirty="0"/>
              <a:t>NO</a:t>
            </a:r>
            <a:r>
              <a:rPr lang="en-US" baseline="-25000" dirty="0"/>
              <a:t>2</a:t>
            </a:r>
            <a:r>
              <a:rPr lang="en-US" baseline="30000" dirty="0"/>
              <a:t>- </a:t>
            </a:r>
            <a:r>
              <a:rPr lang="en-US" dirty="0"/>
              <a:t>↔</a:t>
            </a:r>
            <a:r>
              <a:rPr lang="ru-RU" baseline="30000" dirty="0"/>
              <a:t> </a:t>
            </a:r>
            <a:r>
              <a:rPr lang="en-US" dirty="0"/>
              <a:t>NO ↔ </a:t>
            </a:r>
            <a:r>
              <a:rPr lang="en-US" b="1" dirty="0"/>
              <a:t>N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ru-RU" dirty="0"/>
              <a:t> </a:t>
            </a:r>
            <a:r>
              <a:rPr lang="en-US" dirty="0"/>
              <a:t> ↔ N</a:t>
            </a:r>
            <a:r>
              <a:rPr lang="en-US" baseline="-25000" dirty="0"/>
              <a:t>2</a:t>
            </a:r>
            <a:r>
              <a:rPr lang="ru-RU" baseline="-25000" dirty="0"/>
              <a:t> </a:t>
            </a:r>
            <a:r>
              <a:rPr lang="en-US" dirty="0"/>
              <a:t>↔ NH</a:t>
            </a:r>
            <a:r>
              <a:rPr lang="en-US" baseline="-25000" dirty="0"/>
              <a:t>4</a:t>
            </a:r>
            <a:r>
              <a:rPr lang="en-US" baseline="30000" dirty="0"/>
              <a:t>+</a:t>
            </a:r>
            <a:r>
              <a:rPr lang="en-US" dirty="0"/>
              <a:t> ←CO(NH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-25000" dirty="0"/>
              <a:t>2</a:t>
            </a:r>
            <a:endParaRPr lang="ru-RU" baseline="-25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9BFAD2-674B-4A82-B414-5019B2C5E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853" y="1310641"/>
            <a:ext cx="5065643" cy="5065643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0F8C25A-B117-42F3-B79D-07925F53CCE6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11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Сбор урожая и хранение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83717" y="1371600"/>
            <a:ext cx="6729891" cy="484035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600" dirty="0"/>
              <a:t>14% мировой продукции портится на этапе сбора и хранения до системы распределения, 19% на этапе распределения между населением.</a:t>
            </a:r>
          </a:p>
          <a:p>
            <a:pPr algn="just"/>
            <a:r>
              <a:rPr lang="ru-RU" sz="1600" dirty="0"/>
              <a:t>Только путем правильного перераспределения продовольствия и оптимизации процессов долгого хранения возможно снизить углеродный след продукции в 1,5 раза.</a:t>
            </a:r>
          </a:p>
          <a:p>
            <a:pPr algn="just"/>
            <a:r>
              <a:rPr lang="ru-RU" sz="1600" dirty="0" err="1"/>
              <a:t>Лёжкость</a:t>
            </a:r>
            <a:r>
              <a:rPr lang="ru-RU" sz="1600" dirty="0"/>
              <a:t> продукции (потеря массы без потери качества за время хранения) сильно зависит от сорта, технологии возделывания и фитосанитарной обстановки в зоне выращивания. Улучшение этой характеристики позволяет увеличить время, в течение которого возможно доставить продукт потребителю.</a:t>
            </a:r>
          </a:p>
          <a:p>
            <a:pPr algn="just"/>
            <a:r>
              <a:rPr lang="ru-RU" sz="1600" dirty="0"/>
              <a:t>Срок хранения консервированных продуктов определяется не только сроком годности продукта, но и максимальным сроком целостности тары или другой конструкции для хранения. Консервация продуктов до 3 лет и более предполагает использование технологий стерилизации, использования пищевых добавок и консервантов, поэтому она увеличивает углеродный след такой продукции, но позволяют максимально увеличить время для доставки потребителю и снизить долю выбросов от невостребованной продукции 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600" b="1" dirty="0"/>
              <a:t>Пример: для 1 га кормовых трав с урожайностью зелёной массы 35,7 т</a:t>
            </a:r>
            <a:r>
              <a:rPr lang="en-US" sz="1600" b="1" dirty="0"/>
              <a:t>/</a:t>
            </a:r>
            <a:r>
              <a:rPr lang="ru-RU" sz="1600" b="1" dirty="0"/>
              <a:t>га выбросы парниковых газов от сельскохозяйственной техники составили 163,7 кг </a:t>
            </a:r>
            <a:r>
              <a:rPr lang="en-US" sz="1600" b="1" dirty="0"/>
              <a:t>CO</a:t>
            </a:r>
            <a:r>
              <a:rPr lang="en-US" sz="1600" b="1" baseline="-25000" dirty="0"/>
              <a:t>2</a:t>
            </a:r>
            <a:r>
              <a:rPr lang="ru-RU" sz="1800" b="1" baseline="-25000" dirty="0" err="1"/>
              <a:t>экв</a:t>
            </a:r>
            <a:r>
              <a:rPr lang="en-US" sz="1600" b="1" dirty="0"/>
              <a:t>/</a:t>
            </a:r>
            <a:r>
              <a:rPr lang="ru-RU" sz="1600" b="1" dirty="0"/>
              <a:t>га из них на трамбовку зеленой массы 31,1 кг </a:t>
            </a:r>
            <a:r>
              <a:rPr lang="en-US" sz="1600" b="1" dirty="0"/>
              <a:t>CO</a:t>
            </a:r>
            <a:r>
              <a:rPr lang="en-US" sz="1600" b="1" baseline="-25000" dirty="0"/>
              <a:t>2</a:t>
            </a:r>
            <a:r>
              <a:rPr lang="ru-RU" sz="1800" b="1" baseline="-25000" dirty="0" err="1"/>
              <a:t>экв</a:t>
            </a:r>
            <a:r>
              <a:rPr lang="en-US" sz="1600" b="1" dirty="0"/>
              <a:t>/</a:t>
            </a:r>
            <a:r>
              <a:rPr lang="ru-RU" sz="1600" b="1" dirty="0"/>
              <a:t>га (19,0%) и закрытие траншеи выпущено 4,4 кг </a:t>
            </a:r>
            <a:r>
              <a:rPr lang="en-US" sz="1600" b="1" dirty="0"/>
              <a:t>CO</a:t>
            </a:r>
            <a:r>
              <a:rPr lang="en-US" sz="1600" b="1" baseline="-25000" dirty="0"/>
              <a:t>2</a:t>
            </a:r>
            <a:r>
              <a:rPr lang="ru-RU" sz="1800" b="1" baseline="-25000" dirty="0" err="1"/>
              <a:t>экв</a:t>
            </a:r>
            <a:r>
              <a:rPr lang="en-US" sz="1600" b="1" dirty="0"/>
              <a:t>/</a:t>
            </a:r>
            <a:r>
              <a:rPr lang="ru-RU" sz="1600" b="1" dirty="0"/>
              <a:t>га (2,7%). </a:t>
            </a:r>
          </a:p>
          <a:p>
            <a:pPr marL="0" indent="0" algn="just">
              <a:buNone/>
            </a:pPr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40" y="1700917"/>
            <a:ext cx="3959754" cy="3959754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680296-A77D-41F9-A316-18762EC9E960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12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55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3219" y="321993"/>
            <a:ext cx="10020300" cy="758825"/>
          </a:xfrm>
        </p:spPr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Рецикл питательных веществ и углерода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63843" y="1485607"/>
            <a:ext cx="6137290" cy="482893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95000"/>
              </a:lnSpc>
            </a:pPr>
            <a:r>
              <a:rPr lang="ru-RU" dirty="0"/>
              <a:t>Для того, чтобы восполнить вынос основных питательных элементов от выращивания 35,7 т</a:t>
            </a:r>
            <a:r>
              <a:rPr lang="en-US" dirty="0"/>
              <a:t>/</a:t>
            </a:r>
            <a:r>
              <a:rPr lang="ru-RU" dirty="0"/>
              <a:t>га кормовой биомассы, потребовалось внести минеральные удобрения с общим содержанием 48 кг</a:t>
            </a:r>
            <a:r>
              <a:rPr lang="en-US" dirty="0"/>
              <a:t> N</a:t>
            </a:r>
            <a:r>
              <a:rPr lang="ru-RU" dirty="0"/>
              <a:t> </a:t>
            </a:r>
            <a:r>
              <a:rPr lang="en-US" dirty="0"/>
              <a:t>(</a:t>
            </a:r>
            <a:r>
              <a:rPr lang="ru-RU" dirty="0"/>
              <a:t>азот</a:t>
            </a:r>
            <a:r>
              <a:rPr lang="en-US" dirty="0"/>
              <a:t>),</a:t>
            </a:r>
            <a:r>
              <a:rPr lang="ru-RU" dirty="0"/>
              <a:t> </a:t>
            </a:r>
            <a:r>
              <a:rPr lang="en-US" dirty="0"/>
              <a:t>23 </a:t>
            </a:r>
            <a:r>
              <a:rPr lang="ru-RU" dirty="0"/>
              <a:t>кг</a:t>
            </a:r>
            <a:r>
              <a:rPr lang="en-US" dirty="0"/>
              <a:t> P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5</a:t>
            </a:r>
            <a:r>
              <a:rPr lang="ru-RU" dirty="0"/>
              <a:t> (фосфор)</a:t>
            </a:r>
            <a:r>
              <a:rPr lang="en-US" dirty="0"/>
              <a:t> </a:t>
            </a:r>
            <a:r>
              <a:rPr lang="ru-RU" dirty="0"/>
              <a:t>и </a:t>
            </a:r>
            <a:br>
              <a:rPr lang="ru-RU" dirty="0"/>
            </a:br>
            <a:r>
              <a:rPr lang="ru-RU" dirty="0"/>
              <a:t>94 кг </a:t>
            </a: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O (</a:t>
            </a:r>
            <a:r>
              <a:rPr lang="ru-RU" dirty="0"/>
              <a:t>калий).</a:t>
            </a:r>
          </a:p>
          <a:p>
            <a:pPr algn="just">
              <a:lnSpc>
                <a:spcPct val="95000"/>
              </a:lnSpc>
            </a:pPr>
            <a:r>
              <a:rPr lang="ru-RU" dirty="0"/>
              <a:t>Общее количество углерода в скошенной биомассе оценивается в 11,8 т СО</a:t>
            </a:r>
            <a:r>
              <a:rPr lang="ru-RU" baseline="-25000" dirty="0"/>
              <a:t>2экв</a:t>
            </a:r>
            <a:r>
              <a:rPr lang="en-US" dirty="0"/>
              <a:t>/</a:t>
            </a:r>
            <a:r>
              <a:rPr lang="ru-RU" dirty="0"/>
              <a:t>га, что привело к выбросам от применения удобрений в количестве 0,26 т СО</a:t>
            </a:r>
            <a:r>
              <a:rPr lang="ru-RU" baseline="-25000" dirty="0"/>
              <a:t>2экв</a:t>
            </a:r>
            <a:r>
              <a:rPr lang="en-US" dirty="0"/>
              <a:t>/</a:t>
            </a:r>
            <a:r>
              <a:rPr lang="ru-RU" dirty="0"/>
              <a:t>га и применения сельскохозяйственной техники </a:t>
            </a:r>
            <a:br>
              <a:rPr lang="ru-RU" dirty="0"/>
            </a:br>
            <a:r>
              <a:rPr lang="ru-RU" dirty="0"/>
              <a:t>0,16 т СО</a:t>
            </a:r>
            <a:r>
              <a:rPr lang="ru-RU" baseline="-25000" dirty="0"/>
              <a:t>2экв</a:t>
            </a:r>
            <a:r>
              <a:rPr lang="en-US" dirty="0"/>
              <a:t>/</a:t>
            </a:r>
            <a:r>
              <a:rPr lang="ru-RU" dirty="0"/>
              <a:t>га, углеродный след продукции от этих факторов составил 11,7 кг СО</a:t>
            </a:r>
            <a:r>
              <a:rPr lang="ru-RU" baseline="-25000" dirty="0"/>
              <a:t>2экв</a:t>
            </a:r>
            <a:r>
              <a:rPr lang="en-US" dirty="0"/>
              <a:t>/</a:t>
            </a:r>
            <a:r>
              <a:rPr lang="ru-RU" dirty="0"/>
              <a:t>т.</a:t>
            </a:r>
          </a:p>
          <a:p>
            <a:pPr algn="just">
              <a:lnSpc>
                <a:spcPct val="95000"/>
              </a:lnSpc>
            </a:pPr>
            <a:r>
              <a:rPr lang="ru-RU" dirty="0"/>
              <a:t>В случае </a:t>
            </a:r>
            <a:r>
              <a:rPr lang="ru-RU" dirty="0" err="1"/>
              <a:t>невосполнения</a:t>
            </a:r>
            <a:r>
              <a:rPr lang="ru-RU" dirty="0"/>
              <a:t> питательных элементов урожайность снизится в 2-3 раза при аналогичном выбросе от сельскохозяйственной техники и углеродный след составит 9,0 - 13,4 кг СО</a:t>
            </a:r>
            <a:r>
              <a:rPr lang="ru-RU" baseline="-25000" dirty="0"/>
              <a:t>2экв</a:t>
            </a:r>
            <a:r>
              <a:rPr lang="en-US" dirty="0"/>
              <a:t>/</a:t>
            </a:r>
            <a:r>
              <a:rPr lang="ru-RU" dirty="0"/>
              <a:t>т, при этом вспашка будет производиться на той же территории и потери углерода почвы будут сопоставимые.</a:t>
            </a:r>
          </a:p>
          <a:p>
            <a:pPr algn="just">
              <a:lnSpc>
                <a:spcPct val="95000"/>
              </a:lnSpc>
            </a:pPr>
            <a:r>
              <a:rPr lang="ru-RU" dirty="0"/>
              <a:t>Снижение углерода почвы происходило со скоростью 0,1%</a:t>
            </a:r>
            <a:r>
              <a:rPr lang="en-US" dirty="0"/>
              <a:t>/</a:t>
            </a:r>
            <a:r>
              <a:rPr lang="ru-RU" dirty="0"/>
              <a:t>год, что эквивалентно потере 11 т СО</a:t>
            </a:r>
            <a:r>
              <a:rPr lang="ru-RU" baseline="-25000" dirty="0"/>
              <a:t>2экв</a:t>
            </a:r>
            <a:r>
              <a:rPr lang="en-US" dirty="0"/>
              <a:t>/</a:t>
            </a:r>
            <a:r>
              <a:rPr lang="ru-RU" dirty="0"/>
              <a:t>га ежегодно.</a:t>
            </a:r>
          </a:p>
          <a:p>
            <a:pPr algn="just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06" y="1625216"/>
            <a:ext cx="4160520" cy="416052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452443-E81A-458D-AA33-80298489F904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13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31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Циркулярная зеленая экономика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5985" y="1508517"/>
            <a:ext cx="6301193" cy="457310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На долю сельского хозяйства </a:t>
            </a:r>
            <a:r>
              <a:rPr lang="ru-RU" sz="2900" dirty="0"/>
              <a:t>приходится </a:t>
            </a:r>
            <a:r>
              <a:rPr lang="en-US" sz="2900" dirty="0"/>
              <a:t>~</a:t>
            </a:r>
            <a:r>
              <a:rPr lang="ru-RU" sz="2900" dirty="0"/>
              <a:t>23% (</a:t>
            </a:r>
            <a:r>
              <a:rPr lang="ru-RU" dirty="0"/>
              <a:t>12 </a:t>
            </a:r>
            <a:r>
              <a:rPr lang="ru-RU" dirty="0" err="1"/>
              <a:t>гигатонн</a:t>
            </a:r>
            <a:r>
              <a:rPr lang="en-US" dirty="0"/>
              <a:t> CO</a:t>
            </a:r>
            <a:r>
              <a:rPr lang="ru-RU" baseline="-25000" dirty="0"/>
              <a:t>2экв</a:t>
            </a:r>
            <a:r>
              <a:rPr lang="ru-RU" dirty="0"/>
              <a:t>)</a:t>
            </a:r>
            <a:r>
              <a:rPr lang="en-US" dirty="0"/>
              <a:t> </a:t>
            </a:r>
            <a:r>
              <a:rPr lang="ru-RU" dirty="0"/>
              <a:t>от общего объема антропогенных выбросов</a:t>
            </a:r>
            <a:r>
              <a:rPr lang="en-US" dirty="0"/>
              <a:t>,</a:t>
            </a:r>
            <a:r>
              <a:rPr lang="ru-RU" dirty="0"/>
              <a:t> из них от мировых выбросов СО</a:t>
            </a:r>
            <a:r>
              <a:rPr lang="ru-RU" baseline="-25000" dirty="0"/>
              <a:t>2</a:t>
            </a:r>
            <a:r>
              <a:rPr lang="ru-RU" dirty="0"/>
              <a:t> – 13%, </a:t>
            </a:r>
            <a:r>
              <a:rPr lang="en-US" dirty="0"/>
              <a:t>CH</a:t>
            </a:r>
            <a:r>
              <a:rPr lang="en-US" baseline="-25000" dirty="0"/>
              <a:t>4</a:t>
            </a:r>
            <a:r>
              <a:rPr lang="ru-RU" baseline="-25000" dirty="0"/>
              <a:t> </a:t>
            </a:r>
            <a:r>
              <a:rPr lang="ru-RU" dirty="0"/>
              <a:t>– 44%</a:t>
            </a:r>
            <a:r>
              <a:rPr lang="en-US" dirty="0"/>
              <a:t>, N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ru-RU" dirty="0"/>
              <a:t> – </a:t>
            </a:r>
            <a:r>
              <a:rPr lang="en-US" dirty="0"/>
              <a:t>82%</a:t>
            </a:r>
            <a:r>
              <a:rPr lang="ru-RU" dirty="0"/>
              <a:t>. </a:t>
            </a:r>
            <a:endParaRPr lang="en-US" dirty="0"/>
          </a:p>
          <a:p>
            <a:pPr algn="just"/>
            <a:r>
              <a:rPr lang="en-US" dirty="0"/>
              <a:t>30% </a:t>
            </a:r>
            <a:r>
              <a:rPr lang="ru-RU" dirty="0"/>
              <a:t>выбросов поглощают нетронутые человеком земли.</a:t>
            </a:r>
          </a:p>
          <a:p>
            <a:pPr algn="just"/>
            <a:r>
              <a:rPr lang="ru-RU" dirty="0"/>
              <a:t>Основными вопросами снижения антропогенного влияния на глобальное потепление являются снижение выбросов </a:t>
            </a:r>
            <a:r>
              <a:rPr lang="en-US" dirty="0"/>
              <a:t>CH</a:t>
            </a:r>
            <a:r>
              <a:rPr lang="en-US" baseline="-25000" dirty="0"/>
              <a:t>4 </a:t>
            </a:r>
            <a:r>
              <a:rPr lang="ru-RU" dirty="0"/>
              <a:t> и </a:t>
            </a:r>
            <a:r>
              <a:rPr lang="en-US" dirty="0"/>
              <a:t>N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ru-RU" dirty="0"/>
              <a:t>, минимизация потерь углерода почвы, восполнение питательных элементов почвы с </a:t>
            </a:r>
            <a:r>
              <a:rPr lang="ru-RU" dirty="0" err="1"/>
              <a:t>экоэффективными</a:t>
            </a:r>
            <a:r>
              <a:rPr lang="ru-RU" dirty="0"/>
              <a:t> удобрениями и сохранение здоровья почвы.</a:t>
            </a:r>
          </a:p>
          <a:p>
            <a:pPr algn="just"/>
            <a:r>
              <a:rPr lang="ru-RU" dirty="0"/>
              <a:t>Циркулярная экономика – это экономическая система замкнутых циклов, в основе которой лежит системное мышление, возобновляемые источники энергии, минимизация потребления первичных ресурсов, объемов их переработки и снижение количества отходов путем перенаправления их на повторное использование. Все это способствует снижению антропогенного влияния на глобальные изменения климата и эффективности сельского хозяйства.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425" y="1596162"/>
            <a:ext cx="3974592" cy="3974592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040534-17E0-4E25-AB79-D4401211CA74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14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74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Выводы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28523" y="1446425"/>
            <a:ext cx="6728949" cy="436684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Сельское хозяйство является одним из основных источников антропогенного влияния человека и производит 23% парниковых газов.</a:t>
            </a:r>
          </a:p>
          <a:p>
            <a:pPr algn="just"/>
            <a:r>
              <a:rPr lang="ru-RU" dirty="0"/>
              <a:t>Потери органического вещества почвы значительно более влияют на выбросы парниковых газов, чем вся </a:t>
            </a:r>
            <a:r>
              <a:rPr lang="ru-RU" dirty="0" err="1"/>
              <a:t>агротехнология</a:t>
            </a:r>
            <a:r>
              <a:rPr lang="ru-RU" dirty="0"/>
              <a:t> в целом</a:t>
            </a:r>
            <a:r>
              <a:rPr lang="en-US" dirty="0"/>
              <a:t> (</a:t>
            </a:r>
            <a:r>
              <a:rPr lang="ru-RU" dirty="0"/>
              <a:t>вынос почвенного углерода 11 т</a:t>
            </a:r>
            <a:r>
              <a:rPr lang="en-US" dirty="0"/>
              <a:t>/</a:t>
            </a:r>
            <a:r>
              <a:rPr lang="ru-RU" dirty="0"/>
              <a:t>га </a:t>
            </a:r>
            <a:r>
              <a:rPr lang="en-US" dirty="0"/>
              <a:t>CO</a:t>
            </a:r>
            <a:r>
              <a:rPr lang="ru-RU" baseline="-25000" dirty="0"/>
              <a:t>2экв</a:t>
            </a:r>
            <a:r>
              <a:rPr lang="ru-RU" dirty="0"/>
              <a:t>), парниковые газы от </a:t>
            </a:r>
            <a:r>
              <a:rPr lang="ru-RU" dirty="0" err="1"/>
              <a:t>агротехнологии</a:t>
            </a:r>
            <a:r>
              <a:rPr lang="ru-RU" dirty="0"/>
              <a:t> – 0,4 т</a:t>
            </a:r>
            <a:r>
              <a:rPr lang="en-US" dirty="0"/>
              <a:t>/</a:t>
            </a:r>
            <a:r>
              <a:rPr lang="ru-RU" dirty="0"/>
              <a:t>га </a:t>
            </a:r>
            <a:r>
              <a:rPr lang="en-US" dirty="0"/>
              <a:t>CO</a:t>
            </a:r>
            <a:r>
              <a:rPr lang="ru-RU" baseline="-25000" dirty="0"/>
              <a:t>2экв</a:t>
            </a:r>
            <a:r>
              <a:rPr lang="ru-RU" dirty="0"/>
              <a:t>, накопление продуктовой биомассы составило 35,7 т</a:t>
            </a:r>
            <a:r>
              <a:rPr lang="en-US" dirty="0"/>
              <a:t>/</a:t>
            </a:r>
            <a:r>
              <a:rPr lang="ru-RU" dirty="0"/>
              <a:t>га или 11,8 т</a:t>
            </a:r>
            <a:r>
              <a:rPr lang="en-US" dirty="0"/>
              <a:t>/</a:t>
            </a:r>
            <a:r>
              <a:rPr lang="ru-RU" dirty="0"/>
              <a:t>га </a:t>
            </a:r>
            <a:r>
              <a:rPr lang="en-US" dirty="0"/>
              <a:t>CO</a:t>
            </a:r>
            <a:r>
              <a:rPr lang="ru-RU" baseline="-25000" dirty="0"/>
              <a:t>2экв</a:t>
            </a:r>
            <a:r>
              <a:rPr lang="ru-RU" dirty="0"/>
              <a:t>.    </a:t>
            </a:r>
          </a:p>
          <a:p>
            <a:pPr algn="just"/>
            <a:r>
              <a:rPr lang="ru-RU" sz="2900" dirty="0"/>
              <a:t>Переход к зеленой циркулярной экономике в сельском хозяйстве предполагает организацию и оптимизацию материальных и энергетических потоков возмещающих вынос углерода и других питательных элементов из почвы, сокращение с одновременной интенсификацией использования существующих площадей для сельского хозяйства, селекцию культур с максимальным потенциалом урожайности, производство продукции с максимальным сроком хранения и минимальным количеством отходов с целью минимизации антропогенного влияния на глобальное потепление.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74" y="1414386"/>
            <a:ext cx="3785616" cy="37856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1295" y="5317102"/>
            <a:ext cx="105371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Каждому участнику сельского хозяйства необходимо принимать участие в оценке влияния на глобальное потепление и уметь рассчитывать углеродный след продукции со своей конкретной спецификой для разработки путей снижения влияния на глобальное потепление.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D7A5AE-5FDC-4731-B8FD-88E0AE548767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15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15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2B2F576-AC39-4863-817A-D0DB1F888E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</a:t>
            </a:r>
            <a:r>
              <a:rPr lang="ru-RU" smtClean="0"/>
              <a:t>за внимание</a:t>
            </a:r>
            <a:r>
              <a:rPr lang="en-US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77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EBDC3-6A94-4C7B-8A23-FEE7F5EAE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1766888"/>
            <a:ext cx="5090541" cy="2852737"/>
          </a:xfrm>
        </p:spPr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Углеродный след сельскохозяйственной продукции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1171956"/>
            <a:ext cx="4486276" cy="448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03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Виды сельскохозяйственной продукции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1456" y="2670582"/>
            <a:ext cx="4090151" cy="359548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dirty="0"/>
              <a:t>Виды сельскохозяйственной продукции:</a:t>
            </a:r>
          </a:p>
          <a:p>
            <a:pPr algn="just">
              <a:buFontTx/>
              <a:buChar char="-"/>
            </a:pPr>
            <a:r>
              <a:rPr lang="ru-RU" dirty="0"/>
              <a:t>Зерновые и зернобобовые культуры</a:t>
            </a:r>
          </a:p>
          <a:p>
            <a:pPr algn="just">
              <a:buFontTx/>
              <a:buChar char="-"/>
            </a:pPr>
            <a:r>
              <a:rPr lang="ru-RU" dirty="0"/>
              <a:t>Технические и </a:t>
            </a:r>
            <a:r>
              <a:rPr lang="ru-RU" sz="2900" dirty="0"/>
              <a:t>масличные культуры</a:t>
            </a:r>
          </a:p>
          <a:p>
            <a:pPr algn="just">
              <a:buFontTx/>
              <a:buChar char="-"/>
            </a:pPr>
            <a:r>
              <a:rPr lang="ru-RU" dirty="0"/>
              <a:t>Клубнеплодные и овощные культуры </a:t>
            </a:r>
          </a:p>
          <a:p>
            <a:pPr algn="just">
              <a:buFontTx/>
              <a:buChar char="-"/>
            </a:pPr>
            <a:r>
              <a:rPr lang="ru-RU" dirty="0"/>
              <a:t>Бахчевые культуры</a:t>
            </a:r>
          </a:p>
          <a:p>
            <a:pPr algn="just">
              <a:buFontTx/>
              <a:buChar char="-"/>
            </a:pPr>
            <a:r>
              <a:rPr lang="ru-RU" dirty="0"/>
              <a:t>Кормовые культуры</a:t>
            </a:r>
          </a:p>
          <a:p>
            <a:pPr algn="just">
              <a:buFontTx/>
              <a:buChar char="-"/>
            </a:pPr>
            <a:r>
              <a:rPr lang="ru-RU" dirty="0"/>
              <a:t>Продукция садов, виноградников, многолетних насаждений </a:t>
            </a:r>
          </a:p>
          <a:p>
            <a:pPr algn="just">
              <a:buFontTx/>
              <a:buChar char="-"/>
            </a:pPr>
            <a:r>
              <a:rPr lang="ru-RU" dirty="0"/>
              <a:t>Продукция цветоводства</a:t>
            </a:r>
          </a:p>
          <a:p>
            <a:pPr algn="just">
              <a:buFontTx/>
              <a:buChar char="-"/>
            </a:pPr>
            <a:r>
              <a:rPr lang="ru-RU" dirty="0"/>
              <a:t>Продукция семеноводства, сеянцы и саженцы</a:t>
            </a:r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>
            <a:off x="862642" y="1341514"/>
            <a:ext cx="10343072" cy="15052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dirty="0"/>
              <a:t>Сельскохозяйственная продукция - продукция растениеводства сельского и лесного хозяйства, продукция животноводства, прошедшая технологические операции переработки для сохранения качества и обеспечения длительного хранения, используемая в виде сырья </a:t>
            </a:r>
            <a:r>
              <a:rPr lang="en-US" sz="2400" dirty="0"/>
              <a:t>c</a:t>
            </a:r>
            <a:r>
              <a:rPr lang="ru-RU" sz="2400" dirty="0"/>
              <a:t> последующей переработкой или реализуемая без последующей переработки потребителям.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9" name="Объект 4"/>
          <p:cNvSpPr txBox="1">
            <a:spLocks/>
          </p:cNvSpPr>
          <p:nvPr/>
        </p:nvSpPr>
        <p:spPr>
          <a:xfrm>
            <a:off x="5066811" y="2543667"/>
            <a:ext cx="3791579" cy="4098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>
              <a:lnSpc>
                <a:spcPct val="85000"/>
              </a:lnSpc>
              <a:buFontTx/>
              <a:buChar char="-"/>
            </a:pPr>
            <a:r>
              <a:rPr lang="ru-RU" sz="4500" dirty="0"/>
              <a:t>Продукция скотоводства и свиноводства 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ru-RU" sz="4500" dirty="0"/>
              <a:t>Продукция овцеводства и козоводства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ru-RU" sz="4500" dirty="0"/>
              <a:t>Продукция птицеводства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ru-RU" sz="4500" dirty="0"/>
              <a:t>Молочная продукция 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ru-RU" sz="4500" dirty="0"/>
              <a:t>Продукция рыбоводства 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ru-RU" sz="4500" dirty="0"/>
              <a:t>Продукция пчеловодства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ru-RU" sz="4500" dirty="0"/>
              <a:t>Продукция шелководства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ru-RU" sz="4500" dirty="0"/>
              <a:t>Кормовая и пищевая продукция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ru-RU" sz="4500" dirty="0"/>
              <a:t>Техническая продукция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514" y="3101108"/>
            <a:ext cx="2906962" cy="2906962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3C66425-780B-4F44-BC51-DD0ECF7DFA7C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3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34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Жизненный цикл продукции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60621" y="1313560"/>
            <a:ext cx="6634701" cy="5355597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Жизненный цикл продукции — совокупность явлений и процессов, повторяющаяся с периодичностью, определяемой временем </a:t>
            </a:r>
            <a:r>
              <a:rPr lang="ru-RU" sz="2900" dirty="0"/>
              <a:t>существования продукта, от его замысла и создания до использования по назначению  или утилизации.</a:t>
            </a:r>
          </a:p>
          <a:p>
            <a:pPr algn="just"/>
            <a:r>
              <a:rPr lang="ru-RU" b="1" dirty="0"/>
              <a:t>Жизненный</a:t>
            </a:r>
            <a:r>
              <a:rPr lang="ru-RU" dirty="0"/>
              <a:t> </a:t>
            </a:r>
            <a:r>
              <a:rPr lang="ru-RU" b="1" dirty="0"/>
              <a:t>цикл</a:t>
            </a:r>
            <a:r>
              <a:rPr lang="ru-RU" dirty="0"/>
              <a:t> </a:t>
            </a:r>
            <a:r>
              <a:rPr lang="ru-RU" b="1" dirty="0"/>
              <a:t>сельскохозяйственной</a:t>
            </a:r>
            <a:r>
              <a:rPr lang="ru-RU" dirty="0"/>
              <a:t> </a:t>
            </a:r>
            <a:r>
              <a:rPr lang="ru-RU" b="1" dirty="0"/>
              <a:t>продукции</a:t>
            </a:r>
            <a:r>
              <a:rPr lang="ru-RU" dirty="0"/>
              <a:t> – это этапы, выращивания растений и животных, хранения получаемой готовой продукции, доставки до конечного потребителя и утилизации отходов связанных с истечением срока хранения, порчи и неиспользуемой части продукта.</a:t>
            </a:r>
          </a:p>
          <a:p>
            <a:pPr algn="just"/>
            <a:r>
              <a:rPr lang="ru-RU" dirty="0"/>
              <a:t>Жизненный цикл сельскохозяйственной продукции включает в себя жизненный цикл живых организмов, требуемых для его производства</a:t>
            </a:r>
            <a:r>
              <a:rPr lang="en-US" dirty="0"/>
              <a:t>.</a:t>
            </a:r>
            <a:endParaRPr lang="ru-RU" dirty="0"/>
          </a:p>
          <a:p>
            <a:pPr algn="just"/>
            <a:r>
              <a:rPr lang="ru-RU" dirty="0"/>
              <a:t>Жизненный цикл производства 1 кг мяса может </a:t>
            </a:r>
            <a:r>
              <a:rPr lang="ru-RU" sz="2900" dirty="0"/>
              <a:t>приблизительно включать</a:t>
            </a:r>
            <a:r>
              <a:rPr lang="ru-RU" dirty="0"/>
              <a:t>: выращивание 1 животного способного дать 1 кг мяса, выращивание 3 кг зерновых и бобовых культур на корм, производство, транспорт и хранение, подачу в ресторане и утилизацию остатков, образовавшихся от производства до употребления.</a:t>
            </a:r>
          </a:p>
          <a:p>
            <a:pPr algn="just"/>
            <a:r>
              <a:rPr lang="ru-RU" dirty="0"/>
              <a:t>Жизненный цикл производства 1 кг съеденного и 1 кг испорченного мяса отличается только мерой ответственности людей за недостаточно уважительное отношение к еде</a:t>
            </a:r>
            <a:r>
              <a:rPr lang="en-US" dirty="0"/>
              <a:t>.</a:t>
            </a:r>
            <a:r>
              <a:rPr lang="ru-RU" dirty="0"/>
              <a:t>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171" y="1505160"/>
            <a:ext cx="4123944" cy="4123944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02672A-7562-469F-86C0-E008B9D9221A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4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64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Углеродная нейтральность сельского хозяйства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36617" y="1487296"/>
            <a:ext cx="6578583" cy="4965261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/>
              <a:t>Жизнь как форма превращения неживой материи в живую зародилась около 3,5 млрд лет назад (0 человек).</a:t>
            </a:r>
          </a:p>
          <a:p>
            <a:pPr algn="just"/>
            <a:r>
              <a:rPr lang="ru-RU" dirty="0"/>
              <a:t>Человек появился 2,6 млн лет </a:t>
            </a:r>
            <a:r>
              <a:rPr lang="ru-RU" sz="2700" dirty="0"/>
              <a:t>назад (⁓1 </a:t>
            </a:r>
            <a:r>
              <a:rPr lang="ru-RU" dirty="0"/>
              <a:t>человек).</a:t>
            </a:r>
          </a:p>
          <a:p>
            <a:pPr algn="just"/>
            <a:r>
              <a:rPr lang="ru-RU" dirty="0"/>
              <a:t>Сельское хозяйство зародилось 11 тыс. лет назад (4 млн человек).</a:t>
            </a:r>
          </a:p>
          <a:p>
            <a:pPr algn="just"/>
            <a:r>
              <a:rPr lang="ru-RU" dirty="0"/>
              <a:t>Антропогенное влияние на глобальный климат появилось 300 лет назад (680 млн человек) и человек пересек точку углеродной нейтральности.</a:t>
            </a:r>
          </a:p>
          <a:p>
            <a:pPr algn="just"/>
            <a:r>
              <a:rPr lang="ru-RU" dirty="0"/>
              <a:t>Сегодня доля сельского хозяйства в глобальной антропогенной эмиссии парниковых газов </a:t>
            </a:r>
            <a:r>
              <a:rPr lang="ru-RU" sz="2700" dirty="0"/>
              <a:t>составляет 12 млрд т в год СО</a:t>
            </a:r>
            <a:r>
              <a:rPr lang="ru-RU" sz="2700" baseline="-25000" dirty="0"/>
              <a:t>2</a:t>
            </a:r>
            <a:r>
              <a:rPr lang="ru-RU" sz="2700" dirty="0"/>
              <a:t>экв с ежегодным приростом на 1 млрд т и составляет примерно 23% от общемировых </a:t>
            </a:r>
            <a:r>
              <a:rPr lang="ru-RU" dirty="0"/>
              <a:t>выбросов (8 млрд человек).</a:t>
            </a:r>
          </a:p>
          <a:p>
            <a:pPr algn="just"/>
            <a:r>
              <a:rPr lang="ru-RU" dirty="0"/>
              <a:t>До возникновения сельского хозяйства человек не мог взять больше чем дает природа, но вполне мог устроить лесной пожар.</a:t>
            </a:r>
          </a:p>
          <a:p>
            <a:pPr algn="just"/>
            <a:r>
              <a:rPr lang="ru-RU" dirty="0"/>
              <a:t>После возникновения </a:t>
            </a:r>
            <a:r>
              <a:rPr lang="ru-RU" sz="2700" dirty="0"/>
              <a:t>сельского хозяйства человек начал менять природу, нарушая природные циклы, под процессы получения нужной ему продукции в как можно большем количестве, но при этом затрачивая меньше </a:t>
            </a:r>
            <a:r>
              <a:rPr lang="ru-RU" dirty="0"/>
              <a:t>ресурсов и сил.</a:t>
            </a:r>
          </a:p>
          <a:p>
            <a:pPr algn="just"/>
            <a:r>
              <a:rPr lang="ru-RU" dirty="0"/>
              <a:t>Для достижения большей производительности человек стал брать от природы больше и начал истощать почвы и леса, переведя его в углерод выделяющий тип деятельности.</a:t>
            </a:r>
          </a:p>
          <a:p>
            <a:pPr algn="just"/>
            <a:r>
              <a:rPr lang="ru-RU" dirty="0"/>
              <a:t>Достижение углеродной нейтральности сельского хозяйства – это установление баланса углерода на сельскохозяйственных территориях </a:t>
            </a:r>
            <a:r>
              <a:rPr lang="ru-RU" sz="2700" dirty="0"/>
              <a:t>путем ограниченного </a:t>
            </a:r>
            <a:r>
              <a:rPr lang="ru-RU" dirty="0"/>
              <a:t>отбора продукции, организации рецикла питательных </a:t>
            </a:r>
            <a:r>
              <a:rPr lang="ru-RU" sz="2700" dirty="0"/>
              <a:t>веществ</a:t>
            </a:r>
            <a:r>
              <a:rPr lang="ru-RU" dirty="0"/>
              <a:t> и возмещения в экосистему извлеченного органического вещества.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254" y="1504274"/>
            <a:ext cx="4104605" cy="4169664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CF1512-490E-46CD-A642-C47CCA067F34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5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04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Углеродный след продукции</a:t>
            </a:r>
          </a:p>
        </p:txBody>
      </p:sp>
      <p:sp>
        <p:nvSpPr>
          <p:cNvPr id="6" name="Объект 4"/>
          <p:cNvSpPr>
            <a:spLocks noGrp="1"/>
          </p:cNvSpPr>
          <p:nvPr>
            <p:ph idx="1"/>
          </p:nvPr>
        </p:nvSpPr>
        <p:spPr>
          <a:xfrm>
            <a:off x="804593" y="1350543"/>
            <a:ext cx="10383867" cy="340261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Углеродный след продукции – это характеристика продукта, отражающая совокупность всех выбросов парниковых газов, произведенных прямо или косвенно за жизненный цикл продукции от производства сырья для всех её компонентов, включая интеллектуальное сопровождение, до утилизации отходов и выбросов, образующихся в ходе её использования.</a:t>
            </a:r>
          </a:p>
          <a:p>
            <a:pPr algn="just"/>
            <a:r>
              <a:rPr lang="ru-RU" dirty="0"/>
              <a:t>Для того, чтобы оценить углеродный след яблока из сада разбитого на органических удобрениях, нужно учесть выбросы от добычи полезных ископаемых, их транспортировки, переработки в удобрения, транспортировки удобрений, эффекты от применения удобрения, выращивания кормовых трав, углеродного следа коровы </a:t>
            </a:r>
            <a:r>
              <a:rPr lang="ru-RU" dirty="0" err="1"/>
              <a:t>метанирующей</a:t>
            </a:r>
            <a:r>
              <a:rPr lang="ru-RU" dirty="0"/>
              <a:t> в атмосферу, парниковые газы от органических удобрений, накопление биомассы, дыхание сада и </a:t>
            </a:r>
            <a:r>
              <a:rPr lang="ru-RU" dirty="0" err="1"/>
              <a:t>опад</a:t>
            </a:r>
            <a:r>
              <a:rPr lang="ru-RU" dirty="0"/>
              <a:t> его листвы, сбор, транспорт, сколько яблок сохранилось в конце, а потом задуматься, что делать с огрызком…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9B377F-0D3A-4264-A2C3-097903F7B3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94" y="4727225"/>
            <a:ext cx="11204440" cy="1568739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A1C8EADE-C32B-46F8-8F42-F62244BD9934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6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00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Первый, второй и третий охват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0305" y="4958107"/>
            <a:ext cx="8178035" cy="143669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400" b="1" dirty="0"/>
              <a:t>Охват 3</a:t>
            </a:r>
            <a:r>
              <a:rPr lang="ru-RU" sz="2400" dirty="0"/>
              <a:t> является самой сложной группой для расчета. Часто то, что одни предприятия относят к Охвату 3, является </a:t>
            </a:r>
            <a:r>
              <a:rPr lang="ru-RU" sz="2400" b="1" dirty="0"/>
              <a:t>Охватом 1 </a:t>
            </a:r>
            <a:r>
              <a:rPr lang="ru-RU" sz="2400" dirty="0"/>
              <a:t>для других предприятий, например, эмиссия закиси азота от использования удобрений или сжигание углеводородного топлива проданного в логистическую компанию, у которой нет продукта, а только перемещение транспорта.  </a:t>
            </a:r>
          </a:p>
          <a:p>
            <a:pPr algn="just"/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1441576"/>
            <a:ext cx="3224784" cy="32247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555" y="3162917"/>
            <a:ext cx="2843784" cy="2843784"/>
          </a:xfrm>
          <a:prstGeom prst="rect">
            <a:avLst/>
          </a:prstGeom>
        </p:spPr>
      </p:pic>
      <p:sp>
        <p:nvSpPr>
          <p:cNvPr id="6" name="Объект 4"/>
          <p:cNvSpPr txBox="1">
            <a:spLocks/>
          </p:cNvSpPr>
          <p:nvPr/>
        </p:nvSpPr>
        <p:spPr>
          <a:xfrm>
            <a:off x="707173" y="1363937"/>
            <a:ext cx="7073853" cy="373671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Охват 1</a:t>
            </a:r>
            <a:r>
              <a:rPr lang="ru-RU" dirty="0"/>
              <a:t> – прямые выбросы парниковых газов, образующиеся в следствие деятельности предприятия и связанные непосредственно с продуктом, например, сжигание топлива и выбросы в процессе производства. </a:t>
            </a:r>
            <a:endParaRPr lang="en-US" dirty="0"/>
          </a:p>
          <a:p>
            <a:pPr algn="just"/>
            <a:r>
              <a:rPr lang="ru-RU" b="1" dirty="0"/>
              <a:t>Охват 2</a:t>
            </a:r>
            <a:r>
              <a:rPr lang="ru-RU" dirty="0"/>
              <a:t> – косвенные энергетические выбросы парниковых газов, связанные с генерацией приобретаемой на внешней стороне энергии, например, получение энергии от электростанции. </a:t>
            </a:r>
          </a:p>
          <a:p>
            <a:pPr algn="just"/>
            <a:r>
              <a:rPr lang="ru-RU" b="1" dirty="0"/>
              <a:t>Охват 3</a:t>
            </a:r>
            <a:r>
              <a:rPr lang="ru-RU" dirty="0"/>
              <a:t> – прочие косвенные выбросы парниковых газов, которые не относятся к первым двум группам, в том числе, связанные с эффектом от использования продукта, например, перевозка и продажа продукта, выбросы связанные с печатью бумажных документов, командировками, инвестиционной деятельностью, выбросы от использования и утилизации продукции.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17DFC74-86EA-4841-9377-8BB47B3591D0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7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0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Культуры и потенциал урожайности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17486" y="1302001"/>
            <a:ext cx="6765134" cy="482275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/>
              <a:t>Потенциальная</a:t>
            </a:r>
            <a:r>
              <a:rPr lang="ru-RU" dirty="0"/>
              <a:t> </a:t>
            </a:r>
            <a:r>
              <a:rPr lang="ru-RU" b="1" dirty="0"/>
              <a:t>урожайность</a:t>
            </a:r>
            <a:r>
              <a:rPr lang="ru-RU" dirty="0"/>
              <a:t> – максимальная </a:t>
            </a:r>
            <a:r>
              <a:rPr lang="ru-RU" b="1" dirty="0"/>
              <a:t>урожайность</a:t>
            </a:r>
            <a:r>
              <a:rPr lang="ru-RU" dirty="0"/>
              <a:t>, которая теоретически может быть достигнута в результате усвоения посевами рассматриваемой </a:t>
            </a:r>
            <a:r>
              <a:rPr lang="ru-RU" b="1" dirty="0"/>
              <a:t>культуры</a:t>
            </a:r>
            <a:r>
              <a:rPr lang="ru-RU" dirty="0"/>
              <a:t> поступающей </a:t>
            </a:r>
            <a:r>
              <a:rPr lang="ru-RU" dirty="0" err="1"/>
              <a:t>фотосинтетически</a:t>
            </a:r>
            <a:r>
              <a:rPr lang="ru-RU" dirty="0"/>
              <a:t> активной радиации и в идеальных метеорологических и почвенных условиях.</a:t>
            </a:r>
          </a:p>
          <a:p>
            <a:pPr algn="just"/>
            <a:r>
              <a:rPr lang="ru-RU" dirty="0"/>
              <a:t>Для различных сортов одной культуры потенциальная урожайность может быть различна, но идеальных условий в природе не бывает из-за наличия облаков, разных климатических зон, нехватки питательных веществ, распространения заболеваний, невозможности противостоять сорнякам и многих других факторов, в том числе и факторов глобального потепления.</a:t>
            </a:r>
          </a:p>
          <a:p>
            <a:pPr algn="just"/>
            <a:r>
              <a:rPr lang="ru-RU" dirty="0"/>
              <a:t>Повышение урожайности увеличивает хозяйственный вынос питательных элементов из агробиоценоза и при недостаточном восполнении этих элементов реальная урожайность со временем падает.</a:t>
            </a:r>
          </a:p>
          <a:p>
            <a:pPr algn="just"/>
            <a:r>
              <a:rPr lang="ru-RU" dirty="0"/>
              <a:t>Повышение урожайности при идентичной </a:t>
            </a:r>
            <a:r>
              <a:rPr lang="ru-RU" dirty="0" err="1"/>
              <a:t>агротехнологии</a:t>
            </a:r>
            <a:r>
              <a:rPr lang="ru-RU" dirty="0"/>
              <a:t> приводит к снижению углеродного следа конечной продовольственной продукции, снижению затрат на единицу продукции и минимизации действия на экологию, так как повышается коэффициент использования вносимых веществ.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67" y="1686222"/>
            <a:ext cx="3505327" cy="3505327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653830-05C2-4786-8372-073F08F43DF8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8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24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Подготовка почвы и посев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60437" y="1363420"/>
            <a:ext cx="6708913" cy="484035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/>
              <a:t>Для того чтобы получить урожай таких культур, как злаковые и бобовые многолетние травы для кормления скота, фермеру необходимо провести множество мероприятий для подготовки почвы к севу, таких как: отвальная вспашка и культивация почвы</a:t>
            </a:r>
            <a:r>
              <a:rPr lang="en-US" dirty="0"/>
              <a:t>; </a:t>
            </a:r>
            <a:r>
              <a:rPr lang="ru-RU" dirty="0"/>
              <a:t>загрузка, транспорт и внесение удобрений</a:t>
            </a:r>
            <a:r>
              <a:rPr lang="en-US" dirty="0"/>
              <a:t>;</a:t>
            </a:r>
            <a:r>
              <a:rPr lang="ru-RU" dirty="0"/>
              <a:t> повторная культивация почвы; посев семян.</a:t>
            </a:r>
          </a:p>
          <a:p>
            <a:pPr algn="just"/>
            <a:r>
              <a:rPr lang="ru-RU" dirty="0"/>
              <a:t>Доля парниковых газов произведенных на этом этапе зависит от типа почвы, климатических условий, используемой сельскохозяйственной техники и технологии производства. Её необходимо измерять в каждом конкретном случае.</a:t>
            </a:r>
          </a:p>
          <a:p>
            <a:pPr algn="just"/>
            <a:r>
              <a:rPr lang="ru-RU" dirty="0"/>
              <a:t>Разрушение почвенного покрова приводит к уничтожению исходной растительности, изменению структуры почвы, снижению почвенного разнообразия и популяции микроорганизмов, усилению разрушительных (эрозионных) процессов и процессов вымывания питательных веществ, формированию плужной подошвы, через которую не могут пробиться корни растений.</a:t>
            </a:r>
          </a:p>
          <a:p>
            <a:pPr algn="just"/>
            <a:r>
              <a:rPr lang="ru-RU" dirty="0"/>
              <a:t>Отсутствие обработки почвы приводит к развитию болезней и сорняков, снижению урожайности и качества продуктов, удорожанию продовольствия. Поэтому вопрос об оптимизации методов обработки почвы остается открытым.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dirty="0"/>
              <a:t>Пример: для 1 га кормовых трав с урожайностью зелёной массы 35,7 т</a:t>
            </a:r>
            <a:r>
              <a:rPr lang="en-US" b="1" dirty="0"/>
              <a:t>/</a:t>
            </a:r>
            <a:r>
              <a:rPr lang="ru-RU" b="1" dirty="0"/>
              <a:t>га выбросы парниковых газов от сельскохозяйственной техники составили </a:t>
            </a:r>
            <a:br>
              <a:rPr lang="ru-RU" b="1" dirty="0"/>
            </a:br>
            <a:r>
              <a:rPr lang="ru-RU" b="1" dirty="0"/>
              <a:t>163,7 кг </a:t>
            </a:r>
            <a:r>
              <a:rPr lang="en-US" b="1" dirty="0"/>
              <a:t>CO</a:t>
            </a:r>
            <a:r>
              <a:rPr lang="en-US" b="1" baseline="-25000" dirty="0"/>
              <a:t>2</a:t>
            </a:r>
            <a:r>
              <a:rPr lang="ru-RU" sz="2900" b="1" baseline="-25000" dirty="0" err="1"/>
              <a:t>экв</a:t>
            </a:r>
            <a:r>
              <a:rPr lang="en-US" b="1" dirty="0"/>
              <a:t>/</a:t>
            </a:r>
            <a:r>
              <a:rPr lang="ru-RU" b="1" dirty="0"/>
              <a:t>га, из них на обработку почвы выпущено 18,7 кг </a:t>
            </a:r>
            <a:r>
              <a:rPr lang="en-US" b="1" dirty="0"/>
              <a:t>CO</a:t>
            </a:r>
            <a:r>
              <a:rPr lang="en-US" b="1" baseline="-25000" dirty="0"/>
              <a:t>2</a:t>
            </a:r>
            <a:r>
              <a:rPr lang="ru-RU" sz="2900" b="1" baseline="-25000" dirty="0" err="1"/>
              <a:t>экв</a:t>
            </a:r>
            <a:r>
              <a:rPr lang="en-US" b="1" dirty="0"/>
              <a:t>/</a:t>
            </a:r>
            <a:r>
              <a:rPr lang="ru-RU" b="1" dirty="0"/>
              <a:t>га (11,4%), транспорт удобрений и семян - 5,3 </a:t>
            </a:r>
            <a:r>
              <a:rPr lang="en-US" b="1" dirty="0"/>
              <a:t>CO</a:t>
            </a:r>
            <a:r>
              <a:rPr lang="en-US" b="1" baseline="-25000" dirty="0"/>
              <a:t>2</a:t>
            </a:r>
            <a:r>
              <a:rPr lang="ru-RU" sz="2900" b="1" baseline="-25000" dirty="0" err="1"/>
              <a:t>экв</a:t>
            </a:r>
            <a:r>
              <a:rPr lang="en-US" b="1" dirty="0"/>
              <a:t>/</a:t>
            </a:r>
            <a:r>
              <a:rPr lang="ru-RU" b="1" dirty="0"/>
              <a:t>га (3,2%), внесение семян и удобрений 31,3 </a:t>
            </a:r>
            <a:r>
              <a:rPr lang="en-US" b="1" dirty="0"/>
              <a:t>CO</a:t>
            </a:r>
            <a:r>
              <a:rPr lang="en-US" b="1" baseline="-25000" dirty="0"/>
              <a:t>2</a:t>
            </a:r>
            <a:r>
              <a:rPr lang="ru-RU" sz="2900" b="1" baseline="-25000" dirty="0" err="1"/>
              <a:t>экв</a:t>
            </a:r>
            <a:r>
              <a:rPr lang="en-US" b="1" dirty="0"/>
              <a:t>/</a:t>
            </a:r>
            <a:r>
              <a:rPr lang="ru-RU" b="1" dirty="0"/>
              <a:t>га (19,1%).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531" y="1682151"/>
            <a:ext cx="3972566" cy="3972566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3F6494-1BA7-4DB7-BAF8-5DE6ACD32E83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9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561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4589</TotalTime>
  <Words>1475</Words>
  <Application>Microsoft Office PowerPoint</Application>
  <PresentationFormat>Широкоэкранный</PresentationFormat>
  <Paragraphs>121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УГЛЕРОДНАЯ НЕЙТРАЛЬНОСТЬ</vt:lpstr>
      <vt:lpstr>Углеродный след сельскохозяйственной продукции</vt:lpstr>
      <vt:lpstr>Виды сельскохозяйственной продукции</vt:lpstr>
      <vt:lpstr>Жизненный цикл продукции</vt:lpstr>
      <vt:lpstr>Углеродная нейтральность сельского хозяйства</vt:lpstr>
      <vt:lpstr>Углеродный след продукции</vt:lpstr>
      <vt:lpstr>Первый, второй и третий охват</vt:lpstr>
      <vt:lpstr>Культуры и потенциал урожайности</vt:lpstr>
      <vt:lpstr>Подготовка почвы и посев</vt:lpstr>
      <vt:lpstr>Семена и технология возделывания</vt:lpstr>
      <vt:lpstr>Удобрения и средства защиты растений</vt:lpstr>
      <vt:lpstr>Сбор урожая и хранение</vt:lpstr>
      <vt:lpstr>Рецикл питательных веществ и углерода</vt:lpstr>
      <vt:lpstr>Циркулярная зеленая экономика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Денисюк Екатерина Евгеньевна</dc:creator>
  <cp:lastModifiedBy>Компьютер аудитория FosAGRO</cp:lastModifiedBy>
  <cp:revision>249</cp:revision>
  <dcterms:created xsi:type="dcterms:W3CDTF">2023-03-13T11:53:49Z</dcterms:created>
  <dcterms:modified xsi:type="dcterms:W3CDTF">2023-05-05T12:39:54Z</dcterms:modified>
</cp:coreProperties>
</file>