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0" r:id="rId2"/>
    <p:sldId id="281" r:id="rId3"/>
    <p:sldId id="274" r:id="rId4"/>
    <p:sldId id="293" r:id="rId5"/>
    <p:sldId id="294" r:id="rId6"/>
    <p:sldId id="295" r:id="rId7"/>
    <p:sldId id="296" r:id="rId8"/>
    <p:sldId id="298" r:id="rId9"/>
    <p:sldId id="291" r:id="rId10"/>
  </p:sldIdLst>
  <p:sldSz cx="11704638" cy="6583363"/>
  <p:notesSz cx="6858000" cy="9144000"/>
  <p:defaultTextStyle>
    <a:defPPr>
      <a:defRPr lang="ru-RU"/>
    </a:defPPr>
    <a:lvl1pPr marL="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4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095"/>
    <a:srgbClr val="31AA47"/>
    <a:srgbClr val="00859B"/>
    <a:srgbClr val="DA8347"/>
    <a:srgbClr val="76BCD6"/>
    <a:srgbClr val="004A93"/>
    <a:srgbClr val="002F93"/>
    <a:srgbClr val="69A954"/>
    <a:srgbClr val="2F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648" y="108"/>
      </p:cViewPr>
      <p:guideLst>
        <p:guide orient="horz" pos="758"/>
        <p:guide pos="4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FF830-8950-4D8C-B3E8-3B0E1DCA6095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A55-4846-47C7-94D3-F1753174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1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848" y="2045111"/>
            <a:ext cx="9948942" cy="14111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9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7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85862" y="198110"/>
            <a:ext cx="2633544" cy="42121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5232" y="198110"/>
            <a:ext cx="7705553" cy="4212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9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512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4586" y="2790310"/>
            <a:ext cx="9948942" cy="1440110"/>
          </a:xfrm>
        </p:spPr>
        <p:txBody>
          <a:bodyPr anchor="b"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58517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2pPr>
            <a:lvl3pPr marL="117034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3pPr>
            <a:lvl4pPr marL="175551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4pPr>
            <a:lvl5pPr marL="234068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5pPr>
            <a:lvl6pPr marL="292585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6pPr>
            <a:lvl7pPr marL="351102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7pPr>
            <a:lvl8pPr marL="409619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8pPr>
            <a:lvl9pPr marL="468136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3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5232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9858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4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473638"/>
            <a:ext cx="5171581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5795" y="1473638"/>
            <a:ext cx="5173613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45795" y="2087779"/>
            <a:ext cx="5173613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2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9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4" y="262115"/>
            <a:ext cx="3850745" cy="1115515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6188" y="262117"/>
            <a:ext cx="6543218" cy="5618718"/>
          </a:xfrm>
        </p:spPr>
        <p:txBody>
          <a:bodyPr/>
          <a:lstStyle>
            <a:lvl1pPr>
              <a:defRPr sz="4096"/>
            </a:lvl1pPr>
            <a:lvl2pPr>
              <a:defRPr sz="3584"/>
            </a:lvl2pPr>
            <a:lvl3pPr>
              <a:defRPr sz="3072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234" y="1377632"/>
            <a:ext cx="3850745" cy="4503203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3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94191" y="588235"/>
            <a:ext cx="7022783" cy="3950018"/>
          </a:xfrm>
        </p:spPr>
        <p:txBody>
          <a:bodyPr/>
          <a:lstStyle>
            <a:lvl1pPr marL="0" indent="0">
              <a:buNone/>
              <a:defRPr sz="4096"/>
            </a:lvl1pPr>
            <a:lvl2pPr marL="585170" indent="0">
              <a:buNone/>
              <a:defRPr sz="3584"/>
            </a:lvl2pPr>
            <a:lvl3pPr marL="1170341" indent="0">
              <a:buNone/>
              <a:defRPr sz="3072"/>
            </a:lvl3pPr>
            <a:lvl4pPr marL="1755511" indent="0">
              <a:buNone/>
              <a:defRPr sz="2560"/>
            </a:lvl4pPr>
            <a:lvl5pPr marL="2340681" indent="0">
              <a:buNone/>
              <a:defRPr sz="2560"/>
            </a:lvl5pPr>
            <a:lvl6pPr marL="2925851" indent="0">
              <a:buNone/>
              <a:defRPr sz="2560"/>
            </a:lvl6pPr>
            <a:lvl7pPr marL="3511022" indent="0">
              <a:buNone/>
              <a:defRPr sz="2560"/>
            </a:lvl7pPr>
            <a:lvl8pPr marL="4096192" indent="0">
              <a:buNone/>
              <a:defRPr sz="2560"/>
            </a:lvl8pPr>
            <a:lvl9pPr marL="4681362" indent="0">
              <a:buNone/>
              <a:defRPr sz="256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94191" y="5152396"/>
            <a:ext cx="7022783" cy="772631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1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0341" rtl="0" eaLnBrk="1" latinLnBrk="0" hangingPunct="1">
        <a:spcBef>
          <a:spcPct val="0"/>
        </a:spcBef>
        <a:buNone/>
        <a:defRPr sz="56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878" indent="-438878" algn="l" defTabSz="1170341" rtl="0" eaLnBrk="1" latinLnBrk="0" hangingPunct="1">
        <a:spcBef>
          <a:spcPct val="20000"/>
        </a:spcBef>
        <a:buFont typeface="Arial" pitchFamily="34" charset="0"/>
        <a:buChar char="•"/>
        <a:defRPr sz="4096" kern="1200">
          <a:solidFill>
            <a:schemeClr val="tx1"/>
          </a:solidFill>
          <a:latin typeface="+mn-lt"/>
          <a:ea typeface="+mn-ea"/>
          <a:cs typeface="+mn-cs"/>
        </a:defRPr>
      </a:lvl1pPr>
      <a:lvl2pPr marL="950902" indent="-365731" algn="l" defTabSz="1170341" rtl="0" eaLnBrk="1" latinLnBrk="0" hangingPunct="1">
        <a:spcBef>
          <a:spcPct val="20000"/>
        </a:spcBef>
        <a:buFont typeface="Arial" pitchFamily="34" charset="0"/>
        <a:buChar char="–"/>
        <a:defRPr sz="3584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6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3072" kern="1200">
          <a:solidFill>
            <a:schemeClr val="tx1"/>
          </a:solidFill>
          <a:latin typeface="+mn-lt"/>
          <a:ea typeface="+mn-ea"/>
          <a:cs typeface="+mn-cs"/>
        </a:defRPr>
      </a:lvl3pPr>
      <a:lvl4pPr marL="2048096" indent="-292585" algn="l" defTabSz="1170341" rtl="0" eaLnBrk="1" latinLnBrk="0" hangingPunct="1">
        <a:spcBef>
          <a:spcPct val="20000"/>
        </a:spcBef>
        <a:buFont typeface="Arial" pitchFamily="34" charset="0"/>
        <a:buChar char="–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33266" indent="-292585" algn="l" defTabSz="1170341" rtl="0" eaLnBrk="1" latinLnBrk="0" hangingPunct="1">
        <a:spcBef>
          <a:spcPct val="20000"/>
        </a:spcBef>
        <a:buFont typeface="Arial" pitchFamily="34" charset="0"/>
        <a:buChar char="»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1843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80360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38877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497394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1pPr>
      <a:lvl2pPr marL="58517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17034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3pPr>
      <a:lvl4pPr marL="175551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4pPr>
      <a:lvl5pPr marL="234068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5pPr>
      <a:lvl6pPr marL="292585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6pPr>
      <a:lvl7pPr marL="351102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7pPr>
      <a:lvl8pPr marL="409619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8pPr>
      <a:lvl9pPr marL="468136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4007" y="2951641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ГОМОГЕННАЯ</a:t>
            </a:r>
            <a:r>
              <a:rPr lang="ru-RU" sz="4000" b="1" spc="3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ОЧИСТКА</a:t>
            </a:r>
            <a:r>
              <a:rPr lang="ru-RU" sz="4000" b="1" spc="3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ДЫМОВЫХ</a:t>
            </a:r>
            <a:r>
              <a:rPr lang="ru-RU" sz="4000" b="1" spc="2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ГАЗОВ</a:t>
            </a:r>
            <a:r>
              <a:rPr lang="ru-RU" sz="4000" b="1" spc="3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ОТ</a:t>
            </a:r>
            <a:r>
              <a:rPr lang="ru-RU" sz="4000" b="1" spc="3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ОКИСЛОВ</a:t>
            </a:r>
            <a:r>
              <a:rPr lang="ru-RU" sz="4000" b="1" spc="1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АЗОТА</a:t>
            </a:r>
            <a:endParaRPr lang="ru-RU" sz="4000" b="1" dirty="0">
              <a:solidFill>
                <a:schemeClr val="bg1"/>
              </a:solidFill>
              <a:latin typeface="+mj-lt"/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5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1721" y="1784043"/>
            <a:ext cx="42484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Владимир</a:t>
            </a:r>
            <a:r>
              <a:rPr lang="ru-RU" sz="28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Вячеславович</a:t>
            </a:r>
            <a:r>
              <a:rPr lang="ru-RU" sz="2800" b="1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Овчинников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38183" y="1805942"/>
            <a:ext cx="2880320" cy="91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Начальник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отделения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endParaRPr lang="ru-RU" sz="1792" dirty="0" smtClean="0">
              <a:solidFill>
                <a:schemeClr val="bg1"/>
              </a:solidFill>
              <a:cs typeface="Foco" panose="020B0504050202020203" pitchFamily="34" charset="0"/>
            </a:endParaRPr>
          </a:p>
          <a:p>
            <a:r>
              <a:rPr lang="ru-RU" sz="1792" dirty="0" smtClean="0">
                <a:solidFill>
                  <a:schemeClr val="bg1"/>
                </a:solidFill>
                <a:cs typeface="Foco" panose="020B0504050202020203" pitchFamily="34" charset="0"/>
              </a:rPr>
              <a:t>цеха</a:t>
            </a:r>
            <a:r>
              <a:rPr lang="ru-RU" sz="1792" spc="2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по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производству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</a:p>
          <a:p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аммиака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№2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АО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«Апатит»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3727" y="2877965"/>
            <a:ext cx="6192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" y="3108031"/>
            <a:ext cx="425267" cy="536104"/>
          </a:xfrm>
          <a:prstGeom prst="rect">
            <a:avLst/>
          </a:prstGeom>
        </p:spPr>
      </p:pic>
      <p:sp>
        <p:nvSpPr>
          <p:cNvPr id="22" name="Google Shape;92;p1"/>
          <p:cNvSpPr txBox="1"/>
          <p:nvPr/>
        </p:nvSpPr>
        <p:spPr>
          <a:xfrm>
            <a:off x="436803" y="3765322"/>
            <a:ext cx="3563308" cy="105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Череповецкий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государственный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университет,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кафедра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«Машины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и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агрегаты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металлургического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производств»,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специальность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«Обработка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металлов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давлением»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91" y="3112045"/>
            <a:ext cx="425267" cy="532089"/>
          </a:xfrm>
          <a:prstGeom prst="rect">
            <a:avLst/>
          </a:prstGeom>
        </p:spPr>
      </p:pic>
      <p:sp>
        <p:nvSpPr>
          <p:cNvPr id="24" name="Google Shape;92;p1"/>
          <p:cNvSpPr txBox="1"/>
          <p:nvPr/>
        </p:nvSpPr>
        <p:spPr>
          <a:xfrm>
            <a:off x="4144127" y="3765322"/>
            <a:ext cx="3384376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Ивановский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государственный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химико-технологический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университет,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направление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«Химическая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технология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неорганических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веществ»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" y="4858416"/>
            <a:ext cx="425267" cy="536104"/>
          </a:xfrm>
          <a:prstGeom prst="rect">
            <a:avLst/>
          </a:prstGeom>
        </p:spPr>
      </p:pic>
      <p:sp>
        <p:nvSpPr>
          <p:cNvPr id="26" name="Google Shape;92;p1"/>
          <p:cNvSpPr txBox="1"/>
          <p:nvPr/>
        </p:nvSpPr>
        <p:spPr>
          <a:xfrm>
            <a:off x="436803" y="5515707"/>
            <a:ext cx="3203268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Опыт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работы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на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«Северстали»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2002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по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2007,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от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оператора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до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мастера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смены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91" y="4862430"/>
            <a:ext cx="425267" cy="532089"/>
          </a:xfrm>
          <a:prstGeom prst="rect">
            <a:avLst/>
          </a:prstGeom>
        </p:spPr>
      </p:pic>
      <p:sp>
        <p:nvSpPr>
          <p:cNvPr id="28" name="Google Shape;92;p1"/>
          <p:cNvSpPr txBox="1"/>
          <p:nvPr/>
        </p:nvSpPr>
        <p:spPr>
          <a:xfrm>
            <a:off x="4154127" y="5525707"/>
            <a:ext cx="3528392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2008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по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настоящее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время: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компания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«ФосАгро»,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цех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по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производству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аммиака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№2,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от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аппаратчика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синтеза</a:t>
            </a:r>
            <a:r>
              <a:rPr lang="ru-RU" sz="13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до</a:t>
            </a:r>
            <a:r>
              <a:rPr lang="ru-RU" sz="13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начальника</a:t>
            </a:r>
            <a:r>
              <a:rPr lang="ru-RU" sz="13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отделения</a:t>
            </a:r>
          </a:p>
        </p:txBody>
      </p:sp>
    </p:spTree>
    <p:extLst>
      <p:ext uri="{BB962C8B-B14F-4D97-AF65-F5344CB8AC3E}">
        <p14:creationId xmlns:p14="http://schemas.microsoft.com/office/powerpoint/2010/main" val="25265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735" y="435366"/>
            <a:ext cx="72728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БЕРЕЖНОЕ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ОТНОШЕНИЕ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ОКРУЖАЮЩЕЙ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СРЕДЕ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5587" y="2033409"/>
            <a:ext cx="5593196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Череповецкий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филиал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АО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«Апатит»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участник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федерального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проекта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«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Чистый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воздух».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недостижение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квот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выбросов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январю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2027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года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предполагается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введение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оборотных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штрафов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0,5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%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валовой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прибыли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38" y="2095417"/>
            <a:ext cx="198000" cy="198000"/>
          </a:xfrm>
          <a:prstGeom prst="rect">
            <a:avLst/>
          </a:prstGeom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78338" y="2033409"/>
            <a:ext cx="3095749" cy="3931275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445588" y="3738887"/>
            <a:ext cx="53051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течение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нескольких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лет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планируется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увеличить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производительность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цехов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2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</a:t>
            </a:r>
            <a:r>
              <a:rPr lang="ru-RU" sz="20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производству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аммиака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38" y="3800895"/>
            <a:ext cx="198000" cy="19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59971" y="4805331"/>
            <a:ext cx="428266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Квотирование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ведется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NO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NO</a:t>
            </a:r>
            <a:r>
              <a:rPr lang="ru-RU" sz="2000" baseline="-25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22" y="4867339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35" y="359353"/>
            <a:ext cx="676875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РЕЗУЛЬТАТЫ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ИЗМЕРЕНИЙ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ДЫМОВЫХ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ГАЗОВ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471" y="2375860"/>
            <a:ext cx="69847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Нормы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аналитического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контроля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согласно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постоянному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технологическому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регламенту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цеха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производству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аммиака.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4487" y="2385860"/>
            <a:ext cx="3384376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настоящий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момент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поддержание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уровня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оксидов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азота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дымовых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газах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пределах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регламентных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значений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удается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счет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гомогенной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очистки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(подача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дымовые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газы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восстановления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оксидов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азота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).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graphicFrame>
        <p:nvGraphicFramePr>
          <p:cNvPr id="11" name="Google Shape;382;p3"/>
          <p:cNvGraphicFramePr/>
          <p:nvPr>
            <p:extLst>
              <p:ext uri="{D42A27DB-BD31-4B8C-83A1-F6EECF244321}">
                <p14:modId xmlns:p14="http://schemas.microsoft.com/office/powerpoint/2010/main" val="3350666899"/>
              </p:ext>
            </p:extLst>
          </p:nvPr>
        </p:nvGraphicFramePr>
        <p:xfrm>
          <a:off x="661553" y="3183888"/>
          <a:ext cx="5982854" cy="1980001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955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7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Компонент</a:t>
                      </a:r>
                      <a:r>
                        <a:rPr lang="ru-RU" sz="1600" u="none" strike="noStrike" cap="none" spc="1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газа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0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spc="3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u="none" strike="noStrike" cap="none" spc="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u="none" strike="noStrike" cap="none" spc="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u="none" strike="noStrike" cap="none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Объемная</a:t>
                      </a:r>
                      <a:r>
                        <a:rPr lang="ru-RU" sz="1600" u="none" strike="noStrike" cap="none" spc="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доля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Диоксид</a:t>
                      </a:r>
                      <a:r>
                        <a:rPr lang="ru-RU" sz="1600" b="0" u="none" strike="noStrike" cap="none" spc="3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углерода</a:t>
                      </a:r>
                      <a:r>
                        <a:rPr lang="ru-RU" sz="1600" b="0" u="none" strike="noStrike" cap="none" spc="1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(CO</a:t>
                      </a:r>
                      <a:r>
                        <a:rPr lang="ru-RU" sz="1600" b="0" u="none" strike="noStrike" cap="none" baseline="-25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ru-RU" sz="16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),</a:t>
                      </a:r>
                      <a:r>
                        <a:rPr lang="ru-RU" sz="1600" b="0" u="none" strike="noStrike" cap="none" spc="1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1600" b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</a:t>
                      </a:r>
                      <a:r>
                        <a:rPr lang="ru-RU" sz="1600" b="0" u="none" strike="noStrike" cap="none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более</a:t>
                      </a:r>
                      <a:r>
                        <a:rPr lang="ru-RU" sz="1600" b="0" u="none" strike="noStrike" cap="none" spc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600" b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Кислород</a:t>
                      </a:r>
                      <a:r>
                        <a:rPr lang="ru-RU" sz="1600" b="0" u="none" strike="noStrike" cap="none" spc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(O</a:t>
                      </a:r>
                      <a:r>
                        <a:rPr lang="ru-RU" sz="1600" b="0" u="none" strike="noStrike" cap="none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ru-RU" sz="1600" b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),</a:t>
                      </a:r>
                      <a:r>
                        <a:rPr lang="ru-RU" sz="1600" b="0" u="none" strike="noStrike" cap="none" spc="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1600" b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36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ru-RU" sz="1600" b="0" u="none" strike="noStrike" cap="none" spc="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</a:t>
                      </a:r>
                      <a:r>
                        <a:rPr lang="ru-RU" sz="1600" b="0" u="none" strike="noStrike" cap="none" spc="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b="0" u="none" strike="noStrike" cap="non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363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5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Oксиды</a:t>
                      </a:r>
                      <a:r>
                        <a:rPr lang="ru-RU" sz="1600" b="0" u="none" strike="noStrike" cap="none" spc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азота</a:t>
                      </a:r>
                      <a:r>
                        <a:rPr lang="ru-RU" sz="1600" b="0" u="none" strike="noStrike" cap="none" spc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ru-RU" sz="1600" b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r>
                        <a:rPr lang="ru-RU" sz="1600" b="0" u="none" strike="noStrike" cap="none" baseline="-25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r>
                        <a:rPr lang="ru-RU" sz="1600" b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),</a:t>
                      </a:r>
                      <a:r>
                        <a:rPr lang="ru-RU" sz="1600" b="0" u="none" strike="noStrike" cap="none" spc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мг/м</a:t>
                      </a:r>
                      <a:r>
                        <a:rPr lang="ru-RU" sz="1600" b="0" u="none" strike="noStrike" cap="none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b="0" u="none" strike="noStrike" cap="none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36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</a:t>
                      </a:r>
                      <a:r>
                        <a:rPr lang="ru-RU" sz="1600" b="0" u="none" strike="noStrike" cap="none" spc="3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более</a:t>
                      </a:r>
                      <a:r>
                        <a:rPr lang="ru-RU" sz="1600" b="0" u="none" strike="noStrike" cap="none" spc="1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170</a:t>
                      </a:r>
                      <a:endParaRPr sz="1600" b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363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Оксид</a:t>
                      </a:r>
                      <a:r>
                        <a:rPr lang="ru-RU" sz="1600" b="0" u="none" strike="noStrike" cap="none" spc="1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углерода</a:t>
                      </a:r>
                      <a:r>
                        <a:rPr lang="ru-RU" sz="1600" b="0" u="none" strike="noStrike" cap="none" spc="1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(CO),</a:t>
                      </a:r>
                      <a:r>
                        <a:rPr lang="ru-RU" sz="1600" b="0" u="none" strike="noStrike" cap="none" spc="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мг/м</a:t>
                      </a:r>
                      <a:r>
                        <a:rPr lang="ru-RU" sz="1600" b="0" i="0" u="none" strike="noStrike" cap="none" baseline="30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b="0" u="none" strike="noStrike" cap="none" baseline="30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</a:t>
                      </a:r>
                      <a:r>
                        <a:rPr lang="ru-RU" sz="1600" b="0" u="none" strike="noStrike" cap="none" spc="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более</a:t>
                      </a:r>
                      <a:r>
                        <a:rPr lang="ru-RU" sz="1600" b="0" u="none" strike="noStrike" cap="none" spc="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600" b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</a:t>
                      </a:r>
                      <a:endParaRPr sz="1600" b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3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727" y="380359"/>
            <a:ext cx="763284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ГОМОГЕННАЯ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ОЧИСТКА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ДЫМОВЫХ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ГАЗОВ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ОТ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ОКИСЛОВ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АЗОТА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0471" y="2246265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ЦЕХЕ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ПО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ПРОИЗВОДСТВУ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4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600"/>
              </a:lnSpc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АММИАКА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№2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400" b="1" dirty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Производительность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1720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т/с.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2" y="1932211"/>
            <a:ext cx="6310235" cy="4095774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538503" y="3415673"/>
            <a:ext cx="201118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</a:t>
            </a:r>
            <a:r>
              <a:rPr lang="ru-RU" sz="1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12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контура</a:t>
            </a:r>
            <a:r>
              <a:rPr lang="ru-RU" sz="1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синтеза</a:t>
            </a:r>
          </a:p>
          <a:p>
            <a:pPr>
              <a:lnSpc>
                <a:spcPts val="2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Топливный</a:t>
            </a:r>
            <a:r>
              <a:rPr lang="ru-RU" sz="1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369444" y="3521835"/>
            <a:ext cx="144016" cy="144016"/>
          </a:xfrm>
          <a:prstGeom prst="rect">
            <a:avLst/>
          </a:prstGeom>
          <a:solidFill>
            <a:srgbClr val="31A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369444" y="3768478"/>
            <a:ext cx="144016" cy="144016"/>
          </a:xfrm>
          <a:prstGeom prst="rect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735" y="387450"/>
            <a:ext cx="626469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ГОМОГЕННАЯ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ОЧИСТКА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ДЫМОВЫХ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ГАЗОВ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9" y="1491481"/>
            <a:ext cx="7164759" cy="477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735" y="553096"/>
            <a:ext cx="758796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КРИТЕРИИ,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НЕОБХОДИМЫЕ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ДЛЯ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БОЛЕЕ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ПОЛНОГО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ПРОТЕКАНИЯ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РЕАКЦИИ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8" name="Google Shape;461;p7"/>
          <p:cNvSpPr txBox="1"/>
          <p:nvPr/>
        </p:nvSpPr>
        <p:spPr>
          <a:xfrm>
            <a:off x="101679" y="4949774"/>
            <a:ext cx="921695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4NО</a:t>
            </a:r>
            <a:r>
              <a:rPr lang="ru-RU" sz="4600" b="1" spc="100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4600" b="1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+</a:t>
            </a:r>
            <a:r>
              <a:rPr lang="ru-RU" sz="4600" b="1" spc="300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4600" b="1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NН</a:t>
            </a:r>
            <a:r>
              <a:rPr lang="ru-RU" sz="4600" b="1" baseline="-25000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3</a:t>
            </a:r>
            <a:r>
              <a:rPr lang="ru-RU" sz="4600" b="1" spc="100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4600" b="1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+</a:t>
            </a:r>
            <a:r>
              <a:rPr lang="ru-RU" sz="4600" b="1" spc="100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4600" b="1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О</a:t>
            </a:r>
            <a:r>
              <a:rPr lang="ru-RU" sz="4600" b="1" baseline="-25000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2</a:t>
            </a:r>
            <a:r>
              <a:rPr lang="ru-RU" sz="4600" b="1" spc="100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4600" b="1" spc="200" dirty="0" smtClean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4600" b="1" spc="100" dirty="0" smtClean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4600" b="1" spc="300" dirty="0" smtClean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  </a:t>
            </a:r>
            <a:r>
              <a:rPr lang="ru-RU" sz="4600" b="1" spc="100" dirty="0" smtClean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4600" b="1" spc="300" dirty="0" smtClean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4600" b="1" spc="200" dirty="0" smtClean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  </a:t>
            </a:r>
            <a:r>
              <a:rPr lang="ru-RU" sz="4600" b="1" dirty="0" smtClean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4N</a:t>
            </a:r>
            <a:r>
              <a:rPr lang="ru-RU" sz="4600" b="1" baseline="-25000" dirty="0" smtClean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2</a:t>
            </a:r>
            <a:r>
              <a:rPr lang="ru-RU" sz="4600" b="1" spc="100" dirty="0" smtClean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4600" b="1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+</a:t>
            </a:r>
            <a:r>
              <a:rPr lang="ru-RU" sz="4600" b="1" spc="100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4600" b="1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6Н</a:t>
            </a:r>
            <a:r>
              <a:rPr lang="ru-RU" sz="4600" b="1" baseline="-25000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2</a:t>
            </a:r>
            <a:r>
              <a:rPr lang="ru-RU" sz="4600" b="1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О</a:t>
            </a:r>
            <a:r>
              <a:rPr lang="ru-RU" sz="4600" b="1" spc="100" dirty="0">
                <a:solidFill>
                  <a:srgbClr val="0A5095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4600" dirty="0">
              <a:solidFill>
                <a:srgbClr val="0A5095"/>
              </a:solidFill>
              <a:latin typeface="+mj-lt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916141" y="5299814"/>
            <a:ext cx="648000" cy="0"/>
          </a:xfrm>
          <a:prstGeom prst="straightConnector1">
            <a:avLst/>
          </a:prstGeom>
          <a:ln w="41275">
            <a:solidFill>
              <a:srgbClr val="0A50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916141" y="5452214"/>
            <a:ext cx="648000" cy="0"/>
          </a:xfrm>
          <a:prstGeom prst="straightConnector1">
            <a:avLst/>
          </a:prstGeom>
          <a:ln w="41275">
            <a:solidFill>
              <a:srgbClr val="0A50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25" y="2347486"/>
            <a:ext cx="1696818" cy="1849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85" y="2347486"/>
            <a:ext cx="1873017" cy="1869516"/>
          </a:xfrm>
          <a:prstGeom prst="rect">
            <a:avLst/>
          </a:prstGeom>
        </p:spPr>
      </p:pic>
      <p:sp>
        <p:nvSpPr>
          <p:cNvPr id="44" name="Google Shape;461;p7"/>
          <p:cNvSpPr txBox="1"/>
          <p:nvPr/>
        </p:nvSpPr>
        <p:spPr>
          <a:xfrm>
            <a:off x="518198" y="4357470"/>
            <a:ext cx="23804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900-10000С</a:t>
            </a:r>
          </a:p>
        </p:txBody>
      </p:sp>
      <p:sp>
        <p:nvSpPr>
          <p:cNvPr id="45" name="Google Shape;461;p7"/>
          <p:cNvSpPr txBox="1"/>
          <p:nvPr/>
        </p:nvSpPr>
        <p:spPr>
          <a:xfrm>
            <a:off x="5755687" y="3696062"/>
            <a:ext cx="9331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NH</a:t>
            </a:r>
            <a:r>
              <a:rPr lang="en-US" sz="24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3</a:t>
            </a:r>
            <a:endParaRPr lang="ru-RU" sz="2400" b="1" baseline="-25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61;p7"/>
          <p:cNvSpPr txBox="1"/>
          <p:nvPr/>
        </p:nvSpPr>
        <p:spPr>
          <a:xfrm>
            <a:off x="5978641" y="4301702"/>
            <a:ext cx="23804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0,3</a:t>
            </a:r>
            <a:r>
              <a:rPr lang="ru-RU" sz="24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об.%</a:t>
            </a:r>
          </a:p>
        </p:txBody>
      </p:sp>
      <p:sp>
        <p:nvSpPr>
          <p:cNvPr id="48" name="Google Shape;461;p7"/>
          <p:cNvSpPr txBox="1"/>
          <p:nvPr/>
        </p:nvSpPr>
        <p:spPr>
          <a:xfrm>
            <a:off x="7658895" y="3694677"/>
            <a:ext cx="9331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Д.Г.</a:t>
            </a:r>
            <a:endParaRPr lang="ru-RU" sz="2400" b="1" baseline="-25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35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735" y="441361"/>
            <a:ext cx="734481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ЭКСПЕРИМЕНТ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33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КВОТИРОВАНИЮ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ВЫБРОСОВ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5" name="Google Shape;461;p7"/>
          <p:cNvSpPr txBox="1"/>
          <p:nvPr/>
        </p:nvSpPr>
        <p:spPr>
          <a:xfrm>
            <a:off x="8029127" y="2233981"/>
            <a:ext cx="242128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С</a:t>
            </a:r>
            <a:r>
              <a:rPr lang="ru-RU" sz="1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01.01.2020</a:t>
            </a:r>
            <a:r>
              <a:rPr lang="ru-RU" sz="12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ДО</a:t>
            </a:r>
            <a:r>
              <a:rPr lang="ru-RU" sz="1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31.12.2026</a:t>
            </a:r>
            <a:r>
              <a:rPr lang="ru-RU" sz="12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ДЛЯ</a:t>
            </a:r>
            <a:r>
              <a:rPr lang="ru-RU" sz="1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ПРОМЕЖУТОЧНОГО</a:t>
            </a:r>
            <a:r>
              <a:rPr lang="ru-RU" sz="12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АНАЛИЗА</a:t>
            </a:r>
            <a:r>
              <a:rPr lang="ru-RU" sz="12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  <a:p>
            <a:pPr lvl="0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И</a:t>
            </a:r>
            <a:r>
              <a:rPr lang="ru-RU" sz="12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ДАЛЕЕ</a:t>
            </a:r>
            <a:r>
              <a:rPr lang="ru-RU" sz="12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ПРОДОЛЖАЕМ</a:t>
            </a:r>
          </a:p>
          <a:p>
            <a:pPr lvl="0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ЭКСПЕРИМЕНТ</a:t>
            </a:r>
            <a:r>
              <a:rPr lang="ru-RU" sz="12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ДО</a:t>
            </a:r>
            <a:r>
              <a:rPr lang="ru-RU" sz="12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31.12.2030</a:t>
            </a:r>
            <a:endParaRPr lang="ru-RU" sz="1200" b="1" baseline="-25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124" y="2100332"/>
            <a:ext cx="485152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Сводные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расчеты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загрязнения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атмосферного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воздуха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выявили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превышения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нормативов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качества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воздуха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территории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города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диоксиду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азота.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091" y="3208587"/>
            <a:ext cx="4869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Требуется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снижение</a:t>
            </a:r>
            <a:r>
              <a:rPr lang="ru-RU" sz="18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выбросов</a:t>
            </a:r>
            <a:r>
              <a:rPr lang="ru-RU" sz="18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диоксидов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азота</a:t>
            </a:r>
            <a:r>
              <a:rPr lang="ru-RU" sz="18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на</a:t>
            </a:r>
            <a:r>
              <a:rPr lang="ru-RU" sz="18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всех</a:t>
            </a:r>
            <a:r>
              <a:rPr lang="ru-RU" sz="18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основных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источниках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выбросов</a:t>
            </a:r>
            <a:r>
              <a:rPr lang="ru-RU" sz="18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АК.</a:t>
            </a:r>
            <a:r>
              <a:rPr lang="ru-RU" sz="18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Установлены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отдельные</a:t>
            </a:r>
            <a:r>
              <a:rPr lang="ru-RU" sz="18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квоты</a:t>
            </a:r>
            <a:r>
              <a:rPr lang="ru-RU" sz="18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на</a:t>
            </a:r>
            <a:r>
              <a:rPr lang="ru-RU" sz="18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источники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err="1" smtClean="0">
                <a:solidFill>
                  <a:srgbClr val="0A5095"/>
                </a:solidFill>
                <a:cs typeface="Foco" panose="020B0504050202020203" pitchFamily="34" charset="0"/>
              </a:rPr>
              <a:t>Ам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 1</a:t>
            </a:r>
            <a:r>
              <a:rPr lang="ru-RU" sz="18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и</a:t>
            </a:r>
            <a:r>
              <a:rPr lang="ru-RU" sz="18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2.</a:t>
            </a:r>
            <a:endParaRPr lang="ru-RU" sz="18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947" y="4543085"/>
            <a:ext cx="519675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Риски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при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err="1">
                <a:solidFill>
                  <a:srgbClr val="0A5095"/>
                </a:solidFill>
                <a:cs typeface="Foco" panose="020B0504050202020203" pitchFamily="34" charset="0"/>
              </a:rPr>
              <a:t>недостижении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КВОТ:</a:t>
            </a:r>
            <a:endParaRPr lang="ru-RU" sz="24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093" y="5100795"/>
            <a:ext cx="28160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Отрицательные</a:t>
            </a:r>
            <a:r>
              <a:rPr lang="ru-RU" sz="16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заключения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ГЭЭ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ПД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объектам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строительства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(Ам4,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ЦПМ-4)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7437" y="5094981"/>
            <a:ext cx="2160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Оборотные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штрафы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5-10%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выручки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АО</a:t>
            </a:r>
            <a:r>
              <a:rPr lang="ru-RU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«Апатит»)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325429" y="5155233"/>
            <a:ext cx="0" cy="720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606880" y="2233981"/>
            <a:ext cx="2088232" cy="3818628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023" y="2303569"/>
            <a:ext cx="66247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СПАСИБО</a:t>
            </a:r>
            <a:r>
              <a:rPr lang="ru-RU" sz="5500" b="1" spc="3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</a:p>
          <a:p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ЗА</a:t>
            </a:r>
            <a:r>
              <a:rPr lang="ru-RU" sz="5500" b="1" spc="2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ВНИМАНИЕ!</a:t>
            </a:r>
            <a:endParaRPr lang="ru-RU" sz="5500" b="1" dirty="0">
              <a:solidFill>
                <a:schemeClr val="bg1"/>
              </a:solidFill>
              <a:latin typeface="+mj-lt"/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93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371</Words>
  <Application>Microsoft Office PowerPoint</Application>
  <PresentationFormat>Произвольный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Foco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Павлова Алена Андреевна</cp:lastModifiedBy>
  <cp:revision>92</cp:revision>
  <dcterms:created xsi:type="dcterms:W3CDTF">2024-02-20T11:12:56Z</dcterms:created>
  <dcterms:modified xsi:type="dcterms:W3CDTF">2026-06-05T06:36:57Z</dcterms:modified>
</cp:coreProperties>
</file>