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308" r:id="rId3"/>
    <p:sldId id="257" r:id="rId4"/>
    <p:sldId id="258" r:id="rId5"/>
    <p:sldId id="259" r:id="rId6"/>
    <p:sldId id="260" r:id="rId7"/>
    <p:sldId id="261" r:id="rId8"/>
    <p:sldId id="263" r:id="rId9"/>
    <p:sldId id="292" r:id="rId10"/>
    <p:sldId id="307" r:id="rId11"/>
    <p:sldId id="264" r:id="rId12"/>
    <p:sldId id="265" r:id="rId13"/>
    <p:sldId id="266" r:id="rId14"/>
    <p:sldId id="267" r:id="rId15"/>
    <p:sldId id="268" r:id="rId16"/>
    <p:sldId id="269" r:id="rId17"/>
    <p:sldId id="270" r:id="rId18"/>
    <p:sldId id="271" r:id="rId19"/>
    <p:sldId id="272" r:id="rId20"/>
    <p:sldId id="273" r:id="rId21"/>
    <p:sldId id="283" r:id="rId22"/>
    <p:sldId id="282" r:id="rId23"/>
    <p:sldId id="284" r:id="rId24"/>
    <p:sldId id="289" r:id="rId25"/>
    <p:sldId id="306" r:id="rId26"/>
    <p:sldId id="290" r:id="rId27"/>
    <p:sldId id="285" r:id="rId28"/>
    <p:sldId id="287" r:id="rId29"/>
    <p:sldId id="294" r:id="rId30"/>
    <p:sldId id="286" r:id="rId31"/>
    <p:sldId id="274" r:id="rId32"/>
    <p:sldId id="295" r:id="rId33"/>
    <p:sldId id="297" r:id="rId34"/>
    <p:sldId id="304" r:id="rId35"/>
    <p:sldId id="275" r:id="rId36"/>
    <p:sldId id="276" r:id="rId37"/>
    <p:sldId id="302" r:id="rId38"/>
    <p:sldId id="303" r:id="rId39"/>
    <p:sldId id="279" r:id="rId40"/>
    <p:sldId id="299" r:id="rId41"/>
    <p:sldId id="278" r:id="rId42"/>
    <p:sldId id="309" r:id="rId43"/>
    <p:sldId id="310" r:id="rId44"/>
    <p:sldId id="277" r:id="rId4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1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shitikova\Desktop\6%20&#1103;&#1085;&#1074;&#1072;&#1088;&#1103;%20&#1040;&#1091;&#1088;&#1077;&#1083;&#1100;%202021\&#1089;&#1086;&#1088;&#1090;&#1072;%20&#1093;&#1083;&#1086;&#1088;&#1086;&#1092;&#1080;&#1083;&#108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shitikova\Desktop\6%20&#1103;&#1085;&#1074;&#1072;&#1088;&#1103;%20&#1040;&#1091;&#1088;&#1077;&#1083;&#1100;%202021\&#1089;&#1086;&#1088;&#1090;&#1072;%20&#1085;&#1076;&#1074;&#108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6">
                <a:lumMod val="75000"/>
              </a:schemeClr>
            </a:solidFill>
          </c:spPr>
          <c:invertIfNegative val="0"/>
          <c:errBars>
            <c:errBarType val="both"/>
            <c:errValType val="percentage"/>
            <c:noEndCap val="0"/>
            <c:val val="5"/>
          </c:errBars>
          <c:cat>
            <c:strRef>
              <c:f>Лист1!$C$4:$C$18</c:f>
              <c:strCache>
                <c:ptCount val="15"/>
                <c:pt idx="0">
                  <c:v>Метеор </c:v>
                </c:pt>
                <c:pt idx="1">
                  <c:v>Чароит </c:v>
                </c:pt>
                <c:pt idx="2">
                  <c:v>Жуковский ранний</c:v>
                </c:pt>
                <c:pt idx="3">
                  <c:v>Ред скарлетт</c:v>
                </c:pt>
                <c:pt idx="4">
                  <c:v>Снегирь </c:v>
                </c:pt>
                <c:pt idx="5">
                  <c:v>Красавчик </c:v>
                </c:pt>
                <c:pt idx="6">
                  <c:v>Брянский деликатес </c:v>
                </c:pt>
                <c:pt idx="7">
                  <c:v>Кумач </c:v>
                </c:pt>
                <c:pt idx="8">
                  <c:v>Надежда </c:v>
                </c:pt>
                <c:pt idx="9">
                  <c:v>Утро </c:v>
                </c:pt>
                <c:pt idx="10">
                  <c:v>Ресурс </c:v>
                </c:pt>
                <c:pt idx="11">
                  <c:v>Северное сияние</c:v>
                </c:pt>
                <c:pt idx="12">
                  <c:v>Памяти Лорха</c:v>
                </c:pt>
                <c:pt idx="13">
                  <c:v>Вектор </c:v>
                </c:pt>
                <c:pt idx="14">
                  <c:v>Барин</c:v>
                </c:pt>
              </c:strCache>
            </c:strRef>
          </c:cat>
          <c:val>
            <c:numRef>
              <c:f>Лист1!$D$4:$D$18</c:f>
              <c:numCache>
                <c:formatCode>General</c:formatCode>
                <c:ptCount val="15"/>
                <c:pt idx="0">
                  <c:v>0.93</c:v>
                </c:pt>
                <c:pt idx="1">
                  <c:v>0.8700000000000031</c:v>
                </c:pt>
                <c:pt idx="2">
                  <c:v>0.93</c:v>
                </c:pt>
                <c:pt idx="3">
                  <c:v>0.95000000000000062</c:v>
                </c:pt>
                <c:pt idx="4">
                  <c:v>0.94000000000000061</c:v>
                </c:pt>
                <c:pt idx="5">
                  <c:v>0.92</c:v>
                </c:pt>
                <c:pt idx="6">
                  <c:v>0.89000000000000112</c:v>
                </c:pt>
                <c:pt idx="7">
                  <c:v>0.93</c:v>
                </c:pt>
                <c:pt idx="8">
                  <c:v>0.91</c:v>
                </c:pt>
                <c:pt idx="9">
                  <c:v>0.91</c:v>
                </c:pt>
                <c:pt idx="10">
                  <c:v>0.93</c:v>
                </c:pt>
                <c:pt idx="11">
                  <c:v>0.91</c:v>
                </c:pt>
                <c:pt idx="12">
                  <c:v>0.85000000000000064</c:v>
                </c:pt>
                <c:pt idx="13">
                  <c:v>0.86000000000000065</c:v>
                </c:pt>
                <c:pt idx="14">
                  <c:v>0.84000000000000064</c:v>
                </c:pt>
              </c:numCache>
            </c:numRef>
          </c:val>
          <c:extLst>
            <c:ext xmlns:c16="http://schemas.microsoft.com/office/drawing/2014/chart" uri="{C3380CC4-5D6E-409C-BE32-E72D297353CC}">
              <c16:uniqueId val="{00000000-78E9-4ABC-AE55-574B78B9F86D}"/>
            </c:ext>
          </c:extLst>
        </c:ser>
        <c:dLbls>
          <c:showLegendKey val="0"/>
          <c:showVal val="0"/>
          <c:showCatName val="0"/>
          <c:showSerName val="0"/>
          <c:showPercent val="0"/>
          <c:showBubbleSize val="0"/>
        </c:dLbls>
        <c:gapWidth val="75"/>
        <c:axId val="231160448"/>
        <c:axId val="231169024"/>
      </c:barChart>
      <c:catAx>
        <c:axId val="231160448"/>
        <c:scaling>
          <c:orientation val="minMax"/>
        </c:scaling>
        <c:delete val="0"/>
        <c:axPos val="b"/>
        <c:numFmt formatCode="General" sourceLinked="0"/>
        <c:majorTickMark val="none"/>
        <c:minorTickMark val="none"/>
        <c:tickLblPos val="nextTo"/>
        <c:crossAx val="231169024"/>
        <c:crosses val="autoZero"/>
        <c:auto val="1"/>
        <c:lblAlgn val="ctr"/>
        <c:lblOffset val="100"/>
        <c:noMultiLvlLbl val="0"/>
      </c:catAx>
      <c:valAx>
        <c:axId val="231169024"/>
        <c:scaling>
          <c:orientation val="minMax"/>
        </c:scaling>
        <c:delete val="0"/>
        <c:axPos val="l"/>
        <c:numFmt formatCode="General" sourceLinked="1"/>
        <c:majorTickMark val="none"/>
        <c:minorTickMark val="none"/>
        <c:tickLblPos val="nextTo"/>
        <c:crossAx val="23116044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6">
                <a:lumMod val="75000"/>
              </a:schemeClr>
            </a:solidFill>
            <a:ln>
              <a:solidFill>
                <a:schemeClr val="accent6">
                  <a:lumMod val="50000"/>
                </a:schemeClr>
              </a:solidFill>
            </a:ln>
          </c:spPr>
          <c:invertIfNegative val="0"/>
          <c:errBars>
            <c:errBarType val="both"/>
            <c:errValType val="percentage"/>
            <c:noEndCap val="0"/>
            <c:val val="5"/>
          </c:errBars>
          <c:cat>
            <c:strRef>
              <c:f>Лист1!$C$4:$C$18</c:f>
              <c:strCache>
                <c:ptCount val="15"/>
                <c:pt idx="0">
                  <c:v>Метеор </c:v>
                </c:pt>
                <c:pt idx="1">
                  <c:v>Чароит </c:v>
                </c:pt>
                <c:pt idx="2">
                  <c:v>Жуковский ранний</c:v>
                </c:pt>
                <c:pt idx="3">
                  <c:v>Ред скарлетт</c:v>
                </c:pt>
                <c:pt idx="4">
                  <c:v>Снегирь </c:v>
                </c:pt>
                <c:pt idx="5">
                  <c:v>Красавчик </c:v>
                </c:pt>
                <c:pt idx="6">
                  <c:v>Брянский деликатес </c:v>
                </c:pt>
                <c:pt idx="7">
                  <c:v>Кумач </c:v>
                </c:pt>
                <c:pt idx="8">
                  <c:v>Надежда </c:v>
                </c:pt>
                <c:pt idx="9">
                  <c:v>Утро </c:v>
                </c:pt>
                <c:pt idx="10">
                  <c:v>Ресурс </c:v>
                </c:pt>
                <c:pt idx="11">
                  <c:v>Северное сияние</c:v>
                </c:pt>
                <c:pt idx="12">
                  <c:v>Памяти Лорха</c:v>
                </c:pt>
                <c:pt idx="13">
                  <c:v>Вектор </c:v>
                </c:pt>
                <c:pt idx="14">
                  <c:v>Барин</c:v>
                </c:pt>
              </c:strCache>
            </c:strRef>
          </c:cat>
          <c:val>
            <c:numRef>
              <c:f>Лист1!$D$4:$D$18</c:f>
              <c:numCache>
                <c:formatCode>General</c:formatCode>
                <c:ptCount val="15"/>
                <c:pt idx="0">
                  <c:v>0.93</c:v>
                </c:pt>
                <c:pt idx="1">
                  <c:v>0.8700000000000031</c:v>
                </c:pt>
                <c:pt idx="2">
                  <c:v>0.93</c:v>
                </c:pt>
                <c:pt idx="3">
                  <c:v>0.95000000000000062</c:v>
                </c:pt>
                <c:pt idx="4">
                  <c:v>0.94000000000000061</c:v>
                </c:pt>
                <c:pt idx="5">
                  <c:v>0.92</c:v>
                </c:pt>
                <c:pt idx="6">
                  <c:v>0.89</c:v>
                </c:pt>
                <c:pt idx="7">
                  <c:v>0.93</c:v>
                </c:pt>
                <c:pt idx="8">
                  <c:v>0.91</c:v>
                </c:pt>
                <c:pt idx="9">
                  <c:v>0.91</c:v>
                </c:pt>
                <c:pt idx="10">
                  <c:v>0.93</c:v>
                </c:pt>
                <c:pt idx="11">
                  <c:v>0.91</c:v>
                </c:pt>
                <c:pt idx="12">
                  <c:v>0.85000000000000064</c:v>
                </c:pt>
                <c:pt idx="13">
                  <c:v>0.86000000000000065</c:v>
                </c:pt>
                <c:pt idx="14">
                  <c:v>0.84000000000000064</c:v>
                </c:pt>
              </c:numCache>
            </c:numRef>
          </c:val>
          <c:extLst>
            <c:ext xmlns:c16="http://schemas.microsoft.com/office/drawing/2014/chart" uri="{C3380CC4-5D6E-409C-BE32-E72D297353CC}">
              <c16:uniqueId val="{00000000-D740-45CA-810E-3BD142E83297}"/>
            </c:ext>
          </c:extLst>
        </c:ser>
        <c:dLbls>
          <c:showLegendKey val="0"/>
          <c:showVal val="0"/>
          <c:showCatName val="0"/>
          <c:showSerName val="0"/>
          <c:showPercent val="0"/>
          <c:showBubbleSize val="0"/>
        </c:dLbls>
        <c:gapWidth val="75"/>
        <c:axId val="234797696"/>
        <c:axId val="235366656"/>
      </c:barChart>
      <c:catAx>
        <c:axId val="234797696"/>
        <c:scaling>
          <c:orientation val="minMax"/>
        </c:scaling>
        <c:delete val="0"/>
        <c:axPos val="b"/>
        <c:numFmt formatCode="General" sourceLinked="0"/>
        <c:majorTickMark val="none"/>
        <c:minorTickMark val="none"/>
        <c:tickLblPos val="nextTo"/>
        <c:crossAx val="235366656"/>
        <c:crosses val="autoZero"/>
        <c:auto val="1"/>
        <c:lblAlgn val="ctr"/>
        <c:lblOffset val="100"/>
        <c:noMultiLvlLbl val="0"/>
      </c:catAx>
      <c:valAx>
        <c:axId val="235366656"/>
        <c:scaling>
          <c:orientation val="minMax"/>
        </c:scaling>
        <c:delete val="0"/>
        <c:axPos val="l"/>
        <c:numFmt formatCode="General" sourceLinked="1"/>
        <c:majorTickMark val="none"/>
        <c:minorTickMark val="none"/>
        <c:tickLblPos val="nextTo"/>
        <c:crossAx val="234797696"/>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8A9288-5EE3-4228-81C0-6C1367A68897}"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ru-RU"/>
        </a:p>
      </dgm:t>
    </dgm:pt>
    <dgm:pt modelId="{949F6634-05FD-4608-85A8-DCCF58EA8475}">
      <dgm:prSet custT="1"/>
      <dgm:spPr/>
      <dgm:t>
        <a:bodyPr/>
        <a:lstStyle/>
        <a:p>
          <a:pPr algn="ctr" rtl="0">
            <a:spcBef>
              <a:spcPts val="0"/>
            </a:spcBef>
            <a:spcAft>
              <a:spcPts val="0"/>
            </a:spcAft>
          </a:pPr>
          <a:r>
            <a:rPr lang="ru-RU" sz="800" b="1" dirty="0">
              <a:latin typeface="Century Schoolbook" pitchFamily="18" charset="0"/>
            </a:rPr>
            <a:t>Достаточное увлажнение </a:t>
          </a:r>
        </a:p>
        <a:p>
          <a:pPr algn="ctr" rtl="0">
            <a:spcBef>
              <a:spcPts val="0"/>
            </a:spcBef>
            <a:spcAft>
              <a:spcPts val="0"/>
            </a:spcAft>
          </a:pPr>
          <a:endParaRPr lang="ru-RU" sz="800" b="1" dirty="0">
            <a:latin typeface="Century Schoolbook"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900" b="1" dirty="0">
              <a:latin typeface="Century Schoolbook" pitchFamily="18" charset="0"/>
            </a:rPr>
            <a:t>(ГТК -1,3) </a:t>
          </a:r>
          <a:r>
            <a:rPr lang="ru-RU" sz="800" b="1" dirty="0">
              <a:latin typeface="Century Schoolbook" pitchFamily="18"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ru-RU" sz="800" b="1" dirty="0">
              <a:latin typeface="Century Schoolbook" pitchFamily="18" charset="0"/>
            </a:rPr>
            <a:t>2018</a:t>
          </a:r>
        </a:p>
        <a:p>
          <a:pPr marL="0" marR="0" indent="0" algn="ctr" defTabSz="914400" rtl="0" eaLnBrk="1" fontAlgn="auto" latinLnBrk="0" hangingPunct="1">
            <a:lnSpc>
              <a:spcPct val="100000"/>
            </a:lnSpc>
            <a:spcBef>
              <a:spcPts val="0"/>
            </a:spcBef>
            <a:spcAft>
              <a:spcPts val="0"/>
            </a:spcAft>
            <a:buClrTx/>
            <a:buSzTx/>
            <a:buFontTx/>
            <a:buNone/>
            <a:tabLst/>
            <a:defRPr/>
          </a:pPr>
          <a:r>
            <a:rPr lang="el-GR" sz="800" b="1" dirty="0">
              <a:latin typeface="Century Schoolbook" pitchFamily="18" charset="0"/>
            </a:rPr>
            <a:t>Σ</a:t>
          </a:r>
          <a:r>
            <a:rPr lang="ru-RU" sz="800" b="1" dirty="0">
              <a:latin typeface="Century Schoolbook" pitchFamily="18" charset="0"/>
            </a:rPr>
            <a:t> Т акт., </a:t>
          </a:r>
          <a:r>
            <a:rPr lang="ru-RU" sz="800" b="1" baseline="30000" dirty="0">
              <a:latin typeface="Century Schoolbook" pitchFamily="18" charset="0"/>
            </a:rPr>
            <a:t>о</a:t>
          </a:r>
          <a:r>
            <a:rPr lang="ru-RU" sz="800" b="1" dirty="0">
              <a:latin typeface="Century Schoolbook" pitchFamily="18" charset="0"/>
            </a:rPr>
            <a:t>С-1856,5</a:t>
          </a:r>
        </a:p>
        <a:p>
          <a:pPr algn="ctr" rtl="0">
            <a:spcBef>
              <a:spcPts val="0"/>
            </a:spcBef>
            <a:spcAft>
              <a:spcPts val="0"/>
            </a:spcAft>
          </a:pPr>
          <a:endParaRPr lang="ru-RU" sz="900" dirty="0">
            <a:latin typeface="Century Schoolbook" pitchFamily="18" charset="0"/>
          </a:endParaRPr>
        </a:p>
      </dgm:t>
    </dgm:pt>
    <dgm:pt modelId="{A136E12C-7A03-45C1-AA76-E4FF9ED298E1}" type="parTrans" cxnId="{624D7E9B-7FD1-4026-A147-5405444CE5AD}">
      <dgm:prSet/>
      <dgm:spPr/>
      <dgm:t>
        <a:bodyPr/>
        <a:lstStyle/>
        <a:p>
          <a:endParaRPr lang="ru-RU"/>
        </a:p>
      </dgm:t>
    </dgm:pt>
    <dgm:pt modelId="{97DA87DA-EA1E-43F7-9AD9-0D7FA39C0710}" type="sibTrans" cxnId="{624D7E9B-7FD1-4026-A147-5405444CE5AD}">
      <dgm:prSet/>
      <dgm:spPr/>
      <dgm:t>
        <a:bodyPr/>
        <a:lstStyle/>
        <a:p>
          <a:endParaRPr lang="ru-RU"/>
        </a:p>
      </dgm:t>
    </dgm:pt>
    <dgm:pt modelId="{AEB59124-9130-4AF1-95F6-DDD269B8D94E}">
      <dgm:prSet custT="1"/>
      <dgm:spPr/>
      <dgm:t>
        <a:bodyPr/>
        <a:lstStyle/>
        <a:p>
          <a:pPr algn="ctr" rtl="0">
            <a:spcAft>
              <a:spcPts val="0"/>
            </a:spcAft>
          </a:pPr>
          <a:r>
            <a:rPr lang="ru-RU" sz="800" b="1" dirty="0">
              <a:latin typeface="Century Schoolbook" pitchFamily="18" charset="0"/>
            </a:rPr>
            <a:t>Недостаточное увлажнение  </a:t>
          </a:r>
        </a:p>
        <a:p>
          <a:pPr algn="ctr" rtl="0">
            <a:spcAft>
              <a:spcPts val="0"/>
            </a:spcAft>
          </a:pPr>
          <a:endParaRPr lang="ru-RU" sz="800" b="1" dirty="0">
            <a:latin typeface="Century Schoolbook" pitchFamily="18" charset="0"/>
          </a:endParaRPr>
        </a:p>
        <a:p>
          <a:pPr algn="ctr" rtl="0">
            <a:spcAft>
              <a:spcPct val="35000"/>
            </a:spcAft>
          </a:pPr>
          <a:r>
            <a:rPr lang="ru-RU" sz="800" b="1" dirty="0">
              <a:latin typeface="Century Schoolbook" pitchFamily="18" charset="0"/>
            </a:rPr>
            <a:t>(ГТК -1,0) </a:t>
          </a:r>
        </a:p>
        <a:p>
          <a:pPr algn="ctr" rtl="0">
            <a:spcAft>
              <a:spcPct val="35000"/>
            </a:spcAft>
          </a:pPr>
          <a:r>
            <a:rPr lang="ru-RU" sz="800" b="1" dirty="0">
              <a:latin typeface="Century Schoolbook" pitchFamily="18" charset="0"/>
            </a:rPr>
            <a:t>2019</a:t>
          </a:r>
        </a:p>
        <a:p>
          <a:pPr algn="ctr" rtl="0">
            <a:spcAft>
              <a:spcPct val="35000"/>
            </a:spcAft>
          </a:pPr>
          <a:r>
            <a:rPr lang="el-GR" sz="800" b="1" dirty="0">
              <a:latin typeface="Century Schoolbook" pitchFamily="18" charset="0"/>
            </a:rPr>
            <a:t>Σ</a:t>
          </a:r>
          <a:r>
            <a:rPr lang="ru-RU" sz="800" b="1" dirty="0">
              <a:latin typeface="Century Schoolbook" pitchFamily="18" charset="0"/>
            </a:rPr>
            <a:t> Т акт., </a:t>
          </a:r>
          <a:r>
            <a:rPr lang="ru-RU" sz="800" b="1" baseline="30000" dirty="0">
              <a:latin typeface="Century Schoolbook" pitchFamily="18" charset="0"/>
            </a:rPr>
            <a:t>о</a:t>
          </a:r>
          <a:r>
            <a:rPr lang="ru-RU" sz="800" b="1" dirty="0">
              <a:latin typeface="Century Schoolbook" pitchFamily="18" charset="0"/>
            </a:rPr>
            <a:t>С-2098,6</a:t>
          </a:r>
          <a:endParaRPr lang="ru-RU" sz="800" dirty="0">
            <a:latin typeface="Century Schoolbook" pitchFamily="18" charset="0"/>
          </a:endParaRPr>
        </a:p>
      </dgm:t>
    </dgm:pt>
    <dgm:pt modelId="{45663647-F77E-4EFE-88F1-CF4D7C65246B}" type="parTrans" cxnId="{F3DD49EF-4162-4E1F-BE66-F57E7B4EC927}">
      <dgm:prSet/>
      <dgm:spPr/>
      <dgm:t>
        <a:bodyPr/>
        <a:lstStyle/>
        <a:p>
          <a:endParaRPr lang="ru-RU"/>
        </a:p>
      </dgm:t>
    </dgm:pt>
    <dgm:pt modelId="{9CF6C8E7-56DA-4A2D-8DF8-08A0BB3376CC}" type="sibTrans" cxnId="{F3DD49EF-4162-4E1F-BE66-F57E7B4EC927}">
      <dgm:prSet/>
      <dgm:spPr/>
      <dgm:t>
        <a:bodyPr/>
        <a:lstStyle/>
        <a:p>
          <a:endParaRPr lang="ru-RU"/>
        </a:p>
      </dgm:t>
    </dgm:pt>
    <dgm:pt modelId="{09C5ED0A-73DA-4798-AAC1-0E2053ED2143}">
      <dgm:prSet custT="1"/>
      <dgm:spPr/>
      <dgm:t>
        <a:bodyPr/>
        <a:lstStyle/>
        <a:p>
          <a:pPr algn="ctr" rtl="0">
            <a:spcAft>
              <a:spcPts val="0"/>
            </a:spcAft>
          </a:pPr>
          <a:r>
            <a:rPr lang="ru-RU" sz="800" b="1" dirty="0">
              <a:latin typeface="Century Schoolbook" pitchFamily="18" charset="0"/>
            </a:rPr>
            <a:t> Переувлажнение   </a:t>
          </a:r>
        </a:p>
        <a:p>
          <a:pPr algn="ctr" rtl="0">
            <a:spcAft>
              <a:spcPts val="0"/>
            </a:spcAft>
          </a:pPr>
          <a:endParaRPr lang="ru-RU" sz="800" b="1" dirty="0">
            <a:latin typeface="Century Schoolbook" pitchFamily="18" charset="0"/>
          </a:endParaRPr>
        </a:p>
        <a:p>
          <a:pPr algn="ctr" rtl="0">
            <a:spcAft>
              <a:spcPts val="0"/>
            </a:spcAft>
          </a:pPr>
          <a:r>
            <a:rPr lang="ru-RU" sz="800" b="1" dirty="0">
              <a:latin typeface="Century Schoolbook" pitchFamily="18" charset="0"/>
            </a:rPr>
            <a:t>(ГТК -2,7)</a:t>
          </a:r>
        </a:p>
        <a:p>
          <a:pPr algn="ctr" rtl="0">
            <a:spcAft>
              <a:spcPts val="0"/>
            </a:spcAft>
          </a:pPr>
          <a:endParaRPr lang="ru-RU" sz="800" b="1" dirty="0">
            <a:latin typeface="Century Schoolbook" pitchFamily="18" charset="0"/>
          </a:endParaRPr>
        </a:p>
        <a:p>
          <a:pPr algn="ctr" rtl="0">
            <a:spcAft>
              <a:spcPts val="0"/>
            </a:spcAft>
          </a:pPr>
          <a:r>
            <a:rPr lang="ru-RU" sz="800" b="1" dirty="0">
              <a:latin typeface="Century Schoolbook" pitchFamily="18" charset="0"/>
            </a:rPr>
            <a:t>2020</a:t>
          </a:r>
        </a:p>
        <a:p>
          <a:pPr algn="ctr" rtl="0">
            <a:spcAft>
              <a:spcPts val="0"/>
            </a:spcAft>
          </a:pPr>
          <a:r>
            <a:rPr lang="el-GR" sz="800" b="1" dirty="0">
              <a:latin typeface="Century Schoolbook" pitchFamily="18" charset="0"/>
            </a:rPr>
            <a:t>Σ</a:t>
          </a:r>
          <a:r>
            <a:rPr lang="ru-RU" sz="800" b="1" dirty="0">
              <a:latin typeface="Century Schoolbook" pitchFamily="18" charset="0"/>
            </a:rPr>
            <a:t> Т акт., </a:t>
          </a:r>
          <a:r>
            <a:rPr lang="ru-RU" sz="800" b="1" baseline="30000" dirty="0">
              <a:latin typeface="Century Schoolbook" pitchFamily="18" charset="0"/>
            </a:rPr>
            <a:t>о</a:t>
          </a:r>
          <a:r>
            <a:rPr lang="ru-RU" sz="800" b="1" dirty="0">
              <a:latin typeface="Century Schoolbook" pitchFamily="18" charset="0"/>
            </a:rPr>
            <a:t>С-1930,2</a:t>
          </a:r>
          <a:endParaRPr lang="ru-RU" sz="800" dirty="0">
            <a:latin typeface="Century Schoolbook" pitchFamily="18" charset="0"/>
          </a:endParaRPr>
        </a:p>
      </dgm:t>
    </dgm:pt>
    <dgm:pt modelId="{5DC1ABD6-9D7D-462B-82AF-01DD2F75543E}" type="parTrans" cxnId="{882E2595-4D1A-4930-954A-3518F9DD2CA7}">
      <dgm:prSet/>
      <dgm:spPr/>
      <dgm:t>
        <a:bodyPr/>
        <a:lstStyle/>
        <a:p>
          <a:endParaRPr lang="ru-RU"/>
        </a:p>
      </dgm:t>
    </dgm:pt>
    <dgm:pt modelId="{5BE08F29-4D4D-4528-AB0A-848D0C77552E}" type="sibTrans" cxnId="{882E2595-4D1A-4930-954A-3518F9DD2CA7}">
      <dgm:prSet/>
      <dgm:spPr/>
      <dgm:t>
        <a:bodyPr/>
        <a:lstStyle/>
        <a:p>
          <a:endParaRPr lang="ru-RU"/>
        </a:p>
      </dgm:t>
    </dgm:pt>
    <dgm:pt modelId="{F65D1951-9889-4544-A056-F836DB64418E}" type="pres">
      <dgm:prSet presAssocID="{6E8A9288-5EE3-4228-81C0-6C1367A68897}" presName="CompostProcess" presStyleCnt="0">
        <dgm:presLayoutVars>
          <dgm:dir/>
          <dgm:resizeHandles val="exact"/>
        </dgm:presLayoutVars>
      </dgm:prSet>
      <dgm:spPr/>
      <dgm:t>
        <a:bodyPr/>
        <a:lstStyle/>
        <a:p>
          <a:endParaRPr lang="ru-RU"/>
        </a:p>
      </dgm:t>
    </dgm:pt>
    <dgm:pt modelId="{EB00BFB7-C21C-4308-887E-E8F76A839EAC}" type="pres">
      <dgm:prSet presAssocID="{6E8A9288-5EE3-4228-81C0-6C1367A68897}" presName="arrow" presStyleLbl="bgShp" presStyleIdx="0" presStyleCnt="1" custLinFactNeighborX="7556"/>
      <dgm:spPr/>
    </dgm:pt>
    <dgm:pt modelId="{6AAC0645-17BF-4C7A-9608-CA6C84F19437}" type="pres">
      <dgm:prSet presAssocID="{6E8A9288-5EE3-4228-81C0-6C1367A68897}" presName="linearProcess" presStyleCnt="0"/>
      <dgm:spPr/>
    </dgm:pt>
    <dgm:pt modelId="{6C85A986-B988-45CA-8F43-8B2DDF5EBA47}" type="pres">
      <dgm:prSet presAssocID="{949F6634-05FD-4608-85A8-DCCF58EA8475}" presName="textNode" presStyleLbl="node1" presStyleIdx="0" presStyleCnt="3" custScaleY="111765">
        <dgm:presLayoutVars>
          <dgm:bulletEnabled val="1"/>
        </dgm:presLayoutVars>
      </dgm:prSet>
      <dgm:spPr/>
      <dgm:t>
        <a:bodyPr/>
        <a:lstStyle/>
        <a:p>
          <a:endParaRPr lang="ru-RU"/>
        </a:p>
      </dgm:t>
    </dgm:pt>
    <dgm:pt modelId="{CA196F5D-90B8-4C37-BF2B-0499C6550C1F}" type="pres">
      <dgm:prSet presAssocID="{97DA87DA-EA1E-43F7-9AD9-0D7FA39C0710}" presName="sibTrans" presStyleCnt="0"/>
      <dgm:spPr/>
    </dgm:pt>
    <dgm:pt modelId="{FB4510D5-5E29-48C9-A52F-1B703E26E7F6}" type="pres">
      <dgm:prSet presAssocID="{AEB59124-9130-4AF1-95F6-DDD269B8D94E}" presName="textNode" presStyleLbl="node1" presStyleIdx="1" presStyleCnt="3">
        <dgm:presLayoutVars>
          <dgm:bulletEnabled val="1"/>
        </dgm:presLayoutVars>
      </dgm:prSet>
      <dgm:spPr/>
      <dgm:t>
        <a:bodyPr/>
        <a:lstStyle/>
        <a:p>
          <a:endParaRPr lang="ru-RU"/>
        </a:p>
      </dgm:t>
    </dgm:pt>
    <dgm:pt modelId="{D7516629-2B97-4F57-B9D9-421FFC6FB496}" type="pres">
      <dgm:prSet presAssocID="{9CF6C8E7-56DA-4A2D-8DF8-08A0BB3376CC}" presName="sibTrans" presStyleCnt="0"/>
      <dgm:spPr/>
    </dgm:pt>
    <dgm:pt modelId="{61632112-D833-47AD-BE83-57D4E88F39D7}" type="pres">
      <dgm:prSet presAssocID="{09C5ED0A-73DA-4798-AAC1-0E2053ED2143}" presName="textNode" presStyleLbl="node1" presStyleIdx="2" presStyleCnt="3">
        <dgm:presLayoutVars>
          <dgm:bulletEnabled val="1"/>
        </dgm:presLayoutVars>
      </dgm:prSet>
      <dgm:spPr/>
      <dgm:t>
        <a:bodyPr/>
        <a:lstStyle/>
        <a:p>
          <a:endParaRPr lang="ru-RU"/>
        </a:p>
      </dgm:t>
    </dgm:pt>
  </dgm:ptLst>
  <dgm:cxnLst>
    <dgm:cxn modelId="{429F53EF-8CDC-4BA0-8994-FDB3CB0E8814}" type="presOf" srcId="{AEB59124-9130-4AF1-95F6-DDD269B8D94E}" destId="{FB4510D5-5E29-48C9-A52F-1B703E26E7F6}" srcOrd="0" destOrd="0" presId="urn:microsoft.com/office/officeart/2005/8/layout/hProcess9"/>
    <dgm:cxn modelId="{7F4A5A0B-0F68-41D5-B5D3-88B8746A5249}" type="presOf" srcId="{09C5ED0A-73DA-4798-AAC1-0E2053ED2143}" destId="{61632112-D833-47AD-BE83-57D4E88F39D7}" srcOrd="0" destOrd="0" presId="urn:microsoft.com/office/officeart/2005/8/layout/hProcess9"/>
    <dgm:cxn modelId="{F3DD49EF-4162-4E1F-BE66-F57E7B4EC927}" srcId="{6E8A9288-5EE3-4228-81C0-6C1367A68897}" destId="{AEB59124-9130-4AF1-95F6-DDD269B8D94E}" srcOrd="1" destOrd="0" parTransId="{45663647-F77E-4EFE-88F1-CF4D7C65246B}" sibTransId="{9CF6C8E7-56DA-4A2D-8DF8-08A0BB3376CC}"/>
    <dgm:cxn modelId="{D2465F43-D89A-4C7D-903F-FBCBFB5ED547}" type="presOf" srcId="{949F6634-05FD-4608-85A8-DCCF58EA8475}" destId="{6C85A986-B988-45CA-8F43-8B2DDF5EBA47}" srcOrd="0" destOrd="0" presId="urn:microsoft.com/office/officeart/2005/8/layout/hProcess9"/>
    <dgm:cxn modelId="{624D7E9B-7FD1-4026-A147-5405444CE5AD}" srcId="{6E8A9288-5EE3-4228-81C0-6C1367A68897}" destId="{949F6634-05FD-4608-85A8-DCCF58EA8475}" srcOrd="0" destOrd="0" parTransId="{A136E12C-7A03-45C1-AA76-E4FF9ED298E1}" sibTransId="{97DA87DA-EA1E-43F7-9AD9-0D7FA39C0710}"/>
    <dgm:cxn modelId="{882E2595-4D1A-4930-954A-3518F9DD2CA7}" srcId="{6E8A9288-5EE3-4228-81C0-6C1367A68897}" destId="{09C5ED0A-73DA-4798-AAC1-0E2053ED2143}" srcOrd="2" destOrd="0" parTransId="{5DC1ABD6-9D7D-462B-82AF-01DD2F75543E}" sibTransId="{5BE08F29-4D4D-4528-AB0A-848D0C77552E}"/>
    <dgm:cxn modelId="{07E86D9C-4A95-488D-8F2B-154BB9F5CE22}" type="presOf" srcId="{6E8A9288-5EE3-4228-81C0-6C1367A68897}" destId="{F65D1951-9889-4544-A056-F836DB64418E}" srcOrd="0" destOrd="0" presId="urn:microsoft.com/office/officeart/2005/8/layout/hProcess9"/>
    <dgm:cxn modelId="{84AE2EE3-1D81-4BFE-980B-E95D6C46B7FF}" type="presParOf" srcId="{F65D1951-9889-4544-A056-F836DB64418E}" destId="{EB00BFB7-C21C-4308-887E-E8F76A839EAC}" srcOrd="0" destOrd="0" presId="urn:microsoft.com/office/officeart/2005/8/layout/hProcess9"/>
    <dgm:cxn modelId="{085D78BA-2433-49AE-A7CA-A33F1C6912E9}" type="presParOf" srcId="{F65D1951-9889-4544-A056-F836DB64418E}" destId="{6AAC0645-17BF-4C7A-9608-CA6C84F19437}" srcOrd="1" destOrd="0" presId="urn:microsoft.com/office/officeart/2005/8/layout/hProcess9"/>
    <dgm:cxn modelId="{60E3B03D-E3C2-47F1-B540-457B51C694EA}" type="presParOf" srcId="{6AAC0645-17BF-4C7A-9608-CA6C84F19437}" destId="{6C85A986-B988-45CA-8F43-8B2DDF5EBA47}" srcOrd="0" destOrd="0" presId="urn:microsoft.com/office/officeart/2005/8/layout/hProcess9"/>
    <dgm:cxn modelId="{2D047901-3FF0-47B4-987F-826919712541}" type="presParOf" srcId="{6AAC0645-17BF-4C7A-9608-CA6C84F19437}" destId="{CA196F5D-90B8-4C37-BF2B-0499C6550C1F}" srcOrd="1" destOrd="0" presId="urn:microsoft.com/office/officeart/2005/8/layout/hProcess9"/>
    <dgm:cxn modelId="{D21005FB-1D02-42F6-953C-9E3561D344CA}" type="presParOf" srcId="{6AAC0645-17BF-4C7A-9608-CA6C84F19437}" destId="{FB4510D5-5E29-48C9-A52F-1B703E26E7F6}" srcOrd="2" destOrd="0" presId="urn:microsoft.com/office/officeart/2005/8/layout/hProcess9"/>
    <dgm:cxn modelId="{91C0812B-C091-47D6-89C5-BD8BA564A751}" type="presParOf" srcId="{6AAC0645-17BF-4C7A-9608-CA6C84F19437}" destId="{D7516629-2B97-4F57-B9D9-421FFC6FB496}" srcOrd="3" destOrd="0" presId="urn:microsoft.com/office/officeart/2005/8/layout/hProcess9"/>
    <dgm:cxn modelId="{A1028350-5C29-4039-93B8-35F63E03AE72}" type="presParOf" srcId="{6AAC0645-17BF-4C7A-9608-CA6C84F19437}" destId="{61632112-D833-47AD-BE83-57D4E88F39D7}"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0BFB7-C21C-4308-887E-E8F76A839EAC}">
      <dsp:nvSpPr>
        <dsp:cNvPr id="0" name=""/>
        <dsp:cNvSpPr/>
      </dsp:nvSpPr>
      <dsp:spPr>
        <a:xfrm>
          <a:off x="611548" y="0"/>
          <a:ext cx="3733614" cy="196207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85A986-B988-45CA-8F43-8B2DDF5EBA47}">
      <dsp:nvSpPr>
        <dsp:cNvPr id="0" name=""/>
        <dsp:cNvSpPr/>
      </dsp:nvSpPr>
      <dsp:spPr>
        <a:xfrm>
          <a:off x="164" y="542455"/>
          <a:ext cx="1347520" cy="8771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rtl="0">
            <a:spcBef>
              <a:spcPct val="0"/>
            </a:spcBef>
            <a:spcAft>
              <a:spcPts val="0"/>
            </a:spcAft>
          </a:pPr>
          <a:r>
            <a:rPr lang="ru-RU" sz="800" b="1" kern="1200" dirty="0">
              <a:latin typeface="Century Schoolbook" pitchFamily="18" charset="0"/>
            </a:rPr>
            <a:t>Достаточное увлажнение </a:t>
          </a:r>
        </a:p>
        <a:p>
          <a:pPr lvl="0" algn="ctr" rtl="0">
            <a:spcBef>
              <a:spcPct val="0"/>
            </a:spcBef>
            <a:spcAft>
              <a:spcPts val="0"/>
            </a:spcAft>
          </a:pPr>
          <a:endParaRPr lang="ru-RU" sz="800" b="1" kern="1200" dirty="0">
            <a:latin typeface="Century Schoolbook"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ru-RU" sz="900" b="1" kern="1200" dirty="0">
              <a:latin typeface="Century Schoolbook" pitchFamily="18" charset="0"/>
            </a:rPr>
            <a:t>(ГТК -1,3) </a:t>
          </a:r>
          <a:r>
            <a:rPr lang="ru-RU" sz="800" b="1" kern="1200" dirty="0">
              <a:latin typeface="Century Schoolbook" pitchFamily="18"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ru-RU" sz="800" b="1" kern="1200" dirty="0">
              <a:latin typeface="Century Schoolbook" pitchFamily="18" charset="0"/>
            </a:rPr>
            <a:t>2018</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800" b="1" kern="1200" dirty="0">
              <a:latin typeface="Century Schoolbook" pitchFamily="18" charset="0"/>
            </a:rPr>
            <a:t>Σ</a:t>
          </a:r>
          <a:r>
            <a:rPr lang="ru-RU" sz="800" b="1" kern="1200" dirty="0">
              <a:latin typeface="Century Schoolbook" pitchFamily="18" charset="0"/>
            </a:rPr>
            <a:t> Т акт., </a:t>
          </a:r>
          <a:r>
            <a:rPr lang="ru-RU" sz="800" b="1" kern="1200" baseline="30000" dirty="0">
              <a:latin typeface="Century Schoolbook" pitchFamily="18" charset="0"/>
            </a:rPr>
            <a:t>о</a:t>
          </a:r>
          <a:r>
            <a:rPr lang="ru-RU" sz="800" b="1" kern="1200" dirty="0">
              <a:latin typeface="Century Schoolbook" pitchFamily="18" charset="0"/>
            </a:rPr>
            <a:t>С-1856,5</a:t>
          </a:r>
        </a:p>
        <a:p>
          <a:pPr lvl="0" algn="ctr" rtl="0">
            <a:spcBef>
              <a:spcPct val="0"/>
            </a:spcBef>
            <a:spcAft>
              <a:spcPts val="0"/>
            </a:spcAft>
          </a:pPr>
          <a:endParaRPr lang="ru-RU" sz="900" kern="1200" dirty="0">
            <a:latin typeface="Century Schoolbook" pitchFamily="18" charset="0"/>
          </a:endParaRPr>
        </a:p>
      </dsp:txBody>
      <dsp:txXfrm>
        <a:off x="42984" y="585275"/>
        <a:ext cx="1261880" cy="791525"/>
      </dsp:txXfrm>
    </dsp:sp>
    <dsp:sp modelId="{FB4510D5-5E29-48C9-A52F-1B703E26E7F6}">
      <dsp:nvSpPr>
        <dsp:cNvPr id="0" name=""/>
        <dsp:cNvSpPr/>
      </dsp:nvSpPr>
      <dsp:spPr>
        <a:xfrm>
          <a:off x="1522483" y="588622"/>
          <a:ext cx="1347520" cy="784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ts val="0"/>
            </a:spcAft>
          </a:pPr>
          <a:r>
            <a:rPr lang="ru-RU" sz="800" b="1" kern="1200" dirty="0">
              <a:latin typeface="Century Schoolbook" pitchFamily="18" charset="0"/>
            </a:rPr>
            <a:t>Недостаточное увлажнение  </a:t>
          </a:r>
        </a:p>
        <a:p>
          <a:pPr lvl="0" algn="ctr" defTabSz="355600" rtl="0">
            <a:lnSpc>
              <a:spcPct val="90000"/>
            </a:lnSpc>
            <a:spcBef>
              <a:spcPct val="0"/>
            </a:spcBef>
            <a:spcAft>
              <a:spcPts val="0"/>
            </a:spcAft>
          </a:pPr>
          <a:endParaRPr lang="ru-RU" sz="800" b="1" kern="1200" dirty="0">
            <a:latin typeface="Century Schoolbook" pitchFamily="18" charset="0"/>
          </a:endParaRPr>
        </a:p>
        <a:p>
          <a:pPr lvl="0" algn="ctr" defTabSz="355600" rtl="0">
            <a:lnSpc>
              <a:spcPct val="90000"/>
            </a:lnSpc>
            <a:spcBef>
              <a:spcPct val="0"/>
            </a:spcBef>
            <a:spcAft>
              <a:spcPct val="35000"/>
            </a:spcAft>
          </a:pPr>
          <a:r>
            <a:rPr lang="ru-RU" sz="800" b="1" kern="1200" dirty="0">
              <a:latin typeface="Century Schoolbook" pitchFamily="18" charset="0"/>
            </a:rPr>
            <a:t>(ГТК -1,0) </a:t>
          </a:r>
        </a:p>
        <a:p>
          <a:pPr lvl="0" algn="ctr" defTabSz="355600" rtl="0">
            <a:lnSpc>
              <a:spcPct val="90000"/>
            </a:lnSpc>
            <a:spcBef>
              <a:spcPct val="0"/>
            </a:spcBef>
            <a:spcAft>
              <a:spcPct val="35000"/>
            </a:spcAft>
          </a:pPr>
          <a:r>
            <a:rPr lang="ru-RU" sz="800" b="1" kern="1200" dirty="0">
              <a:latin typeface="Century Schoolbook" pitchFamily="18" charset="0"/>
            </a:rPr>
            <a:t>2019</a:t>
          </a:r>
        </a:p>
        <a:p>
          <a:pPr lvl="0" algn="ctr" defTabSz="355600" rtl="0">
            <a:lnSpc>
              <a:spcPct val="90000"/>
            </a:lnSpc>
            <a:spcBef>
              <a:spcPct val="0"/>
            </a:spcBef>
            <a:spcAft>
              <a:spcPct val="35000"/>
            </a:spcAft>
          </a:pPr>
          <a:r>
            <a:rPr lang="el-GR" sz="800" b="1" kern="1200" dirty="0">
              <a:latin typeface="Century Schoolbook" pitchFamily="18" charset="0"/>
            </a:rPr>
            <a:t>Σ</a:t>
          </a:r>
          <a:r>
            <a:rPr lang="ru-RU" sz="800" b="1" kern="1200" dirty="0">
              <a:latin typeface="Century Schoolbook" pitchFamily="18" charset="0"/>
            </a:rPr>
            <a:t> Т акт., </a:t>
          </a:r>
          <a:r>
            <a:rPr lang="ru-RU" sz="800" b="1" kern="1200" baseline="30000" dirty="0">
              <a:latin typeface="Century Schoolbook" pitchFamily="18" charset="0"/>
            </a:rPr>
            <a:t>о</a:t>
          </a:r>
          <a:r>
            <a:rPr lang="ru-RU" sz="800" b="1" kern="1200" dirty="0">
              <a:latin typeface="Century Schoolbook" pitchFamily="18" charset="0"/>
            </a:rPr>
            <a:t>С-2098,6</a:t>
          </a:r>
          <a:endParaRPr lang="ru-RU" sz="800" kern="1200" dirty="0">
            <a:latin typeface="Century Schoolbook" pitchFamily="18" charset="0"/>
          </a:endParaRPr>
        </a:p>
      </dsp:txBody>
      <dsp:txXfrm>
        <a:off x="1560795" y="626934"/>
        <a:ext cx="1270896" cy="708206"/>
      </dsp:txXfrm>
    </dsp:sp>
    <dsp:sp modelId="{61632112-D833-47AD-BE83-57D4E88F39D7}">
      <dsp:nvSpPr>
        <dsp:cNvPr id="0" name=""/>
        <dsp:cNvSpPr/>
      </dsp:nvSpPr>
      <dsp:spPr>
        <a:xfrm>
          <a:off x="3044803" y="588622"/>
          <a:ext cx="1347520" cy="784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ts val="0"/>
            </a:spcAft>
          </a:pPr>
          <a:r>
            <a:rPr lang="ru-RU" sz="800" b="1" kern="1200" dirty="0">
              <a:latin typeface="Century Schoolbook" pitchFamily="18" charset="0"/>
            </a:rPr>
            <a:t> Переувлажнение   </a:t>
          </a:r>
        </a:p>
        <a:p>
          <a:pPr lvl="0" algn="ctr" defTabSz="355600" rtl="0">
            <a:lnSpc>
              <a:spcPct val="90000"/>
            </a:lnSpc>
            <a:spcBef>
              <a:spcPct val="0"/>
            </a:spcBef>
            <a:spcAft>
              <a:spcPts val="0"/>
            </a:spcAft>
          </a:pPr>
          <a:endParaRPr lang="ru-RU" sz="800" b="1" kern="1200" dirty="0">
            <a:latin typeface="Century Schoolbook" pitchFamily="18" charset="0"/>
          </a:endParaRPr>
        </a:p>
        <a:p>
          <a:pPr lvl="0" algn="ctr" defTabSz="355600" rtl="0">
            <a:lnSpc>
              <a:spcPct val="90000"/>
            </a:lnSpc>
            <a:spcBef>
              <a:spcPct val="0"/>
            </a:spcBef>
            <a:spcAft>
              <a:spcPts val="0"/>
            </a:spcAft>
          </a:pPr>
          <a:r>
            <a:rPr lang="ru-RU" sz="800" b="1" kern="1200" dirty="0">
              <a:latin typeface="Century Schoolbook" pitchFamily="18" charset="0"/>
            </a:rPr>
            <a:t>(ГТК -2,7)</a:t>
          </a:r>
        </a:p>
        <a:p>
          <a:pPr lvl="0" algn="ctr" defTabSz="355600" rtl="0">
            <a:lnSpc>
              <a:spcPct val="90000"/>
            </a:lnSpc>
            <a:spcBef>
              <a:spcPct val="0"/>
            </a:spcBef>
            <a:spcAft>
              <a:spcPts val="0"/>
            </a:spcAft>
          </a:pPr>
          <a:endParaRPr lang="ru-RU" sz="800" b="1" kern="1200" dirty="0">
            <a:latin typeface="Century Schoolbook" pitchFamily="18" charset="0"/>
          </a:endParaRPr>
        </a:p>
        <a:p>
          <a:pPr lvl="0" algn="ctr" defTabSz="355600" rtl="0">
            <a:lnSpc>
              <a:spcPct val="90000"/>
            </a:lnSpc>
            <a:spcBef>
              <a:spcPct val="0"/>
            </a:spcBef>
            <a:spcAft>
              <a:spcPts val="0"/>
            </a:spcAft>
          </a:pPr>
          <a:r>
            <a:rPr lang="ru-RU" sz="800" b="1" kern="1200" dirty="0">
              <a:latin typeface="Century Schoolbook" pitchFamily="18" charset="0"/>
            </a:rPr>
            <a:t>2020</a:t>
          </a:r>
        </a:p>
        <a:p>
          <a:pPr lvl="0" algn="ctr" defTabSz="355600" rtl="0">
            <a:lnSpc>
              <a:spcPct val="90000"/>
            </a:lnSpc>
            <a:spcBef>
              <a:spcPct val="0"/>
            </a:spcBef>
            <a:spcAft>
              <a:spcPts val="0"/>
            </a:spcAft>
          </a:pPr>
          <a:r>
            <a:rPr lang="el-GR" sz="800" b="1" kern="1200" dirty="0">
              <a:latin typeface="Century Schoolbook" pitchFamily="18" charset="0"/>
            </a:rPr>
            <a:t>Σ</a:t>
          </a:r>
          <a:r>
            <a:rPr lang="ru-RU" sz="800" b="1" kern="1200" dirty="0">
              <a:latin typeface="Century Schoolbook" pitchFamily="18" charset="0"/>
            </a:rPr>
            <a:t> Т акт., </a:t>
          </a:r>
          <a:r>
            <a:rPr lang="ru-RU" sz="800" b="1" kern="1200" baseline="30000" dirty="0">
              <a:latin typeface="Century Schoolbook" pitchFamily="18" charset="0"/>
            </a:rPr>
            <a:t>о</a:t>
          </a:r>
          <a:r>
            <a:rPr lang="ru-RU" sz="800" b="1" kern="1200" dirty="0">
              <a:latin typeface="Century Schoolbook" pitchFamily="18" charset="0"/>
            </a:rPr>
            <a:t>С-1930,2</a:t>
          </a:r>
          <a:endParaRPr lang="ru-RU" sz="800" kern="1200" dirty="0">
            <a:latin typeface="Century Schoolbook" pitchFamily="18" charset="0"/>
          </a:endParaRPr>
        </a:p>
      </dsp:txBody>
      <dsp:txXfrm>
        <a:off x="3083115" y="626934"/>
        <a:ext cx="1270896" cy="7082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CF73AA-7062-4DD8-9572-A46ACFF969DE}" type="datetimeFigureOut">
              <a:rPr lang="ru-RU" smtClean="0"/>
              <a:pPr/>
              <a:t>29.12.2023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A40FB4-E43A-44FD-828D-E8F55BE87EF0}" type="slidenum">
              <a:rPr lang="ru-RU" smtClean="0"/>
              <a:pPr/>
              <a:t>‹#›</a:t>
            </a:fld>
            <a:endParaRPr lang="ru-RU"/>
          </a:p>
        </p:txBody>
      </p:sp>
    </p:spTree>
    <p:extLst>
      <p:ext uri="{BB962C8B-B14F-4D97-AF65-F5344CB8AC3E}">
        <p14:creationId xmlns:p14="http://schemas.microsoft.com/office/powerpoint/2010/main" val="4242352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a:t>Базой для реализации плана-задания явилась полевая опытная станция  РГАУ-МСХА имени К.А.Тимирязева, которая является производителем оригинальных семян картофеля сортов российской селекции:. Налажен полный производственный цикл. Ведется с</a:t>
            </a:r>
            <a:r>
              <a:rPr lang="ru-RU">
                <a:latin typeface="Arial" pitchFamily="34" charset="0"/>
                <a:cs typeface="Arial" pitchFamily="34" charset="0"/>
              </a:rPr>
              <a:t>елекционная работа по созданию новых имунноустойчивых раннеспелых сортов </a:t>
            </a:r>
          </a:p>
          <a:p>
            <a:pPr eaLnBrk="1" hangingPunct="1">
              <a:spcBef>
                <a:spcPct val="0"/>
              </a:spcBef>
            </a:pPr>
            <a:r>
              <a:rPr lang="ru-RU"/>
              <a:t>Далее на слайдах представлены результаты научных исследований за 2018 год. </a:t>
            </a:r>
          </a:p>
          <a:p>
            <a:pPr eaLnBrk="1" hangingPunct="1">
              <a:spcBef>
                <a:spcPct val="0"/>
              </a:spcBef>
            </a:pPr>
            <a:endParaRPr lang="ru-RU"/>
          </a:p>
        </p:txBody>
      </p:sp>
      <p:sp>
        <p:nvSpPr>
          <p:cNvPr id="2970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A6810C-7148-4991-8AFE-6D2BAF17AE8B}" type="slidenum">
              <a:rPr lang="ru-RU" smtClean="0"/>
              <a:pPr fontAlgn="base">
                <a:spcBef>
                  <a:spcPct val="0"/>
                </a:spcBef>
                <a:spcAft>
                  <a:spcPct val="0"/>
                </a:spcAft>
                <a:defRPr/>
              </a:pPr>
              <a:t>9</a:t>
            </a:fld>
            <a:endParaRPr lang="ru-RU"/>
          </a:p>
        </p:txBody>
      </p:sp>
    </p:spTree>
    <p:extLst>
      <p:ext uri="{BB962C8B-B14F-4D97-AF65-F5344CB8AC3E}">
        <p14:creationId xmlns:p14="http://schemas.microsoft.com/office/powerpoint/2010/main" val="1814836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D5758C-F239-4497-BA4F-3D91C4802ED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37C32B60-8DC3-4A2B-92B2-81B8FAB1CD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2FE65CA-6DAE-4160-8513-3020B1CE2AE2}"/>
              </a:ext>
            </a:extLst>
          </p:cNvPr>
          <p:cNvSpPr>
            <a:spLocks noGrp="1"/>
          </p:cNvSpPr>
          <p:nvPr>
            <p:ph type="dt" sz="half" idx="10"/>
          </p:nvPr>
        </p:nvSpPr>
        <p:spPr/>
        <p:txBody>
          <a:bodyPr/>
          <a:lstStyle/>
          <a:p>
            <a:fld id="{667F13ED-8362-459C-BF7B-1E664362FE5E}" type="datetimeFigureOut">
              <a:rPr lang="ru-RU" smtClean="0"/>
              <a:pPr/>
              <a:t>29.12.2023</a:t>
            </a:fld>
            <a:endParaRPr lang="ru-RU"/>
          </a:p>
        </p:txBody>
      </p:sp>
      <p:sp>
        <p:nvSpPr>
          <p:cNvPr id="5" name="Нижний колонтитул 4">
            <a:extLst>
              <a:ext uri="{FF2B5EF4-FFF2-40B4-BE49-F238E27FC236}">
                <a16:creationId xmlns:a16="http://schemas.microsoft.com/office/drawing/2014/main" id="{563AE93C-073C-44E6-A7AF-27F9408639F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CFAEA11-6628-4B25-9176-686F61AF8F99}"/>
              </a:ext>
            </a:extLst>
          </p:cNvPr>
          <p:cNvSpPr>
            <a:spLocks noGrp="1"/>
          </p:cNvSpPr>
          <p:nvPr>
            <p:ph type="sldNum" sz="quarter" idx="12"/>
          </p:nvPr>
        </p:nvSpPr>
        <p:spPr/>
        <p:txBody>
          <a:bodyPr/>
          <a:lstStyle/>
          <a:p>
            <a:fld id="{B63F6F7C-0CF7-4648-AB6A-308EAF5234F3}" type="slidenum">
              <a:rPr lang="ru-RU" smtClean="0"/>
              <a:pPr/>
              <a:t>‹#›</a:t>
            </a:fld>
            <a:endParaRPr lang="ru-RU"/>
          </a:p>
        </p:txBody>
      </p:sp>
    </p:spTree>
    <p:extLst>
      <p:ext uri="{BB962C8B-B14F-4D97-AF65-F5344CB8AC3E}">
        <p14:creationId xmlns:p14="http://schemas.microsoft.com/office/powerpoint/2010/main" val="1779397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43BA2D-44DB-4B21-8594-3510C646721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FD86699-9223-4FE3-AE2C-8AA7C9DCC68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B0902AB-A2CA-4FE8-804D-25A0DD3B310A}"/>
              </a:ext>
            </a:extLst>
          </p:cNvPr>
          <p:cNvSpPr>
            <a:spLocks noGrp="1"/>
          </p:cNvSpPr>
          <p:nvPr>
            <p:ph type="dt" sz="half" idx="10"/>
          </p:nvPr>
        </p:nvSpPr>
        <p:spPr/>
        <p:txBody>
          <a:bodyPr/>
          <a:lstStyle/>
          <a:p>
            <a:fld id="{667F13ED-8362-459C-BF7B-1E664362FE5E}" type="datetimeFigureOut">
              <a:rPr lang="ru-RU" smtClean="0"/>
              <a:pPr/>
              <a:t>29.12.2023</a:t>
            </a:fld>
            <a:endParaRPr lang="ru-RU"/>
          </a:p>
        </p:txBody>
      </p:sp>
      <p:sp>
        <p:nvSpPr>
          <p:cNvPr id="5" name="Нижний колонтитул 4">
            <a:extLst>
              <a:ext uri="{FF2B5EF4-FFF2-40B4-BE49-F238E27FC236}">
                <a16:creationId xmlns:a16="http://schemas.microsoft.com/office/drawing/2014/main" id="{711A7EC1-ED2B-4ECC-9688-A142DD00111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B904164-9BC1-4F20-9DA4-CB48DC0C6D81}"/>
              </a:ext>
            </a:extLst>
          </p:cNvPr>
          <p:cNvSpPr>
            <a:spLocks noGrp="1"/>
          </p:cNvSpPr>
          <p:nvPr>
            <p:ph type="sldNum" sz="quarter" idx="12"/>
          </p:nvPr>
        </p:nvSpPr>
        <p:spPr/>
        <p:txBody>
          <a:bodyPr/>
          <a:lstStyle/>
          <a:p>
            <a:fld id="{B63F6F7C-0CF7-4648-AB6A-308EAF5234F3}" type="slidenum">
              <a:rPr lang="ru-RU" smtClean="0"/>
              <a:pPr/>
              <a:t>‹#›</a:t>
            </a:fld>
            <a:endParaRPr lang="ru-RU"/>
          </a:p>
        </p:txBody>
      </p:sp>
    </p:spTree>
    <p:extLst>
      <p:ext uri="{BB962C8B-B14F-4D97-AF65-F5344CB8AC3E}">
        <p14:creationId xmlns:p14="http://schemas.microsoft.com/office/powerpoint/2010/main" val="399933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722B5DA-1544-46AD-89DA-FB76F94588C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DED38F6-8C77-488F-A09F-2DBD0B36924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F0CEAD1-03E8-436F-BA5B-7BE78A58D904}"/>
              </a:ext>
            </a:extLst>
          </p:cNvPr>
          <p:cNvSpPr>
            <a:spLocks noGrp="1"/>
          </p:cNvSpPr>
          <p:nvPr>
            <p:ph type="dt" sz="half" idx="10"/>
          </p:nvPr>
        </p:nvSpPr>
        <p:spPr/>
        <p:txBody>
          <a:bodyPr/>
          <a:lstStyle/>
          <a:p>
            <a:fld id="{667F13ED-8362-459C-BF7B-1E664362FE5E}" type="datetimeFigureOut">
              <a:rPr lang="ru-RU" smtClean="0"/>
              <a:pPr/>
              <a:t>29.12.2023</a:t>
            </a:fld>
            <a:endParaRPr lang="ru-RU"/>
          </a:p>
        </p:txBody>
      </p:sp>
      <p:sp>
        <p:nvSpPr>
          <p:cNvPr id="5" name="Нижний колонтитул 4">
            <a:extLst>
              <a:ext uri="{FF2B5EF4-FFF2-40B4-BE49-F238E27FC236}">
                <a16:creationId xmlns:a16="http://schemas.microsoft.com/office/drawing/2014/main" id="{EAA45AFE-0D97-4B77-9B25-E33D26AA019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7FB95E3-F0D1-47EE-945E-26831289279A}"/>
              </a:ext>
            </a:extLst>
          </p:cNvPr>
          <p:cNvSpPr>
            <a:spLocks noGrp="1"/>
          </p:cNvSpPr>
          <p:nvPr>
            <p:ph type="sldNum" sz="quarter" idx="12"/>
          </p:nvPr>
        </p:nvSpPr>
        <p:spPr/>
        <p:txBody>
          <a:bodyPr/>
          <a:lstStyle/>
          <a:p>
            <a:fld id="{B63F6F7C-0CF7-4648-AB6A-308EAF5234F3}" type="slidenum">
              <a:rPr lang="ru-RU" smtClean="0"/>
              <a:pPr/>
              <a:t>‹#›</a:t>
            </a:fld>
            <a:endParaRPr lang="ru-RU"/>
          </a:p>
        </p:txBody>
      </p:sp>
    </p:spTree>
    <p:extLst>
      <p:ext uri="{BB962C8B-B14F-4D97-AF65-F5344CB8AC3E}">
        <p14:creationId xmlns:p14="http://schemas.microsoft.com/office/powerpoint/2010/main" val="3595134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185AC3-0BB6-4685-9F03-5DA7CBF10D2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333BD94-4A35-43C3-ACAA-224864D0485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878FD9B-674C-4433-A2B6-7D5FE0E5E6CE}"/>
              </a:ext>
            </a:extLst>
          </p:cNvPr>
          <p:cNvSpPr>
            <a:spLocks noGrp="1"/>
          </p:cNvSpPr>
          <p:nvPr>
            <p:ph type="dt" sz="half" idx="10"/>
          </p:nvPr>
        </p:nvSpPr>
        <p:spPr/>
        <p:txBody>
          <a:bodyPr/>
          <a:lstStyle/>
          <a:p>
            <a:fld id="{667F13ED-8362-459C-BF7B-1E664362FE5E}" type="datetimeFigureOut">
              <a:rPr lang="ru-RU" smtClean="0"/>
              <a:pPr/>
              <a:t>29.12.2023</a:t>
            </a:fld>
            <a:endParaRPr lang="ru-RU"/>
          </a:p>
        </p:txBody>
      </p:sp>
      <p:sp>
        <p:nvSpPr>
          <p:cNvPr id="5" name="Нижний колонтитул 4">
            <a:extLst>
              <a:ext uri="{FF2B5EF4-FFF2-40B4-BE49-F238E27FC236}">
                <a16:creationId xmlns:a16="http://schemas.microsoft.com/office/drawing/2014/main" id="{6B19E7CA-72F7-4255-9437-9612098BB58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9DA72D0-C0F5-438B-8C05-5703339BD4E8}"/>
              </a:ext>
            </a:extLst>
          </p:cNvPr>
          <p:cNvSpPr>
            <a:spLocks noGrp="1"/>
          </p:cNvSpPr>
          <p:nvPr>
            <p:ph type="sldNum" sz="quarter" idx="12"/>
          </p:nvPr>
        </p:nvSpPr>
        <p:spPr/>
        <p:txBody>
          <a:bodyPr/>
          <a:lstStyle/>
          <a:p>
            <a:fld id="{B63F6F7C-0CF7-4648-AB6A-308EAF5234F3}" type="slidenum">
              <a:rPr lang="ru-RU" smtClean="0"/>
              <a:pPr/>
              <a:t>‹#›</a:t>
            </a:fld>
            <a:endParaRPr lang="ru-RU"/>
          </a:p>
        </p:txBody>
      </p:sp>
    </p:spTree>
    <p:extLst>
      <p:ext uri="{BB962C8B-B14F-4D97-AF65-F5344CB8AC3E}">
        <p14:creationId xmlns:p14="http://schemas.microsoft.com/office/powerpoint/2010/main" val="44797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524F5E-D031-4437-90FC-1EF64942188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650F909F-234E-4130-80EC-7A5AA67B20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1B25BFF-3CD6-4A2F-9162-26699450CFF5}"/>
              </a:ext>
            </a:extLst>
          </p:cNvPr>
          <p:cNvSpPr>
            <a:spLocks noGrp="1"/>
          </p:cNvSpPr>
          <p:nvPr>
            <p:ph type="dt" sz="half" idx="10"/>
          </p:nvPr>
        </p:nvSpPr>
        <p:spPr/>
        <p:txBody>
          <a:bodyPr/>
          <a:lstStyle/>
          <a:p>
            <a:fld id="{667F13ED-8362-459C-BF7B-1E664362FE5E}" type="datetimeFigureOut">
              <a:rPr lang="ru-RU" smtClean="0"/>
              <a:pPr/>
              <a:t>29.12.2023</a:t>
            </a:fld>
            <a:endParaRPr lang="ru-RU"/>
          </a:p>
        </p:txBody>
      </p:sp>
      <p:sp>
        <p:nvSpPr>
          <p:cNvPr id="5" name="Нижний колонтитул 4">
            <a:extLst>
              <a:ext uri="{FF2B5EF4-FFF2-40B4-BE49-F238E27FC236}">
                <a16:creationId xmlns:a16="http://schemas.microsoft.com/office/drawing/2014/main" id="{196E82E6-B4FC-4CB7-9DE3-8F1A8572328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7E5C69B-252B-480D-897B-A5D768055F95}"/>
              </a:ext>
            </a:extLst>
          </p:cNvPr>
          <p:cNvSpPr>
            <a:spLocks noGrp="1"/>
          </p:cNvSpPr>
          <p:nvPr>
            <p:ph type="sldNum" sz="quarter" idx="12"/>
          </p:nvPr>
        </p:nvSpPr>
        <p:spPr/>
        <p:txBody>
          <a:bodyPr/>
          <a:lstStyle/>
          <a:p>
            <a:fld id="{B63F6F7C-0CF7-4648-AB6A-308EAF5234F3}" type="slidenum">
              <a:rPr lang="ru-RU" smtClean="0"/>
              <a:pPr/>
              <a:t>‹#›</a:t>
            </a:fld>
            <a:endParaRPr lang="ru-RU"/>
          </a:p>
        </p:txBody>
      </p:sp>
    </p:spTree>
    <p:extLst>
      <p:ext uri="{BB962C8B-B14F-4D97-AF65-F5344CB8AC3E}">
        <p14:creationId xmlns:p14="http://schemas.microsoft.com/office/powerpoint/2010/main" val="4165609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521D6B-8D5B-4B01-85CA-8342F980691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D3970A7-7B06-4FF3-AB72-9902626DB82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3B5C09C-E6B1-4B9D-A471-1D94C6034DE7}"/>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43406860-7163-4641-A926-47C3ED89D875}"/>
              </a:ext>
            </a:extLst>
          </p:cNvPr>
          <p:cNvSpPr>
            <a:spLocks noGrp="1"/>
          </p:cNvSpPr>
          <p:nvPr>
            <p:ph type="dt" sz="half" idx="10"/>
          </p:nvPr>
        </p:nvSpPr>
        <p:spPr/>
        <p:txBody>
          <a:bodyPr/>
          <a:lstStyle/>
          <a:p>
            <a:fld id="{667F13ED-8362-459C-BF7B-1E664362FE5E}" type="datetimeFigureOut">
              <a:rPr lang="ru-RU" smtClean="0"/>
              <a:pPr/>
              <a:t>29.12.2023</a:t>
            </a:fld>
            <a:endParaRPr lang="ru-RU"/>
          </a:p>
        </p:txBody>
      </p:sp>
      <p:sp>
        <p:nvSpPr>
          <p:cNvPr id="6" name="Нижний колонтитул 5">
            <a:extLst>
              <a:ext uri="{FF2B5EF4-FFF2-40B4-BE49-F238E27FC236}">
                <a16:creationId xmlns:a16="http://schemas.microsoft.com/office/drawing/2014/main" id="{02BA7D25-086E-4B01-905D-D6FFBB1D7D9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BCE57A8-4BA4-4F79-9432-FF3ED4D4E5A4}"/>
              </a:ext>
            </a:extLst>
          </p:cNvPr>
          <p:cNvSpPr>
            <a:spLocks noGrp="1"/>
          </p:cNvSpPr>
          <p:nvPr>
            <p:ph type="sldNum" sz="quarter" idx="12"/>
          </p:nvPr>
        </p:nvSpPr>
        <p:spPr/>
        <p:txBody>
          <a:bodyPr/>
          <a:lstStyle/>
          <a:p>
            <a:fld id="{B63F6F7C-0CF7-4648-AB6A-308EAF5234F3}" type="slidenum">
              <a:rPr lang="ru-RU" smtClean="0"/>
              <a:pPr/>
              <a:t>‹#›</a:t>
            </a:fld>
            <a:endParaRPr lang="ru-RU"/>
          </a:p>
        </p:txBody>
      </p:sp>
    </p:spTree>
    <p:extLst>
      <p:ext uri="{BB962C8B-B14F-4D97-AF65-F5344CB8AC3E}">
        <p14:creationId xmlns:p14="http://schemas.microsoft.com/office/powerpoint/2010/main" val="2946403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EC3BE1-C860-475C-A810-CDDA7653D13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5CAAA677-7DF1-42AE-BA55-6DCEF004A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6CD369D-08E5-465D-AC25-97E24B4FCCD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E34A22C8-C7F9-4F9D-9992-3B9236A17C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69F91C1-00A9-4932-B949-CA2B3339129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95C9375-3249-45A3-BD9D-C3AB50990438}"/>
              </a:ext>
            </a:extLst>
          </p:cNvPr>
          <p:cNvSpPr>
            <a:spLocks noGrp="1"/>
          </p:cNvSpPr>
          <p:nvPr>
            <p:ph type="dt" sz="half" idx="10"/>
          </p:nvPr>
        </p:nvSpPr>
        <p:spPr/>
        <p:txBody>
          <a:bodyPr/>
          <a:lstStyle/>
          <a:p>
            <a:fld id="{667F13ED-8362-459C-BF7B-1E664362FE5E}" type="datetimeFigureOut">
              <a:rPr lang="ru-RU" smtClean="0"/>
              <a:pPr/>
              <a:t>29.12.2023</a:t>
            </a:fld>
            <a:endParaRPr lang="ru-RU"/>
          </a:p>
        </p:txBody>
      </p:sp>
      <p:sp>
        <p:nvSpPr>
          <p:cNvPr id="8" name="Нижний колонтитул 7">
            <a:extLst>
              <a:ext uri="{FF2B5EF4-FFF2-40B4-BE49-F238E27FC236}">
                <a16:creationId xmlns:a16="http://schemas.microsoft.com/office/drawing/2014/main" id="{4FB68AF2-ECC3-499E-804D-EC2FBB81105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CE4046DF-D224-4359-9F39-2372B29A2A19}"/>
              </a:ext>
            </a:extLst>
          </p:cNvPr>
          <p:cNvSpPr>
            <a:spLocks noGrp="1"/>
          </p:cNvSpPr>
          <p:nvPr>
            <p:ph type="sldNum" sz="quarter" idx="12"/>
          </p:nvPr>
        </p:nvSpPr>
        <p:spPr/>
        <p:txBody>
          <a:bodyPr/>
          <a:lstStyle/>
          <a:p>
            <a:fld id="{B63F6F7C-0CF7-4648-AB6A-308EAF5234F3}" type="slidenum">
              <a:rPr lang="ru-RU" smtClean="0"/>
              <a:pPr/>
              <a:t>‹#›</a:t>
            </a:fld>
            <a:endParaRPr lang="ru-RU"/>
          </a:p>
        </p:txBody>
      </p:sp>
    </p:spTree>
    <p:extLst>
      <p:ext uri="{BB962C8B-B14F-4D97-AF65-F5344CB8AC3E}">
        <p14:creationId xmlns:p14="http://schemas.microsoft.com/office/powerpoint/2010/main" val="481654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87CEAA-52E4-449A-AE3A-9972B4E4F1F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24C72BAF-96FD-404F-9671-D0EB8B912758}"/>
              </a:ext>
            </a:extLst>
          </p:cNvPr>
          <p:cNvSpPr>
            <a:spLocks noGrp="1"/>
          </p:cNvSpPr>
          <p:nvPr>
            <p:ph type="dt" sz="half" idx="10"/>
          </p:nvPr>
        </p:nvSpPr>
        <p:spPr/>
        <p:txBody>
          <a:bodyPr/>
          <a:lstStyle/>
          <a:p>
            <a:fld id="{667F13ED-8362-459C-BF7B-1E664362FE5E}" type="datetimeFigureOut">
              <a:rPr lang="ru-RU" smtClean="0"/>
              <a:pPr/>
              <a:t>29.12.2023</a:t>
            </a:fld>
            <a:endParaRPr lang="ru-RU"/>
          </a:p>
        </p:txBody>
      </p:sp>
      <p:sp>
        <p:nvSpPr>
          <p:cNvPr id="4" name="Нижний колонтитул 3">
            <a:extLst>
              <a:ext uri="{FF2B5EF4-FFF2-40B4-BE49-F238E27FC236}">
                <a16:creationId xmlns:a16="http://schemas.microsoft.com/office/drawing/2014/main" id="{1AFD409A-7C2C-4BCA-BFA9-EC21545F3C4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32AD5349-5B11-42A5-BEF1-D10336F37FAB}"/>
              </a:ext>
            </a:extLst>
          </p:cNvPr>
          <p:cNvSpPr>
            <a:spLocks noGrp="1"/>
          </p:cNvSpPr>
          <p:nvPr>
            <p:ph type="sldNum" sz="quarter" idx="12"/>
          </p:nvPr>
        </p:nvSpPr>
        <p:spPr/>
        <p:txBody>
          <a:bodyPr/>
          <a:lstStyle/>
          <a:p>
            <a:fld id="{B63F6F7C-0CF7-4648-AB6A-308EAF5234F3}" type="slidenum">
              <a:rPr lang="ru-RU" smtClean="0"/>
              <a:pPr/>
              <a:t>‹#›</a:t>
            </a:fld>
            <a:endParaRPr lang="ru-RU"/>
          </a:p>
        </p:txBody>
      </p:sp>
    </p:spTree>
    <p:extLst>
      <p:ext uri="{BB962C8B-B14F-4D97-AF65-F5344CB8AC3E}">
        <p14:creationId xmlns:p14="http://schemas.microsoft.com/office/powerpoint/2010/main" val="208768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8C9A22B-DDB3-42E9-A6E1-0FBDB5DE05BF}"/>
              </a:ext>
            </a:extLst>
          </p:cNvPr>
          <p:cNvSpPr>
            <a:spLocks noGrp="1"/>
          </p:cNvSpPr>
          <p:nvPr>
            <p:ph type="dt" sz="half" idx="10"/>
          </p:nvPr>
        </p:nvSpPr>
        <p:spPr/>
        <p:txBody>
          <a:bodyPr/>
          <a:lstStyle/>
          <a:p>
            <a:fld id="{667F13ED-8362-459C-BF7B-1E664362FE5E}" type="datetimeFigureOut">
              <a:rPr lang="ru-RU" smtClean="0"/>
              <a:pPr/>
              <a:t>29.12.2023</a:t>
            </a:fld>
            <a:endParaRPr lang="ru-RU"/>
          </a:p>
        </p:txBody>
      </p:sp>
      <p:sp>
        <p:nvSpPr>
          <p:cNvPr id="3" name="Нижний колонтитул 2">
            <a:extLst>
              <a:ext uri="{FF2B5EF4-FFF2-40B4-BE49-F238E27FC236}">
                <a16:creationId xmlns:a16="http://schemas.microsoft.com/office/drawing/2014/main" id="{05BC81E2-84D4-463B-9850-D0BEDFF6B73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7D839DCD-76BA-4AE3-84F9-C2FC80687736}"/>
              </a:ext>
            </a:extLst>
          </p:cNvPr>
          <p:cNvSpPr>
            <a:spLocks noGrp="1"/>
          </p:cNvSpPr>
          <p:nvPr>
            <p:ph type="sldNum" sz="quarter" idx="12"/>
          </p:nvPr>
        </p:nvSpPr>
        <p:spPr/>
        <p:txBody>
          <a:bodyPr/>
          <a:lstStyle/>
          <a:p>
            <a:fld id="{B63F6F7C-0CF7-4648-AB6A-308EAF5234F3}" type="slidenum">
              <a:rPr lang="ru-RU" smtClean="0"/>
              <a:pPr/>
              <a:t>‹#›</a:t>
            </a:fld>
            <a:endParaRPr lang="ru-RU"/>
          </a:p>
        </p:txBody>
      </p:sp>
    </p:spTree>
    <p:extLst>
      <p:ext uri="{BB962C8B-B14F-4D97-AF65-F5344CB8AC3E}">
        <p14:creationId xmlns:p14="http://schemas.microsoft.com/office/powerpoint/2010/main" val="3127917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5284D9-82E3-4A8A-8272-921836813D3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6C84379-3934-451A-AAF0-48F87BEFE5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4D0C6B9-4A7B-418B-9266-A0BEE21A1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053E464-A186-4341-839A-9521FE122138}"/>
              </a:ext>
            </a:extLst>
          </p:cNvPr>
          <p:cNvSpPr>
            <a:spLocks noGrp="1"/>
          </p:cNvSpPr>
          <p:nvPr>
            <p:ph type="dt" sz="half" idx="10"/>
          </p:nvPr>
        </p:nvSpPr>
        <p:spPr/>
        <p:txBody>
          <a:bodyPr/>
          <a:lstStyle/>
          <a:p>
            <a:fld id="{667F13ED-8362-459C-BF7B-1E664362FE5E}" type="datetimeFigureOut">
              <a:rPr lang="ru-RU" smtClean="0"/>
              <a:pPr/>
              <a:t>29.12.2023</a:t>
            </a:fld>
            <a:endParaRPr lang="ru-RU"/>
          </a:p>
        </p:txBody>
      </p:sp>
      <p:sp>
        <p:nvSpPr>
          <p:cNvPr id="6" name="Нижний колонтитул 5">
            <a:extLst>
              <a:ext uri="{FF2B5EF4-FFF2-40B4-BE49-F238E27FC236}">
                <a16:creationId xmlns:a16="http://schemas.microsoft.com/office/drawing/2014/main" id="{C71F8EC0-D108-436B-BA76-328C6168F50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FDE49DC-77BF-413C-8D91-ECD410097543}"/>
              </a:ext>
            </a:extLst>
          </p:cNvPr>
          <p:cNvSpPr>
            <a:spLocks noGrp="1"/>
          </p:cNvSpPr>
          <p:nvPr>
            <p:ph type="sldNum" sz="quarter" idx="12"/>
          </p:nvPr>
        </p:nvSpPr>
        <p:spPr/>
        <p:txBody>
          <a:bodyPr/>
          <a:lstStyle/>
          <a:p>
            <a:fld id="{B63F6F7C-0CF7-4648-AB6A-308EAF5234F3}" type="slidenum">
              <a:rPr lang="ru-RU" smtClean="0"/>
              <a:pPr/>
              <a:t>‹#›</a:t>
            </a:fld>
            <a:endParaRPr lang="ru-RU"/>
          </a:p>
        </p:txBody>
      </p:sp>
    </p:spTree>
    <p:extLst>
      <p:ext uri="{BB962C8B-B14F-4D97-AF65-F5344CB8AC3E}">
        <p14:creationId xmlns:p14="http://schemas.microsoft.com/office/powerpoint/2010/main" val="4199558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4A3F15-CCC6-4323-8A08-0F5B4445D29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B41C2D3-BCE4-4976-A7FA-21F3DCA29D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A6A75C39-2D85-4498-A8C4-60BFC7601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3455E68-D994-4B00-9963-AC1B70E713D9}"/>
              </a:ext>
            </a:extLst>
          </p:cNvPr>
          <p:cNvSpPr>
            <a:spLocks noGrp="1"/>
          </p:cNvSpPr>
          <p:nvPr>
            <p:ph type="dt" sz="half" idx="10"/>
          </p:nvPr>
        </p:nvSpPr>
        <p:spPr/>
        <p:txBody>
          <a:bodyPr/>
          <a:lstStyle/>
          <a:p>
            <a:fld id="{667F13ED-8362-459C-BF7B-1E664362FE5E}" type="datetimeFigureOut">
              <a:rPr lang="ru-RU" smtClean="0"/>
              <a:pPr/>
              <a:t>29.12.2023</a:t>
            </a:fld>
            <a:endParaRPr lang="ru-RU"/>
          </a:p>
        </p:txBody>
      </p:sp>
      <p:sp>
        <p:nvSpPr>
          <p:cNvPr id="6" name="Нижний колонтитул 5">
            <a:extLst>
              <a:ext uri="{FF2B5EF4-FFF2-40B4-BE49-F238E27FC236}">
                <a16:creationId xmlns:a16="http://schemas.microsoft.com/office/drawing/2014/main" id="{92FA9F2C-908B-438F-BA04-E49D1BC2A90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9F94360-CCFB-4FC6-80E9-86755E8B9389}"/>
              </a:ext>
            </a:extLst>
          </p:cNvPr>
          <p:cNvSpPr>
            <a:spLocks noGrp="1"/>
          </p:cNvSpPr>
          <p:nvPr>
            <p:ph type="sldNum" sz="quarter" idx="12"/>
          </p:nvPr>
        </p:nvSpPr>
        <p:spPr/>
        <p:txBody>
          <a:bodyPr/>
          <a:lstStyle/>
          <a:p>
            <a:fld id="{B63F6F7C-0CF7-4648-AB6A-308EAF5234F3}" type="slidenum">
              <a:rPr lang="ru-RU" smtClean="0"/>
              <a:pPr/>
              <a:t>‹#›</a:t>
            </a:fld>
            <a:endParaRPr lang="ru-RU"/>
          </a:p>
        </p:txBody>
      </p:sp>
    </p:spTree>
    <p:extLst>
      <p:ext uri="{BB962C8B-B14F-4D97-AF65-F5344CB8AC3E}">
        <p14:creationId xmlns:p14="http://schemas.microsoft.com/office/powerpoint/2010/main" val="4031280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E0EFC3-C0FF-42B5-8C5F-9C58E4E666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7143CE94-3464-487A-8A6C-4C577FBA12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E8BEE16-2B4E-484F-81B0-EC1804DFE8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7F13ED-8362-459C-BF7B-1E664362FE5E}" type="datetimeFigureOut">
              <a:rPr lang="ru-RU" smtClean="0"/>
              <a:pPr/>
              <a:t>29.12.2023</a:t>
            </a:fld>
            <a:endParaRPr lang="ru-RU"/>
          </a:p>
        </p:txBody>
      </p:sp>
      <p:sp>
        <p:nvSpPr>
          <p:cNvPr id="5" name="Нижний колонтитул 4">
            <a:extLst>
              <a:ext uri="{FF2B5EF4-FFF2-40B4-BE49-F238E27FC236}">
                <a16:creationId xmlns:a16="http://schemas.microsoft.com/office/drawing/2014/main" id="{749BB1E7-E9AF-440F-B809-A4884F7350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1EEA924E-B4C4-47E3-80F5-1DCBDB8BB5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F6F7C-0CF7-4648-AB6A-308EAF5234F3}" type="slidenum">
              <a:rPr lang="ru-RU" smtClean="0"/>
              <a:pPr/>
              <a:t>‹#›</a:t>
            </a:fld>
            <a:endParaRPr lang="ru-RU"/>
          </a:p>
        </p:txBody>
      </p:sp>
    </p:spTree>
    <p:extLst>
      <p:ext uri="{BB962C8B-B14F-4D97-AF65-F5344CB8AC3E}">
        <p14:creationId xmlns:p14="http://schemas.microsoft.com/office/powerpoint/2010/main" val="1723893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image" Target="../media/image12.jpeg"/><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8.png"/><Relationship Id="rId7" Type="http://schemas.openxmlformats.org/officeDocument/2006/relationships/diagramQuickStyle" Target="../diagrams/quickStyle1.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9.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778A85C-94BD-4830-B899-6DE8CC1BEAAB}"/>
              </a:ext>
            </a:extLst>
          </p:cNvPr>
          <p:cNvSpPr>
            <a:spLocks noGrp="1"/>
          </p:cNvSpPr>
          <p:nvPr>
            <p:ph type="subTitle" idx="1"/>
          </p:nvPr>
        </p:nvSpPr>
        <p:spPr>
          <a:xfrm>
            <a:off x="1045246" y="1410728"/>
            <a:ext cx="10302843" cy="5097340"/>
          </a:xfrm>
        </p:spPr>
        <p:txBody>
          <a:bodyPr>
            <a:normAutofit fontScale="92500" lnSpcReduction="20000"/>
          </a:bodyPr>
          <a:lstStyle/>
          <a:p>
            <a:endParaRPr lang="en-US" sz="3800" b="1" dirty="0">
              <a:latin typeface="Times New Roman" panose="02020603050405020304" pitchFamily="18" charset="0"/>
              <a:cs typeface="Times New Roman" panose="02020603050405020304" pitchFamily="18" charset="0"/>
            </a:endParaRPr>
          </a:p>
          <a:p>
            <a:r>
              <a:rPr lang="ru-RU" sz="3800" b="1" cap="all" dirty="0">
                <a:latin typeface="Times New Roman" panose="02020603050405020304" pitchFamily="18" charset="0"/>
                <a:cs typeface="Times New Roman" panose="02020603050405020304" pitchFamily="18" charset="0"/>
              </a:rPr>
              <a:t>Продуктивность и адаптивность сортов картофеля с разными эколого-морфологическими признаками</a:t>
            </a:r>
          </a:p>
          <a:p>
            <a:endParaRPr lang="ru-RU" b="1" dirty="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a:p>
            <a:r>
              <a:rPr lang="ru-RU" b="1" cap="all" dirty="0" err="1">
                <a:latin typeface="Times New Roman" panose="02020603050405020304" pitchFamily="18" charset="0"/>
                <a:cs typeface="Times New Roman" panose="02020603050405020304" pitchFamily="18" charset="0"/>
              </a:rPr>
              <a:t>Абиала</a:t>
            </a:r>
            <a:r>
              <a:rPr lang="ru-RU" b="1" cap="all" dirty="0">
                <a:latin typeface="Times New Roman" panose="02020603050405020304" pitchFamily="18" charset="0"/>
                <a:cs typeface="Times New Roman" panose="02020603050405020304" pitchFamily="18" charset="0"/>
              </a:rPr>
              <a:t> </a:t>
            </a:r>
            <a:r>
              <a:rPr lang="ru-RU" b="1" cap="all" dirty="0" err="1">
                <a:latin typeface="Times New Roman" panose="02020603050405020304" pitchFamily="18" charset="0"/>
                <a:cs typeface="Times New Roman" panose="02020603050405020304" pitchFamily="18" charset="0"/>
              </a:rPr>
              <a:t>Адевале</a:t>
            </a:r>
            <a:r>
              <a:rPr lang="ru-RU" b="1" cap="all" dirty="0">
                <a:latin typeface="Times New Roman" panose="02020603050405020304" pitchFamily="18" charset="0"/>
                <a:cs typeface="Times New Roman" panose="02020603050405020304" pitchFamily="18" charset="0"/>
              </a:rPr>
              <a:t> </a:t>
            </a:r>
            <a:r>
              <a:rPr lang="ru-RU" b="1" cap="all" dirty="0" err="1">
                <a:latin typeface="Times New Roman" panose="02020603050405020304" pitchFamily="18" charset="0"/>
                <a:cs typeface="Times New Roman" panose="02020603050405020304" pitchFamily="18" charset="0"/>
              </a:rPr>
              <a:t>Аурель</a:t>
            </a:r>
            <a:endParaRPr lang="ru-RU" b="1" cap="all" dirty="0">
              <a:latin typeface="Times New Roman" panose="02020603050405020304" pitchFamily="18" charset="0"/>
              <a:cs typeface="Times New Roman" panose="02020603050405020304" pitchFamily="18" charset="0"/>
            </a:endParaRPr>
          </a:p>
          <a:p>
            <a:pPr algn="ctr"/>
            <a:r>
              <a:rPr lang="ru-RU" dirty="0">
                <a:latin typeface="Times New Roman" panose="02020603050405020304" pitchFamily="18" charset="0"/>
                <a:cs typeface="Times New Roman" panose="02020603050405020304" pitchFamily="18" charset="0"/>
              </a:rPr>
              <a:t>кандидат сельскохозяйственных наук</a:t>
            </a: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Москва 2023</a:t>
            </a:r>
          </a:p>
          <a:p>
            <a:pPr algn="ctr"/>
            <a:endParaRPr lang="ru-RU" dirty="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725D366B-796A-4037-88FA-25AE7889D852}"/>
              </a:ext>
            </a:extLst>
          </p:cNvPr>
          <p:cNvPicPr>
            <a:picLocks noChangeAspect="1"/>
          </p:cNvPicPr>
          <p:nvPr/>
        </p:nvPicPr>
        <p:blipFill>
          <a:blip r:embed="rId2" cstate="print"/>
          <a:stretch>
            <a:fillRect/>
          </a:stretch>
        </p:blipFill>
        <p:spPr>
          <a:xfrm>
            <a:off x="375038" y="190400"/>
            <a:ext cx="1060796" cy="1060796"/>
          </a:xfrm>
          <a:prstGeom prst="rect">
            <a:avLst/>
          </a:prstGeom>
        </p:spPr>
      </p:pic>
      <p:pic>
        <p:nvPicPr>
          <p:cNvPr id="1026" name="Picture 2">
            <a:extLst>
              <a:ext uri="{FF2B5EF4-FFF2-40B4-BE49-F238E27FC236}">
                <a16:creationId xmlns:a16="http://schemas.microsoft.com/office/drawing/2014/main" id="{779A25E0-0001-46E6-9C5F-A7454BC2D8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58" t="34617" r="13113" b="39572"/>
          <a:stretch/>
        </p:blipFill>
        <p:spPr bwMode="auto">
          <a:xfrm>
            <a:off x="1435834" y="127071"/>
            <a:ext cx="4888597" cy="11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777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a:extLst>
              <a:ext uri="{FF2B5EF4-FFF2-40B4-BE49-F238E27FC236}">
                <a16:creationId xmlns:a16="http://schemas.microsoft.com/office/drawing/2014/main" id="{42894F95-2CF1-E245-BFFF-F320B105D17F}"/>
              </a:ext>
            </a:extLst>
          </p:cNvPr>
          <p:cNvGraphicFramePr>
            <a:graphicFrameLocks noGrp="1"/>
          </p:cNvGraphicFramePr>
          <p:nvPr>
            <p:ph idx="1"/>
            <p:extLst>
              <p:ext uri="{D42A27DB-BD31-4B8C-83A1-F6EECF244321}">
                <p14:modId xmlns:p14="http://schemas.microsoft.com/office/powerpoint/2010/main" val="821364991"/>
              </p:ext>
            </p:extLst>
          </p:nvPr>
        </p:nvGraphicFramePr>
        <p:xfrm>
          <a:off x="335360" y="740701"/>
          <a:ext cx="5088565" cy="5861880"/>
        </p:xfrm>
        <a:graphic>
          <a:graphicData uri="http://schemas.openxmlformats.org/drawingml/2006/table">
            <a:tbl>
              <a:tblPr firstRow="1" firstCol="1" bandRow="1">
                <a:tableStyleId>{5C22544A-7EE6-4342-B048-85BDC9FD1C3A}</a:tableStyleId>
              </a:tblPr>
              <a:tblGrid>
                <a:gridCol w="2569133">
                  <a:extLst>
                    <a:ext uri="{9D8B030D-6E8A-4147-A177-3AD203B41FA5}">
                      <a16:colId xmlns:a16="http://schemas.microsoft.com/office/drawing/2014/main" val="2504918443"/>
                    </a:ext>
                  </a:extLst>
                </a:gridCol>
                <a:gridCol w="2519432">
                  <a:extLst>
                    <a:ext uri="{9D8B030D-6E8A-4147-A177-3AD203B41FA5}">
                      <a16:colId xmlns:a16="http://schemas.microsoft.com/office/drawing/2014/main" val="183433753"/>
                    </a:ext>
                  </a:extLst>
                </a:gridCol>
              </a:tblGrid>
              <a:tr h="288032">
                <a:tc>
                  <a:txBody>
                    <a:bodyPr/>
                    <a:lstStyle/>
                    <a:p>
                      <a:pPr algn="ctr">
                        <a:spcAft>
                          <a:spcPts val="0"/>
                        </a:spcAft>
                      </a:pPr>
                      <a:r>
                        <a:rPr lang="ru-RU" sz="1600" dirty="0">
                          <a:solidFill>
                            <a:schemeClr val="tx1"/>
                          </a:solidFill>
                          <a:effectLst/>
                          <a:latin typeface="+mn-lt"/>
                          <a:cs typeface="Arial" panose="020B0604020202020204" pitchFamily="34" charset="0"/>
                        </a:rPr>
                        <a:t>Сорт</a:t>
                      </a:r>
                    </a:p>
                  </a:txBody>
                  <a:tcPr marL="33628" marR="336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600" dirty="0">
                          <a:solidFill>
                            <a:schemeClr val="tx1"/>
                          </a:solidFill>
                          <a:effectLst/>
                          <a:latin typeface="+mn-lt"/>
                          <a:cs typeface="Arial" panose="020B0604020202020204" pitchFamily="34" charset="0"/>
                        </a:rPr>
                        <a:t>Срок созревания</a:t>
                      </a:r>
                      <a:endParaRPr lang="ru-RU" sz="1600" dirty="0">
                        <a:solidFill>
                          <a:schemeClr val="tx1"/>
                        </a:solidFill>
                        <a:effectLst/>
                        <a:latin typeface="+mn-lt"/>
                        <a:ea typeface="Times New Roman" panose="02020603050405020304" pitchFamily="18" charset="0"/>
                        <a:cs typeface="Arial" panose="020B0604020202020204" pitchFamily="34" charset="0"/>
                      </a:endParaRPr>
                    </a:p>
                  </a:txBody>
                  <a:tcPr marL="33628" marR="336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73037287"/>
                  </a:ext>
                </a:extLst>
              </a:tr>
              <a:tr h="557115">
                <a:tc>
                  <a:txBody>
                    <a:bodyPr/>
                    <a:lstStyle/>
                    <a:p>
                      <a:pPr algn="ctr">
                        <a:spcAft>
                          <a:spcPts val="0"/>
                        </a:spcAft>
                      </a:pPr>
                      <a:r>
                        <a:rPr lang="ru-RU" sz="1900" dirty="0">
                          <a:solidFill>
                            <a:schemeClr val="tx1"/>
                          </a:solidFill>
                          <a:effectLst/>
                          <a:latin typeface="+mn-lt"/>
                          <a:cs typeface="Arial" panose="020B0604020202020204" pitchFamily="34" charset="0"/>
                        </a:rPr>
                        <a:t>      Метеор</a:t>
                      </a:r>
                      <a:r>
                        <a:rPr lang="ru-RU" sz="1500" dirty="0">
                          <a:solidFill>
                            <a:schemeClr val="tx1"/>
                          </a:solidFill>
                          <a:effectLst/>
                          <a:latin typeface="+mn-lt"/>
                          <a:cs typeface="Arial" panose="020B0604020202020204" pitchFamily="34" charset="0"/>
                        </a:rPr>
                        <a:t> </a:t>
                      </a:r>
                    </a:p>
                    <a:p>
                      <a:pPr algn="ctr">
                        <a:spcAft>
                          <a:spcPts val="0"/>
                        </a:spcAft>
                      </a:pPr>
                      <a:r>
                        <a:rPr lang="ru-RU" sz="1300" b="0" i="1" dirty="0">
                          <a:solidFill>
                            <a:schemeClr val="tx1"/>
                          </a:solidFill>
                          <a:effectLst/>
                          <a:latin typeface="+mn-lt"/>
                          <a:cs typeface="Arial" panose="020B0604020202020204" pitchFamily="34" charset="0"/>
                        </a:rPr>
                        <a:t>        ВНИИКХ</a:t>
                      </a:r>
                      <a:endParaRPr lang="ru-RU" sz="1300" b="0" i="1" dirty="0">
                        <a:solidFill>
                          <a:schemeClr val="tx1"/>
                        </a:solidFill>
                        <a:effectLst/>
                        <a:latin typeface="+mn-lt"/>
                        <a:ea typeface="Times New Roman" panose="02020603050405020304" pitchFamily="18" charset="0"/>
                        <a:cs typeface="Arial" panose="020B0604020202020204" pitchFamily="34" charset="0"/>
                      </a:endParaRPr>
                    </a:p>
                  </a:txBody>
                  <a:tcPr marL="33628" marR="336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500" dirty="0">
                          <a:solidFill>
                            <a:schemeClr val="tx1"/>
                          </a:solidFill>
                          <a:effectLst/>
                          <a:latin typeface="Century Schoolbook" pitchFamily="18" charset="0"/>
                          <a:cs typeface="Arial" panose="020B0604020202020204" pitchFamily="34" charset="0"/>
                        </a:rPr>
                        <a:t>Очень ранний (01)</a:t>
                      </a:r>
                      <a:endParaRPr lang="ru-RU" sz="1500" dirty="0">
                        <a:solidFill>
                          <a:schemeClr val="tx1"/>
                        </a:solidFill>
                        <a:effectLst/>
                        <a:latin typeface="Century Schoolbook" pitchFamily="18" charset="0"/>
                        <a:ea typeface="Times New Roman" panose="02020603050405020304" pitchFamily="18" charset="0"/>
                        <a:cs typeface="Arial" panose="020B0604020202020204" pitchFamily="34" charset="0"/>
                      </a:endParaRPr>
                    </a:p>
                  </a:txBody>
                  <a:tcPr marL="33628" marR="336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06625477"/>
                  </a:ext>
                </a:extLst>
              </a:tr>
              <a:tr h="570156">
                <a:tc>
                  <a:txBody>
                    <a:bodyPr/>
                    <a:lstStyle/>
                    <a:p>
                      <a:pPr algn="ctr">
                        <a:spcAft>
                          <a:spcPts val="0"/>
                        </a:spcAft>
                      </a:pPr>
                      <a:r>
                        <a:rPr lang="ru-RU" sz="1900" dirty="0">
                          <a:solidFill>
                            <a:schemeClr val="tx1"/>
                          </a:solidFill>
                          <a:effectLst/>
                          <a:latin typeface="+mn-lt"/>
                          <a:cs typeface="Arial" panose="020B0604020202020204" pitchFamily="34" charset="0"/>
                        </a:rPr>
                        <a:t>       </a:t>
                      </a:r>
                      <a:r>
                        <a:rPr lang="ru-RU" sz="1900" dirty="0" err="1">
                          <a:solidFill>
                            <a:schemeClr val="tx1"/>
                          </a:solidFill>
                          <a:effectLst/>
                          <a:latin typeface="+mn-lt"/>
                          <a:cs typeface="Arial" panose="020B0604020202020204" pitchFamily="34" charset="0"/>
                        </a:rPr>
                        <a:t>Чароит</a:t>
                      </a:r>
                      <a:endParaRPr lang="ru-RU" sz="1900" dirty="0">
                        <a:solidFill>
                          <a:schemeClr val="tx1"/>
                        </a:solidFill>
                        <a:effectLst/>
                        <a:latin typeface="+mn-lt"/>
                        <a:cs typeface="Arial" panose="020B0604020202020204" pitchFamily="34" charset="0"/>
                      </a:endParaRPr>
                    </a:p>
                    <a:p>
                      <a:pPr algn="ctr">
                        <a:spcAft>
                          <a:spcPts val="0"/>
                        </a:spcAft>
                      </a:pPr>
                      <a:r>
                        <a:rPr lang="ru-RU" sz="1300" b="0" i="1" dirty="0">
                          <a:solidFill>
                            <a:schemeClr val="tx1"/>
                          </a:solidFill>
                          <a:effectLst/>
                          <a:latin typeface="+mn-lt"/>
                          <a:cs typeface="Arial" panose="020B0604020202020204" pitchFamily="34" charset="0"/>
                        </a:rPr>
                        <a:t>        </a:t>
                      </a:r>
                      <a:r>
                        <a:rPr lang="ru-RU" sz="1300" b="0" i="1" dirty="0" err="1">
                          <a:solidFill>
                            <a:schemeClr val="tx1"/>
                          </a:solidFill>
                          <a:effectLst/>
                          <a:latin typeface="+mn-lt"/>
                          <a:cs typeface="Arial" panose="020B0604020202020204" pitchFamily="34" charset="0"/>
                        </a:rPr>
                        <a:t>Белогорка</a:t>
                      </a:r>
                      <a:r>
                        <a:rPr lang="ru-RU" sz="1300" b="0" i="1" dirty="0">
                          <a:solidFill>
                            <a:schemeClr val="tx1"/>
                          </a:solidFill>
                          <a:effectLst/>
                          <a:latin typeface="+mn-lt"/>
                          <a:cs typeface="Arial" panose="020B0604020202020204" pitchFamily="34" charset="0"/>
                        </a:rPr>
                        <a:t> </a:t>
                      </a:r>
                      <a:endParaRPr lang="ru-RU" sz="1300" b="0" i="1" dirty="0">
                        <a:solidFill>
                          <a:schemeClr val="tx1"/>
                        </a:solidFill>
                        <a:effectLst/>
                        <a:latin typeface="+mn-lt"/>
                        <a:ea typeface="Times New Roman" panose="02020603050405020304" pitchFamily="18" charset="0"/>
                        <a:cs typeface="Arial" panose="020B0604020202020204" pitchFamily="34" charset="0"/>
                      </a:endParaRPr>
                    </a:p>
                  </a:txBody>
                  <a:tcPr marL="33628" marR="336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500" dirty="0">
                          <a:solidFill>
                            <a:schemeClr val="tx1"/>
                          </a:solidFill>
                          <a:effectLst/>
                          <a:latin typeface="Century Schoolbook" pitchFamily="18" charset="0"/>
                          <a:cs typeface="Arial" panose="020B0604020202020204" pitchFamily="34" charset="0"/>
                        </a:rPr>
                        <a:t>Очень ранний (01) </a:t>
                      </a:r>
                    </a:p>
                    <a:p>
                      <a:pPr algn="ctr">
                        <a:spcAft>
                          <a:spcPts val="0"/>
                        </a:spcAft>
                      </a:pPr>
                      <a:r>
                        <a:rPr lang="ru-RU" sz="1500" dirty="0">
                          <a:solidFill>
                            <a:schemeClr val="tx1"/>
                          </a:solidFill>
                          <a:effectLst/>
                          <a:latin typeface="Century Schoolbook" pitchFamily="18" charset="0"/>
                          <a:cs typeface="Arial" panose="020B0604020202020204" pitchFamily="34" charset="0"/>
                        </a:rPr>
                        <a:t> </a:t>
                      </a:r>
                      <a:endParaRPr lang="ru-RU" sz="1500" dirty="0">
                        <a:solidFill>
                          <a:schemeClr val="tx1"/>
                        </a:solidFill>
                        <a:effectLst/>
                        <a:latin typeface="Century Schoolbook" pitchFamily="18" charset="0"/>
                        <a:ea typeface="Times New Roman" panose="02020603050405020304" pitchFamily="18" charset="0"/>
                        <a:cs typeface="Arial" panose="020B0604020202020204" pitchFamily="34" charset="0"/>
                      </a:endParaRPr>
                    </a:p>
                  </a:txBody>
                  <a:tcPr marL="33628" marR="336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37353437"/>
                  </a:ext>
                </a:extLst>
              </a:tr>
              <a:tr h="711200">
                <a:tc>
                  <a:txBody>
                    <a:bodyPr/>
                    <a:lstStyle/>
                    <a:p>
                      <a:pPr algn="ctr">
                        <a:spcAft>
                          <a:spcPts val="0"/>
                        </a:spcAft>
                      </a:pPr>
                      <a:r>
                        <a:rPr lang="ru-RU" sz="1600" b="1" kern="1200" dirty="0">
                          <a:solidFill>
                            <a:schemeClr val="tx1"/>
                          </a:solidFill>
                          <a:latin typeface="+mn-lt"/>
                          <a:ea typeface="+mn-ea"/>
                          <a:cs typeface="+mn-cs"/>
                        </a:rPr>
                        <a:t>Жуковский</a:t>
                      </a:r>
                    </a:p>
                    <a:p>
                      <a:pPr algn="ctr">
                        <a:spcAft>
                          <a:spcPts val="0"/>
                        </a:spcAft>
                      </a:pPr>
                      <a:r>
                        <a:rPr lang="ru-RU" sz="1600" b="1" kern="1200" dirty="0">
                          <a:solidFill>
                            <a:schemeClr val="tx1"/>
                          </a:solidFill>
                          <a:latin typeface="+mn-lt"/>
                          <a:ea typeface="+mn-ea"/>
                          <a:cs typeface="+mn-cs"/>
                        </a:rPr>
                        <a:t> ранний</a:t>
                      </a:r>
                    </a:p>
                    <a:p>
                      <a:pPr algn="ctr">
                        <a:spcAft>
                          <a:spcPts val="0"/>
                        </a:spcAft>
                      </a:pPr>
                      <a:r>
                        <a:rPr lang="ru-RU" sz="1500" b="0" i="1" dirty="0">
                          <a:solidFill>
                            <a:schemeClr val="tx1"/>
                          </a:solidFill>
                          <a:effectLst/>
                          <a:latin typeface="+mn-lt"/>
                          <a:cs typeface="Arial" panose="020B0604020202020204" pitchFamily="34" charset="0"/>
                        </a:rPr>
                        <a:t> ВНИИКХ</a:t>
                      </a:r>
                      <a:endParaRPr lang="ru-RU" sz="1500" b="0" i="1" dirty="0">
                        <a:solidFill>
                          <a:schemeClr val="tx1"/>
                        </a:solidFill>
                        <a:effectLst/>
                        <a:latin typeface="+mn-lt"/>
                        <a:ea typeface="Times New Roman" panose="02020603050405020304" pitchFamily="18" charset="0"/>
                        <a:cs typeface="Arial" panose="020B0604020202020204" pitchFamily="34" charset="0"/>
                      </a:endParaRPr>
                    </a:p>
                  </a:txBody>
                  <a:tcPr marL="33628" marR="336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500" dirty="0">
                          <a:solidFill>
                            <a:schemeClr val="tx1"/>
                          </a:solidFill>
                          <a:effectLst/>
                          <a:latin typeface="Century Schoolbook" pitchFamily="18" charset="0"/>
                          <a:cs typeface="Arial" panose="020B0604020202020204" pitchFamily="34" charset="0"/>
                        </a:rPr>
                        <a:t>Раннеспелый (03)</a:t>
                      </a:r>
                    </a:p>
                    <a:p>
                      <a:pPr algn="ctr">
                        <a:spcAft>
                          <a:spcPts val="0"/>
                        </a:spcAft>
                      </a:pPr>
                      <a:r>
                        <a:rPr lang="en-US" sz="1500" dirty="0">
                          <a:solidFill>
                            <a:schemeClr val="tx1"/>
                          </a:solidFill>
                          <a:effectLst/>
                          <a:latin typeface="Century Schoolbook" pitchFamily="18" charset="0"/>
                          <a:cs typeface="Arial" panose="020B0604020202020204" pitchFamily="34" charset="0"/>
                        </a:rPr>
                        <a:t> </a:t>
                      </a:r>
                      <a:endParaRPr lang="ru-RU" sz="1500" dirty="0">
                        <a:solidFill>
                          <a:schemeClr val="tx1"/>
                        </a:solidFill>
                        <a:effectLst/>
                        <a:latin typeface="Century Schoolbook" pitchFamily="18" charset="0"/>
                        <a:ea typeface="Times New Roman" panose="02020603050405020304" pitchFamily="18" charset="0"/>
                        <a:cs typeface="Arial" panose="020B0604020202020204" pitchFamily="34" charset="0"/>
                      </a:endParaRPr>
                    </a:p>
                  </a:txBody>
                  <a:tcPr marL="33628" marR="336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05084514"/>
                  </a:ext>
                </a:extLst>
              </a:tr>
              <a:tr h="731520">
                <a:tc>
                  <a:txBody>
                    <a:bodyPr/>
                    <a:lstStyle/>
                    <a:p>
                      <a:pPr algn="ctr">
                        <a:spcAft>
                          <a:spcPts val="0"/>
                        </a:spcAft>
                      </a:pPr>
                      <a:r>
                        <a:rPr lang="ru-RU" sz="1900" dirty="0">
                          <a:solidFill>
                            <a:schemeClr val="tx1"/>
                          </a:solidFill>
                          <a:effectLst/>
                          <a:latin typeface="+mn-lt"/>
                          <a:cs typeface="Arial" panose="020B0604020202020204" pitchFamily="34" charset="0"/>
                        </a:rPr>
                        <a:t>        Снегирь</a:t>
                      </a:r>
                    </a:p>
                    <a:p>
                      <a:pPr algn="ctr">
                        <a:spcAft>
                          <a:spcPts val="0"/>
                        </a:spcAft>
                      </a:pPr>
                      <a:r>
                        <a:rPr lang="ru-RU" sz="1500" b="0" i="1" dirty="0">
                          <a:solidFill>
                            <a:schemeClr val="tx1"/>
                          </a:solidFill>
                          <a:effectLst/>
                          <a:latin typeface="+mn-lt"/>
                          <a:cs typeface="Arial" panose="020B0604020202020204" pitchFamily="34" charset="0"/>
                        </a:rPr>
                        <a:t>        Ленинградский </a:t>
                      </a:r>
                    </a:p>
                    <a:p>
                      <a:pPr algn="ctr">
                        <a:spcAft>
                          <a:spcPts val="0"/>
                        </a:spcAft>
                      </a:pPr>
                      <a:r>
                        <a:rPr lang="ru-RU" sz="1500" b="0" i="1" dirty="0">
                          <a:solidFill>
                            <a:schemeClr val="tx1"/>
                          </a:solidFill>
                          <a:effectLst/>
                          <a:latin typeface="+mn-lt"/>
                          <a:cs typeface="Arial" panose="020B0604020202020204" pitchFamily="34" charset="0"/>
                        </a:rPr>
                        <a:t>НИИСХ</a:t>
                      </a:r>
                      <a:endParaRPr lang="ru-RU" sz="1500" b="0" i="1" dirty="0">
                        <a:solidFill>
                          <a:schemeClr val="tx1"/>
                        </a:solidFill>
                        <a:effectLst/>
                        <a:latin typeface="+mn-lt"/>
                        <a:ea typeface="Times New Roman" panose="02020603050405020304" pitchFamily="18" charset="0"/>
                        <a:cs typeface="Arial" panose="020B0604020202020204" pitchFamily="34" charset="0"/>
                      </a:endParaRPr>
                    </a:p>
                  </a:txBody>
                  <a:tcPr marL="33628" marR="336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500" dirty="0">
                          <a:solidFill>
                            <a:schemeClr val="tx1"/>
                          </a:solidFill>
                          <a:effectLst/>
                          <a:latin typeface="Century Schoolbook" pitchFamily="18" charset="0"/>
                          <a:cs typeface="Arial" panose="020B0604020202020204" pitchFamily="34" charset="0"/>
                        </a:rPr>
                        <a:t>Раннеспелый (03)</a:t>
                      </a:r>
                    </a:p>
                    <a:p>
                      <a:pPr algn="ctr">
                        <a:spcAft>
                          <a:spcPts val="0"/>
                        </a:spcAft>
                      </a:pPr>
                      <a:r>
                        <a:rPr lang="en-US" sz="1500" dirty="0">
                          <a:solidFill>
                            <a:schemeClr val="tx1"/>
                          </a:solidFill>
                          <a:effectLst/>
                          <a:latin typeface="Century Schoolbook" pitchFamily="18" charset="0"/>
                          <a:cs typeface="Arial" panose="020B0604020202020204" pitchFamily="34" charset="0"/>
                        </a:rPr>
                        <a:t> </a:t>
                      </a:r>
                      <a:endParaRPr lang="ru-RU" sz="1500" dirty="0">
                        <a:solidFill>
                          <a:schemeClr val="tx1"/>
                        </a:solidFill>
                        <a:effectLst/>
                        <a:latin typeface="Century Schoolbook" pitchFamily="18" charset="0"/>
                        <a:ea typeface="Times New Roman" panose="02020603050405020304" pitchFamily="18" charset="0"/>
                        <a:cs typeface="Arial" panose="020B0604020202020204" pitchFamily="34" charset="0"/>
                      </a:endParaRPr>
                    </a:p>
                  </a:txBody>
                  <a:tcPr marL="33628" marR="336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59274226"/>
                  </a:ext>
                </a:extLst>
              </a:tr>
              <a:tr h="711200">
                <a:tc>
                  <a:txBody>
                    <a:bodyPr/>
                    <a:lstStyle/>
                    <a:p>
                      <a:pPr algn="ctr">
                        <a:spcAft>
                          <a:spcPts val="0"/>
                        </a:spcAft>
                      </a:pPr>
                      <a:r>
                        <a:rPr lang="ru-RU" sz="1900" dirty="0">
                          <a:solidFill>
                            <a:schemeClr val="tx1"/>
                          </a:solidFill>
                          <a:effectLst/>
                          <a:latin typeface="+mn-lt"/>
                          <a:cs typeface="Arial" panose="020B0604020202020204" pitchFamily="34" charset="0"/>
                        </a:rPr>
                        <a:t>    </a:t>
                      </a:r>
                      <a:r>
                        <a:rPr lang="ru-RU" sz="1900" dirty="0" err="1">
                          <a:solidFill>
                            <a:schemeClr val="tx1"/>
                          </a:solidFill>
                          <a:effectLst/>
                          <a:latin typeface="+mn-lt"/>
                          <a:cs typeface="Arial" panose="020B0604020202020204" pitchFamily="34" charset="0"/>
                        </a:rPr>
                        <a:t>Ред</a:t>
                      </a:r>
                      <a:r>
                        <a:rPr lang="ru-RU" sz="1900" dirty="0">
                          <a:solidFill>
                            <a:schemeClr val="tx1"/>
                          </a:solidFill>
                          <a:effectLst/>
                          <a:latin typeface="+mn-lt"/>
                          <a:cs typeface="Arial" panose="020B0604020202020204" pitchFamily="34" charset="0"/>
                        </a:rPr>
                        <a:t> Скарлетт</a:t>
                      </a:r>
                    </a:p>
                    <a:p>
                      <a:pPr algn="ctr">
                        <a:spcAft>
                          <a:spcPts val="0"/>
                        </a:spcAft>
                      </a:pPr>
                      <a:r>
                        <a:rPr lang="ru-RU" sz="1300" b="0" i="1" dirty="0">
                          <a:solidFill>
                            <a:schemeClr val="tx1"/>
                          </a:solidFill>
                          <a:effectLst/>
                          <a:latin typeface="+mn-lt"/>
                          <a:cs typeface="Arial" panose="020B0604020202020204" pitchFamily="34" charset="0"/>
                        </a:rPr>
                        <a:t>      HZPC HOLLAND B.V.</a:t>
                      </a:r>
                    </a:p>
                    <a:p>
                      <a:pPr algn="ctr">
                        <a:spcAft>
                          <a:spcPts val="0"/>
                        </a:spcAft>
                      </a:pPr>
                      <a:r>
                        <a:rPr lang="ru-RU" sz="1500" dirty="0">
                          <a:solidFill>
                            <a:schemeClr val="tx1"/>
                          </a:solidFill>
                          <a:effectLst/>
                          <a:latin typeface="+mn-lt"/>
                          <a:cs typeface="Arial" panose="020B0604020202020204" pitchFamily="34" charset="0"/>
                        </a:rPr>
                        <a:t> </a:t>
                      </a:r>
                      <a:endParaRPr lang="ru-RU" sz="1500" dirty="0">
                        <a:solidFill>
                          <a:schemeClr val="tx1"/>
                        </a:solidFill>
                        <a:effectLst/>
                        <a:latin typeface="+mn-lt"/>
                        <a:ea typeface="Times New Roman" panose="02020603050405020304" pitchFamily="18" charset="0"/>
                        <a:cs typeface="Arial" panose="020B0604020202020204" pitchFamily="34" charset="0"/>
                      </a:endParaRPr>
                    </a:p>
                  </a:txBody>
                  <a:tcPr marL="33628" marR="336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500" dirty="0">
                          <a:solidFill>
                            <a:schemeClr val="tx1"/>
                          </a:solidFill>
                          <a:effectLst/>
                          <a:latin typeface="Century Schoolbook" pitchFamily="18" charset="0"/>
                          <a:cs typeface="Arial" panose="020B0604020202020204" pitchFamily="34" charset="0"/>
                        </a:rPr>
                        <a:t>Раннеспелый (03)</a:t>
                      </a:r>
                    </a:p>
                    <a:p>
                      <a:pPr algn="ctr">
                        <a:spcAft>
                          <a:spcPts val="0"/>
                        </a:spcAft>
                      </a:pPr>
                      <a:r>
                        <a:rPr lang="ru-RU" sz="1500" dirty="0">
                          <a:solidFill>
                            <a:schemeClr val="tx1"/>
                          </a:solidFill>
                          <a:effectLst/>
                          <a:latin typeface="Century Schoolbook" pitchFamily="18" charset="0"/>
                          <a:cs typeface="Arial" panose="020B0604020202020204" pitchFamily="34" charset="0"/>
                        </a:rPr>
                        <a:t> </a:t>
                      </a:r>
                      <a:endParaRPr lang="ru-RU" sz="1500" dirty="0">
                        <a:solidFill>
                          <a:schemeClr val="tx1"/>
                        </a:solidFill>
                        <a:effectLst/>
                        <a:latin typeface="Century Schoolbook" pitchFamily="18" charset="0"/>
                        <a:ea typeface="Times New Roman" panose="02020603050405020304" pitchFamily="18" charset="0"/>
                        <a:cs typeface="Arial" panose="020B0604020202020204" pitchFamily="34" charset="0"/>
                      </a:endParaRPr>
                    </a:p>
                  </a:txBody>
                  <a:tcPr marL="33628" marR="336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91485165"/>
                  </a:ext>
                </a:extLst>
              </a:tr>
              <a:tr h="711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900" b="1" kern="1200" dirty="0">
                          <a:solidFill>
                            <a:schemeClr val="tx1"/>
                          </a:solidFill>
                          <a:effectLst/>
                          <a:latin typeface="+mn-lt"/>
                          <a:ea typeface="+mn-ea"/>
                          <a:cs typeface="Arial" panose="020B0604020202020204" pitchFamily="34" charset="0"/>
                        </a:rPr>
                        <a:t>   Красавчик</a:t>
                      </a:r>
                    </a:p>
                    <a:p>
                      <a:pPr marL="0" marR="0" indent="0" algn="ctr" defTabSz="914400" rtl="0" eaLnBrk="1" fontAlgn="auto" latinLnBrk="0" hangingPunct="1">
                        <a:lnSpc>
                          <a:spcPct val="100000"/>
                        </a:lnSpc>
                        <a:spcBef>
                          <a:spcPts val="0"/>
                        </a:spcBef>
                        <a:spcAft>
                          <a:spcPts val="0"/>
                        </a:spcAft>
                        <a:buClrTx/>
                        <a:buSzTx/>
                        <a:buFontTx/>
                        <a:buNone/>
                        <a:tabLst/>
                        <a:defRPr/>
                      </a:pPr>
                      <a:r>
                        <a:rPr lang="ru-RU" sz="1500" b="0" i="1" kern="1200" dirty="0">
                          <a:solidFill>
                            <a:schemeClr val="tx1"/>
                          </a:solidFill>
                          <a:effectLst/>
                          <a:latin typeface="+mn-lt"/>
                          <a:ea typeface="+mn-ea"/>
                          <a:cs typeface="Arial" panose="020B0604020202020204" pitchFamily="34" charset="0"/>
                        </a:rPr>
                        <a:t>ВНИИКХ</a:t>
                      </a:r>
                    </a:p>
                    <a:p>
                      <a:pPr algn="ctr">
                        <a:spcAft>
                          <a:spcPts val="0"/>
                        </a:spcAft>
                      </a:pPr>
                      <a:r>
                        <a:rPr lang="ru-RU" sz="1300" b="0" i="1" dirty="0">
                          <a:solidFill>
                            <a:schemeClr val="tx1"/>
                          </a:solidFill>
                          <a:effectLst/>
                          <a:latin typeface="+mn-lt"/>
                          <a:cs typeface="Arial" panose="020B0604020202020204" pitchFamily="34" charset="0"/>
                        </a:rPr>
                        <a:t>.</a:t>
                      </a:r>
                      <a:endParaRPr lang="ru-RU" sz="1300" b="0" i="1" dirty="0">
                        <a:solidFill>
                          <a:schemeClr val="tx1"/>
                        </a:solidFill>
                        <a:effectLst/>
                        <a:latin typeface="+mn-lt"/>
                        <a:ea typeface="Times New Roman" panose="02020603050405020304" pitchFamily="18" charset="0"/>
                        <a:cs typeface="Arial" panose="020B0604020202020204" pitchFamily="34" charset="0"/>
                      </a:endParaRPr>
                    </a:p>
                  </a:txBody>
                  <a:tcPr marL="33628" marR="336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500" dirty="0">
                          <a:solidFill>
                            <a:schemeClr val="tx1"/>
                          </a:solidFill>
                          <a:effectLst/>
                          <a:latin typeface="Century Schoolbook" pitchFamily="18" charset="0"/>
                          <a:cs typeface="Arial" panose="020B0604020202020204" pitchFamily="34" charset="0"/>
                        </a:rPr>
                        <a:t>Среднеранний (04)</a:t>
                      </a:r>
                    </a:p>
                    <a:p>
                      <a:pPr algn="ctr">
                        <a:spcAft>
                          <a:spcPts val="0"/>
                        </a:spcAft>
                      </a:pPr>
                      <a:r>
                        <a:rPr lang="en-US" sz="1500" dirty="0">
                          <a:solidFill>
                            <a:schemeClr val="tx1"/>
                          </a:solidFill>
                          <a:effectLst/>
                          <a:latin typeface="Century Schoolbook" pitchFamily="18" charset="0"/>
                          <a:cs typeface="Arial" panose="020B0604020202020204" pitchFamily="34" charset="0"/>
                        </a:rPr>
                        <a:t> </a:t>
                      </a:r>
                      <a:endParaRPr lang="ru-RU" sz="1500" dirty="0">
                        <a:solidFill>
                          <a:schemeClr val="tx1"/>
                        </a:solidFill>
                        <a:effectLst/>
                        <a:latin typeface="Century Schoolbook" pitchFamily="18" charset="0"/>
                        <a:ea typeface="Times New Roman" panose="02020603050405020304" pitchFamily="18" charset="0"/>
                        <a:cs typeface="Arial" panose="020B0604020202020204" pitchFamily="34" charset="0"/>
                      </a:endParaRPr>
                    </a:p>
                  </a:txBody>
                  <a:tcPr marL="33628" marR="336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57869949"/>
                  </a:ext>
                </a:extLst>
              </a:tr>
              <a:tr h="955040">
                <a:tc>
                  <a:txBody>
                    <a:bodyPr/>
                    <a:lstStyle/>
                    <a:p>
                      <a:pPr marL="0" algn="ctr" defTabSz="267051" rtl="0" eaLnBrk="1" latinLnBrk="0" hangingPunct="1">
                        <a:spcAft>
                          <a:spcPts val="0"/>
                        </a:spcAft>
                      </a:pPr>
                      <a:r>
                        <a:rPr lang="ru-RU" sz="1900" b="1" kern="1200" dirty="0">
                          <a:solidFill>
                            <a:schemeClr val="tx1"/>
                          </a:solidFill>
                          <a:effectLst/>
                          <a:latin typeface="+mn-lt"/>
                          <a:ea typeface="+mn-ea"/>
                          <a:cs typeface="Arial" panose="020B0604020202020204" pitchFamily="34" charset="0"/>
                        </a:rPr>
                        <a:t>      Брянский деликатес</a:t>
                      </a:r>
                    </a:p>
                    <a:p>
                      <a:pPr algn="ctr">
                        <a:spcAft>
                          <a:spcPts val="0"/>
                        </a:spcAft>
                      </a:pPr>
                      <a:r>
                        <a:rPr lang="ru-RU" sz="1500" b="1" i="1" kern="1200" dirty="0">
                          <a:solidFill>
                            <a:schemeClr val="tx1"/>
                          </a:solidFill>
                          <a:effectLst/>
                          <a:latin typeface="+mn-lt"/>
                          <a:ea typeface="+mn-ea"/>
                          <a:cs typeface="Arial" panose="020B0604020202020204" pitchFamily="34" charset="0"/>
                        </a:rPr>
                        <a:t>                    </a:t>
                      </a:r>
                      <a:r>
                        <a:rPr lang="ru-RU" sz="1500" b="0" i="1" kern="1200" dirty="0">
                          <a:solidFill>
                            <a:schemeClr val="tx1"/>
                          </a:solidFill>
                          <a:effectLst/>
                          <a:latin typeface="+mn-lt"/>
                          <a:ea typeface="+mn-ea"/>
                          <a:cs typeface="Arial" panose="020B0604020202020204" pitchFamily="34" charset="0"/>
                        </a:rPr>
                        <a:t>ВНИИКХ, </a:t>
                      </a:r>
                    </a:p>
                    <a:p>
                      <a:pPr algn="ctr">
                        <a:spcAft>
                          <a:spcPts val="0"/>
                        </a:spcAft>
                      </a:pPr>
                      <a:r>
                        <a:rPr lang="ru-RU" sz="1500" b="0" i="1" kern="1200" dirty="0">
                          <a:solidFill>
                            <a:schemeClr val="tx1"/>
                          </a:solidFill>
                          <a:effectLst/>
                          <a:latin typeface="+mn-lt"/>
                          <a:ea typeface="+mn-ea"/>
                          <a:cs typeface="Arial" panose="020B0604020202020204" pitchFamily="34" charset="0"/>
                        </a:rPr>
                        <a:t>                 Брянская ОС</a:t>
                      </a:r>
                    </a:p>
                    <a:p>
                      <a:pPr algn="ctr">
                        <a:spcAft>
                          <a:spcPts val="0"/>
                        </a:spcAft>
                      </a:pPr>
                      <a:r>
                        <a:rPr lang="ru-RU" sz="1500" b="1" kern="1200" dirty="0">
                          <a:solidFill>
                            <a:schemeClr val="tx1"/>
                          </a:solidFill>
                          <a:effectLst/>
                          <a:latin typeface="+mn-lt"/>
                          <a:ea typeface="+mn-ea"/>
                          <a:cs typeface="Arial" panose="020B0604020202020204" pitchFamily="34" charset="0"/>
                        </a:rPr>
                        <a:t> </a:t>
                      </a:r>
                    </a:p>
                  </a:txBody>
                  <a:tcPr marL="36261" marR="362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500" dirty="0">
                          <a:solidFill>
                            <a:schemeClr val="tx1"/>
                          </a:solidFill>
                          <a:effectLst/>
                          <a:latin typeface="Century Schoolbook" pitchFamily="18" charset="0"/>
                          <a:cs typeface="Arial" panose="020B0604020202020204" pitchFamily="34" charset="0"/>
                        </a:rPr>
                        <a:t>Среднеранний (04)</a:t>
                      </a:r>
                    </a:p>
                    <a:p>
                      <a:pPr algn="ctr">
                        <a:spcAft>
                          <a:spcPts val="0"/>
                        </a:spcAft>
                      </a:pPr>
                      <a:r>
                        <a:rPr lang="en-US" sz="1500" dirty="0">
                          <a:solidFill>
                            <a:schemeClr val="tx1"/>
                          </a:solidFill>
                          <a:effectLst/>
                          <a:latin typeface="Century Schoolbook" pitchFamily="18" charset="0"/>
                          <a:cs typeface="Arial" panose="020B0604020202020204" pitchFamily="34" charset="0"/>
                        </a:rPr>
                        <a:t> </a:t>
                      </a:r>
                      <a:endParaRPr lang="ru-RU" sz="1500" dirty="0">
                        <a:solidFill>
                          <a:schemeClr val="tx1"/>
                        </a:solidFill>
                        <a:effectLst/>
                        <a:latin typeface="Century Schoolbook" pitchFamily="18" charset="0"/>
                        <a:ea typeface="Times New Roman" panose="02020603050405020304" pitchFamily="18" charset="0"/>
                        <a:cs typeface="Arial" panose="020B0604020202020204" pitchFamily="34" charset="0"/>
                      </a:endParaRPr>
                    </a:p>
                  </a:txBody>
                  <a:tcPr marL="36261" marR="36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54941947"/>
                  </a:ext>
                </a:extLst>
              </a:tr>
              <a:tr h="575617">
                <a:tc>
                  <a:txBody>
                    <a:bodyPr/>
                    <a:lstStyle/>
                    <a:p>
                      <a:pPr algn="ctr">
                        <a:spcAft>
                          <a:spcPts val="0"/>
                        </a:spcAft>
                      </a:pPr>
                      <a:r>
                        <a:rPr lang="ru-RU" sz="1900" dirty="0">
                          <a:solidFill>
                            <a:schemeClr val="tx1"/>
                          </a:solidFill>
                          <a:effectLst/>
                          <a:latin typeface="+mn-lt"/>
                          <a:cs typeface="Arial" panose="020B0604020202020204" pitchFamily="34" charset="0"/>
                        </a:rPr>
                        <a:t>        Ресурс </a:t>
                      </a:r>
                    </a:p>
                    <a:p>
                      <a:pPr algn="ctr">
                        <a:spcAft>
                          <a:spcPts val="0"/>
                        </a:spcAft>
                      </a:pPr>
                      <a:r>
                        <a:rPr lang="ru-RU" sz="1500" b="0" i="1" dirty="0">
                          <a:solidFill>
                            <a:schemeClr val="tx1"/>
                          </a:solidFill>
                          <a:effectLst/>
                          <a:latin typeface="+mn-lt"/>
                          <a:cs typeface="Arial" panose="020B0604020202020204" pitchFamily="34" charset="0"/>
                        </a:rPr>
                        <a:t>        ВНИИКХ</a:t>
                      </a:r>
                      <a:endParaRPr lang="ru-RU" sz="1500" b="0" i="1" dirty="0">
                        <a:solidFill>
                          <a:schemeClr val="tx1"/>
                        </a:solidFill>
                        <a:effectLst/>
                        <a:latin typeface="+mn-lt"/>
                        <a:ea typeface="Times New Roman" panose="02020603050405020304" pitchFamily="18" charset="0"/>
                        <a:cs typeface="Arial" panose="020B0604020202020204" pitchFamily="34" charset="0"/>
                      </a:endParaRPr>
                    </a:p>
                  </a:txBody>
                  <a:tcPr marL="36261" marR="362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500" dirty="0">
                          <a:solidFill>
                            <a:schemeClr val="tx1"/>
                          </a:solidFill>
                          <a:effectLst/>
                          <a:latin typeface="Century Schoolbook" pitchFamily="18" charset="0"/>
                          <a:cs typeface="Arial" panose="020B0604020202020204" pitchFamily="34" charset="0"/>
                        </a:rPr>
                        <a:t>Среднеспелый (05)</a:t>
                      </a:r>
                      <a:endParaRPr lang="ru-RU" sz="1500" dirty="0">
                        <a:solidFill>
                          <a:schemeClr val="tx1"/>
                        </a:solidFill>
                        <a:effectLst/>
                        <a:latin typeface="Century Schoolbook" pitchFamily="18" charset="0"/>
                        <a:ea typeface="Times New Roman" panose="02020603050405020304" pitchFamily="18" charset="0"/>
                        <a:cs typeface="Arial" panose="020B0604020202020204" pitchFamily="34" charset="0"/>
                      </a:endParaRPr>
                    </a:p>
                  </a:txBody>
                  <a:tcPr marL="36261" marR="36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
        <p:nvSpPr>
          <p:cNvPr id="6" name="TextBox 5">
            <a:extLst>
              <a:ext uri="{FF2B5EF4-FFF2-40B4-BE49-F238E27FC236}">
                <a16:creationId xmlns:a16="http://schemas.microsoft.com/office/drawing/2014/main" id="{977995C9-DC5B-B44F-AE8D-FD39E2D898AA}"/>
              </a:ext>
            </a:extLst>
          </p:cNvPr>
          <p:cNvSpPr txBox="1"/>
          <p:nvPr/>
        </p:nvSpPr>
        <p:spPr>
          <a:xfrm>
            <a:off x="10704512" y="1"/>
            <a:ext cx="1103445" cy="861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lIns="121917" tIns="60958" rIns="121917" bIns="60958" rtlCol="0">
            <a:spAutoFit/>
          </a:bodyPr>
          <a:lstStyle/>
          <a:p>
            <a:pPr algn="ctr"/>
            <a:r>
              <a:rPr lang="ru-RU" sz="4800" dirty="0">
                <a:effectLst>
                  <a:outerShdw blurRad="38100" dist="38100" dir="2700000" algn="tl">
                    <a:srgbClr val="000000">
                      <a:alpha val="43137"/>
                    </a:srgbClr>
                  </a:outerShdw>
                </a:effectLst>
                <a:latin typeface="Bookman Old Style" pitchFamily="18" charset="0"/>
              </a:rPr>
              <a:t>10</a:t>
            </a:r>
          </a:p>
        </p:txBody>
      </p:sp>
      <p:graphicFrame>
        <p:nvGraphicFramePr>
          <p:cNvPr id="7" name="Таблица 6"/>
          <p:cNvGraphicFramePr>
            <a:graphicFrameLocks noGrp="1"/>
          </p:cNvGraphicFramePr>
          <p:nvPr/>
        </p:nvGraphicFramePr>
        <p:xfrm>
          <a:off x="5711957" y="740699"/>
          <a:ext cx="5856651" cy="5829230"/>
        </p:xfrm>
        <a:graphic>
          <a:graphicData uri="http://schemas.openxmlformats.org/drawingml/2006/table">
            <a:tbl>
              <a:tblPr firstRow="1" firstCol="1" bandRow="1">
                <a:tableStyleId>{5C22544A-7EE6-4342-B048-85BDC9FD1C3A}</a:tableStyleId>
              </a:tblPr>
              <a:tblGrid>
                <a:gridCol w="3744416">
                  <a:extLst>
                    <a:ext uri="{9D8B030D-6E8A-4147-A177-3AD203B41FA5}">
                      <a16:colId xmlns:a16="http://schemas.microsoft.com/office/drawing/2014/main" val="20000"/>
                    </a:ext>
                  </a:extLst>
                </a:gridCol>
                <a:gridCol w="2112235">
                  <a:extLst>
                    <a:ext uri="{9D8B030D-6E8A-4147-A177-3AD203B41FA5}">
                      <a16:colId xmlns:a16="http://schemas.microsoft.com/office/drawing/2014/main" val="20001"/>
                    </a:ext>
                  </a:extLst>
                </a:gridCol>
              </a:tblGrid>
              <a:tr h="495847">
                <a:tc>
                  <a:txBody>
                    <a:bodyPr/>
                    <a:lstStyle/>
                    <a:p>
                      <a:pPr algn="ctr">
                        <a:spcAft>
                          <a:spcPts val="0"/>
                        </a:spcAft>
                      </a:pPr>
                      <a:r>
                        <a:rPr lang="ru-RU" sz="1600" dirty="0">
                          <a:solidFill>
                            <a:schemeClr val="tx1"/>
                          </a:solidFill>
                          <a:effectLst/>
                          <a:latin typeface="+mn-lt"/>
                          <a:cs typeface="Arial" panose="020B0604020202020204" pitchFamily="34" charset="0"/>
                        </a:rPr>
                        <a:t>Сорт</a:t>
                      </a:r>
                    </a:p>
                    <a:p>
                      <a:pPr algn="ctr">
                        <a:spcAft>
                          <a:spcPts val="0"/>
                        </a:spcAft>
                      </a:pPr>
                      <a:r>
                        <a:rPr lang="ru-RU" sz="1600" dirty="0">
                          <a:solidFill>
                            <a:schemeClr val="tx1"/>
                          </a:solidFill>
                          <a:effectLst/>
                          <a:latin typeface="+mn-lt"/>
                          <a:cs typeface="Arial" panose="020B0604020202020204" pitchFamily="34" charset="0"/>
                        </a:rPr>
                        <a:t> </a:t>
                      </a:r>
                      <a:endParaRPr lang="ru-RU" sz="1600" dirty="0">
                        <a:solidFill>
                          <a:schemeClr val="tx1"/>
                        </a:solidFill>
                        <a:effectLst/>
                        <a:latin typeface="+mn-lt"/>
                        <a:ea typeface="Times New Roman" panose="02020603050405020304" pitchFamily="18" charset="0"/>
                        <a:cs typeface="Arial" panose="020B0604020202020204" pitchFamily="34" charset="0"/>
                      </a:endParaRPr>
                    </a:p>
                  </a:txBody>
                  <a:tcPr marL="36261" marR="362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600" dirty="0">
                          <a:solidFill>
                            <a:schemeClr val="tx1"/>
                          </a:solidFill>
                          <a:effectLst/>
                          <a:latin typeface="+mn-lt"/>
                          <a:cs typeface="Arial" panose="020B0604020202020204" pitchFamily="34" charset="0"/>
                        </a:rPr>
                        <a:t>Срок созревания</a:t>
                      </a:r>
                      <a:endParaRPr lang="ru-RU" sz="1600" dirty="0">
                        <a:solidFill>
                          <a:schemeClr val="tx1"/>
                        </a:solidFill>
                        <a:effectLst/>
                        <a:latin typeface="+mn-lt"/>
                        <a:ea typeface="Times New Roman" panose="02020603050405020304" pitchFamily="18" charset="0"/>
                        <a:cs typeface="Arial" panose="020B0604020202020204" pitchFamily="34" charset="0"/>
                      </a:endParaRPr>
                    </a:p>
                  </a:txBody>
                  <a:tcPr marL="36261" marR="362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55099">
                <a:tc>
                  <a:txBody>
                    <a:bodyPr/>
                    <a:lstStyle/>
                    <a:p>
                      <a:pPr algn="ctr">
                        <a:spcAft>
                          <a:spcPts val="0"/>
                        </a:spcAft>
                      </a:pPr>
                      <a:r>
                        <a:rPr lang="ru-RU" sz="1900" dirty="0">
                          <a:solidFill>
                            <a:schemeClr val="tx1"/>
                          </a:solidFill>
                          <a:effectLst/>
                          <a:latin typeface="+mn-lt"/>
                          <a:cs typeface="Arial" panose="020B0604020202020204" pitchFamily="34" charset="0"/>
                        </a:rPr>
                        <a:t>          Надежда</a:t>
                      </a:r>
                    </a:p>
                    <a:p>
                      <a:pPr algn="ctr">
                        <a:spcAft>
                          <a:spcPts val="0"/>
                        </a:spcAft>
                      </a:pPr>
                      <a:r>
                        <a:rPr lang="ru-RU" sz="1500" b="0" i="1" dirty="0">
                          <a:solidFill>
                            <a:schemeClr val="tx1"/>
                          </a:solidFill>
                          <a:effectLst/>
                          <a:latin typeface="+mn-lt"/>
                          <a:cs typeface="Arial" panose="020B0604020202020204" pitchFamily="34" charset="0"/>
                        </a:rPr>
                        <a:t>           ВНИИКХ</a:t>
                      </a:r>
                      <a:endParaRPr lang="ru-RU" sz="1500" b="0" i="1" dirty="0">
                        <a:solidFill>
                          <a:schemeClr val="tx1"/>
                        </a:solidFill>
                        <a:effectLst/>
                        <a:latin typeface="+mn-lt"/>
                        <a:ea typeface="Times New Roman" panose="02020603050405020304" pitchFamily="18" charset="0"/>
                        <a:cs typeface="Arial" panose="020B0604020202020204" pitchFamily="34" charset="0"/>
                      </a:endParaRPr>
                    </a:p>
                  </a:txBody>
                  <a:tcPr marL="36261" marR="362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500" kern="1200" dirty="0">
                          <a:solidFill>
                            <a:schemeClr val="tx1"/>
                          </a:solidFill>
                          <a:effectLst/>
                          <a:latin typeface="Century Schoolbook" pitchFamily="18" charset="0"/>
                          <a:ea typeface="+mn-ea"/>
                          <a:cs typeface="Arial" panose="020B0604020202020204" pitchFamily="34" charset="0"/>
                        </a:rPr>
                        <a:t>Среднеспелый (05)</a:t>
                      </a:r>
                    </a:p>
                  </a:txBody>
                  <a:tcPr marL="36261" marR="36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55099">
                <a:tc>
                  <a:txBody>
                    <a:bodyPr/>
                    <a:lstStyle/>
                    <a:p>
                      <a:pPr algn="ctr"/>
                      <a:r>
                        <a:rPr lang="ru-RU" sz="1900" b="1" kern="1200" dirty="0">
                          <a:solidFill>
                            <a:schemeClr val="tx1"/>
                          </a:solidFill>
                          <a:effectLst/>
                          <a:latin typeface="+mn-lt"/>
                          <a:ea typeface="+mn-ea"/>
                          <a:cs typeface="Arial" panose="020B0604020202020204" pitchFamily="34" charset="0"/>
                        </a:rPr>
                        <a:t>Кумач</a:t>
                      </a:r>
                    </a:p>
                    <a:p>
                      <a:pPr algn="ctr"/>
                      <a:r>
                        <a:rPr lang="ru-RU" sz="1300" b="0" i="1" kern="1200" dirty="0">
                          <a:solidFill>
                            <a:schemeClr val="tx1"/>
                          </a:solidFill>
                          <a:effectLst/>
                          <a:latin typeface="+mn-lt"/>
                          <a:ea typeface="+mn-ea"/>
                          <a:cs typeface="Arial" panose="020B0604020202020204" pitchFamily="34" charset="0"/>
                        </a:rPr>
                        <a:t> ВНИИКХ</a:t>
                      </a:r>
                    </a:p>
                  </a:txBody>
                  <a:tcPr marL="36261" marR="362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500" kern="1200" dirty="0">
                          <a:solidFill>
                            <a:schemeClr val="tx1"/>
                          </a:solidFill>
                          <a:effectLst/>
                          <a:latin typeface="Century Schoolbook" pitchFamily="18" charset="0"/>
                          <a:ea typeface="+mn-ea"/>
                          <a:cs typeface="Arial" panose="020B0604020202020204" pitchFamily="34" charset="0"/>
                        </a:rPr>
                        <a:t>Среднеспелый (05)</a:t>
                      </a:r>
                    </a:p>
                  </a:txBody>
                  <a:tcPr marL="36261" marR="36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02789">
                <a:tc>
                  <a:txBody>
                    <a:bodyPr/>
                    <a:lstStyle/>
                    <a:p>
                      <a:pPr algn="ctr"/>
                      <a:r>
                        <a:rPr lang="ru-RU" sz="1900" b="1" kern="1200" dirty="0">
                          <a:solidFill>
                            <a:schemeClr val="tx1"/>
                          </a:solidFill>
                          <a:effectLst/>
                          <a:latin typeface="+mn-lt"/>
                          <a:ea typeface="+mn-ea"/>
                          <a:cs typeface="Arial" panose="020B0604020202020204" pitchFamily="34" charset="0"/>
                        </a:rPr>
                        <a:t>Утро </a:t>
                      </a:r>
                    </a:p>
                    <a:p>
                      <a:pPr algn="ctr"/>
                      <a:r>
                        <a:rPr lang="ru-RU" sz="1300" b="0" i="1" kern="1200" dirty="0">
                          <a:solidFill>
                            <a:schemeClr val="tx1"/>
                          </a:solidFill>
                          <a:effectLst/>
                          <a:latin typeface="+mn-lt"/>
                          <a:ea typeface="+mn-ea"/>
                          <a:cs typeface="Arial" panose="020B0604020202020204" pitchFamily="34" charset="0"/>
                        </a:rPr>
                        <a:t> ВНИИКХ</a:t>
                      </a:r>
                    </a:p>
                  </a:txBody>
                  <a:tcPr marL="36261" marR="362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500" kern="1200" dirty="0">
                          <a:solidFill>
                            <a:schemeClr val="tx1"/>
                          </a:solidFill>
                          <a:effectLst/>
                          <a:latin typeface="Century Schoolbook" pitchFamily="18" charset="0"/>
                          <a:ea typeface="+mn-ea"/>
                          <a:cs typeface="Arial" panose="020B0604020202020204" pitchFamily="34" charset="0"/>
                        </a:rPr>
                        <a:t>Среднеспелый (05)</a:t>
                      </a:r>
                    </a:p>
                  </a:txBody>
                  <a:tcPr marL="36261" marR="36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55099">
                <a:tc>
                  <a:txBody>
                    <a:bodyPr/>
                    <a:lstStyle/>
                    <a:p>
                      <a:pPr algn="ctr"/>
                      <a:r>
                        <a:rPr lang="ru-RU" sz="1900" b="1" kern="1200" dirty="0">
                          <a:solidFill>
                            <a:schemeClr val="tx1"/>
                          </a:solidFill>
                          <a:effectLst/>
                          <a:latin typeface="+mn-lt"/>
                          <a:ea typeface="+mn-ea"/>
                          <a:cs typeface="Arial" panose="020B0604020202020204" pitchFamily="34" charset="0"/>
                        </a:rPr>
                        <a:t>Северное сияние</a:t>
                      </a:r>
                    </a:p>
                    <a:p>
                      <a:pPr algn="ctr"/>
                      <a:r>
                        <a:rPr lang="ru-RU" sz="1300" b="0" i="1" kern="1200" dirty="0">
                          <a:solidFill>
                            <a:schemeClr val="tx1"/>
                          </a:solidFill>
                          <a:effectLst/>
                          <a:latin typeface="+mn-lt"/>
                          <a:ea typeface="+mn-ea"/>
                          <a:cs typeface="Arial" panose="020B0604020202020204" pitchFamily="34" charset="0"/>
                        </a:rPr>
                        <a:t> ВНИИКХ</a:t>
                      </a:r>
                    </a:p>
                  </a:txBody>
                  <a:tcPr marL="36261" marR="362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500" kern="1200" dirty="0">
                          <a:solidFill>
                            <a:schemeClr val="tx1"/>
                          </a:solidFill>
                          <a:effectLst/>
                          <a:latin typeface="Century Schoolbook" pitchFamily="18" charset="0"/>
                          <a:ea typeface="+mn-ea"/>
                          <a:cs typeface="Arial" panose="020B0604020202020204" pitchFamily="34" charset="0"/>
                        </a:rPr>
                        <a:t>Среднеспелый (05)</a:t>
                      </a:r>
                    </a:p>
                  </a:txBody>
                  <a:tcPr marL="36261" marR="36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55099">
                <a:tc>
                  <a:txBody>
                    <a:bodyPr/>
                    <a:lstStyle/>
                    <a:p>
                      <a:pPr algn="ctr"/>
                      <a:r>
                        <a:rPr lang="ru-RU" sz="1900" b="1" kern="1200" dirty="0">
                          <a:solidFill>
                            <a:schemeClr val="tx1"/>
                          </a:solidFill>
                          <a:effectLst/>
                          <a:latin typeface="+mn-lt"/>
                          <a:ea typeface="+mn-ea"/>
                          <a:cs typeface="Arial" panose="020B0604020202020204" pitchFamily="34" charset="0"/>
                        </a:rPr>
                        <a:t>Памяти </a:t>
                      </a:r>
                      <a:r>
                        <a:rPr lang="ru-RU" sz="1900" b="1" kern="1200" dirty="0" err="1">
                          <a:solidFill>
                            <a:schemeClr val="tx1"/>
                          </a:solidFill>
                          <a:effectLst/>
                          <a:latin typeface="+mn-lt"/>
                          <a:ea typeface="+mn-ea"/>
                          <a:cs typeface="Arial" panose="020B0604020202020204" pitchFamily="34" charset="0"/>
                        </a:rPr>
                        <a:t>Лорха</a:t>
                      </a:r>
                      <a:endParaRPr lang="ru-RU" sz="1900" b="1" kern="1200" dirty="0">
                        <a:solidFill>
                          <a:schemeClr val="tx1"/>
                        </a:solidFill>
                        <a:effectLst/>
                        <a:latin typeface="+mn-lt"/>
                        <a:ea typeface="+mn-ea"/>
                        <a:cs typeface="Arial" panose="020B0604020202020204" pitchFamily="34" charset="0"/>
                      </a:endParaRPr>
                    </a:p>
                    <a:p>
                      <a:pPr algn="ctr"/>
                      <a:r>
                        <a:rPr lang="ru-RU" sz="1300" b="0" i="1" kern="1200" dirty="0">
                          <a:solidFill>
                            <a:schemeClr val="tx1"/>
                          </a:solidFill>
                          <a:effectLst/>
                          <a:latin typeface="+mn-lt"/>
                          <a:ea typeface="+mn-ea"/>
                          <a:cs typeface="Arial" panose="020B0604020202020204" pitchFamily="34" charset="0"/>
                        </a:rPr>
                        <a:t>ВНИИКХ</a:t>
                      </a:r>
                    </a:p>
                  </a:txBody>
                  <a:tcPr marL="36261" marR="362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500" kern="1200" dirty="0">
                          <a:solidFill>
                            <a:schemeClr val="tx1"/>
                          </a:solidFill>
                          <a:effectLst/>
                          <a:latin typeface="Century Schoolbook" pitchFamily="18" charset="0"/>
                          <a:ea typeface="+mn-ea"/>
                          <a:cs typeface="Arial" panose="020B0604020202020204" pitchFamily="34" charset="0"/>
                        </a:rPr>
                        <a:t>Среднеспелый  (05) </a:t>
                      </a:r>
                    </a:p>
                  </a:txBody>
                  <a:tcPr marL="36261" marR="36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55099">
                <a:tc>
                  <a:txBody>
                    <a:bodyPr/>
                    <a:lstStyle/>
                    <a:p>
                      <a:pPr algn="ctr"/>
                      <a:r>
                        <a:rPr lang="ru-RU" sz="1900" b="1" kern="1200" dirty="0">
                          <a:solidFill>
                            <a:schemeClr val="tx1"/>
                          </a:solidFill>
                          <a:effectLst/>
                          <a:latin typeface="+mn-lt"/>
                          <a:ea typeface="+mn-ea"/>
                          <a:cs typeface="Arial" panose="020B0604020202020204" pitchFamily="34" charset="0"/>
                        </a:rPr>
                        <a:t>Вектор </a:t>
                      </a:r>
                    </a:p>
                    <a:p>
                      <a:pPr algn="ctr"/>
                      <a:r>
                        <a:rPr lang="ru-RU" sz="1300" b="0" i="1" kern="1200" dirty="0">
                          <a:solidFill>
                            <a:schemeClr val="tx1"/>
                          </a:solidFill>
                          <a:effectLst/>
                          <a:latin typeface="+mn-lt"/>
                          <a:ea typeface="+mn-ea"/>
                          <a:cs typeface="Arial" panose="020B0604020202020204" pitchFamily="34" charset="0"/>
                        </a:rPr>
                        <a:t>ВНИИКХ</a:t>
                      </a:r>
                    </a:p>
                  </a:txBody>
                  <a:tcPr marL="36261" marR="362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500" kern="1200" dirty="0">
                          <a:solidFill>
                            <a:schemeClr val="tx1"/>
                          </a:solidFill>
                          <a:effectLst/>
                          <a:latin typeface="Century Schoolbook" pitchFamily="18" charset="0"/>
                          <a:ea typeface="+mn-ea"/>
                          <a:cs typeface="Arial" panose="020B0604020202020204" pitchFamily="34" charset="0"/>
                        </a:rPr>
                        <a:t>Среднеспелый  (05) </a:t>
                      </a:r>
                    </a:p>
                  </a:txBody>
                  <a:tcPr marL="36261" marR="36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55099">
                <a:tc>
                  <a:txBody>
                    <a:bodyPr/>
                    <a:lstStyle/>
                    <a:p>
                      <a:pPr algn="ctr"/>
                      <a:r>
                        <a:rPr lang="ru-RU" sz="1900" b="1" kern="1200" dirty="0">
                          <a:solidFill>
                            <a:schemeClr val="tx1"/>
                          </a:solidFill>
                          <a:effectLst/>
                          <a:latin typeface="+mn-lt"/>
                          <a:ea typeface="+mn-ea"/>
                          <a:cs typeface="Arial" panose="020B0604020202020204" pitchFamily="34" charset="0"/>
                        </a:rPr>
                        <a:t>Барин </a:t>
                      </a:r>
                      <a:r>
                        <a:rPr lang="ru-RU" sz="1300" b="0" i="1" kern="1200" dirty="0">
                          <a:solidFill>
                            <a:schemeClr val="tx1"/>
                          </a:solidFill>
                          <a:effectLst/>
                          <a:latin typeface="+mn-lt"/>
                          <a:ea typeface="+mn-ea"/>
                          <a:cs typeface="Arial" panose="020B0604020202020204" pitchFamily="34" charset="0"/>
                        </a:rPr>
                        <a:t>ВНИИКХ</a:t>
                      </a:r>
                    </a:p>
                  </a:txBody>
                  <a:tcPr marL="36261" marR="362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ru-RU" sz="1500" kern="1200" dirty="0">
                          <a:solidFill>
                            <a:schemeClr val="tx1"/>
                          </a:solidFill>
                          <a:effectLst/>
                          <a:latin typeface="Century Schoolbook" pitchFamily="18" charset="0"/>
                          <a:ea typeface="+mn-ea"/>
                          <a:cs typeface="Arial" panose="020B0604020202020204" pitchFamily="34" charset="0"/>
                        </a:rPr>
                        <a:t>Среднеспелый  (05) </a:t>
                      </a:r>
                    </a:p>
                  </a:txBody>
                  <a:tcPr marL="36261" marR="36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pic>
        <p:nvPicPr>
          <p:cNvPr id="38922" name="Picture 10" descr="Чароит"/>
          <p:cNvPicPr>
            <a:picLocks noChangeAspect="1" noChangeArrowheads="1"/>
          </p:cNvPicPr>
          <p:nvPr/>
        </p:nvPicPr>
        <p:blipFill>
          <a:blip r:embed="rId2" cstate="print"/>
          <a:srcRect/>
          <a:stretch>
            <a:fillRect/>
          </a:stretch>
        </p:blipFill>
        <p:spPr bwMode="auto">
          <a:xfrm>
            <a:off x="431371" y="2276873"/>
            <a:ext cx="550796" cy="550796"/>
          </a:xfrm>
          <a:prstGeom prst="rect">
            <a:avLst/>
          </a:prstGeom>
          <a:noFill/>
        </p:spPr>
      </p:pic>
      <p:pic>
        <p:nvPicPr>
          <p:cNvPr id="38928" name="Picture 16" descr="Ред Скарлет (Red Scarlett)"/>
          <p:cNvPicPr>
            <a:picLocks noChangeAspect="1" noChangeArrowheads="1"/>
          </p:cNvPicPr>
          <p:nvPr/>
        </p:nvPicPr>
        <p:blipFill>
          <a:blip r:embed="rId3" cstate="print"/>
          <a:srcRect/>
          <a:stretch>
            <a:fillRect/>
          </a:stretch>
        </p:blipFill>
        <p:spPr bwMode="auto">
          <a:xfrm>
            <a:off x="431371" y="3717032"/>
            <a:ext cx="526256" cy="526256"/>
          </a:xfrm>
          <a:prstGeom prst="rect">
            <a:avLst/>
          </a:prstGeom>
          <a:noFill/>
        </p:spPr>
      </p:pic>
      <p:pic>
        <p:nvPicPr>
          <p:cNvPr id="38944" name="Picture 32" descr="http://www.kartofel.org/cultivars/images/sorta_photo/sorta008n.jpg"/>
          <p:cNvPicPr>
            <a:picLocks noChangeAspect="1" noChangeArrowheads="1"/>
          </p:cNvPicPr>
          <p:nvPr/>
        </p:nvPicPr>
        <p:blipFill>
          <a:blip r:embed="rId4" cstate="print"/>
          <a:srcRect/>
          <a:stretch>
            <a:fillRect/>
          </a:stretch>
        </p:blipFill>
        <p:spPr bwMode="auto">
          <a:xfrm>
            <a:off x="5807969" y="1316766"/>
            <a:ext cx="825319" cy="527025"/>
          </a:xfrm>
          <a:prstGeom prst="rect">
            <a:avLst/>
          </a:prstGeom>
          <a:noFill/>
        </p:spPr>
      </p:pic>
      <p:pic>
        <p:nvPicPr>
          <p:cNvPr id="38952" name="Picture 40" descr="http://www.kartofel.org/cultivars/images/sorta_photo/sorta073n.jpg"/>
          <p:cNvPicPr>
            <a:picLocks noChangeAspect="1" noChangeArrowheads="1"/>
          </p:cNvPicPr>
          <p:nvPr/>
        </p:nvPicPr>
        <p:blipFill>
          <a:blip r:embed="rId5" cstate="print"/>
          <a:srcRect/>
          <a:stretch>
            <a:fillRect/>
          </a:stretch>
        </p:blipFill>
        <p:spPr bwMode="auto">
          <a:xfrm>
            <a:off x="527382" y="3044957"/>
            <a:ext cx="480053" cy="310435"/>
          </a:xfrm>
          <a:prstGeom prst="rect">
            <a:avLst/>
          </a:prstGeom>
          <a:noFill/>
        </p:spPr>
      </p:pic>
      <p:pic>
        <p:nvPicPr>
          <p:cNvPr id="38954" name="Picture 42" descr="http://www.kartofel.org/cultivars/images/sorta_photo/res.jpg"/>
          <p:cNvPicPr>
            <a:picLocks noChangeAspect="1" noChangeArrowheads="1"/>
          </p:cNvPicPr>
          <p:nvPr/>
        </p:nvPicPr>
        <p:blipFill>
          <a:blip r:embed="rId6" cstate="print"/>
          <a:srcRect/>
          <a:stretch>
            <a:fillRect/>
          </a:stretch>
        </p:blipFill>
        <p:spPr bwMode="auto">
          <a:xfrm>
            <a:off x="5999990" y="2948947"/>
            <a:ext cx="755889" cy="512631"/>
          </a:xfrm>
          <a:prstGeom prst="rect">
            <a:avLst/>
          </a:prstGeom>
          <a:noFill/>
        </p:spPr>
      </p:pic>
      <p:pic>
        <p:nvPicPr>
          <p:cNvPr id="38958" name="Picture 46" descr="Evolution nestje met doorsnee"/>
          <p:cNvPicPr>
            <a:picLocks noChangeAspect="1" noChangeArrowheads="1"/>
          </p:cNvPicPr>
          <p:nvPr/>
        </p:nvPicPr>
        <p:blipFill>
          <a:blip r:embed="rId7" cstate="print"/>
          <a:srcRect/>
          <a:stretch>
            <a:fillRect/>
          </a:stretch>
        </p:blipFill>
        <p:spPr bwMode="auto">
          <a:xfrm>
            <a:off x="5807968" y="2180862"/>
            <a:ext cx="929941" cy="508561"/>
          </a:xfrm>
          <a:prstGeom prst="rect">
            <a:avLst/>
          </a:prstGeom>
          <a:noFill/>
        </p:spPr>
      </p:pic>
      <p:pic>
        <p:nvPicPr>
          <p:cNvPr id="38962" name="Picture 50" descr="картофель метеор описание сорта фото отзывы"/>
          <p:cNvPicPr>
            <a:picLocks noChangeAspect="1" noChangeArrowheads="1"/>
          </p:cNvPicPr>
          <p:nvPr/>
        </p:nvPicPr>
        <p:blipFill>
          <a:blip r:embed="rId8" cstate="print"/>
          <a:srcRect/>
          <a:stretch>
            <a:fillRect/>
          </a:stretch>
        </p:blipFill>
        <p:spPr bwMode="auto">
          <a:xfrm>
            <a:off x="431371" y="1604798"/>
            <a:ext cx="768085" cy="524417"/>
          </a:xfrm>
          <a:prstGeom prst="rect">
            <a:avLst/>
          </a:prstGeom>
          <a:noFill/>
        </p:spPr>
      </p:pic>
      <p:pic>
        <p:nvPicPr>
          <p:cNvPr id="23554" name="Picture 2" descr="Сорт картофеля «Северное сияние» – описание и фото"/>
          <p:cNvPicPr>
            <a:picLocks noChangeAspect="1" noChangeArrowheads="1"/>
          </p:cNvPicPr>
          <p:nvPr/>
        </p:nvPicPr>
        <p:blipFill>
          <a:blip r:embed="rId9" cstate="print"/>
          <a:srcRect/>
          <a:stretch>
            <a:fillRect/>
          </a:stretch>
        </p:blipFill>
        <p:spPr bwMode="auto">
          <a:xfrm>
            <a:off x="5807968" y="3717033"/>
            <a:ext cx="823739" cy="554303"/>
          </a:xfrm>
          <a:prstGeom prst="rect">
            <a:avLst/>
          </a:prstGeom>
          <a:noFill/>
        </p:spPr>
      </p:pic>
      <p:pic>
        <p:nvPicPr>
          <p:cNvPr id="2" name="Рисунок 1"/>
          <p:cNvPicPr>
            <a:picLocks noChangeAspect="1"/>
          </p:cNvPicPr>
          <p:nvPr/>
        </p:nvPicPr>
        <p:blipFill>
          <a:blip r:embed="rId10" cstate="print"/>
          <a:stretch>
            <a:fillRect/>
          </a:stretch>
        </p:blipFill>
        <p:spPr>
          <a:xfrm>
            <a:off x="367002" y="4379462"/>
            <a:ext cx="717657" cy="574125"/>
          </a:xfrm>
          <a:prstGeom prst="rect">
            <a:avLst/>
          </a:prstGeom>
        </p:spPr>
      </p:pic>
      <p:pic>
        <p:nvPicPr>
          <p:cNvPr id="3" name="Рисунок 2"/>
          <p:cNvPicPr>
            <a:picLocks noChangeAspect="1"/>
          </p:cNvPicPr>
          <p:nvPr/>
        </p:nvPicPr>
        <p:blipFill>
          <a:blip r:embed="rId11" cstate="print"/>
          <a:stretch>
            <a:fillRect/>
          </a:stretch>
        </p:blipFill>
        <p:spPr>
          <a:xfrm>
            <a:off x="504402" y="5282602"/>
            <a:ext cx="695055" cy="695055"/>
          </a:xfrm>
          <a:prstGeom prst="rect">
            <a:avLst/>
          </a:prstGeom>
        </p:spPr>
      </p:pic>
      <p:pic>
        <p:nvPicPr>
          <p:cNvPr id="8" name="Рисунок 7"/>
          <p:cNvPicPr>
            <a:picLocks noChangeAspect="1"/>
          </p:cNvPicPr>
          <p:nvPr/>
        </p:nvPicPr>
        <p:blipFill>
          <a:blip r:embed="rId12" cstate="print"/>
          <a:stretch>
            <a:fillRect/>
          </a:stretch>
        </p:blipFill>
        <p:spPr>
          <a:xfrm>
            <a:off x="527382" y="1030672"/>
            <a:ext cx="557277" cy="539216"/>
          </a:xfrm>
          <a:prstGeom prst="rect">
            <a:avLst/>
          </a:prstGeom>
        </p:spPr>
      </p:pic>
      <p:pic>
        <p:nvPicPr>
          <p:cNvPr id="9" name="Рисунок 8"/>
          <p:cNvPicPr>
            <a:picLocks noChangeAspect="1"/>
          </p:cNvPicPr>
          <p:nvPr/>
        </p:nvPicPr>
        <p:blipFill>
          <a:blip r:embed="rId13" cstate="print"/>
          <a:stretch>
            <a:fillRect/>
          </a:stretch>
        </p:blipFill>
        <p:spPr>
          <a:xfrm>
            <a:off x="5844637" y="5134180"/>
            <a:ext cx="1066592" cy="614957"/>
          </a:xfrm>
          <a:prstGeom prst="rect">
            <a:avLst/>
          </a:prstGeom>
        </p:spPr>
      </p:pic>
      <p:pic>
        <p:nvPicPr>
          <p:cNvPr id="10" name="Рисунок 9"/>
          <p:cNvPicPr>
            <a:picLocks noChangeAspect="1"/>
          </p:cNvPicPr>
          <p:nvPr/>
        </p:nvPicPr>
        <p:blipFill>
          <a:blip r:embed="rId14" cstate="print"/>
          <a:stretch>
            <a:fillRect/>
          </a:stretch>
        </p:blipFill>
        <p:spPr>
          <a:xfrm>
            <a:off x="5897704" y="5902332"/>
            <a:ext cx="799637" cy="599728"/>
          </a:xfrm>
          <a:prstGeom prst="rect">
            <a:avLst/>
          </a:prstGeom>
        </p:spPr>
      </p:pic>
      <p:pic>
        <p:nvPicPr>
          <p:cNvPr id="11" name="Рисунок 10"/>
          <p:cNvPicPr>
            <a:picLocks noChangeAspect="1"/>
          </p:cNvPicPr>
          <p:nvPr/>
        </p:nvPicPr>
        <p:blipFill>
          <a:blip r:embed="rId15" cstate="print"/>
          <a:stretch>
            <a:fillRect/>
          </a:stretch>
        </p:blipFill>
        <p:spPr>
          <a:xfrm>
            <a:off x="5986923" y="4375337"/>
            <a:ext cx="644784" cy="644784"/>
          </a:xfrm>
          <a:prstGeom prst="rect">
            <a:avLst/>
          </a:prstGeom>
        </p:spPr>
      </p:pic>
      <p:pic>
        <p:nvPicPr>
          <p:cNvPr id="13" name="Рисунок 12"/>
          <p:cNvPicPr>
            <a:picLocks noChangeAspect="1"/>
          </p:cNvPicPr>
          <p:nvPr/>
        </p:nvPicPr>
        <p:blipFill>
          <a:blip r:embed="rId16" cstate="print"/>
          <a:stretch>
            <a:fillRect/>
          </a:stretch>
        </p:blipFill>
        <p:spPr>
          <a:xfrm>
            <a:off x="431372" y="6047002"/>
            <a:ext cx="653288" cy="447969"/>
          </a:xfrm>
          <a:prstGeom prst="rect">
            <a:avLst/>
          </a:prstGeom>
        </p:spPr>
      </p:pic>
      <p:sp>
        <p:nvSpPr>
          <p:cNvPr id="21" name="Заголовок 20"/>
          <p:cNvSpPr>
            <a:spLocks noGrp="1"/>
          </p:cNvSpPr>
          <p:nvPr>
            <p:ph type="title"/>
          </p:nvPr>
        </p:nvSpPr>
        <p:spPr>
          <a:xfrm>
            <a:off x="476062" y="0"/>
            <a:ext cx="10515600" cy="769545"/>
          </a:xfrm>
        </p:spPr>
        <p:txBody>
          <a:bodyPr/>
          <a:lstStyle/>
          <a:p>
            <a:pPr algn="ctr"/>
            <a:r>
              <a:rPr lang="ru-RU" b="1" dirty="0">
                <a:latin typeface="Times New Roman" pitchFamily="18" charset="0"/>
                <a:cs typeface="Times New Roman" pitchFamily="18" charset="0"/>
              </a:rPr>
              <a:t>Объекты исследований</a:t>
            </a:r>
          </a:p>
        </p:txBody>
      </p:sp>
    </p:spTree>
    <p:extLst>
      <p:ext uri="{BB962C8B-B14F-4D97-AF65-F5344CB8AC3E}">
        <p14:creationId xmlns:p14="http://schemas.microsoft.com/office/powerpoint/2010/main" val="2825821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DB658B-D054-4202-A6C6-F34C411AE940}"/>
              </a:ext>
            </a:extLst>
          </p:cNvPr>
          <p:cNvSpPr>
            <a:spLocks noGrp="1"/>
          </p:cNvSpPr>
          <p:nvPr>
            <p:ph type="title"/>
          </p:nvPr>
        </p:nvSpPr>
        <p:spPr>
          <a:xfrm>
            <a:off x="838200" y="152401"/>
            <a:ext cx="10515600" cy="591670"/>
          </a:xfrm>
        </p:spPr>
        <p:txBody>
          <a:bodyPr>
            <a:normAutofit fontScale="90000"/>
          </a:bodyPr>
          <a:lstStyle/>
          <a:p>
            <a:pPr algn="ctr"/>
            <a:r>
              <a:rPr lang="ru-RU" b="1" dirty="0">
                <a:latin typeface="Times New Roman" panose="02020603050405020304" pitchFamily="18" charset="0"/>
                <a:cs typeface="Times New Roman" panose="02020603050405020304" pitchFamily="18" charset="0"/>
              </a:rPr>
              <a:t>Схема опытов </a:t>
            </a:r>
          </a:p>
        </p:txBody>
      </p:sp>
      <p:sp>
        <p:nvSpPr>
          <p:cNvPr id="3" name="Объект 2">
            <a:extLst>
              <a:ext uri="{FF2B5EF4-FFF2-40B4-BE49-F238E27FC236}">
                <a16:creationId xmlns:a16="http://schemas.microsoft.com/office/drawing/2014/main" id="{5976CB33-40D8-4DC3-A4F0-0DE891D55783}"/>
              </a:ext>
            </a:extLst>
          </p:cNvPr>
          <p:cNvSpPr>
            <a:spLocks noGrp="1"/>
          </p:cNvSpPr>
          <p:nvPr>
            <p:ph idx="1"/>
          </p:nvPr>
        </p:nvSpPr>
        <p:spPr>
          <a:xfrm>
            <a:off x="412375" y="1102658"/>
            <a:ext cx="11483789" cy="5513295"/>
          </a:xfrm>
        </p:spPr>
        <p:txBody>
          <a:bodyPr>
            <a:normAutofit fontScale="85000" lnSpcReduction="20000"/>
          </a:bodyPr>
          <a:lstStyle/>
          <a:p>
            <a:pPr marL="0" indent="0">
              <a:buNone/>
            </a:pPr>
            <a:r>
              <a:rPr lang="ru-RU" b="1" dirty="0">
                <a:latin typeface="Times New Roman" panose="02020603050405020304" pitchFamily="18" charset="0"/>
                <a:cs typeface="Times New Roman" panose="02020603050405020304" pitchFamily="18" charset="0"/>
              </a:rPr>
              <a:t>Опыт 1</a:t>
            </a:r>
            <a:r>
              <a:rPr lang="ru-RU" dirty="0">
                <a:latin typeface="Times New Roman" panose="02020603050405020304" pitchFamily="18" charset="0"/>
                <a:cs typeface="Times New Roman" panose="02020603050405020304" pitchFamily="18" charset="0"/>
              </a:rPr>
              <a:t>. Адаптация сортов картофеля разных </a:t>
            </a:r>
            <a:r>
              <a:rPr lang="ru-RU" dirty="0" err="1">
                <a:latin typeface="Times New Roman" panose="02020603050405020304" pitchFamily="18" charset="0"/>
                <a:cs typeface="Times New Roman" panose="02020603050405020304" pitchFamily="18" charset="0"/>
              </a:rPr>
              <a:t>экоморфотипов</a:t>
            </a:r>
            <a:r>
              <a:rPr lang="ru-RU" dirty="0">
                <a:latin typeface="Times New Roman" panose="02020603050405020304" pitchFamily="18" charset="0"/>
                <a:cs typeface="Times New Roman" panose="02020603050405020304" pitchFamily="18" charset="0"/>
              </a:rPr>
              <a:t> к изменяющимся климатическим условиям. Объекты исследований сорта картофеля разных групп спелости: Метеор, Чароит (очень ранние); Жуковский ранний, Ред </a:t>
            </a:r>
            <a:r>
              <a:rPr lang="ru-RU" dirty="0" err="1">
                <a:latin typeface="Times New Roman" panose="02020603050405020304" pitchFamily="18" charset="0"/>
                <a:cs typeface="Times New Roman" panose="02020603050405020304" pitchFamily="18" charset="0"/>
              </a:rPr>
              <a:t>скарлетт</a:t>
            </a:r>
            <a:r>
              <a:rPr lang="ru-RU" dirty="0">
                <a:latin typeface="Times New Roman" panose="02020603050405020304" pitchFamily="18" charset="0"/>
                <a:cs typeface="Times New Roman" panose="02020603050405020304" pitchFamily="18" charset="0"/>
              </a:rPr>
              <a:t>, Снегирь (раннеспелые); Красавчик, Брянский деликатес (среднеранние); Кумач, Надежда, Утро, Ресурс, Северное сияние, Вектор, Памяти </a:t>
            </a:r>
            <a:r>
              <a:rPr lang="ru-RU" dirty="0" err="1">
                <a:latin typeface="Times New Roman" panose="02020603050405020304" pitchFamily="18" charset="0"/>
                <a:cs typeface="Times New Roman" panose="02020603050405020304" pitchFamily="18" charset="0"/>
              </a:rPr>
              <a:t>Лорха</a:t>
            </a:r>
            <a:r>
              <a:rPr lang="ru-RU" dirty="0">
                <a:latin typeface="Times New Roman" panose="02020603050405020304" pitchFamily="18" charset="0"/>
                <a:cs typeface="Times New Roman" panose="02020603050405020304" pitchFamily="18" charset="0"/>
              </a:rPr>
              <a:t> (среднеспелые). Растения различались по особенностям архитектоники растений, габитусу, типу куста, ширине и толщине листовой пластинки, ее рассеченности, интенсивности окраски, особенностям донорно-акцепторных отношений. </a:t>
            </a:r>
          </a:p>
          <a:p>
            <a:pPr marL="0" indent="0">
              <a:buNone/>
            </a:pPr>
            <a:r>
              <a:rPr lang="ru-RU" b="1" dirty="0">
                <a:latin typeface="Times New Roman" panose="02020603050405020304" pitchFamily="18" charset="0"/>
                <a:cs typeface="Times New Roman" panose="02020603050405020304" pitchFamily="18" charset="0"/>
              </a:rPr>
              <a:t>Опыт 2</a:t>
            </a:r>
            <a:r>
              <a:rPr lang="ru-RU" dirty="0">
                <a:latin typeface="Times New Roman" panose="02020603050405020304" pitchFamily="18" charset="0"/>
                <a:cs typeface="Times New Roman" panose="02020603050405020304" pitchFamily="18" charset="0"/>
              </a:rPr>
              <a:t>. Особенности формирования продуктивности картофеля, основанные на управлении величиной площади питания и размером семенной фракции. Фактор А – сорт: А</a:t>
            </a:r>
            <a:r>
              <a:rPr lang="ru-RU" sz="1300" dirty="0">
                <a:latin typeface="Times New Roman" panose="02020603050405020304" pitchFamily="18" charset="0"/>
                <a:cs typeface="Times New Roman" panose="02020603050405020304" pitchFamily="18" charset="0"/>
              </a:rPr>
              <a:t>1</a:t>
            </a:r>
            <a:r>
              <a:rPr lang="ru-RU" dirty="0">
                <a:latin typeface="Times New Roman" panose="02020603050405020304" pitchFamily="18" charset="0"/>
                <a:cs typeface="Times New Roman" panose="02020603050405020304" pitchFamily="18" charset="0"/>
              </a:rPr>
              <a:t>- Утро, А</a:t>
            </a:r>
            <a:r>
              <a:rPr lang="ru-RU" sz="1600" dirty="0">
                <a:latin typeface="Times New Roman" panose="02020603050405020304" pitchFamily="18" charset="0"/>
                <a:cs typeface="Times New Roman" panose="02020603050405020304" pitchFamily="18" charset="0"/>
              </a:rPr>
              <a:t>2</a:t>
            </a:r>
            <a:r>
              <a:rPr lang="ru-RU" dirty="0">
                <a:latin typeface="Times New Roman" panose="02020603050405020304" pitchFamily="18" charset="0"/>
                <a:cs typeface="Times New Roman" panose="02020603050405020304" pitchFamily="18" charset="0"/>
              </a:rPr>
              <a:t>- Ред Скарлетт, A</a:t>
            </a:r>
            <a:r>
              <a:rPr lang="ru-RU" sz="1600" dirty="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 Метеор Фактор В – размер клубня по поперечному диаметру, мм: 35; 40; 45; 50 Фактор С - площадь питания растения, м</a:t>
            </a:r>
            <a:r>
              <a:rPr lang="ru-RU" sz="3300" dirty="0">
                <a:latin typeface="Times New Roman" panose="02020603050405020304" pitchFamily="18" charset="0"/>
                <a:cs typeface="Times New Roman" panose="02020603050405020304" pitchFamily="18" charset="0"/>
              </a:rPr>
              <a:t>2</a:t>
            </a:r>
            <a:r>
              <a:rPr lang="ru-RU" dirty="0">
                <a:latin typeface="Times New Roman" panose="02020603050405020304" pitchFamily="18" charset="0"/>
                <a:cs typeface="Times New Roman" panose="02020603050405020304" pitchFamily="18" charset="0"/>
              </a:rPr>
              <a:t> : 75x20; 75x25; 75x30; 75x35. </a:t>
            </a:r>
          </a:p>
          <a:p>
            <a:pPr marL="0" indent="0">
              <a:buNone/>
            </a:pPr>
            <a:r>
              <a:rPr lang="ru-RU" b="1" dirty="0">
                <a:latin typeface="Times New Roman" panose="02020603050405020304" pitchFamily="18" charset="0"/>
                <a:cs typeface="Times New Roman" panose="02020603050405020304" pitchFamily="18" charset="0"/>
              </a:rPr>
              <a:t>Опыт 3</a:t>
            </a:r>
            <a:r>
              <a:rPr lang="ru-RU" dirty="0">
                <a:latin typeface="Times New Roman" panose="02020603050405020304" pitchFamily="18" charset="0"/>
                <a:cs typeface="Times New Roman" panose="02020603050405020304" pitchFamily="18" charset="0"/>
              </a:rPr>
              <a:t>. Управление продукционным процессом картофеля при применении органоминеральных удобрений и биостимуляторов роста Фактор А - сорт картофеля: А</a:t>
            </a:r>
            <a:r>
              <a:rPr lang="ru-RU" sz="1600" dirty="0">
                <a:latin typeface="Times New Roman" panose="02020603050405020304" pitchFamily="18" charset="0"/>
                <a:cs typeface="Times New Roman" panose="02020603050405020304" pitchFamily="18" charset="0"/>
              </a:rPr>
              <a:t>1</a:t>
            </a:r>
            <a:r>
              <a:rPr lang="ru-RU" dirty="0">
                <a:latin typeface="Times New Roman" panose="02020603050405020304" pitchFamily="18" charset="0"/>
                <a:cs typeface="Times New Roman" panose="02020603050405020304" pitchFamily="18" charset="0"/>
              </a:rPr>
              <a:t>- Жуковский ранний, А</a:t>
            </a:r>
            <a:r>
              <a:rPr lang="ru-RU" sz="1600" dirty="0">
                <a:latin typeface="Times New Roman" panose="02020603050405020304" pitchFamily="18" charset="0"/>
                <a:cs typeface="Times New Roman" panose="02020603050405020304" pitchFamily="18" charset="0"/>
              </a:rPr>
              <a:t>2</a:t>
            </a:r>
            <a:r>
              <a:rPr lang="ru-RU" dirty="0">
                <a:latin typeface="Times New Roman" panose="02020603050405020304" pitchFamily="18" charset="0"/>
                <a:cs typeface="Times New Roman" panose="02020603050405020304" pitchFamily="18" charset="0"/>
              </a:rPr>
              <a:t>- Снегирь, А</a:t>
            </a:r>
            <a:r>
              <a:rPr lang="ru-RU" sz="1900" dirty="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 Красавчик, А</a:t>
            </a:r>
            <a:r>
              <a:rPr lang="ru-RU" sz="1600" dirty="0">
                <a:latin typeface="Times New Roman" panose="02020603050405020304" pitchFamily="18" charset="0"/>
                <a:cs typeface="Times New Roman" panose="02020603050405020304" pitchFamily="18" charset="0"/>
              </a:rPr>
              <a:t>4</a:t>
            </a:r>
            <a:r>
              <a:rPr lang="ru-RU" dirty="0">
                <a:latin typeface="Times New Roman" panose="02020603050405020304" pitchFamily="18" charset="0"/>
                <a:cs typeface="Times New Roman" panose="02020603050405020304" pitchFamily="18" charset="0"/>
              </a:rPr>
              <a:t>- Кумач Фактор В – стимуляторы роста (мл/га, г/га): B</a:t>
            </a:r>
            <a:r>
              <a:rPr lang="ru-RU" sz="1600" dirty="0">
                <a:latin typeface="Times New Roman" panose="02020603050405020304" pitchFamily="18" charset="0"/>
                <a:cs typeface="Times New Roman" panose="02020603050405020304" pitchFamily="18" charset="0"/>
              </a:rPr>
              <a:t>1</a:t>
            </a:r>
            <a:r>
              <a:rPr lang="ru-RU" dirty="0">
                <a:latin typeface="Times New Roman" panose="02020603050405020304" pitchFamily="18" charset="0"/>
                <a:cs typeface="Times New Roman" panose="02020603050405020304" pitchFamily="18" charset="0"/>
              </a:rPr>
              <a:t> – контроль (обработка водой); B</a:t>
            </a:r>
            <a:r>
              <a:rPr lang="ru-RU" sz="1600" dirty="0">
                <a:latin typeface="Times New Roman" panose="02020603050405020304" pitchFamily="18" charset="0"/>
                <a:cs typeface="Times New Roman" panose="02020603050405020304" pitchFamily="18" charset="0"/>
              </a:rPr>
              <a:t>2</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ЭкоТеррин</a:t>
            </a:r>
            <a:r>
              <a:rPr lang="ru-RU" dirty="0">
                <a:latin typeface="Times New Roman" panose="02020603050405020304" pitchFamily="18" charset="0"/>
                <a:cs typeface="Times New Roman" panose="02020603050405020304" pitchFamily="18" charset="0"/>
              </a:rPr>
              <a:t> (1,5л/га); B</a:t>
            </a:r>
            <a:r>
              <a:rPr lang="ru-RU" sz="1600" dirty="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-Зеребра Агро (75 мл/га), B</a:t>
            </a:r>
            <a:r>
              <a:rPr lang="ru-RU" sz="1900" dirty="0">
                <a:latin typeface="Times New Roman" panose="02020603050405020304" pitchFamily="18" charset="0"/>
                <a:cs typeface="Times New Roman" panose="02020603050405020304" pitchFamily="18" charset="0"/>
              </a:rPr>
              <a:t>4</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Эпин</a:t>
            </a:r>
            <a:r>
              <a:rPr lang="ru-RU" dirty="0">
                <a:latin typeface="Times New Roman" panose="02020603050405020304" pitchFamily="18" charset="0"/>
                <a:cs typeface="Times New Roman" panose="02020603050405020304" pitchFamily="18" charset="0"/>
              </a:rPr>
              <a:t> – Экстра (80 мл/га), B</a:t>
            </a:r>
            <a:r>
              <a:rPr lang="ru-RU" sz="1400" dirty="0">
                <a:latin typeface="Times New Roman" panose="02020603050405020304" pitchFamily="18" charset="0"/>
                <a:cs typeface="Times New Roman" panose="02020603050405020304" pitchFamily="18" charset="0"/>
              </a:rPr>
              <a:t>5</a:t>
            </a:r>
            <a:r>
              <a:rPr lang="ru-RU" dirty="0">
                <a:latin typeface="Times New Roman" panose="02020603050405020304" pitchFamily="18" charset="0"/>
                <a:cs typeface="Times New Roman" panose="02020603050405020304" pitchFamily="18" charset="0"/>
              </a:rPr>
              <a:t>-Cavita </a:t>
            </a:r>
            <a:r>
              <a:rPr lang="ru-RU" dirty="0" err="1">
                <a:latin typeface="Times New Roman" panose="02020603050405020304" pitchFamily="18" charset="0"/>
                <a:cs typeface="Times New Roman" panose="02020603050405020304" pitchFamily="18" charset="0"/>
              </a:rPr>
              <a:t>biocomplex</a:t>
            </a:r>
            <a:r>
              <a:rPr lang="ru-RU" dirty="0">
                <a:latin typeface="Times New Roman" panose="02020603050405020304" pitchFamily="18" charset="0"/>
                <a:cs typeface="Times New Roman" panose="02020603050405020304" pitchFamily="18" charset="0"/>
              </a:rPr>
              <a:t> (3 л/га).</a:t>
            </a:r>
          </a:p>
        </p:txBody>
      </p:sp>
      <p:sp>
        <p:nvSpPr>
          <p:cNvPr id="4" name="TextBox 3">
            <a:extLst>
              <a:ext uri="{FF2B5EF4-FFF2-40B4-BE49-F238E27FC236}">
                <a16:creationId xmlns:a16="http://schemas.microsoft.com/office/drawing/2014/main" id="{632FF357-8391-469D-B0A4-FA68BCD640BA}"/>
              </a:ext>
            </a:extLst>
          </p:cNvPr>
          <p:cNvSpPr txBox="1"/>
          <p:nvPr/>
        </p:nvSpPr>
        <p:spPr>
          <a:xfrm>
            <a:off x="10957756" y="219203"/>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11</a:t>
            </a:r>
          </a:p>
        </p:txBody>
      </p:sp>
    </p:spTree>
    <p:extLst>
      <p:ext uri="{BB962C8B-B14F-4D97-AF65-F5344CB8AC3E}">
        <p14:creationId xmlns:p14="http://schemas.microsoft.com/office/powerpoint/2010/main" val="857893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E8C888-60DF-48FC-9499-30438C94F1F9}"/>
              </a:ext>
            </a:extLst>
          </p:cNvPr>
          <p:cNvSpPr>
            <a:spLocks noGrp="1"/>
          </p:cNvSpPr>
          <p:nvPr>
            <p:ph type="title"/>
          </p:nvPr>
        </p:nvSpPr>
        <p:spPr>
          <a:xfrm>
            <a:off x="838200" y="62753"/>
            <a:ext cx="10515600" cy="842682"/>
          </a:xfrm>
        </p:spPr>
        <p:txBody>
          <a:bodyPr>
            <a:noAutofit/>
          </a:bodyPr>
          <a:lstStyle/>
          <a:p>
            <a:pPr algn="ctr"/>
            <a:r>
              <a:rPr lang="ru-RU" sz="2800" b="1" dirty="0">
                <a:solidFill>
                  <a:srgbClr val="000000"/>
                </a:solidFill>
                <a:effectLst/>
                <a:latin typeface="Times New Roman" panose="02020603050405020304" pitchFamily="18" charset="0"/>
                <a:ea typeface="Calibri" panose="020F0502020204030204" pitchFamily="34" charset="0"/>
              </a:rPr>
              <a:t>Условия тепло- и влагообеспеченности вегетационных периодов в годы исследований</a:t>
            </a:r>
            <a:endParaRPr lang="ru-RU" sz="2800" b="1"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90AB0082-1F9A-4645-803D-ABE2D8836747}"/>
              </a:ext>
            </a:extLst>
          </p:cNvPr>
          <p:cNvPicPr>
            <a:picLocks noChangeAspect="1"/>
          </p:cNvPicPr>
          <p:nvPr/>
        </p:nvPicPr>
        <p:blipFill>
          <a:blip r:embed="rId2" cstate="print"/>
          <a:stretch>
            <a:fillRect/>
          </a:stretch>
        </p:blipFill>
        <p:spPr>
          <a:xfrm>
            <a:off x="340877" y="1001107"/>
            <a:ext cx="5755123" cy="2914141"/>
          </a:xfrm>
          <a:prstGeom prst="rect">
            <a:avLst/>
          </a:prstGeom>
        </p:spPr>
      </p:pic>
      <p:pic>
        <p:nvPicPr>
          <p:cNvPr id="5" name="Рисунок 4">
            <a:extLst>
              <a:ext uri="{FF2B5EF4-FFF2-40B4-BE49-F238E27FC236}">
                <a16:creationId xmlns:a16="http://schemas.microsoft.com/office/drawing/2014/main" id="{C307A27E-17FC-4231-ACCC-04C0E400E53A}"/>
              </a:ext>
            </a:extLst>
          </p:cNvPr>
          <p:cNvPicPr>
            <a:picLocks noChangeAspect="1"/>
          </p:cNvPicPr>
          <p:nvPr/>
        </p:nvPicPr>
        <p:blipFill>
          <a:blip r:embed="rId3" cstate="print"/>
          <a:stretch>
            <a:fillRect/>
          </a:stretch>
        </p:blipFill>
        <p:spPr>
          <a:xfrm>
            <a:off x="6096000" y="1025025"/>
            <a:ext cx="5675868" cy="2877561"/>
          </a:xfrm>
          <a:prstGeom prst="rect">
            <a:avLst/>
          </a:prstGeom>
        </p:spPr>
      </p:pic>
      <p:pic>
        <p:nvPicPr>
          <p:cNvPr id="6" name="Рисунок 5">
            <a:extLst>
              <a:ext uri="{FF2B5EF4-FFF2-40B4-BE49-F238E27FC236}">
                <a16:creationId xmlns:a16="http://schemas.microsoft.com/office/drawing/2014/main" id="{62C4819F-1DF3-4034-8DBA-932BB286D6E8}"/>
              </a:ext>
            </a:extLst>
          </p:cNvPr>
          <p:cNvPicPr>
            <a:picLocks noChangeAspect="1"/>
          </p:cNvPicPr>
          <p:nvPr/>
        </p:nvPicPr>
        <p:blipFill>
          <a:blip r:embed="rId4" cstate="print"/>
          <a:stretch>
            <a:fillRect/>
          </a:stretch>
        </p:blipFill>
        <p:spPr>
          <a:xfrm>
            <a:off x="5945038" y="3811745"/>
            <a:ext cx="5627096" cy="2847079"/>
          </a:xfrm>
          <a:prstGeom prst="rect">
            <a:avLst/>
          </a:prstGeom>
        </p:spPr>
      </p:pic>
      <p:sp>
        <p:nvSpPr>
          <p:cNvPr id="7" name="TextBox 6">
            <a:extLst>
              <a:ext uri="{FF2B5EF4-FFF2-40B4-BE49-F238E27FC236}">
                <a16:creationId xmlns:a16="http://schemas.microsoft.com/office/drawing/2014/main" id="{AAA99AB0-8028-43DD-BE5F-9D00E161891E}"/>
              </a:ext>
            </a:extLst>
          </p:cNvPr>
          <p:cNvSpPr txBox="1"/>
          <p:nvPr/>
        </p:nvSpPr>
        <p:spPr>
          <a:xfrm>
            <a:off x="11353800" y="283022"/>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12</a:t>
            </a:r>
          </a:p>
        </p:txBody>
      </p:sp>
      <p:graphicFrame>
        <p:nvGraphicFramePr>
          <p:cNvPr id="8" name="Схема 7"/>
          <p:cNvGraphicFramePr/>
          <p:nvPr>
            <p:extLst>
              <p:ext uri="{D42A27DB-BD31-4B8C-83A1-F6EECF244321}">
                <p14:modId xmlns:p14="http://schemas.microsoft.com/office/powerpoint/2010/main" val="118011967"/>
              </p:ext>
            </p:extLst>
          </p:nvPr>
        </p:nvGraphicFramePr>
        <p:xfrm>
          <a:off x="497940" y="4095824"/>
          <a:ext cx="4392488" cy="19620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Содержимое 8"/>
          <p:cNvSpPr>
            <a:spLocks noGrp="1"/>
          </p:cNvSpPr>
          <p:nvPr>
            <p:ph idx="1"/>
          </p:nvPr>
        </p:nvSpPr>
        <p:spPr/>
        <p:txBody>
          <a:bodyPr/>
          <a:lstStyle/>
          <a:p>
            <a:endParaRPr lang="ru-RU" dirty="0"/>
          </a:p>
        </p:txBody>
      </p:sp>
    </p:spTree>
    <p:extLst>
      <p:ext uri="{BB962C8B-B14F-4D97-AF65-F5344CB8AC3E}">
        <p14:creationId xmlns:p14="http://schemas.microsoft.com/office/powerpoint/2010/main" val="3109880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31190E-4879-4D0F-809D-448E3195C8EA}"/>
              </a:ext>
            </a:extLst>
          </p:cNvPr>
          <p:cNvSpPr>
            <a:spLocks noGrp="1"/>
          </p:cNvSpPr>
          <p:nvPr>
            <p:ph type="title"/>
          </p:nvPr>
        </p:nvSpPr>
        <p:spPr>
          <a:xfrm>
            <a:off x="0" y="0"/>
            <a:ext cx="11703424" cy="681319"/>
          </a:xfrm>
        </p:spPr>
        <p:txBody>
          <a:bodyPr>
            <a:noAutofit/>
          </a:bodyPr>
          <a:lstStyle/>
          <a:p>
            <a:pPr algn="ctr"/>
            <a:r>
              <a:rPr lang="ru-RU" sz="2800" b="1" dirty="0">
                <a:latin typeface="Times New Roman" panose="02020603050405020304" pitchFamily="18" charset="0"/>
                <a:cs typeface="Times New Roman" panose="02020603050405020304" pitchFamily="18" charset="0"/>
              </a:rPr>
              <a:t>Характеристика сортов по эколого-морфологическим признакам </a:t>
            </a:r>
          </a:p>
        </p:txBody>
      </p:sp>
      <p:graphicFrame>
        <p:nvGraphicFramePr>
          <p:cNvPr id="7" name="Таблица 6">
            <a:extLst>
              <a:ext uri="{FF2B5EF4-FFF2-40B4-BE49-F238E27FC236}">
                <a16:creationId xmlns:a16="http://schemas.microsoft.com/office/drawing/2014/main" id="{5B5CC60A-618F-43DD-A26B-9AE6E460C519}"/>
              </a:ext>
            </a:extLst>
          </p:cNvPr>
          <p:cNvGraphicFramePr>
            <a:graphicFrameLocks noGrp="1"/>
          </p:cNvGraphicFramePr>
          <p:nvPr>
            <p:extLst>
              <p:ext uri="{D42A27DB-BD31-4B8C-83A1-F6EECF244321}">
                <p14:modId xmlns:p14="http://schemas.microsoft.com/office/powerpoint/2010/main" val="763564560"/>
              </p:ext>
            </p:extLst>
          </p:nvPr>
        </p:nvGraphicFramePr>
        <p:xfrm>
          <a:off x="645952" y="681318"/>
          <a:ext cx="11483298" cy="5660151"/>
        </p:xfrm>
        <a:graphic>
          <a:graphicData uri="http://schemas.openxmlformats.org/drawingml/2006/table">
            <a:tbl>
              <a:tblPr firstRow="1" firstCol="1" bandRow="1"/>
              <a:tblGrid>
                <a:gridCol w="1731405">
                  <a:extLst>
                    <a:ext uri="{9D8B030D-6E8A-4147-A177-3AD203B41FA5}">
                      <a16:colId xmlns:a16="http://schemas.microsoft.com/office/drawing/2014/main" val="2102339457"/>
                    </a:ext>
                  </a:extLst>
                </a:gridCol>
                <a:gridCol w="3813718">
                  <a:extLst>
                    <a:ext uri="{9D8B030D-6E8A-4147-A177-3AD203B41FA5}">
                      <a16:colId xmlns:a16="http://schemas.microsoft.com/office/drawing/2014/main" val="2942924384"/>
                    </a:ext>
                  </a:extLst>
                </a:gridCol>
                <a:gridCol w="3427333">
                  <a:extLst>
                    <a:ext uri="{9D8B030D-6E8A-4147-A177-3AD203B41FA5}">
                      <a16:colId xmlns:a16="http://schemas.microsoft.com/office/drawing/2014/main" val="3342359192"/>
                    </a:ext>
                  </a:extLst>
                </a:gridCol>
                <a:gridCol w="2510842">
                  <a:extLst>
                    <a:ext uri="{9D8B030D-6E8A-4147-A177-3AD203B41FA5}">
                      <a16:colId xmlns:a16="http://schemas.microsoft.com/office/drawing/2014/main" val="2780358940"/>
                    </a:ext>
                  </a:extLst>
                </a:gridCol>
              </a:tblGrid>
              <a:tr h="800608">
                <a:tc>
                  <a:txBody>
                    <a:bodyPr/>
                    <a:lstStyle/>
                    <a:p>
                      <a:pPr algn="ctr">
                        <a:lnSpc>
                          <a:spcPct val="107000"/>
                        </a:lnSpc>
                        <a:spcAft>
                          <a:spcPts val="800"/>
                        </a:spcAft>
                      </a:pPr>
                      <a:r>
                        <a:rPr lang="ru-RU" sz="1200" b="1" dirty="0" err="1">
                          <a:effectLst/>
                          <a:latin typeface="Times New Roman" panose="02020603050405020304" pitchFamily="18" charset="0"/>
                          <a:ea typeface="Calibri" panose="020F0502020204030204" pitchFamily="34" charset="0"/>
                          <a:cs typeface="Times New Roman" panose="02020603050405020304" pitchFamily="18" charset="0"/>
                        </a:rPr>
                        <a:t>Экоморфотип</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ru-RU" sz="1200" b="1"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u-RU" sz="1200" b="1" i="1" dirty="0" err="1">
                          <a:effectLst/>
                          <a:latin typeface="Times New Roman" panose="02020603050405020304" pitchFamily="18" charset="0"/>
                          <a:ea typeface="Calibri" panose="020F0502020204030204" pitchFamily="34" charset="0"/>
                          <a:cs typeface="Times New Roman" panose="02020603050405020304" pitchFamily="18" charset="0"/>
                        </a:rPr>
                        <a:t>Гигроморфный</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83" marR="392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07000"/>
                        </a:lnSpc>
                        <a:spcAft>
                          <a:spcPts val="800"/>
                        </a:spcAft>
                      </a:pPr>
                      <a:r>
                        <a:rPr lang="ru-RU" sz="1200" b="1"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u-RU" sz="1200" b="1" i="1" dirty="0">
                          <a:effectLst/>
                          <a:latin typeface="Times New Roman" panose="02020603050405020304" pitchFamily="18" charset="0"/>
                          <a:ea typeface="Calibri" panose="020F0502020204030204" pitchFamily="34" charset="0"/>
                          <a:cs typeface="Times New Roman" panose="02020603050405020304" pitchFamily="18" charset="0"/>
                        </a:rPr>
                        <a:t>Ксероморфный</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u-RU" sz="1200" b="1"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2310878"/>
                  </a:ext>
                </a:extLst>
              </a:tr>
              <a:tr h="380443">
                <a:tc rowSpan="2">
                  <a:txBody>
                    <a:bodyPr/>
                    <a:lstStyle/>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Признаки</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широколистный листовой</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err="1">
                          <a:effectLst/>
                          <a:latin typeface="Times New Roman" panose="02020603050405020304" pitchFamily="18" charset="0"/>
                          <a:ea typeface="Calibri" panose="020F0502020204030204" pitchFamily="34" charset="0"/>
                          <a:cs typeface="Times New Roman" panose="02020603050405020304" pitchFamily="18" charset="0"/>
                        </a:rPr>
                        <a:t>сильнооблиственный</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листовой</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темно-зеленый-</a:t>
                      </a:r>
                      <a:r>
                        <a:rPr lang="ru-RU" sz="1200" dirty="0" err="1">
                          <a:effectLst/>
                          <a:latin typeface="Times New Roman" panose="02020603050405020304" pitchFamily="18" charset="0"/>
                          <a:ea typeface="Calibri" panose="020F0502020204030204" pitchFamily="34" charset="0"/>
                          <a:cs typeface="Times New Roman" panose="02020603050405020304" pitchFamily="18" charset="0"/>
                        </a:rPr>
                        <a:t>антоциановый</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стеблевой</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5939659"/>
                  </a:ext>
                </a:extLst>
              </a:tr>
              <a:tr h="1495483">
                <a:tc vMerge="1">
                  <a:txBody>
                    <a:bodyPr/>
                    <a:lstStyle/>
                    <a:p>
                      <a:endParaRPr lang="ru-RU"/>
                    </a:p>
                  </a:txBody>
                  <a:tcPr/>
                </a:tc>
                <a:tc>
                  <a:txBody>
                    <a:bodyPr/>
                    <a:lstStyle/>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Лист крупный, широкий, с средним жилкованием, стебли неветвистые, корневая система слабо развита с поверхностным залеганием</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Лист средний или крупный со средними по размеру долями, слабо или среднерассеченный со слабым жилкованием высокая требовательность к влаге</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Куст высокий, </a:t>
                      </a:r>
                      <a:r>
                        <a:rPr lang="ru-RU" sz="1200" dirty="0" err="1">
                          <a:effectLst/>
                          <a:latin typeface="Times New Roman" panose="02020603050405020304" pitchFamily="18" charset="0"/>
                          <a:ea typeface="Calibri" panose="020F0502020204030204" pitchFamily="34" charset="0"/>
                          <a:cs typeface="Times New Roman" panose="02020603050405020304" pitchFamily="18" charset="0"/>
                        </a:rPr>
                        <a:t>облиственность</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слабая или средняя, корневая система сильно развита, </a:t>
                      </a:r>
                      <a:r>
                        <a:rPr lang="ru-RU" sz="1200" dirty="0" err="1">
                          <a:effectLst/>
                          <a:latin typeface="Times New Roman" panose="02020603050405020304" pitchFamily="18" charset="0"/>
                          <a:ea typeface="Calibri" panose="020F0502020204030204" pitchFamily="34" charset="0"/>
                          <a:cs typeface="Times New Roman" panose="02020603050405020304" pitchFamily="18" charset="0"/>
                        </a:rPr>
                        <a:t>антоциановый</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окрас стебля, красная кожура клубней</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6188929"/>
                  </a:ext>
                </a:extLst>
              </a:tr>
              <a:tr h="800608">
                <a:tc>
                  <a:txBody>
                    <a:bodyPr/>
                    <a:lstStyle/>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Сорт</a:t>
                      </a:r>
                    </a:p>
                  </a:txBody>
                  <a:tcPr marL="39283" marR="392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Брянский деликатес</a:t>
                      </a:r>
                    </a:p>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Чароит, Памяти </a:t>
                      </a:r>
                      <a:r>
                        <a:rPr lang="ru-RU" sz="1200" dirty="0" err="1">
                          <a:effectLst/>
                          <a:latin typeface="Times New Roman" panose="02020603050405020304" pitchFamily="18" charset="0"/>
                          <a:ea typeface="Calibri" panose="020F0502020204030204" pitchFamily="34" charset="0"/>
                          <a:cs typeface="Times New Roman" panose="02020603050405020304" pitchFamily="18" charset="0"/>
                        </a:rPr>
                        <a:t>Лорха</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Надежда, Снегирь,</a:t>
                      </a:r>
                    </a:p>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Метеор, Ред </a:t>
                      </a:r>
                      <a:r>
                        <a:rPr lang="ru-RU" sz="1200" dirty="0" err="1">
                          <a:effectLst/>
                          <a:latin typeface="Times New Roman" panose="02020603050405020304" pitchFamily="18" charset="0"/>
                          <a:ea typeface="Calibri" panose="020F0502020204030204" pitchFamily="34" charset="0"/>
                          <a:cs typeface="Times New Roman" panose="02020603050405020304" pitchFamily="18" charset="0"/>
                        </a:rPr>
                        <a:t>скарлетт</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Кумач, Северное сияние</a:t>
                      </a:r>
                    </a:p>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2425901"/>
                  </a:ext>
                </a:extLst>
              </a:tr>
              <a:tr h="201176">
                <a:tc>
                  <a:txBody>
                    <a:bodyPr/>
                    <a:lstStyle/>
                    <a:p>
                      <a:pPr algn="ctr">
                        <a:lnSpc>
                          <a:spcPct val="107000"/>
                        </a:lnSpc>
                        <a:spcAft>
                          <a:spcPts val="800"/>
                        </a:spcAft>
                      </a:pPr>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Эко-</a:t>
                      </a:r>
                      <a:r>
                        <a:rPr lang="ru-RU" sz="1200" b="1" dirty="0" err="1">
                          <a:effectLst/>
                          <a:latin typeface="Times New Roman" panose="02020603050405020304" pitchFamily="18" charset="0"/>
                          <a:ea typeface="Calibri" panose="020F0502020204030204" pitchFamily="34" charset="0"/>
                          <a:cs typeface="Times New Roman" panose="02020603050405020304" pitchFamily="18" charset="0"/>
                        </a:rPr>
                        <a:t>морфотип</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83" marR="392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800"/>
                        </a:spcAft>
                      </a:pPr>
                      <a:r>
                        <a:rPr lang="ru-RU" sz="1200" b="1" i="1" dirty="0">
                          <a:effectLst/>
                          <a:latin typeface="Times New Roman" panose="02020603050405020304" pitchFamily="18" charset="0"/>
                          <a:ea typeface="Calibri" panose="020F0502020204030204" pitchFamily="34" charset="0"/>
                          <a:cs typeface="Times New Roman" panose="02020603050405020304" pitchFamily="18" charset="0"/>
                        </a:rPr>
                        <a:t>Мезоморфный</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962484516"/>
                  </a:ext>
                </a:extLst>
              </a:tr>
              <a:tr h="416894">
                <a:tc rowSpan="2">
                  <a:txBody>
                    <a:bodyPr/>
                    <a:lstStyle/>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Признаки</a:t>
                      </a:r>
                    </a:p>
                  </a:txBody>
                  <a:tcPr marL="39283" marR="392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толстостебельный среднеоблиственный</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толстосебельный мелкодольчатый</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ветвистый среднеоблиственный</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9476934"/>
                  </a:ext>
                </a:extLst>
              </a:tr>
              <a:tr h="1064047">
                <a:tc vMerge="1">
                  <a:txBody>
                    <a:bodyPr/>
                    <a:lstStyle/>
                    <a:p>
                      <a:endParaRPr lang="ru-RU"/>
                    </a:p>
                  </a:txBody>
                  <a:tcPr/>
                </a:tc>
                <a:tc>
                  <a:txBody>
                    <a:bodyPr/>
                    <a:lstStyle/>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средняя облиственность, куст средний или высокий, корневая система хорошо развита, крупные клубни с мелкими поверхностно-залегающими глазками</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сильноветвистый, с мелкими долями листа и развитой корневой</a:t>
                      </a:r>
                    </a:p>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сис­темой</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куст ветвистый, с хорошо выраженной по горизонтали корневой системой. Куст средний или высокий.</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3365634"/>
                  </a:ext>
                </a:extLst>
              </a:tr>
              <a:tr h="500892">
                <a:tc>
                  <a:txBody>
                    <a:bodyPr/>
                    <a:lstStyle/>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Сорт</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Барин </a:t>
                      </a:r>
                    </a:p>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Жуковский ранний</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Ресурс, Вектор, </a:t>
                      </a:r>
                    </a:p>
                    <a:p>
                      <a:pPr algn="ctr">
                        <a:lnSpc>
                          <a:spcPct val="107000"/>
                        </a:lnSpc>
                        <a:spcAft>
                          <a:spcPts val="80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Красавчик, Утро</a:t>
                      </a:r>
                    </a:p>
                  </a:txBody>
                  <a:tcPr marL="39283" marR="392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5428572"/>
                  </a:ext>
                </a:extLst>
              </a:tr>
            </a:tbl>
          </a:graphicData>
        </a:graphic>
      </p:graphicFrame>
      <p:sp>
        <p:nvSpPr>
          <p:cNvPr id="4" name="TextBox 3">
            <a:extLst>
              <a:ext uri="{FF2B5EF4-FFF2-40B4-BE49-F238E27FC236}">
                <a16:creationId xmlns:a16="http://schemas.microsoft.com/office/drawing/2014/main" id="{9326AD84-B888-4CDC-B7F2-F04A96802F2C}"/>
              </a:ext>
            </a:extLst>
          </p:cNvPr>
          <p:cNvSpPr txBox="1"/>
          <p:nvPr/>
        </p:nvSpPr>
        <p:spPr>
          <a:xfrm>
            <a:off x="11279962" y="0"/>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13</a:t>
            </a:r>
          </a:p>
        </p:txBody>
      </p:sp>
    </p:spTree>
    <p:extLst>
      <p:ext uri="{BB962C8B-B14F-4D97-AF65-F5344CB8AC3E}">
        <p14:creationId xmlns:p14="http://schemas.microsoft.com/office/powerpoint/2010/main" val="3434858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03FED2-47C7-4803-AA7F-6F816DFB81AD}"/>
              </a:ext>
            </a:extLst>
          </p:cNvPr>
          <p:cNvSpPr>
            <a:spLocks noGrp="1"/>
          </p:cNvSpPr>
          <p:nvPr>
            <p:ph type="title"/>
          </p:nvPr>
        </p:nvSpPr>
        <p:spPr>
          <a:xfrm>
            <a:off x="838200" y="71719"/>
            <a:ext cx="10515600" cy="528916"/>
          </a:xfrm>
        </p:spPr>
        <p:txBody>
          <a:bodyPr>
            <a:noAutofit/>
          </a:bodyPr>
          <a:lstStyle/>
          <a:p>
            <a:pPr algn="ctr"/>
            <a:r>
              <a:rPr lang="ru-RU" sz="3200" b="1" dirty="0">
                <a:latin typeface="Times New Roman" panose="02020603050405020304" pitchFamily="18" charset="0"/>
                <a:cs typeface="Times New Roman" panose="02020603050405020304" pitchFamily="18" charset="0"/>
              </a:rPr>
              <a:t/>
            </a:r>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Продолжительность межфазных периодов картофеля, дней</a:t>
            </a:r>
          </a:p>
        </p:txBody>
      </p:sp>
      <p:graphicFrame>
        <p:nvGraphicFramePr>
          <p:cNvPr id="5" name="Таблица 4">
            <a:extLst>
              <a:ext uri="{FF2B5EF4-FFF2-40B4-BE49-F238E27FC236}">
                <a16:creationId xmlns:a16="http://schemas.microsoft.com/office/drawing/2014/main" id="{57AC385E-6AE7-4568-B5AD-DE84D2117A4C}"/>
              </a:ext>
            </a:extLst>
          </p:cNvPr>
          <p:cNvGraphicFramePr>
            <a:graphicFrameLocks noGrp="1"/>
          </p:cNvGraphicFramePr>
          <p:nvPr>
            <p:extLst>
              <p:ext uri="{D42A27DB-BD31-4B8C-83A1-F6EECF244321}">
                <p14:modId xmlns:p14="http://schemas.microsoft.com/office/powerpoint/2010/main" val="562963268"/>
              </p:ext>
            </p:extLst>
          </p:nvPr>
        </p:nvGraphicFramePr>
        <p:xfrm>
          <a:off x="241871" y="1202780"/>
          <a:ext cx="11672043" cy="4831836"/>
        </p:xfrm>
        <a:graphic>
          <a:graphicData uri="http://schemas.openxmlformats.org/drawingml/2006/table">
            <a:tbl>
              <a:tblPr firstRow="1" firstCol="1" bandRow="1"/>
              <a:tblGrid>
                <a:gridCol w="1677441">
                  <a:extLst>
                    <a:ext uri="{9D8B030D-6E8A-4147-A177-3AD203B41FA5}">
                      <a16:colId xmlns:a16="http://schemas.microsoft.com/office/drawing/2014/main" val="1693934438"/>
                    </a:ext>
                  </a:extLst>
                </a:gridCol>
                <a:gridCol w="593930">
                  <a:extLst>
                    <a:ext uri="{9D8B030D-6E8A-4147-A177-3AD203B41FA5}">
                      <a16:colId xmlns:a16="http://schemas.microsoft.com/office/drawing/2014/main" val="2291259529"/>
                    </a:ext>
                  </a:extLst>
                </a:gridCol>
                <a:gridCol w="593930">
                  <a:extLst>
                    <a:ext uri="{9D8B030D-6E8A-4147-A177-3AD203B41FA5}">
                      <a16:colId xmlns:a16="http://schemas.microsoft.com/office/drawing/2014/main" val="3137904760"/>
                    </a:ext>
                  </a:extLst>
                </a:gridCol>
                <a:gridCol w="643959">
                  <a:extLst>
                    <a:ext uri="{9D8B030D-6E8A-4147-A177-3AD203B41FA5}">
                      <a16:colId xmlns:a16="http://schemas.microsoft.com/office/drawing/2014/main" val="147497239"/>
                    </a:ext>
                  </a:extLst>
                </a:gridCol>
                <a:gridCol w="643959">
                  <a:extLst>
                    <a:ext uri="{9D8B030D-6E8A-4147-A177-3AD203B41FA5}">
                      <a16:colId xmlns:a16="http://schemas.microsoft.com/office/drawing/2014/main" val="1418200904"/>
                    </a:ext>
                  </a:extLst>
                </a:gridCol>
                <a:gridCol w="593930">
                  <a:extLst>
                    <a:ext uri="{9D8B030D-6E8A-4147-A177-3AD203B41FA5}">
                      <a16:colId xmlns:a16="http://schemas.microsoft.com/office/drawing/2014/main" val="698591080"/>
                    </a:ext>
                  </a:extLst>
                </a:gridCol>
                <a:gridCol w="593930">
                  <a:extLst>
                    <a:ext uri="{9D8B030D-6E8A-4147-A177-3AD203B41FA5}">
                      <a16:colId xmlns:a16="http://schemas.microsoft.com/office/drawing/2014/main" val="2344591891"/>
                    </a:ext>
                  </a:extLst>
                </a:gridCol>
                <a:gridCol w="714003">
                  <a:extLst>
                    <a:ext uri="{9D8B030D-6E8A-4147-A177-3AD203B41FA5}">
                      <a16:colId xmlns:a16="http://schemas.microsoft.com/office/drawing/2014/main" val="3382239779"/>
                    </a:ext>
                  </a:extLst>
                </a:gridCol>
                <a:gridCol w="714003">
                  <a:extLst>
                    <a:ext uri="{9D8B030D-6E8A-4147-A177-3AD203B41FA5}">
                      <a16:colId xmlns:a16="http://schemas.microsoft.com/office/drawing/2014/main" val="1473898055"/>
                    </a:ext>
                  </a:extLst>
                </a:gridCol>
                <a:gridCol w="593930">
                  <a:extLst>
                    <a:ext uri="{9D8B030D-6E8A-4147-A177-3AD203B41FA5}">
                      <a16:colId xmlns:a16="http://schemas.microsoft.com/office/drawing/2014/main" val="1069686236"/>
                    </a:ext>
                  </a:extLst>
                </a:gridCol>
                <a:gridCol w="593930">
                  <a:extLst>
                    <a:ext uri="{9D8B030D-6E8A-4147-A177-3AD203B41FA5}">
                      <a16:colId xmlns:a16="http://schemas.microsoft.com/office/drawing/2014/main" val="1840878248"/>
                    </a:ext>
                  </a:extLst>
                </a:gridCol>
                <a:gridCol w="604650">
                  <a:extLst>
                    <a:ext uri="{9D8B030D-6E8A-4147-A177-3AD203B41FA5}">
                      <a16:colId xmlns:a16="http://schemas.microsoft.com/office/drawing/2014/main" val="1393978885"/>
                    </a:ext>
                  </a:extLst>
                </a:gridCol>
                <a:gridCol w="604650">
                  <a:extLst>
                    <a:ext uri="{9D8B030D-6E8A-4147-A177-3AD203B41FA5}">
                      <a16:colId xmlns:a16="http://schemas.microsoft.com/office/drawing/2014/main" val="285685628"/>
                    </a:ext>
                  </a:extLst>
                </a:gridCol>
                <a:gridCol w="593930">
                  <a:extLst>
                    <a:ext uri="{9D8B030D-6E8A-4147-A177-3AD203B41FA5}">
                      <a16:colId xmlns:a16="http://schemas.microsoft.com/office/drawing/2014/main" val="3237931794"/>
                    </a:ext>
                  </a:extLst>
                </a:gridCol>
                <a:gridCol w="593930">
                  <a:extLst>
                    <a:ext uri="{9D8B030D-6E8A-4147-A177-3AD203B41FA5}">
                      <a16:colId xmlns:a16="http://schemas.microsoft.com/office/drawing/2014/main" val="2087962181"/>
                    </a:ext>
                  </a:extLst>
                </a:gridCol>
                <a:gridCol w="658969">
                  <a:extLst>
                    <a:ext uri="{9D8B030D-6E8A-4147-A177-3AD203B41FA5}">
                      <a16:colId xmlns:a16="http://schemas.microsoft.com/office/drawing/2014/main" val="2235904420"/>
                    </a:ext>
                  </a:extLst>
                </a:gridCol>
                <a:gridCol w="658969">
                  <a:extLst>
                    <a:ext uri="{9D8B030D-6E8A-4147-A177-3AD203B41FA5}">
                      <a16:colId xmlns:a16="http://schemas.microsoft.com/office/drawing/2014/main" val="3433934395"/>
                    </a:ext>
                  </a:extLst>
                </a:gridCol>
              </a:tblGrid>
              <a:tr h="484608">
                <a:tc rowSpan="2">
                  <a:txBody>
                    <a:bodyPr/>
                    <a:lstStyle/>
                    <a:p>
                      <a:pPr algn="ctr">
                        <a:lnSpc>
                          <a:spcPct val="107000"/>
                        </a:lnSpc>
                        <a:spcAft>
                          <a:spcPts val="800"/>
                        </a:spcAft>
                      </a:pP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Сорт</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07000"/>
                        </a:lnSpc>
                        <a:spcAft>
                          <a:spcPts val="800"/>
                        </a:spcAft>
                      </a:pP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Посадка</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всходы</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Всходы - бутонизация</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Бутонизация - цветение</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Цветение - увядание</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506516286"/>
                  </a:ext>
                </a:extLst>
              </a:tr>
              <a:tr h="380818">
                <a:tc vMerge="1">
                  <a:txBody>
                    <a:bodyPr/>
                    <a:lstStyle/>
                    <a:p>
                      <a:endParaRPr lang="ru-RU"/>
                    </a:p>
                  </a:txBody>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2018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2019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Средн.</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2018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2019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Средн.</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2018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2019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Средн.</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2018</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2019</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Calibri" panose="020F0502020204030204" pitchFamily="34" charset="0"/>
                          <a:cs typeface="Times New Roman" panose="02020603050405020304" pitchFamily="18" charset="0"/>
                        </a:rPr>
                        <a:t>Средн.</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8078307"/>
                  </a:ext>
                </a:extLst>
              </a:tr>
              <a:tr h="236189">
                <a:tc>
                  <a:txBody>
                    <a:bodyPr/>
                    <a:lstStyle/>
                    <a:p>
                      <a:pP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Метеор (01</a:t>
                      </a:r>
                      <a:r>
                        <a:rPr lang="en-US" sz="1100" baseline="30000">
                          <a:effectLst/>
                          <a:latin typeface="Times New Roman" panose="02020603050405020304" pitchFamily="18" charset="0"/>
                          <a:ea typeface="Calibri" panose="020F0502020204030204" pitchFamily="34" charset="0"/>
                          <a:cs typeface="Times New Roman" panose="02020603050405020304" pitchFamily="18" charset="0"/>
                        </a:rPr>
                        <a:t>*</a:t>
                      </a:r>
                      <a:r>
                        <a:rPr lang="en-US" sz="1100">
                          <a:effectLst/>
                          <a:latin typeface="Times New Roman" panose="02020603050405020304" pitchFamily="18" charset="0"/>
                          <a:ea typeface="Calibri" panose="020F0502020204030204" pitchFamily="34" charset="0"/>
                          <a:cs typeface="Times New Roman" panose="02020603050405020304" pitchFamily="18" charset="0"/>
                        </a:rPr>
                        <a:t>)</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8734121"/>
                  </a:ext>
                </a:extLst>
              </a:tr>
              <a:tr h="236189">
                <a:tc>
                  <a:txBody>
                    <a:bodyPr/>
                    <a:lstStyle/>
                    <a:p>
                      <a:pP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Чароит (01)</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9126501"/>
                  </a:ext>
                </a:extLst>
              </a:tr>
              <a:tr h="484608">
                <a:tc>
                  <a:txBody>
                    <a:bodyPr/>
                    <a:lstStyle/>
                    <a:p>
                      <a:pP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Жуковский ранний (03)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1402622"/>
                  </a:ext>
                </a:extLst>
              </a:tr>
              <a:tr h="257399">
                <a:tc>
                  <a:txBody>
                    <a:bodyPr/>
                    <a:lstStyle/>
                    <a:p>
                      <a:pP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Ред скарлетт (03)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0391759"/>
                  </a:ext>
                </a:extLst>
              </a:tr>
              <a:tr h="236189">
                <a:tc>
                  <a:txBody>
                    <a:bodyPr/>
                    <a:lstStyle/>
                    <a:p>
                      <a:pP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Снегирь (03)</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5064972"/>
                  </a:ext>
                </a:extLst>
              </a:tr>
              <a:tr h="208955">
                <a:tc>
                  <a:txBody>
                    <a:bodyPr/>
                    <a:lstStyle/>
                    <a:p>
                      <a:pP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Красавчик (04)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58974"/>
                  </a:ext>
                </a:extLst>
              </a:tr>
              <a:tr h="244300">
                <a:tc>
                  <a:txBody>
                    <a:bodyPr/>
                    <a:lstStyle/>
                    <a:p>
                      <a:pP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Брянский деликатес(4)</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5392530"/>
                  </a:ext>
                </a:extLst>
              </a:tr>
              <a:tr h="236189">
                <a:tc>
                  <a:txBody>
                    <a:bodyPr/>
                    <a:lstStyle/>
                    <a:p>
                      <a:pP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Кумач</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698399"/>
                  </a:ext>
                </a:extLst>
              </a:tr>
              <a:tr h="236189">
                <a:tc>
                  <a:txBody>
                    <a:bodyPr/>
                    <a:lstStyle/>
                    <a:p>
                      <a:pP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Надежда(05)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1349344"/>
                  </a:ext>
                </a:extLst>
              </a:tr>
              <a:tr h="236189">
                <a:tc>
                  <a:txBody>
                    <a:bodyPr/>
                    <a:lstStyle/>
                    <a:p>
                      <a:pP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Утро(05)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6895188"/>
                  </a:ext>
                </a:extLst>
              </a:tr>
              <a:tr h="236189">
                <a:tc>
                  <a:txBody>
                    <a:bodyPr/>
                    <a:lstStyle/>
                    <a:p>
                      <a:pP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Ресурс(05)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1587286"/>
                  </a:ext>
                </a:extLst>
              </a:tr>
              <a:tr h="193762">
                <a:tc>
                  <a:txBody>
                    <a:bodyPr/>
                    <a:lstStyle/>
                    <a:p>
                      <a:pPr>
                        <a:lnSpc>
                          <a:spcPct val="107000"/>
                        </a:lnSpc>
                        <a:spcAft>
                          <a:spcPts val="800"/>
                        </a:spcAft>
                      </a:pP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Северное</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сияние</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(05)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6610429"/>
                  </a:ext>
                </a:extLst>
              </a:tr>
              <a:tr h="224118">
                <a:tc>
                  <a:txBody>
                    <a:bodyPr/>
                    <a:lstStyle/>
                    <a:p>
                      <a:pPr>
                        <a:lnSpc>
                          <a:spcPct val="107000"/>
                        </a:lnSpc>
                        <a:spcAft>
                          <a:spcPts val="800"/>
                        </a:spcAft>
                      </a:pP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Памяти</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Лорха</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(05)</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7521051"/>
                  </a:ext>
                </a:extLst>
              </a:tr>
              <a:tr h="236189">
                <a:tc>
                  <a:txBody>
                    <a:bodyPr/>
                    <a:lstStyle/>
                    <a:p>
                      <a:pP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Вектор(05)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4953695"/>
                  </a:ext>
                </a:extLst>
              </a:tr>
              <a:tr h="236189">
                <a:tc>
                  <a:txBody>
                    <a:bodyPr/>
                    <a:lstStyle/>
                    <a:p>
                      <a:pP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Барин(05)</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052" marR="550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4808943"/>
                  </a:ext>
                </a:extLst>
              </a:tr>
            </a:tbl>
          </a:graphicData>
        </a:graphic>
      </p:graphicFrame>
      <p:sp>
        <p:nvSpPr>
          <p:cNvPr id="4" name="TextBox 3">
            <a:extLst>
              <a:ext uri="{FF2B5EF4-FFF2-40B4-BE49-F238E27FC236}">
                <a16:creationId xmlns:a16="http://schemas.microsoft.com/office/drawing/2014/main" id="{3CA38A7E-AC8B-4F67-8199-8B5633E46D4E}"/>
              </a:ext>
            </a:extLst>
          </p:cNvPr>
          <p:cNvSpPr txBox="1"/>
          <p:nvPr/>
        </p:nvSpPr>
        <p:spPr>
          <a:xfrm>
            <a:off x="11353800" y="62893"/>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14</a:t>
            </a:r>
          </a:p>
        </p:txBody>
      </p:sp>
    </p:spTree>
    <p:extLst>
      <p:ext uri="{BB962C8B-B14F-4D97-AF65-F5344CB8AC3E}">
        <p14:creationId xmlns:p14="http://schemas.microsoft.com/office/powerpoint/2010/main" val="2442379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0ECA0B-4244-4915-8682-F3216FB37AA4}"/>
              </a:ext>
            </a:extLst>
          </p:cNvPr>
          <p:cNvSpPr>
            <a:spLocks noGrp="1"/>
          </p:cNvSpPr>
          <p:nvPr>
            <p:ph type="title"/>
          </p:nvPr>
        </p:nvSpPr>
        <p:spPr>
          <a:xfrm>
            <a:off x="1120589" y="259544"/>
            <a:ext cx="10515600" cy="860611"/>
          </a:xfrm>
        </p:spPr>
        <p:txBody>
          <a:bodyPr>
            <a:noAutofit/>
          </a:bodyPr>
          <a:lstStyle/>
          <a:p>
            <a:pPr algn="ctr"/>
            <a:r>
              <a:rPr lang="ru-RU" sz="3200" b="1" dirty="0">
                <a:latin typeface="Times New Roman" panose="02020603050405020304" pitchFamily="18" charset="0"/>
                <a:cs typeface="Times New Roman" panose="02020603050405020304" pitchFamily="18" charset="0"/>
              </a:rPr>
              <a:t>Густота стеблестоя растений картофеля в фазу цветения в опыте, тыс. штук/га</a:t>
            </a:r>
          </a:p>
        </p:txBody>
      </p:sp>
      <p:graphicFrame>
        <p:nvGraphicFramePr>
          <p:cNvPr id="4" name="Таблица 3">
            <a:extLst>
              <a:ext uri="{FF2B5EF4-FFF2-40B4-BE49-F238E27FC236}">
                <a16:creationId xmlns:a16="http://schemas.microsoft.com/office/drawing/2014/main" id="{43B14088-698E-4EA2-BF7C-31D38718FFEA}"/>
              </a:ext>
            </a:extLst>
          </p:cNvPr>
          <p:cNvGraphicFramePr>
            <a:graphicFrameLocks noGrp="1"/>
          </p:cNvGraphicFramePr>
          <p:nvPr>
            <p:extLst>
              <p:ext uri="{D42A27DB-BD31-4B8C-83A1-F6EECF244321}">
                <p14:modId xmlns:p14="http://schemas.microsoft.com/office/powerpoint/2010/main" val="596831832"/>
              </p:ext>
            </p:extLst>
          </p:nvPr>
        </p:nvGraphicFramePr>
        <p:xfrm>
          <a:off x="532114" y="1307959"/>
          <a:ext cx="8566619" cy="5022580"/>
        </p:xfrm>
        <a:graphic>
          <a:graphicData uri="http://schemas.openxmlformats.org/drawingml/2006/table">
            <a:tbl>
              <a:tblPr firstRow="1" firstCol="1" bandRow="1"/>
              <a:tblGrid>
                <a:gridCol w="2956313">
                  <a:extLst>
                    <a:ext uri="{9D8B030D-6E8A-4147-A177-3AD203B41FA5}">
                      <a16:colId xmlns:a16="http://schemas.microsoft.com/office/drawing/2014/main" val="3881059133"/>
                    </a:ext>
                  </a:extLst>
                </a:gridCol>
                <a:gridCol w="1299055">
                  <a:extLst>
                    <a:ext uri="{9D8B030D-6E8A-4147-A177-3AD203B41FA5}">
                      <a16:colId xmlns:a16="http://schemas.microsoft.com/office/drawing/2014/main" val="85465757"/>
                    </a:ext>
                  </a:extLst>
                </a:gridCol>
                <a:gridCol w="1299055">
                  <a:extLst>
                    <a:ext uri="{9D8B030D-6E8A-4147-A177-3AD203B41FA5}">
                      <a16:colId xmlns:a16="http://schemas.microsoft.com/office/drawing/2014/main" val="3997561200"/>
                    </a:ext>
                  </a:extLst>
                </a:gridCol>
                <a:gridCol w="1299055">
                  <a:extLst>
                    <a:ext uri="{9D8B030D-6E8A-4147-A177-3AD203B41FA5}">
                      <a16:colId xmlns:a16="http://schemas.microsoft.com/office/drawing/2014/main" val="3780067485"/>
                    </a:ext>
                  </a:extLst>
                </a:gridCol>
                <a:gridCol w="1713141">
                  <a:extLst>
                    <a:ext uri="{9D8B030D-6E8A-4147-A177-3AD203B41FA5}">
                      <a16:colId xmlns:a16="http://schemas.microsoft.com/office/drawing/2014/main" val="2540759460"/>
                    </a:ext>
                  </a:extLst>
                </a:gridCol>
              </a:tblGrid>
              <a:tr h="272093">
                <a:tc rowSpan="2">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Сорт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Год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rowSpan="2">
                  <a:txBody>
                    <a:bodyPr/>
                    <a:lstStyle/>
                    <a:p>
                      <a:pPr algn="ctr">
                        <a:lnSpc>
                          <a:spcPct val="107000"/>
                        </a:lnSpc>
                        <a:spcAft>
                          <a:spcPts val="8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С</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редне</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е</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за</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года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4514709"/>
                  </a:ext>
                </a:extLst>
              </a:tr>
              <a:tr h="286183">
                <a:tc v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2018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2019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2020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350292234"/>
                  </a:ext>
                </a:extLst>
              </a:tr>
              <a:tr h="272093">
                <a:tc>
                  <a:txBody>
                    <a:bodyPr/>
                    <a:lstStyle/>
                    <a:p>
                      <a:pPr algn="ctr">
                        <a:lnSpc>
                          <a:spcPct val="107000"/>
                        </a:lnSpc>
                        <a:spcAft>
                          <a:spcPts val="800"/>
                        </a:spcAf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Метеор</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188,1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267,9</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159,6</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205,2</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7081333"/>
                  </a:ext>
                </a:extLst>
              </a:tr>
              <a:tr h="272093">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Чароит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250,8</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165,3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376,2</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264,1</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608816"/>
                  </a:ext>
                </a:extLst>
              </a:tr>
              <a:tr h="272093">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Жуковский ранний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262,2</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199,5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245,1</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235,6</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645146"/>
                  </a:ext>
                </a:extLst>
              </a:tr>
              <a:tr h="272093">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Ред скарлетт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307,8</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267,9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473,1</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349,6</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3956293"/>
                  </a:ext>
                </a:extLst>
              </a:tr>
              <a:tr h="272093">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Снегирь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273,6</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165,3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330,6</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256,5</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0709038"/>
                  </a:ext>
                </a:extLst>
              </a:tr>
              <a:tr h="272093">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Красавчик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199,5</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142,5</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324,9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222,3</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9275841"/>
                  </a:ext>
                </a:extLst>
              </a:tr>
              <a:tr h="272093">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Брянский деликатес</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210,9</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205,2</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307,8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241,3</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2362360"/>
                  </a:ext>
                </a:extLst>
              </a:tr>
              <a:tr h="272093">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Кумач</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210,9</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273,6</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307,8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264,1</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9405212"/>
                  </a:ext>
                </a:extLst>
              </a:tr>
              <a:tr h="272093">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Надежда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188,1</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256,5</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381,9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275,5</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836979"/>
                  </a:ext>
                </a:extLst>
              </a:tr>
              <a:tr h="272093">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Утро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171,0</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153,9</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222,3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182,4</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5790892"/>
                  </a:ext>
                </a:extLst>
              </a:tr>
              <a:tr h="272093">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Ресурс</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307,8</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193,8</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279,3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260,3</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4746901"/>
                  </a:ext>
                </a:extLst>
              </a:tr>
              <a:tr h="272093">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Северное сияние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222,3</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250,8</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222,3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231,8</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1291137"/>
                  </a:ext>
                </a:extLst>
              </a:tr>
              <a:tr h="272093">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Памяти Лорха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285,0</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267,9</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290,7</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281,2</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593875"/>
                  </a:ext>
                </a:extLst>
              </a:tr>
              <a:tr h="272093">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Вектор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222,3</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142,5</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324,9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229,9</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1632006"/>
                  </a:ext>
                </a:extLst>
              </a:tr>
              <a:tr h="272093">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Барин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239,4</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165,3</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410,4</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271,7</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5962490"/>
                  </a:ext>
                </a:extLst>
              </a:tr>
              <a:tr h="272093">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НСР</a:t>
                      </a:r>
                      <a:r>
                        <a:rPr lang="en-US" sz="1400" baseline="-25000">
                          <a:effectLst/>
                          <a:latin typeface="Times New Roman" panose="02020603050405020304" pitchFamily="18" charset="0"/>
                          <a:ea typeface="Calibri" panose="020F0502020204030204" pitchFamily="34" charset="0"/>
                          <a:cs typeface="Times New Roman" panose="02020603050405020304" pitchFamily="18" charset="0"/>
                        </a:rPr>
                        <a:t>05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12,98</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12,47</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17,08</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7061071"/>
                  </a:ext>
                </a:extLst>
              </a:tr>
            </a:tbl>
          </a:graphicData>
        </a:graphic>
      </p:graphicFrame>
      <p:sp>
        <p:nvSpPr>
          <p:cNvPr id="5" name="TextBox 4">
            <a:extLst>
              <a:ext uri="{FF2B5EF4-FFF2-40B4-BE49-F238E27FC236}">
                <a16:creationId xmlns:a16="http://schemas.microsoft.com/office/drawing/2014/main" id="{3E79858A-0CAB-4997-BBFC-FB1E64D35AB0}"/>
              </a:ext>
            </a:extLst>
          </p:cNvPr>
          <p:cNvSpPr txBox="1"/>
          <p:nvPr/>
        </p:nvSpPr>
        <p:spPr>
          <a:xfrm>
            <a:off x="11123604" y="259544"/>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15</a:t>
            </a:r>
          </a:p>
        </p:txBody>
      </p:sp>
      <p:pic>
        <p:nvPicPr>
          <p:cNvPr id="6" name="Рисунок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459313" y="3803259"/>
            <a:ext cx="2437327" cy="1827995"/>
          </a:xfrm>
          <a:prstGeom prst="rect">
            <a:avLst/>
          </a:prstGeom>
          <a:ln>
            <a:noFill/>
          </a:ln>
          <a:effectLst>
            <a:outerShdw blurRad="190500" algn="tl" rotWithShape="0">
              <a:srgbClr val="000000">
                <a:alpha val="70000"/>
              </a:srgbClr>
            </a:outerShdw>
          </a:effectLst>
        </p:spPr>
      </p:pic>
      <p:pic>
        <p:nvPicPr>
          <p:cNvPr id="7" name="Picture 3" descr="C:\Users\User\Desktop\фоторгафии с полей\поля 2012\фазы\DSC01618.JPG"/>
          <p:cNvPicPr>
            <a:picLocks noChangeAspect="1" noChangeArrowheads="1"/>
          </p:cNvPicPr>
          <p:nvPr/>
        </p:nvPicPr>
        <p:blipFill>
          <a:blip r:embed="rId3" cstate="print"/>
          <a:srcRect/>
          <a:stretch>
            <a:fillRect/>
          </a:stretch>
        </p:blipFill>
        <p:spPr bwMode="auto">
          <a:xfrm>
            <a:off x="9397257" y="1530841"/>
            <a:ext cx="2435670" cy="18551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8865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5D362C-7D0B-4238-880C-71E82EEFDB6E}"/>
              </a:ext>
            </a:extLst>
          </p:cNvPr>
          <p:cNvSpPr>
            <a:spLocks noGrp="1"/>
          </p:cNvSpPr>
          <p:nvPr>
            <p:ph type="title"/>
          </p:nvPr>
        </p:nvSpPr>
        <p:spPr>
          <a:xfrm>
            <a:off x="838200" y="107577"/>
            <a:ext cx="10515600" cy="995082"/>
          </a:xfrm>
        </p:spPr>
        <p:txBody>
          <a:bodyPr>
            <a:normAutofit fontScale="90000"/>
          </a:bodyPr>
          <a:lstStyle/>
          <a:p>
            <a:pPr algn="ctr"/>
            <a:r>
              <a:rPr lang="ru-RU" sz="3600" b="1" dirty="0">
                <a:latin typeface="Times New Roman" panose="02020603050405020304" pitchFamily="18" charset="0"/>
                <a:cs typeface="Times New Roman" panose="02020603050405020304" pitchFamily="18" charset="0"/>
              </a:rPr>
              <a:t>Индекс </a:t>
            </a:r>
            <a:r>
              <a:rPr lang="en-US" sz="3600" b="1" dirty="0">
                <a:latin typeface="Times New Roman" panose="02020603050405020304" pitchFamily="18" charset="0"/>
                <a:cs typeface="Times New Roman" panose="02020603050405020304" pitchFamily="18" charset="0"/>
              </a:rPr>
              <a:t>NDVI (Normalized Difference Vegetation Index) </a:t>
            </a:r>
            <a:endParaRPr lang="ru-RU" sz="3600" b="1"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41436D4E-0B6A-4493-A043-6AABE8660148}"/>
              </a:ext>
            </a:extLst>
          </p:cNvPr>
          <p:cNvPicPr>
            <a:picLocks noChangeAspect="1"/>
          </p:cNvPicPr>
          <p:nvPr/>
        </p:nvPicPr>
        <p:blipFill>
          <a:blip r:embed="rId2" cstate="print"/>
          <a:stretch>
            <a:fillRect/>
          </a:stretch>
        </p:blipFill>
        <p:spPr>
          <a:xfrm>
            <a:off x="514232" y="1220726"/>
            <a:ext cx="8583113" cy="4752057"/>
          </a:xfrm>
          <a:prstGeom prst="rect">
            <a:avLst/>
          </a:prstGeom>
        </p:spPr>
      </p:pic>
      <p:sp>
        <p:nvSpPr>
          <p:cNvPr id="5" name="TextBox 4">
            <a:extLst>
              <a:ext uri="{FF2B5EF4-FFF2-40B4-BE49-F238E27FC236}">
                <a16:creationId xmlns:a16="http://schemas.microsoft.com/office/drawing/2014/main" id="{369383DE-7F63-44F3-8B01-E897E061C704}"/>
              </a:ext>
            </a:extLst>
          </p:cNvPr>
          <p:cNvSpPr txBox="1"/>
          <p:nvPr/>
        </p:nvSpPr>
        <p:spPr>
          <a:xfrm>
            <a:off x="11283153" y="182469"/>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16</a:t>
            </a:r>
          </a:p>
        </p:txBody>
      </p:sp>
      <p:pic>
        <p:nvPicPr>
          <p:cNvPr id="6" name="Picture 2" descr="https://sun9-19.userapi.com/c10267/u2771358/137575841/w_11fd83b8.jpg"/>
          <p:cNvPicPr>
            <a:picLocks noChangeAspect="1" noChangeArrowheads="1"/>
          </p:cNvPicPr>
          <p:nvPr/>
        </p:nvPicPr>
        <p:blipFill>
          <a:blip r:embed="rId3" cstate="print"/>
          <a:srcRect/>
          <a:stretch>
            <a:fillRect/>
          </a:stretch>
        </p:blipFill>
        <p:spPr bwMode="auto">
          <a:xfrm>
            <a:off x="9191672" y="1379627"/>
            <a:ext cx="2751951" cy="2063963"/>
          </a:xfrm>
          <a:prstGeom prst="rect">
            <a:avLst/>
          </a:prstGeom>
          <a:ln>
            <a:noFill/>
          </a:ln>
          <a:effectLst>
            <a:outerShdw blurRad="190500" algn="tl" rotWithShape="0">
              <a:srgbClr val="000000">
                <a:alpha val="70000"/>
              </a:srgbClr>
            </a:outerShdw>
          </a:effectLst>
        </p:spPr>
      </p:pic>
      <p:pic>
        <p:nvPicPr>
          <p:cNvPr id="7" name="Picture 8"/>
          <p:cNvPicPr>
            <a:picLocks noChangeAspect="1" noChangeArrowheads="1"/>
          </p:cNvPicPr>
          <p:nvPr/>
        </p:nvPicPr>
        <p:blipFill>
          <a:blip r:embed="rId4" cstate="print"/>
          <a:srcRect/>
          <a:stretch>
            <a:fillRect/>
          </a:stretch>
        </p:blipFill>
        <p:spPr bwMode="auto">
          <a:xfrm>
            <a:off x="9152294" y="3772633"/>
            <a:ext cx="2677369" cy="18499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18464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9D2C53-7527-48EF-966F-4ED7DE4C0395}"/>
              </a:ext>
            </a:extLst>
          </p:cNvPr>
          <p:cNvSpPr>
            <a:spLocks noGrp="1"/>
          </p:cNvSpPr>
          <p:nvPr>
            <p:ph type="title"/>
          </p:nvPr>
        </p:nvSpPr>
        <p:spPr>
          <a:xfrm>
            <a:off x="838200" y="125507"/>
            <a:ext cx="10515600" cy="1048869"/>
          </a:xfrm>
        </p:spPr>
        <p:txBody>
          <a:bodyPr>
            <a:normAutofit/>
          </a:bodyPr>
          <a:lstStyle/>
          <a:p>
            <a:pPr algn="ctr"/>
            <a:r>
              <a:rPr lang="ru-RU" sz="3200" b="1" dirty="0">
                <a:latin typeface="Times New Roman" panose="02020603050405020304" pitchFamily="18" charset="0"/>
                <a:cs typeface="Times New Roman" panose="02020603050405020304" pitchFamily="18" charset="0"/>
              </a:rPr>
              <a:t>Содержание хлорофилла в листьях картофеля</a:t>
            </a:r>
          </a:p>
        </p:txBody>
      </p:sp>
      <p:graphicFrame>
        <p:nvGraphicFramePr>
          <p:cNvPr id="4" name="Таблица 3">
            <a:extLst>
              <a:ext uri="{FF2B5EF4-FFF2-40B4-BE49-F238E27FC236}">
                <a16:creationId xmlns:a16="http://schemas.microsoft.com/office/drawing/2014/main" id="{76EDC12F-7732-4D70-B5EB-61B67FEEEBCF}"/>
              </a:ext>
            </a:extLst>
          </p:cNvPr>
          <p:cNvGraphicFramePr>
            <a:graphicFrameLocks noGrp="1"/>
          </p:cNvGraphicFramePr>
          <p:nvPr>
            <p:extLst>
              <p:ext uri="{D42A27DB-BD31-4B8C-83A1-F6EECF244321}">
                <p14:modId xmlns:p14="http://schemas.microsoft.com/office/powerpoint/2010/main" val="3788775697"/>
              </p:ext>
            </p:extLst>
          </p:nvPr>
        </p:nvGraphicFramePr>
        <p:xfrm>
          <a:off x="715652" y="1497487"/>
          <a:ext cx="6482816" cy="4300197"/>
        </p:xfrm>
        <a:graphic>
          <a:graphicData uri="http://schemas.openxmlformats.org/drawingml/2006/table">
            <a:tbl>
              <a:tblPr firstRow="1" firstCol="1" bandRow="1"/>
              <a:tblGrid>
                <a:gridCol w="2017645">
                  <a:extLst>
                    <a:ext uri="{9D8B030D-6E8A-4147-A177-3AD203B41FA5}">
                      <a16:colId xmlns:a16="http://schemas.microsoft.com/office/drawing/2014/main" val="3523013810"/>
                    </a:ext>
                  </a:extLst>
                </a:gridCol>
                <a:gridCol w="1633126">
                  <a:extLst>
                    <a:ext uri="{9D8B030D-6E8A-4147-A177-3AD203B41FA5}">
                      <a16:colId xmlns:a16="http://schemas.microsoft.com/office/drawing/2014/main" val="45239521"/>
                    </a:ext>
                  </a:extLst>
                </a:gridCol>
                <a:gridCol w="1182359">
                  <a:extLst>
                    <a:ext uri="{9D8B030D-6E8A-4147-A177-3AD203B41FA5}">
                      <a16:colId xmlns:a16="http://schemas.microsoft.com/office/drawing/2014/main" val="1434253532"/>
                    </a:ext>
                  </a:extLst>
                </a:gridCol>
                <a:gridCol w="1649686">
                  <a:extLst>
                    <a:ext uri="{9D8B030D-6E8A-4147-A177-3AD203B41FA5}">
                      <a16:colId xmlns:a16="http://schemas.microsoft.com/office/drawing/2014/main" val="4014056855"/>
                    </a:ext>
                  </a:extLst>
                </a:gridCol>
              </a:tblGrid>
              <a:tr h="258222">
                <a:tc>
                  <a:txBody>
                    <a:bodyPr/>
                    <a:lstStyle/>
                    <a:p>
                      <a:pPr algn="just">
                        <a:lnSpc>
                          <a:spcPct val="107000"/>
                        </a:lnSpc>
                        <a:spcAft>
                          <a:spcPts val="800"/>
                        </a:spcAft>
                      </a:pP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Варианты</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atLEAF CHL, ед.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SPAD, ед.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Total chl, mg/cm</a:t>
                      </a:r>
                      <a:r>
                        <a:rPr lang="en-US" sz="1400" baseline="300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990587"/>
                  </a:ext>
                </a:extLst>
              </a:tr>
              <a:tr h="258222">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Метеор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0,0262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3180014"/>
                  </a:ext>
                </a:extLst>
              </a:tr>
              <a:tr h="258222">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Чароит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44,2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33,6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0,0292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028556"/>
                  </a:ext>
                </a:extLst>
              </a:tr>
              <a:tr h="299931">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Жуковский ранний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38,1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27,6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0,0217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9203062"/>
                  </a:ext>
                </a:extLst>
              </a:tr>
              <a:tr h="289956">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Ред скарлетт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39,6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29,1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0,0236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4869380"/>
                  </a:ext>
                </a:extLst>
              </a:tr>
              <a:tr h="258222">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Снегирь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39,5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29,0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0,0234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009248"/>
                  </a:ext>
                </a:extLst>
              </a:tr>
              <a:tr h="258222">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Красавчик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38,3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27,8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0,0219</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0817815"/>
                  </a:ext>
                </a:extLst>
              </a:tr>
              <a:tr h="289956">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Брянский деликатес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30,5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0,0252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6480998"/>
                  </a:ext>
                </a:extLst>
              </a:tr>
              <a:tr h="258222">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Кумач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43,4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32,8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0,0282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0449865"/>
                  </a:ext>
                </a:extLst>
              </a:tr>
              <a:tr h="258222">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Надежда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45,1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34,6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0,0304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8011723"/>
                  </a:ext>
                </a:extLst>
              </a:tr>
              <a:tr h="258222">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Утро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38,9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28,4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0,0226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627693"/>
                  </a:ext>
                </a:extLst>
              </a:tr>
              <a:tr h="258222">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Ресурс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42,1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31,6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0,0266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0354714"/>
                  </a:ext>
                </a:extLst>
              </a:tr>
              <a:tr h="289956">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Северное сияние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37,8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27,4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0,0214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5724884"/>
                  </a:ext>
                </a:extLst>
              </a:tr>
              <a:tr h="289956">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Памяти Лорха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40,6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0,0247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2612372"/>
                  </a:ext>
                </a:extLst>
              </a:tr>
              <a:tr h="258222">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Вектор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42,6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32,1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0,0272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4567748"/>
                  </a:ext>
                </a:extLst>
              </a:tr>
              <a:tr h="258222">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Барин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43,4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32,8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0,0282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1904578"/>
                  </a:ext>
                </a:extLst>
              </a:tr>
            </a:tbl>
          </a:graphicData>
        </a:graphic>
      </p:graphicFrame>
      <p:sp>
        <p:nvSpPr>
          <p:cNvPr id="5" name="TextBox 4">
            <a:extLst>
              <a:ext uri="{FF2B5EF4-FFF2-40B4-BE49-F238E27FC236}">
                <a16:creationId xmlns:a16="http://schemas.microsoft.com/office/drawing/2014/main" id="{B9CBCCC3-3D5C-4574-8B3A-9D5F3C54BD5C}"/>
              </a:ext>
            </a:extLst>
          </p:cNvPr>
          <p:cNvSpPr txBox="1"/>
          <p:nvPr/>
        </p:nvSpPr>
        <p:spPr>
          <a:xfrm>
            <a:off x="11353800" y="326775"/>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17</a:t>
            </a:r>
          </a:p>
        </p:txBody>
      </p:sp>
      <p:pic>
        <p:nvPicPr>
          <p:cNvPr id="6" name="Рисунок 5"/>
          <p:cNvPicPr>
            <a:picLocks noChangeAspect="1"/>
          </p:cNvPicPr>
          <p:nvPr/>
        </p:nvPicPr>
        <p:blipFill>
          <a:blip r:embed="rId2" cstate="print"/>
          <a:stretch>
            <a:fillRect/>
          </a:stretch>
        </p:blipFill>
        <p:spPr>
          <a:xfrm>
            <a:off x="7874206" y="1456694"/>
            <a:ext cx="3701708" cy="2077028"/>
          </a:xfrm>
          <a:prstGeom prst="rect">
            <a:avLst/>
          </a:prstGeom>
        </p:spPr>
      </p:pic>
      <p:graphicFrame>
        <p:nvGraphicFramePr>
          <p:cNvPr id="7" name="Диаграмма 6"/>
          <p:cNvGraphicFramePr/>
          <p:nvPr/>
        </p:nvGraphicFramePr>
        <p:xfrm>
          <a:off x="7399011" y="3532423"/>
          <a:ext cx="4274179" cy="27127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1746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6B6FC6-D257-4EA3-8C65-41D4E8069940}"/>
              </a:ext>
            </a:extLst>
          </p:cNvPr>
          <p:cNvSpPr>
            <a:spLocks noGrp="1"/>
          </p:cNvSpPr>
          <p:nvPr>
            <p:ph type="title"/>
          </p:nvPr>
        </p:nvSpPr>
        <p:spPr>
          <a:xfrm>
            <a:off x="757517" y="-2602"/>
            <a:ext cx="10515600" cy="753035"/>
          </a:xfrm>
        </p:spPr>
        <p:txBody>
          <a:bodyPr>
            <a:noAutofit/>
          </a:bodyPr>
          <a:lstStyle/>
          <a:p>
            <a:pPr algn="ctr"/>
            <a:r>
              <a:rPr lang="ru-RU" sz="2800" b="1" dirty="0">
                <a:latin typeface="Times New Roman" panose="02020603050405020304" pitchFamily="18" charset="0"/>
                <a:cs typeface="Times New Roman" panose="02020603050405020304" pitchFamily="18" charset="0"/>
              </a:rPr>
              <a:t>Показатели надземной биомассы растений картофеля сортов </a:t>
            </a:r>
            <a:br>
              <a:rPr lang="ru-RU" sz="2800" b="1" dirty="0">
                <a:latin typeface="Times New Roman" panose="02020603050405020304" pitchFamily="18" charset="0"/>
                <a:cs typeface="Times New Roman" panose="02020603050405020304" pitchFamily="18" charset="0"/>
              </a:rPr>
            </a:br>
            <a:r>
              <a:rPr lang="ru-RU" sz="2800" b="1" dirty="0">
                <a:latin typeface="Times New Roman" panose="02020603050405020304" pitchFamily="18" charset="0"/>
                <a:cs typeface="Times New Roman" panose="02020603050405020304" pitchFamily="18" charset="0"/>
              </a:rPr>
              <a:t>разных </a:t>
            </a:r>
            <a:r>
              <a:rPr lang="ru-RU" sz="2800" b="1" dirty="0" err="1">
                <a:latin typeface="Times New Roman" panose="02020603050405020304" pitchFamily="18" charset="0"/>
                <a:cs typeface="Times New Roman" panose="02020603050405020304" pitchFamily="18" charset="0"/>
              </a:rPr>
              <a:t>экоморфотипов</a:t>
            </a:r>
            <a:endParaRPr lang="ru-RU" sz="2800" b="1" dirty="0">
              <a:latin typeface="Times New Roman" panose="02020603050405020304" pitchFamily="18" charset="0"/>
              <a:cs typeface="Times New Roman" panose="02020603050405020304" pitchFamily="18" charset="0"/>
            </a:endParaRPr>
          </a:p>
        </p:txBody>
      </p:sp>
      <p:graphicFrame>
        <p:nvGraphicFramePr>
          <p:cNvPr id="4" name="Таблица 3">
            <a:extLst>
              <a:ext uri="{FF2B5EF4-FFF2-40B4-BE49-F238E27FC236}">
                <a16:creationId xmlns:a16="http://schemas.microsoft.com/office/drawing/2014/main" id="{B505D846-4E82-4E03-8DB3-14E2AFCFE079}"/>
              </a:ext>
            </a:extLst>
          </p:cNvPr>
          <p:cNvGraphicFramePr>
            <a:graphicFrameLocks noGrp="1"/>
          </p:cNvGraphicFramePr>
          <p:nvPr>
            <p:extLst>
              <p:ext uri="{D42A27DB-BD31-4B8C-83A1-F6EECF244321}">
                <p14:modId xmlns:p14="http://schemas.microsoft.com/office/powerpoint/2010/main" val="2755037253"/>
              </p:ext>
            </p:extLst>
          </p:nvPr>
        </p:nvGraphicFramePr>
        <p:xfrm>
          <a:off x="304800" y="894945"/>
          <a:ext cx="11421034" cy="5963052"/>
        </p:xfrm>
        <a:graphic>
          <a:graphicData uri="http://schemas.openxmlformats.org/drawingml/2006/table">
            <a:tbl>
              <a:tblPr firstRow="1" firstCol="1" bandRow="1"/>
              <a:tblGrid>
                <a:gridCol w="1879848">
                  <a:extLst>
                    <a:ext uri="{9D8B030D-6E8A-4147-A177-3AD203B41FA5}">
                      <a16:colId xmlns:a16="http://schemas.microsoft.com/office/drawing/2014/main" val="1377079131"/>
                    </a:ext>
                  </a:extLst>
                </a:gridCol>
                <a:gridCol w="2337883">
                  <a:extLst>
                    <a:ext uri="{9D8B030D-6E8A-4147-A177-3AD203B41FA5}">
                      <a16:colId xmlns:a16="http://schemas.microsoft.com/office/drawing/2014/main" val="2268927148"/>
                    </a:ext>
                  </a:extLst>
                </a:gridCol>
                <a:gridCol w="2454774">
                  <a:extLst>
                    <a:ext uri="{9D8B030D-6E8A-4147-A177-3AD203B41FA5}">
                      <a16:colId xmlns:a16="http://schemas.microsoft.com/office/drawing/2014/main" val="331412037"/>
                    </a:ext>
                  </a:extLst>
                </a:gridCol>
                <a:gridCol w="1423009">
                  <a:extLst>
                    <a:ext uri="{9D8B030D-6E8A-4147-A177-3AD203B41FA5}">
                      <a16:colId xmlns:a16="http://schemas.microsoft.com/office/drawing/2014/main" val="312859231"/>
                    </a:ext>
                  </a:extLst>
                </a:gridCol>
                <a:gridCol w="1423009">
                  <a:extLst>
                    <a:ext uri="{9D8B030D-6E8A-4147-A177-3AD203B41FA5}">
                      <a16:colId xmlns:a16="http://schemas.microsoft.com/office/drawing/2014/main" val="3935877321"/>
                    </a:ext>
                  </a:extLst>
                </a:gridCol>
                <a:gridCol w="1902511">
                  <a:extLst>
                    <a:ext uri="{9D8B030D-6E8A-4147-A177-3AD203B41FA5}">
                      <a16:colId xmlns:a16="http://schemas.microsoft.com/office/drawing/2014/main" val="3772802122"/>
                    </a:ext>
                  </a:extLst>
                </a:gridCol>
              </a:tblGrid>
              <a:tr h="326793">
                <a:tc rowSpan="2">
                  <a:txBody>
                    <a:bodyPr/>
                    <a:lstStyle/>
                    <a:p>
                      <a:pPr algn="ctr">
                        <a:lnSpc>
                          <a:spcPct val="107000"/>
                        </a:lnSpc>
                        <a:spcAft>
                          <a:spcPts val="80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Сорт</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Группа</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спелости</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Экоморфотип</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Масса</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г/</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куст</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rowSpan="2">
                  <a:txBody>
                    <a:bodyPr/>
                    <a:lstStyle/>
                    <a:p>
                      <a:pPr algn="ctr">
                        <a:lnSpc>
                          <a:spcPct val="107000"/>
                        </a:lnSpc>
                        <a:spcAft>
                          <a:spcPts val="800"/>
                        </a:spcAft>
                      </a:pPr>
                      <a:r>
                        <a:rPr lang="ru-RU" sz="1200">
                          <a:effectLst/>
                          <a:latin typeface="Times New Roman" panose="02020603050405020304" pitchFamily="18" charset="0"/>
                          <a:ea typeface="Times New Roman" panose="02020603050405020304" pitchFamily="18" charset="0"/>
                          <a:cs typeface="Times New Roman" panose="02020603050405020304" pitchFamily="18" charset="0"/>
                        </a:rPr>
                        <a:t>Отношение массы листьев к массе стеблей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729455"/>
                  </a:ext>
                </a:extLst>
              </a:tr>
              <a:tr h="688933">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07000"/>
                        </a:lnSpc>
                        <a:spcAft>
                          <a:spcPts val="80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листьев</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стеблей</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738700074"/>
                  </a:ext>
                </a:extLst>
              </a:tr>
              <a:tr h="250296">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Метеор</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Очень</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ранний</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Гигроморфный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173,4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165,4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9465496"/>
                  </a:ext>
                </a:extLst>
              </a:tr>
              <a:tr h="250296">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Чароит</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Очень</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ранний</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Гигроморфный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221,5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196,0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445372"/>
                  </a:ext>
                </a:extLst>
              </a:tr>
              <a:tr h="335986">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Жуковский ранний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Раннеспелый</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Мезоморфный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154,9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176,4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0204506"/>
                  </a:ext>
                </a:extLst>
              </a:tr>
              <a:tr h="335986">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Ред скарлетт</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Раннеспелый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Гигроморфный</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252,1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182,1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416509"/>
                  </a:ext>
                </a:extLst>
              </a:tr>
              <a:tr h="250296">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Снегирь</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Раннеспелый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Гигроморфный</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168,5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198,4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0771354"/>
                  </a:ext>
                </a:extLst>
              </a:tr>
              <a:tr h="250296">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Красавчик</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Среднеранний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Мезоморфный</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274,6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280,9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5420149"/>
                  </a:ext>
                </a:extLst>
              </a:tr>
              <a:tr h="335986">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Брянский деликатес</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Среднеранний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Гигроморфный</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203,3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260,4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029397"/>
                  </a:ext>
                </a:extLst>
              </a:tr>
              <a:tr h="335986">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Кумач</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Среднеспелый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Ксероморфный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204,9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360,0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2103240"/>
                  </a:ext>
                </a:extLst>
              </a:tr>
              <a:tr h="335986">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Надежда</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Среднеспелый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Гигроморфный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160,1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214,8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5041759"/>
                  </a:ext>
                </a:extLst>
              </a:tr>
              <a:tr h="335986">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Утро</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Среднеспелый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Мезоморфный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262,8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358,4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5027958"/>
                  </a:ext>
                </a:extLst>
              </a:tr>
              <a:tr h="335986">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Ресурс</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Среднеспелый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Мезоморфный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191,9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1104863"/>
                  </a:ext>
                </a:extLst>
              </a:tr>
              <a:tr h="335986">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Северное сияние</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Среднеспелый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Ксероморфный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238,6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284,4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552378"/>
                  </a:ext>
                </a:extLst>
              </a:tr>
              <a:tr h="335986">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Памяти Лорха</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Среднеспелый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Гигроморфный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173,6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7151026"/>
                  </a:ext>
                </a:extLst>
              </a:tr>
              <a:tr h="335986">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Вектор</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Среднеспелый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Мезоморфный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180,0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267,3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4675199"/>
                  </a:ext>
                </a:extLst>
              </a:tr>
              <a:tr h="335986">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Барин</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Среднеспелый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Мезоморфный</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152,5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140,7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1853830"/>
                  </a:ext>
                </a:extLst>
              </a:tr>
              <a:tr h="250296">
                <a:tc gridSpan="3">
                  <a:txBody>
                    <a:bodyPr/>
                    <a:lstStyle/>
                    <a:p>
                      <a:pPr algn="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НСР</a:t>
                      </a:r>
                      <a:r>
                        <a:rPr lang="en-US" sz="1200" baseline="-250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11,42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12,80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0,05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1948" marR="4194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3729938"/>
                  </a:ext>
                </a:extLst>
              </a:tr>
            </a:tbl>
          </a:graphicData>
        </a:graphic>
      </p:graphicFrame>
      <p:sp>
        <p:nvSpPr>
          <p:cNvPr id="5" name="TextBox 4">
            <a:extLst>
              <a:ext uri="{FF2B5EF4-FFF2-40B4-BE49-F238E27FC236}">
                <a16:creationId xmlns:a16="http://schemas.microsoft.com/office/drawing/2014/main" id="{9F35D1D8-C58D-425B-8F51-628FC4879FE5}"/>
              </a:ext>
            </a:extLst>
          </p:cNvPr>
          <p:cNvSpPr txBox="1"/>
          <p:nvPr/>
        </p:nvSpPr>
        <p:spPr>
          <a:xfrm>
            <a:off x="11202471" y="104102"/>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18</a:t>
            </a:r>
          </a:p>
        </p:txBody>
      </p:sp>
    </p:spTree>
    <p:extLst>
      <p:ext uri="{BB962C8B-B14F-4D97-AF65-F5344CB8AC3E}">
        <p14:creationId xmlns:p14="http://schemas.microsoft.com/office/powerpoint/2010/main" val="875191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B1A4E7-AC86-42F0-87EC-8F5B0B79EFFD}"/>
              </a:ext>
            </a:extLst>
          </p:cNvPr>
          <p:cNvSpPr>
            <a:spLocks noGrp="1"/>
          </p:cNvSpPr>
          <p:nvPr>
            <p:ph type="title"/>
          </p:nvPr>
        </p:nvSpPr>
        <p:spPr>
          <a:xfrm>
            <a:off x="838200" y="107576"/>
            <a:ext cx="10515600" cy="1048871"/>
          </a:xfrm>
        </p:spPr>
        <p:txBody>
          <a:bodyPr>
            <a:normAutofit fontScale="90000"/>
          </a:bodyPr>
          <a:lstStyle/>
          <a:p>
            <a:pPr algn="ctr"/>
            <a:r>
              <a:rPr lang="ru-RU" dirty="0">
                <a:latin typeface="Times New Roman" panose="02020603050405020304" pitchFamily="18" charset="0"/>
                <a:cs typeface="Times New Roman" panose="02020603050405020304" pitchFamily="18" charset="0"/>
              </a:rPr>
              <a:t> </a:t>
            </a:r>
            <a:r>
              <a:rPr lang="ru-RU" sz="2700" b="1" dirty="0">
                <a:latin typeface="Times New Roman" panose="02020603050405020304" pitchFamily="18" charset="0"/>
                <a:cs typeface="Times New Roman" panose="02020603050405020304" pitchFamily="18" charset="0"/>
              </a:rPr>
              <a:t>Изменение показателей электропроводности (ЭП) листьев </a:t>
            </a:r>
            <a:br>
              <a:rPr lang="ru-RU" sz="2700" b="1"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картофеля разных </a:t>
            </a:r>
            <a:r>
              <a:rPr lang="ru-RU" sz="2700" b="1" dirty="0" err="1">
                <a:latin typeface="Times New Roman" panose="02020603050405020304" pitchFamily="18" charset="0"/>
                <a:cs typeface="Times New Roman" panose="02020603050405020304" pitchFamily="18" charset="0"/>
              </a:rPr>
              <a:t>экоморфотипов</a:t>
            </a:r>
            <a:r>
              <a:rPr lang="ru-RU" sz="2700" b="1" dirty="0">
                <a:latin typeface="Times New Roman" panose="02020603050405020304" pitchFamily="18" charset="0"/>
                <a:cs typeface="Times New Roman" panose="02020603050405020304" pitchFamily="18" charset="0"/>
              </a:rPr>
              <a:t> по фазам развития, </a:t>
            </a:r>
            <a:r>
              <a:rPr lang="ru-RU" sz="2700" b="1" dirty="0" err="1">
                <a:latin typeface="Times New Roman" panose="02020603050405020304" pitchFamily="18" charset="0"/>
                <a:cs typeface="Times New Roman" panose="02020603050405020304" pitchFamily="18" charset="0"/>
              </a:rPr>
              <a:t>мкСм</a:t>
            </a:r>
            <a:endParaRPr lang="ru-RU" sz="2700" b="1" dirty="0">
              <a:latin typeface="Times New Roman" panose="02020603050405020304" pitchFamily="18" charset="0"/>
              <a:cs typeface="Times New Roman" panose="02020603050405020304" pitchFamily="18" charset="0"/>
            </a:endParaRPr>
          </a:p>
        </p:txBody>
      </p:sp>
      <p:graphicFrame>
        <p:nvGraphicFramePr>
          <p:cNvPr id="4" name="Таблица 3">
            <a:extLst>
              <a:ext uri="{FF2B5EF4-FFF2-40B4-BE49-F238E27FC236}">
                <a16:creationId xmlns:a16="http://schemas.microsoft.com/office/drawing/2014/main" id="{9BCAB012-5BB8-49C4-8183-F9F3C4E39F2C}"/>
              </a:ext>
            </a:extLst>
          </p:cNvPr>
          <p:cNvGraphicFramePr>
            <a:graphicFrameLocks noGrp="1"/>
          </p:cNvGraphicFramePr>
          <p:nvPr>
            <p:extLst>
              <p:ext uri="{D42A27DB-BD31-4B8C-83A1-F6EECF244321}">
                <p14:modId xmlns:p14="http://schemas.microsoft.com/office/powerpoint/2010/main" val="724755133"/>
              </p:ext>
            </p:extLst>
          </p:nvPr>
        </p:nvGraphicFramePr>
        <p:xfrm>
          <a:off x="838200" y="1470213"/>
          <a:ext cx="10771094" cy="5280212"/>
        </p:xfrm>
        <a:graphic>
          <a:graphicData uri="http://schemas.openxmlformats.org/drawingml/2006/table">
            <a:tbl>
              <a:tblPr firstRow="1" firstCol="1" bandRow="1"/>
              <a:tblGrid>
                <a:gridCol w="2939779">
                  <a:extLst>
                    <a:ext uri="{9D8B030D-6E8A-4147-A177-3AD203B41FA5}">
                      <a16:colId xmlns:a16="http://schemas.microsoft.com/office/drawing/2014/main" val="1176900150"/>
                    </a:ext>
                  </a:extLst>
                </a:gridCol>
                <a:gridCol w="2223326">
                  <a:extLst>
                    <a:ext uri="{9D8B030D-6E8A-4147-A177-3AD203B41FA5}">
                      <a16:colId xmlns:a16="http://schemas.microsoft.com/office/drawing/2014/main" val="3881834973"/>
                    </a:ext>
                  </a:extLst>
                </a:gridCol>
                <a:gridCol w="1992602">
                  <a:extLst>
                    <a:ext uri="{9D8B030D-6E8A-4147-A177-3AD203B41FA5}">
                      <a16:colId xmlns:a16="http://schemas.microsoft.com/office/drawing/2014/main" val="1583371994"/>
                    </a:ext>
                  </a:extLst>
                </a:gridCol>
                <a:gridCol w="1992602">
                  <a:extLst>
                    <a:ext uri="{9D8B030D-6E8A-4147-A177-3AD203B41FA5}">
                      <a16:colId xmlns:a16="http://schemas.microsoft.com/office/drawing/2014/main" val="2921656238"/>
                    </a:ext>
                  </a:extLst>
                </a:gridCol>
                <a:gridCol w="1622785">
                  <a:extLst>
                    <a:ext uri="{9D8B030D-6E8A-4147-A177-3AD203B41FA5}">
                      <a16:colId xmlns:a16="http://schemas.microsoft.com/office/drawing/2014/main" val="2778535159"/>
                    </a:ext>
                  </a:extLst>
                </a:gridCol>
              </a:tblGrid>
              <a:tr h="282749">
                <a:tc rowSpan="2">
                  <a:txBody>
                    <a:bodyPr/>
                    <a:lstStyle/>
                    <a:p>
                      <a:pPr>
                        <a:lnSpc>
                          <a:spcPct val="107000"/>
                        </a:lnSpc>
                        <a:spcAft>
                          <a:spcPts val="800"/>
                        </a:spcAft>
                      </a:pP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Сорт</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800"/>
                        </a:spcAft>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Фаза развития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rowSpan="2">
                  <a:txBody>
                    <a:bodyPr/>
                    <a:lstStyle/>
                    <a:p>
                      <a:pPr algn="ctr">
                        <a:lnSpc>
                          <a:spcPct val="107000"/>
                        </a:lnSpc>
                        <a:spcAft>
                          <a:spcPts val="800"/>
                        </a:spcAft>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Среднее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204124"/>
                  </a:ext>
                </a:extLst>
              </a:tr>
              <a:tr h="254215">
                <a:tc vMerge="1">
                  <a:txBody>
                    <a:bodyPr/>
                    <a:lstStyle/>
                    <a:p>
                      <a:endParaRPr lang="ru-RU"/>
                    </a:p>
                  </a:txBody>
                  <a:tcPr/>
                </a:tc>
                <a:tc>
                  <a:txBody>
                    <a:bodyPr/>
                    <a:lstStyle/>
                    <a:p>
                      <a:pPr algn="ctr">
                        <a:lnSpc>
                          <a:spcPct val="107000"/>
                        </a:lnSpc>
                        <a:spcAft>
                          <a:spcPts val="800"/>
                        </a:spcAft>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Бутонизация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Цветение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Увядание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2195523878"/>
                  </a:ext>
                </a:extLst>
              </a:tr>
              <a:tr h="296453">
                <a:tc>
                  <a:txBody>
                    <a:bodyPr/>
                    <a:lstStyle/>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Метеор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44,0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42,1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46,4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44,2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4521334"/>
                  </a:ext>
                </a:extLst>
              </a:tr>
              <a:tr h="296453">
                <a:tc>
                  <a:txBody>
                    <a:bodyPr/>
                    <a:lstStyle/>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Чароит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66,2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55,6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57,6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7944820"/>
                  </a:ext>
                </a:extLst>
              </a:tr>
              <a:tr h="296453">
                <a:tc>
                  <a:txBody>
                    <a:bodyPr/>
                    <a:lstStyle/>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Жуковский ранний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45,2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43,7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46,7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0471316"/>
                  </a:ext>
                </a:extLst>
              </a:tr>
              <a:tr h="296453">
                <a:tc>
                  <a:txBody>
                    <a:bodyPr/>
                    <a:lstStyle/>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Ред скарлетт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49,4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50,2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42,9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47,5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226553"/>
                  </a:ext>
                </a:extLst>
              </a:tr>
              <a:tr h="296453">
                <a:tc>
                  <a:txBody>
                    <a:bodyPr/>
                    <a:lstStyle/>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Снегирь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61,8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49,8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48,8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5325822"/>
                  </a:ext>
                </a:extLst>
              </a:tr>
              <a:tr h="296453">
                <a:tc>
                  <a:txBody>
                    <a:bodyPr/>
                    <a:lstStyle/>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Красавчик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53,6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47,2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38,2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46,3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420122"/>
                  </a:ext>
                </a:extLst>
              </a:tr>
              <a:tr h="296453">
                <a:tc>
                  <a:txBody>
                    <a:bodyPr/>
                    <a:lstStyle/>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Брянский деликатес</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57,0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60,0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40,8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52,6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9636582"/>
                  </a:ext>
                </a:extLst>
              </a:tr>
              <a:tr h="296453">
                <a:tc>
                  <a:txBody>
                    <a:bodyPr/>
                    <a:lstStyle/>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Кумач</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58,7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50,3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46,9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1611162"/>
                  </a:ext>
                </a:extLst>
              </a:tr>
              <a:tr h="296453">
                <a:tc>
                  <a:txBody>
                    <a:bodyPr/>
                    <a:lstStyle/>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Надежда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68,4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56,1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49,9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58,1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866363"/>
                  </a:ext>
                </a:extLst>
              </a:tr>
              <a:tr h="296453">
                <a:tc>
                  <a:txBody>
                    <a:bodyPr/>
                    <a:lstStyle/>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Утро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49,8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48,4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42,7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47,0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615216"/>
                  </a:ext>
                </a:extLst>
              </a:tr>
              <a:tr h="296453">
                <a:tc>
                  <a:txBody>
                    <a:bodyPr/>
                    <a:lstStyle/>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Ресурс</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59,8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52,7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45,8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52,8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5928990"/>
                  </a:ext>
                </a:extLst>
              </a:tr>
              <a:tr h="296453">
                <a:tc>
                  <a:txBody>
                    <a:bodyPr/>
                    <a:lstStyle/>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Северное сияние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37,4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40,1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35,8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37,8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5245070"/>
                  </a:ext>
                </a:extLst>
              </a:tr>
              <a:tr h="296453">
                <a:tc>
                  <a:txBody>
                    <a:bodyPr/>
                    <a:lstStyle/>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Памяти Лорха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57,2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50,2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47,7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51,7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028341"/>
                  </a:ext>
                </a:extLst>
              </a:tr>
              <a:tr h="296453">
                <a:tc>
                  <a:txBody>
                    <a:bodyPr/>
                    <a:lstStyle/>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Вектор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60,1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50,3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45,0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9020763"/>
                  </a:ext>
                </a:extLst>
              </a:tr>
              <a:tr h="296453">
                <a:tc>
                  <a:txBody>
                    <a:bodyPr/>
                    <a:lstStyle/>
                    <a:p>
                      <a:pP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Барин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46,5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39,4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45,7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955379"/>
                  </a:ext>
                </a:extLst>
              </a:tr>
              <a:tr h="296453">
                <a:tc>
                  <a:txBody>
                    <a:bodyPr/>
                    <a:lstStyle/>
                    <a:p>
                      <a:pPr algn="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НСР</a:t>
                      </a:r>
                      <a:r>
                        <a:rPr lang="en-US" sz="1400" baseline="-25000">
                          <a:effectLst/>
                          <a:latin typeface="Times New Roman" panose="02020603050405020304" pitchFamily="18" charset="0"/>
                          <a:ea typeface="Calibri" panose="020F0502020204030204" pitchFamily="34" charset="0"/>
                          <a:cs typeface="Times New Roman" panose="02020603050405020304" pitchFamily="18" charset="0"/>
                        </a:rPr>
                        <a:t>05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3,03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2,73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2,44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2,73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6357665"/>
                  </a:ext>
                </a:extLst>
              </a:tr>
            </a:tbl>
          </a:graphicData>
        </a:graphic>
      </p:graphicFrame>
      <p:sp>
        <p:nvSpPr>
          <p:cNvPr id="5" name="TextBox 4">
            <a:extLst>
              <a:ext uri="{FF2B5EF4-FFF2-40B4-BE49-F238E27FC236}">
                <a16:creationId xmlns:a16="http://schemas.microsoft.com/office/drawing/2014/main" id="{0C074961-D7C2-4206-8DA9-13B2EEEB634F}"/>
              </a:ext>
            </a:extLst>
          </p:cNvPr>
          <p:cNvSpPr txBox="1"/>
          <p:nvPr/>
        </p:nvSpPr>
        <p:spPr>
          <a:xfrm>
            <a:off x="11353800" y="308845"/>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19</a:t>
            </a:r>
          </a:p>
        </p:txBody>
      </p:sp>
    </p:spTree>
    <p:extLst>
      <p:ext uri="{BB962C8B-B14F-4D97-AF65-F5344CB8AC3E}">
        <p14:creationId xmlns:p14="http://schemas.microsoft.com/office/powerpoint/2010/main" val="3991324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1DB554F-0B47-F2F2-9A06-9DCB39AF6FA5}"/>
              </a:ext>
            </a:extLst>
          </p:cNvPr>
          <p:cNvSpPr>
            <a:spLocks noGrp="1"/>
          </p:cNvSpPr>
          <p:nvPr>
            <p:ph idx="1"/>
          </p:nvPr>
        </p:nvSpPr>
        <p:spPr>
          <a:xfrm>
            <a:off x="662031" y="810770"/>
            <a:ext cx="10515600" cy="5405718"/>
          </a:xfrm>
        </p:spPr>
        <p:txBody>
          <a:bodyPr>
            <a:normAutofit fontScale="85000" lnSpcReduction="10000"/>
          </a:bodyPr>
          <a:lstStyle/>
          <a:p>
            <a:pPr algn="just">
              <a:lnSpc>
                <a:spcPct val="150000"/>
              </a:lnSpc>
              <a:spcBef>
                <a:spcPts val="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Картофель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Solanum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tuberosum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 происхождению является культурой из Перу</a:t>
            </a:r>
            <a:r>
              <a:rPr lang="ru-RU" sz="1800" dirty="0">
                <a:latin typeface="Times New Roman" panose="02020603050405020304" pitchFamily="18" charset="0"/>
                <a:ea typeface="Calibri" panose="020F0502020204030204" pitchFamily="34" charset="0"/>
                <a:cs typeface="Times New Roman" panose="02020603050405020304" pitchFamily="18" charset="0"/>
              </a:rPr>
              <a:t>, распространен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 всему миру и занимает очень важное место в мировом производстве продукции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растениводства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четвертая культура по величине в мире (376 млн. тонн) для потребления человеком после кукурузы (более миллиарда тонн), риса (787 миллионов тонн) и пшеницы (770 миллионов тонн) (FAOSTAT). </a:t>
            </a:r>
          </a:p>
          <a:p>
            <a:pPr algn="just">
              <a:lnSpc>
                <a:spcPct val="150000"/>
              </a:lnSpc>
              <a:spcBef>
                <a:spcPts val="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Картофель является одной из культур с самым высоким урожаем на гектар (в тоннах), а его короткий цикл обеспечивает до трех урожаев в год в регионах с благоприятным климатом. </a:t>
            </a:r>
          </a:p>
          <a:p>
            <a:pPr algn="just">
              <a:lnSpc>
                <a:spcPct val="150000"/>
              </a:lnSpc>
              <a:spcBef>
                <a:spcPts val="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Картофель представляет неизбежное решение проблемы роста населения и голода в мире, тем более что его можно культивировать в большом количестве широт и почти во всех почвенно-климатических условиях (за исключением экваториальной зоны). </a:t>
            </a:r>
          </a:p>
          <a:p>
            <a:pPr algn="just">
              <a:lnSpc>
                <a:spcPct val="150000"/>
              </a:lnSpc>
              <a:spcBef>
                <a:spcPts val="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Производство картофеля в Африке увеличилось за последние годы, на Африканский континент приходится 7,5 % мирового производства (более 28 миллионов тонн). В западной Африке, многие страны имеют большой потенциал для производства этой культуры. Среди них можно выделить Республику Мали, Республику Нигер, Республику Бенин и Республику Кот-д’Ивуар (FAOSTAT). Это свидетельствует о большом потенциале данной страны. Однако одной из серьезных проблем картофельного сектора в этом регионе является отсутствие или недостаток семенного материала. </a:t>
            </a:r>
          </a:p>
          <a:p>
            <a:pPr algn="just">
              <a:lnSpc>
                <a:spcPct val="150000"/>
              </a:lnSpc>
              <a:spcBef>
                <a:spcPts val="0"/>
              </a:spcBef>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Мы считаем, что Россия является отличным партнером для устранения этой проблемы. Российские научные учреждения имеют большой опыт по созданию и адаптации новых сортов к различным агроклиматическим условиям. </a:t>
            </a:r>
            <a:endParaRPr lang="ru-RU"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4CA8EAF-7FAF-40A6-AD38-5450AAEF7AD5}"/>
              </a:ext>
            </a:extLst>
          </p:cNvPr>
          <p:cNvSpPr txBox="1"/>
          <p:nvPr/>
        </p:nvSpPr>
        <p:spPr>
          <a:xfrm>
            <a:off x="11283370" y="34706"/>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2</a:t>
            </a:r>
          </a:p>
        </p:txBody>
      </p:sp>
    </p:spTree>
    <p:extLst>
      <p:ext uri="{BB962C8B-B14F-4D97-AF65-F5344CB8AC3E}">
        <p14:creationId xmlns:p14="http://schemas.microsoft.com/office/powerpoint/2010/main" val="3535163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52B7F6-96C4-4BFA-A194-062FB2E17978}"/>
              </a:ext>
            </a:extLst>
          </p:cNvPr>
          <p:cNvSpPr>
            <a:spLocks noGrp="1"/>
          </p:cNvSpPr>
          <p:nvPr>
            <p:ph type="title"/>
          </p:nvPr>
        </p:nvSpPr>
        <p:spPr>
          <a:xfrm>
            <a:off x="838200" y="80684"/>
            <a:ext cx="10515600" cy="699246"/>
          </a:xfrm>
        </p:spPr>
        <p:txBody>
          <a:bodyPr>
            <a:normAutofit/>
          </a:bodyPr>
          <a:lstStyle/>
          <a:p>
            <a:pPr algn="ctr"/>
            <a:r>
              <a:rPr lang="ru-RU" dirty="0">
                <a:latin typeface="Times New Roman" panose="02020603050405020304" pitchFamily="18" charset="0"/>
                <a:cs typeface="Times New Roman" panose="02020603050405020304" pitchFamily="18" charset="0"/>
              </a:rPr>
              <a:t> </a:t>
            </a:r>
            <a:r>
              <a:rPr lang="ru-RU" sz="3200" b="1" dirty="0">
                <a:latin typeface="Times New Roman" panose="02020603050405020304" pitchFamily="18" charset="0"/>
                <a:cs typeface="Times New Roman" panose="02020603050405020304" pitchFamily="18" charset="0"/>
              </a:rPr>
              <a:t>Урожайность картофеля в опыте, т/га</a:t>
            </a:r>
          </a:p>
        </p:txBody>
      </p:sp>
      <p:graphicFrame>
        <p:nvGraphicFramePr>
          <p:cNvPr id="4" name="Таблица 3">
            <a:extLst>
              <a:ext uri="{FF2B5EF4-FFF2-40B4-BE49-F238E27FC236}">
                <a16:creationId xmlns:a16="http://schemas.microsoft.com/office/drawing/2014/main" id="{389B03CF-FDC1-4798-BEEA-79EA49080BBE}"/>
              </a:ext>
            </a:extLst>
          </p:cNvPr>
          <p:cNvGraphicFramePr>
            <a:graphicFrameLocks noGrp="1"/>
          </p:cNvGraphicFramePr>
          <p:nvPr>
            <p:extLst>
              <p:ext uri="{D42A27DB-BD31-4B8C-83A1-F6EECF244321}">
                <p14:modId xmlns:p14="http://schemas.microsoft.com/office/powerpoint/2010/main" val="2910341427"/>
              </p:ext>
            </p:extLst>
          </p:nvPr>
        </p:nvGraphicFramePr>
        <p:xfrm>
          <a:off x="905435" y="1057835"/>
          <a:ext cx="10327340" cy="5620876"/>
        </p:xfrm>
        <a:graphic>
          <a:graphicData uri="http://schemas.openxmlformats.org/drawingml/2006/table">
            <a:tbl>
              <a:tblPr firstRow="1" firstCol="1" bandRow="1"/>
              <a:tblGrid>
                <a:gridCol w="2487410">
                  <a:extLst>
                    <a:ext uri="{9D8B030D-6E8A-4147-A177-3AD203B41FA5}">
                      <a16:colId xmlns:a16="http://schemas.microsoft.com/office/drawing/2014/main" val="2776140492"/>
                    </a:ext>
                  </a:extLst>
                </a:gridCol>
                <a:gridCol w="2229497">
                  <a:extLst>
                    <a:ext uri="{9D8B030D-6E8A-4147-A177-3AD203B41FA5}">
                      <a16:colId xmlns:a16="http://schemas.microsoft.com/office/drawing/2014/main" val="1012603746"/>
                    </a:ext>
                  </a:extLst>
                </a:gridCol>
                <a:gridCol w="1467627">
                  <a:extLst>
                    <a:ext uri="{9D8B030D-6E8A-4147-A177-3AD203B41FA5}">
                      <a16:colId xmlns:a16="http://schemas.microsoft.com/office/drawing/2014/main" val="199720363"/>
                    </a:ext>
                  </a:extLst>
                </a:gridCol>
                <a:gridCol w="1333812">
                  <a:extLst>
                    <a:ext uri="{9D8B030D-6E8A-4147-A177-3AD203B41FA5}">
                      <a16:colId xmlns:a16="http://schemas.microsoft.com/office/drawing/2014/main" val="1074643733"/>
                    </a:ext>
                  </a:extLst>
                </a:gridCol>
                <a:gridCol w="1184892">
                  <a:extLst>
                    <a:ext uri="{9D8B030D-6E8A-4147-A177-3AD203B41FA5}">
                      <a16:colId xmlns:a16="http://schemas.microsoft.com/office/drawing/2014/main" val="2312058627"/>
                    </a:ext>
                  </a:extLst>
                </a:gridCol>
                <a:gridCol w="1624102">
                  <a:extLst>
                    <a:ext uri="{9D8B030D-6E8A-4147-A177-3AD203B41FA5}">
                      <a16:colId xmlns:a16="http://schemas.microsoft.com/office/drawing/2014/main" val="2206089698"/>
                    </a:ext>
                  </a:extLst>
                </a:gridCol>
              </a:tblGrid>
              <a:tr h="278550">
                <a:tc rowSpan="2">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Сорт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Экоморфотипы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Год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rowSpan="2">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Среднее за 3 года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9010372"/>
                  </a:ext>
                </a:extLst>
              </a:tr>
              <a:tr h="290431">
                <a:tc vMerge="1">
                  <a:txBody>
                    <a:bodyPr/>
                    <a:lstStyle/>
                    <a:p>
                      <a:endParaRPr lang="ru-RU"/>
                    </a:p>
                  </a:txBody>
                  <a:tcPr/>
                </a:tc>
                <a:tc v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2018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2549428580"/>
                  </a:ext>
                </a:extLst>
              </a:tr>
              <a:tr h="280017">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Метеор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Гигроморфный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36,5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33,9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790196"/>
                  </a:ext>
                </a:extLst>
              </a:tr>
              <a:tr h="280017">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Чароит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Гигроморфный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49,8</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6239206"/>
                  </a:ext>
                </a:extLst>
              </a:tr>
              <a:tr h="566562">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Жуковский ранний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Мезоморфный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8798956"/>
                  </a:ext>
                </a:extLst>
              </a:tr>
              <a:tr h="280017">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Ред скарлетт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Гигроморфный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2560811"/>
                  </a:ext>
                </a:extLst>
              </a:tr>
              <a:tr h="280017">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Снегирь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Гигроморфный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36,2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740758"/>
                  </a:ext>
                </a:extLst>
              </a:tr>
              <a:tr h="280017">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Красавчик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Мезоморфный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54,7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054549"/>
                  </a:ext>
                </a:extLst>
              </a:tr>
              <a:tr h="566562">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Брянский деликатес</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Гигроморфный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939171"/>
                  </a:ext>
                </a:extLst>
              </a:tr>
              <a:tr h="280017">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Кумач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Ксероморфный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36,0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33,2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37,8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3900443"/>
                  </a:ext>
                </a:extLst>
              </a:tr>
              <a:tr h="280017">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Надежда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Гигроморфный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40,6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019542"/>
                  </a:ext>
                </a:extLst>
              </a:tr>
              <a:tr h="280017">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Утро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Мезоморфный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36,2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6572"/>
                  </a:ext>
                </a:extLst>
              </a:tr>
              <a:tr h="280017">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Ресурс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Мезоморфный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37,6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943604"/>
                  </a:ext>
                </a:extLst>
              </a:tr>
              <a:tr h="280017">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Северное сияние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Ксероморфный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4428274"/>
                  </a:ext>
                </a:extLst>
              </a:tr>
              <a:tr h="280017">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Памяти Лорха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Гигроморфный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160381"/>
                  </a:ext>
                </a:extLst>
              </a:tr>
              <a:tr h="280017">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Вектор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Мезоморфный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4001429"/>
                  </a:ext>
                </a:extLst>
              </a:tr>
              <a:tr h="280017">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Барин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Мезоморфный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33,9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7219350"/>
                  </a:ext>
                </a:extLst>
              </a:tr>
              <a:tr h="278550">
                <a:tc gridSpan="2">
                  <a:txBody>
                    <a:bodyPr/>
                    <a:lstStyle/>
                    <a:p>
                      <a:pPr algn="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НСР</a:t>
                      </a:r>
                      <a:r>
                        <a:rPr lang="en-US" sz="1400" baseline="-250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1,42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1,91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1,96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85" marR="6798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7241835"/>
                  </a:ext>
                </a:extLst>
              </a:tr>
            </a:tbl>
          </a:graphicData>
        </a:graphic>
      </p:graphicFrame>
      <p:sp>
        <p:nvSpPr>
          <p:cNvPr id="5" name="TextBox 4">
            <a:extLst>
              <a:ext uri="{FF2B5EF4-FFF2-40B4-BE49-F238E27FC236}">
                <a16:creationId xmlns:a16="http://schemas.microsoft.com/office/drawing/2014/main" id="{97FCDBB5-535C-4CAE-A895-6EA0EE12F24F}"/>
              </a:ext>
            </a:extLst>
          </p:cNvPr>
          <p:cNvSpPr txBox="1"/>
          <p:nvPr/>
        </p:nvSpPr>
        <p:spPr>
          <a:xfrm>
            <a:off x="11232775" y="106705"/>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20</a:t>
            </a:r>
          </a:p>
        </p:txBody>
      </p:sp>
    </p:spTree>
    <p:extLst>
      <p:ext uri="{BB962C8B-B14F-4D97-AF65-F5344CB8AC3E}">
        <p14:creationId xmlns:p14="http://schemas.microsoft.com/office/powerpoint/2010/main" val="1149560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6F6B4A-B99C-4835-83DE-F8FE2529D87F}"/>
              </a:ext>
            </a:extLst>
          </p:cNvPr>
          <p:cNvSpPr>
            <a:spLocks noGrp="1"/>
          </p:cNvSpPr>
          <p:nvPr>
            <p:ph type="title"/>
          </p:nvPr>
        </p:nvSpPr>
        <p:spPr>
          <a:xfrm>
            <a:off x="838200" y="116542"/>
            <a:ext cx="10515600" cy="627530"/>
          </a:xfrm>
        </p:spPr>
        <p:txBody>
          <a:bodyPr>
            <a:normAutofit/>
          </a:bodyPr>
          <a:lstStyle/>
          <a:p>
            <a:pPr algn="ctr"/>
            <a:r>
              <a:rPr lang="ru-RU" sz="3200" b="1" dirty="0">
                <a:latin typeface="Times New Roman" panose="02020603050405020304" pitchFamily="18" charset="0"/>
                <a:cs typeface="Times New Roman" panose="02020603050405020304" pitchFamily="18" charset="0"/>
              </a:rPr>
              <a:t>Структура урожая в опыте, 2018 г</a:t>
            </a:r>
          </a:p>
        </p:txBody>
      </p:sp>
      <p:graphicFrame>
        <p:nvGraphicFramePr>
          <p:cNvPr id="4" name="Таблица 3">
            <a:extLst>
              <a:ext uri="{FF2B5EF4-FFF2-40B4-BE49-F238E27FC236}">
                <a16:creationId xmlns:a16="http://schemas.microsoft.com/office/drawing/2014/main" id="{9A945CEB-DFA8-4620-9AF5-58DD2824B47A}"/>
              </a:ext>
            </a:extLst>
          </p:cNvPr>
          <p:cNvGraphicFramePr>
            <a:graphicFrameLocks noGrp="1"/>
          </p:cNvGraphicFramePr>
          <p:nvPr>
            <p:extLst>
              <p:ext uri="{D42A27DB-BD31-4B8C-83A1-F6EECF244321}">
                <p14:modId xmlns:p14="http://schemas.microsoft.com/office/powerpoint/2010/main" val="3155107450"/>
              </p:ext>
            </p:extLst>
          </p:nvPr>
        </p:nvGraphicFramePr>
        <p:xfrm>
          <a:off x="1013012" y="950259"/>
          <a:ext cx="10340787" cy="5461966"/>
        </p:xfrm>
        <a:graphic>
          <a:graphicData uri="http://schemas.openxmlformats.org/drawingml/2006/table">
            <a:tbl>
              <a:tblPr firstRow="1" firstCol="1" bandRow="1"/>
              <a:tblGrid>
                <a:gridCol w="1102122">
                  <a:extLst>
                    <a:ext uri="{9D8B030D-6E8A-4147-A177-3AD203B41FA5}">
                      <a16:colId xmlns:a16="http://schemas.microsoft.com/office/drawing/2014/main" val="2456836121"/>
                    </a:ext>
                  </a:extLst>
                </a:gridCol>
                <a:gridCol w="719596">
                  <a:extLst>
                    <a:ext uri="{9D8B030D-6E8A-4147-A177-3AD203B41FA5}">
                      <a16:colId xmlns:a16="http://schemas.microsoft.com/office/drawing/2014/main" val="2838465350"/>
                    </a:ext>
                  </a:extLst>
                </a:gridCol>
                <a:gridCol w="719596">
                  <a:extLst>
                    <a:ext uri="{9D8B030D-6E8A-4147-A177-3AD203B41FA5}">
                      <a16:colId xmlns:a16="http://schemas.microsoft.com/office/drawing/2014/main" val="1953066928"/>
                    </a:ext>
                  </a:extLst>
                </a:gridCol>
                <a:gridCol w="719596">
                  <a:extLst>
                    <a:ext uri="{9D8B030D-6E8A-4147-A177-3AD203B41FA5}">
                      <a16:colId xmlns:a16="http://schemas.microsoft.com/office/drawing/2014/main" val="269515831"/>
                    </a:ext>
                  </a:extLst>
                </a:gridCol>
                <a:gridCol w="719596">
                  <a:extLst>
                    <a:ext uri="{9D8B030D-6E8A-4147-A177-3AD203B41FA5}">
                      <a16:colId xmlns:a16="http://schemas.microsoft.com/office/drawing/2014/main" val="136941749"/>
                    </a:ext>
                  </a:extLst>
                </a:gridCol>
                <a:gridCol w="691625">
                  <a:extLst>
                    <a:ext uri="{9D8B030D-6E8A-4147-A177-3AD203B41FA5}">
                      <a16:colId xmlns:a16="http://schemas.microsoft.com/office/drawing/2014/main" val="3969596367"/>
                    </a:ext>
                  </a:extLst>
                </a:gridCol>
                <a:gridCol w="664350">
                  <a:extLst>
                    <a:ext uri="{9D8B030D-6E8A-4147-A177-3AD203B41FA5}">
                      <a16:colId xmlns:a16="http://schemas.microsoft.com/office/drawing/2014/main" val="817273288"/>
                    </a:ext>
                  </a:extLst>
                </a:gridCol>
                <a:gridCol w="664350">
                  <a:extLst>
                    <a:ext uri="{9D8B030D-6E8A-4147-A177-3AD203B41FA5}">
                      <a16:colId xmlns:a16="http://schemas.microsoft.com/office/drawing/2014/main" val="3864041243"/>
                    </a:ext>
                  </a:extLst>
                </a:gridCol>
                <a:gridCol w="664350">
                  <a:extLst>
                    <a:ext uri="{9D8B030D-6E8A-4147-A177-3AD203B41FA5}">
                      <a16:colId xmlns:a16="http://schemas.microsoft.com/office/drawing/2014/main" val="3710191509"/>
                    </a:ext>
                  </a:extLst>
                </a:gridCol>
                <a:gridCol w="851068">
                  <a:extLst>
                    <a:ext uri="{9D8B030D-6E8A-4147-A177-3AD203B41FA5}">
                      <a16:colId xmlns:a16="http://schemas.microsoft.com/office/drawing/2014/main" val="3709855698"/>
                    </a:ext>
                  </a:extLst>
                </a:gridCol>
                <a:gridCol w="1095129">
                  <a:extLst>
                    <a:ext uri="{9D8B030D-6E8A-4147-A177-3AD203B41FA5}">
                      <a16:colId xmlns:a16="http://schemas.microsoft.com/office/drawing/2014/main" val="1425033505"/>
                    </a:ext>
                  </a:extLst>
                </a:gridCol>
                <a:gridCol w="851068">
                  <a:extLst>
                    <a:ext uri="{9D8B030D-6E8A-4147-A177-3AD203B41FA5}">
                      <a16:colId xmlns:a16="http://schemas.microsoft.com/office/drawing/2014/main" val="577467215"/>
                    </a:ext>
                  </a:extLst>
                </a:gridCol>
                <a:gridCol w="878341">
                  <a:extLst>
                    <a:ext uri="{9D8B030D-6E8A-4147-A177-3AD203B41FA5}">
                      <a16:colId xmlns:a16="http://schemas.microsoft.com/office/drawing/2014/main" val="3189479625"/>
                    </a:ext>
                  </a:extLst>
                </a:gridCol>
              </a:tblGrid>
              <a:tr h="199958">
                <a:tc rowSpan="3">
                  <a:txBody>
                    <a:bodyPr/>
                    <a:lstStyle/>
                    <a:p>
                      <a:pPr algn="just">
                        <a:lnSpc>
                          <a:spcPct val="107000"/>
                        </a:lnSpc>
                        <a:spcAft>
                          <a:spcPts val="800"/>
                        </a:spcAft>
                      </a:pP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Варианты</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ct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Среднее на 1 куст</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3">
                  <a:txBody>
                    <a:bodyPr/>
                    <a:lstStyle/>
                    <a:p>
                      <a:pPr algn="ctr">
                        <a:lnSpc>
                          <a:spcPct val="107000"/>
                        </a:lnSpc>
                        <a:spcAft>
                          <a:spcPts val="800"/>
                        </a:spcAft>
                      </a:pP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Средняя</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масса</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клубня</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г</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Среднее количество клубней на 1 куст, </a:t>
                      </a:r>
                      <a:r>
                        <a:rPr lang="ru-RU" sz="1100" dirty="0" err="1">
                          <a:effectLst/>
                          <a:latin typeface="Times New Roman" panose="02020603050405020304" pitchFamily="18" charset="0"/>
                          <a:ea typeface="Calibri" panose="020F0502020204030204" pitchFamily="34" charset="0"/>
                          <a:cs typeface="Times New Roman" panose="02020603050405020304" pitchFamily="18" charset="0"/>
                        </a:rPr>
                        <a:t>шт</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Средняя масса клубней с 1 куста, г</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800"/>
                        </a:spcAft>
                      </a:pP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Урожай-ность</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т/</a:t>
                      </a: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га</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834278"/>
                  </a:ext>
                </a:extLst>
              </a:tr>
              <a:tr h="199958">
                <a:tc vMerge="1">
                  <a:txBody>
                    <a:bodyPr/>
                    <a:lstStyle/>
                    <a:p>
                      <a:endParaRPr lang="ru-RU"/>
                    </a:p>
                  </a:txBody>
                  <a:tcPr/>
                </a:tc>
                <a:tc gridSpan="4">
                  <a:txBody>
                    <a:bodyPr/>
                    <a:lstStyle/>
                    <a:p>
                      <a:pPr algn="ct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Вес клубней, г</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Количество клубней, шт</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2386457564"/>
                  </a:ext>
                </a:extLst>
              </a:tr>
              <a:tr h="669182">
                <a:tc vMerge="1">
                  <a:txBody>
                    <a:bodyPr/>
                    <a:lstStyle/>
                    <a:p>
                      <a:endParaRPr lang="ru-RU"/>
                    </a:p>
                  </a:txBody>
                  <a:tcPr/>
                </a:tc>
                <a:tc>
                  <a:txBody>
                    <a:bodyPr/>
                    <a:lstStyle/>
                    <a:p>
                      <a:pPr algn="ctr">
                        <a:lnSpc>
                          <a:spcPct val="107000"/>
                        </a:lnSpc>
                        <a:spcAft>
                          <a:spcPts val="80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&lt; 30</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30 - 50</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50 - 80</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&lt; 80</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&lt; 30</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30- 50</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50- 80</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&lt; 80</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2196644062"/>
                  </a:ext>
                </a:extLst>
              </a:tr>
              <a:tr h="199958">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Метеор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24,5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59,3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511,3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47,5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774,1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956950"/>
                  </a:ext>
                </a:extLst>
              </a:tr>
              <a:tr h="199958">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Чароит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70,9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71,2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263,7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42,8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504,8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20,2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169770"/>
                  </a:ext>
                </a:extLst>
              </a:tr>
              <a:tr h="299499">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Жуковский ранний</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91,2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474,2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9084246"/>
                  </a:ext>
                </a:extLst>
              </a:tr>
              <a:tr h="319541">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Ред скарлетт</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75,3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55,3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224,7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250,3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5,30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3,30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605,6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24,2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9586572"/>
                  </a:ext>
                </a:extLst>
              </a:tr>
              <a:tr h="199958">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Снегирь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170,5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425,2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3,30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59,9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12,0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718,4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28,7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013333"/>
                  </a:ext>
                </a:extLst>
              </a:tr>
              <a:tr h="199958">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Красавчик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53,7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174,3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281,8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90,8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41,1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600,6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24,0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0781820"/>
                  </a:ext>
                </a:extLst>
              </a:tr>
              <a:tr h="226434">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Брянский деликатес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80,4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147,7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259,4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259,3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4,00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746,8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29,9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4698682"/>
                  </a:ext>
                </a:extLst>
              </a:tr>
              <a:tr h="199958">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Кумач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240,5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195,2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465,2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907,8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6918020"/>
                  </a:ext>
                </a:extLst>
              </a:tr>
              <a:tr h="199958">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Надежда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14,8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109,1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411,3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0,30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546,7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21,9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0465263"/>
                  </a:ext>
                </a:extLst>
              </a:tr>
              <a:tr h="199958">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Утро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319,2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198,2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42,3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647,4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25,9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2190020"/>
                  </a:ext>
                </a:extLst>
              </a:tr>
              <a:tr h="199958">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Ресурс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23,6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252,1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215,3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122,8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29,8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20,6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613,8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24,6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3494864"/>
                  </a:ext>
                </a:extLst>
              </a:tr>
              <a:tr h="246431">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Северное сияние</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289,7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49,9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504,0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20,2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9126489"/>
                  </a:ext>
                </a:extLst>
              </a:tr>
              <a:tr h="295139">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Памяти Лорха</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63,5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400,0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82,30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0,70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675,8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27,0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287901"/>
                  </a:ext>
                </a:extLst>
              </a:tr>
              <a:tr h="199958">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Вектор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62,8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262,2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78,30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15,3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0,70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22,0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504,8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20,2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4423078"/>
                  </a:ext>
                </a:extLst>
              </a:tr>
              <a:tr h="199958">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Барин</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6,60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50,1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109,6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705,9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1,20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82,3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10,6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872,2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34,9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4819711"/>
                  </a:ext>
                </a:extLst>
              </a:tr>
              <a:tr h="199958">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НСР</a:t>
                      </a:r>
                      <a:r>
                        <a:rPr lang="en-US" sz="1100" baseline="-25000">
                          <a:effectLst/>
                          <a:latin typeface="Times New Roman" panose="02020603050405020304" pitchFamily="18" charset="0"/>
                          <a:ea typeface="Calibri" panose="020F0502020204030204" pitchFamily="34" charset="0"/>
                          <a:cs typeface="Times New Roman" panose="02020603050405020304" pitchFamily="18" charset="0"/>
                        </a:rPr>
                        <a:t>05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2,53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11,06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16,34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0,32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0,12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0,20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0,13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2,92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0,77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35,56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1,42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12018"/>
                  </a:ext>
                </a:extLst>
              </a:tr>
            </a:tbl>
          </a:graphicData>
        </a:graphic>
      </p:graphicFrame>
      <p:sp>
        <p:nvSpPr>
          <p:cNvPr id="5" name="TextBox 4">
            <a:extLst>
              <a:ext uri="{FF2B5EF4-FFF2-40B4-BE49-F238E27FC236}">
                <a16:creationId xmlns:a16="http://schemas.microsoft.com/office/drawing/2014/main" id="{95ECBEB1-8A71-411F-BE97-6BA46C2F0B77}"/>
              </a:ext>
            </a:extLst>
          </p:cNvPr>
          <p:cNvSpPr txBox="1"/>
          <p:nvPr/>
        </p:nvSpPr>
        <p:spPr>
          <a:xfrm>
            <a:off x="11157647" y="98177"/>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21</a:t>
            </a:r>
          </a:p>
        </p:txBody>
      </p:sp>
    </p:spTree>
    <p:extLst>
      <p:ext uri="{BB962C8B-B14F-4D97-AF65-F5344CB8AC3E}">
        <p14:creationId xmlns:p14="http://schemas.microsoft.com/office/powerpoint/2010/main" val="4070654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A7A96D-A9E5-49EF-87F0-1EAC79E942ED}"/>
              </a:ext>
            </a:extLst>
          </p:cNvPr>
          <p:cNvSpPr>
            <a:spLocks noGrp="1"/>
          </p:cNvSpPr>
          <p:nvPr>
            <p:ph type="title"/>
          </p:nvPr>
        </p:nvSpPr>
        <p:spPr>
          <a:xfrm>
            <a:off x="838200" y="107577"/>
            <a:ext cx="10515600" cy="573741"/>
          </a:xfrm>
        </p:spPr>
        <p:txBody>
          <a:bodyPr>
            <a:normAutofit/>
          </a:bodyPr>
          <a:lstStyle/>
          <a:p>
            <a:pPr algn="ctr"/>
            <a:r>
              <a:rPr lang="ru-RU" sz="3200" b="1" dirty="0">
                <a:latin typeface="Times New Roman" panose="02020603050405020304" pitchFamily="18" charset="0"/>
                <a:cs typeface="Times New Roman" panose="02020603050405020304" pitchFamily="18" charset="0"/>
              </a:rPr>
              <a:t>Структура урожая в опыте, 2019 г</a:t>
            </a:r>
          </a:p>
        </p:txBody>
      </p:sp>
      <p:graphicFrame>
        <p:nvGraphicFramePr>
          <p:cNvPr id="4" name="Таблица 3">
            <a:extLst>
              <a:ext uri="{FF2B5EF4-FFF2-40B4-BE49-F238E27FC236}">
                <a16:creationId xmlns:a16="http://schemas.microsoft.com/office/drawing/2014/main" id="{24532357-6230-4BF5-A64B-A1659D2B92DB}"/>
              </a:ext>
            </a:extLst>
          </p:cNvPr>
          <p:cNvGraphicFramePr>
            <a:graphicFrameLocks noGrp="1"/>
          </p:cNvGraphicFramePr>
          <p:nvPr>
            <p:extLst>
              <p:ext uri="{D42A27DB-BD31-4B8C-83A1-F6EECF244321}">
                <p14:modId xmlns:p14="http://schemas.microsoft.com/office/powerpoint/2010/main" val="2380283710"/>
              </p:ext>
            </p:extLst>
          </p:nvPr>
        </p:nvGraphicFramePr>
        <p:xfrm>
          <a:off x="838200" y="842682"/>
          <a:ext cx="10515603" cy="5390146"/>
        </p:xfrm>
        <a:graphic>
          <a:graphicData uri="http://schemas.openxmlformats.org/drawingml/2006/table">
            <a:tbl>
              <a:tblPr firstRow="1" firstCol="1" bandRow="1"/>
              <a:tblGrid>
                <a:gridCol w="1136482">
                  <a:extLst>
                    <a:ext uri="{9D8B030D-6E8A-4147-A177-3AD203B41FA5}">
                      <a16:colId xmlns:a16="http://schemas.microsoft.com/office/drawing/2014/main" val="1414263540"/>
                    </a:ext>
                  </a:extLst>
                </a:gridCol>
                <a:gridCol w="612864">
                  <a:extLst>
                    <a:ext uri="{9D8B030D-6E8A-4147-A177-3AD203B41FA5}">
                      <a16:colId xmlns:a16="http://schemas.microsoft.com/office/drawing/2014/main" val="340281196"/>
                    </a:ext>
                  </a:extLst>
                </a:gridCol>
                <a:gridCol w="613562">
                  <a:extLst>
                    <a:ext uri="{9D8B030D-6E8A-4147-A177-3AD203B41FA5}">
                      <a16:colId xmlns:a16="http://schemas.microsoft.com/office/drawing/2014/main" val="3718555938"/>
                    </a:ext>
                  </a:extLst>
                </a:gridCol>
                <a:gridCol w="687467">
                  <a:extLst>
                    <a:ext uri="{9D8B030D-6E8A-4147-A177-3AD203B41FA5}">
                      <a16:colId xmlns:a16="http://schemas.microsoft.com/office/drawing/2014/main" val="4221830331"/>
                    </a:ext>
                  </a:extLst>
                </a:gridCol>
                <a:gridCol w="687467">
                  <a:extLst>
                    <a:ext uri="{9D8B030D-6E8A-4147-A177-3AD203B41FA5}">
                      <a16:colId xmlns:a16="http://schemas.microsoft.com/office/drawing/2014/main" val="858048029"/>
                    </a:ext>
                  </a:extLst>
                </a:gridCol>
                <a:gridCol w="590553">
                  <a:extLst>
                    <a:ext uri="{9D8B030D-6E8A-4147-A177-3AD203B41FA5}">
                      <a16:colId xmlns:a16="http://schemas.microsoft.com/office/drawing/2014/main" val="2305686152"/>
                    </a:ext>
                  </a:extLst>
                </a:gridCol>
                <a:gridCol w="590553">
                  <a:extLst>
                    <a:ext uri="{9D8B030D-6E8A-4147-A177-3AD203B41FA5}">
                      <a16:colId xmlns:a16="http://schemas.microsoft.com/office/drawing/2014/main" val="3250650693"/>
                    </a:ext>
                  </a:extLst>
                </a:gridCol>
                <a:gridCol w="681192">
                  <a:extLst>
                    <a:ext uri="{9D8B030D-6E8A-4147-A177-3AD203B41FA5}">
                      <a16:colId xmlns:a16="http://schemas.microsoft.com/office/drawing/2014/main" val="3803154913"/>
                    </a:ext>
                  </a:extLst>
                </a:gridCol>
                <a:gridCol w="681192">
                  <a:extLst>
                    <a:ext uri="{9D8B030D-6E8A-4147-A177-3AD203B41FA5}">
                      <a16:colId xmlns:a16="http://schemas.microsoft.com/office/drawing/2014/main" val="696384015"/>
                    </a:ext>
                  </a:extLst>
                </a:gridCol>
                <a:gridCol w="848527">
                  <a:extLst>
                    <a:ext uri="{9D8B030D-6E8A-4147-A177-3AD203B41FA5}">
                      <a16:colId xmlns:a16="http://schemas.microsoft.com/office/drawing/2014/main" val="908398895"/>
                    </a:ext>
                  </a:extLst>
                </a:gridCol>
                <a:gridCol w="1091861">
                  <a:extLst>
                    <a:ext uri="{9D8B030D-6E8A-4147-A177-3AD203B41FA5}">
                      <a16:colId xmlns:a16="http://schemas.microsoft.com/office/drawing/2014/main" val="1402367445"/>
                    </a:ext>
                  </a:extLst>
                </a:gridCol>
                <a:gridCol w="1252223">
                  <a:extLst>
                    <a:ext uri="{9D8B030D-6E8A-4147-A177-3AD203B41FA5}">
                      <a16:colId xmlns:a16="http://schemas.microsoft.com/office/drawing/2014/main" val="3051919394"/>
                    </a:ext>
                  </a:extLst>
                </a:gridCol>
                <a:gridCol w="1041660">
                  <a:extLst>
                    <a:ext uri="{9D8B030D-6E8A-4147-A177-3AD203B41FA5}">
                      <a16:colId xmlns:a16="http://schemas.microsoft.com/office/drawing/2014/main" val="21098288"/>
                    </a:ext>
                  </a:extLst>
                </a:gridCol>
              </a:tblGrid>
              <a:tr h="189480">
                <a:tc rowSpan="3">
                  <a:txBody>
                    <a:bodyPr/>
                    <a:lstStyle/>
                    <a:p>
                      <a:pPr algn="ctr">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варианты</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ctr">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Среднее на 1 куст</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3">
                  <a:txBody>
                    <a:bodyPr/>
                    <a:lstStyle/>
                    <a:p>
                      <a:pPr algn="ctr">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Средняя масса 1 клубня, г</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80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Среднее количество клубней на 1 куст, шт</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80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Средняя масса клубней с 1 куста, г</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Урожай-ность</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т/га</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6812976"/>
                  </a:ext>
                </a:extLst>
              </a:tr>
              <a:tr h="189480">
                <a:tc vMerge="1">
                  <a:txBody>
                    <a:bodyPr/>
                    <a:lstStyle/>
                    <a:p>
                      <a:endParaRPr lang="ru-RU"/>
                    </a:p>
                  </a:txBody>
                  <a:tcPr/>
                </a:tc>
                <a:tc gridSpan="4">
                  <a:txBody>
                    <a:bodyPr/>
                    <a:lstStyle/>
                    <a:p>
                      <a:pPr algn="ctr">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Вес клубней, г</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Количество клубней, шт</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2423413564"/>
                  </a:ext>
                </a:extLst>
              </a:tr>
              <a:tr h="499582">
                <a:tc vMerge="1">
                  <a:txBody>
                    <a:bodyPr/>
                    <a:lstStyle/>
                    <a:p>
                      <a:endParaRPr lang="ru-RU"/>
                    </a:p>
                  </a:txBody>
                  <a:tcPr/>
                </a:tc>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&lt; 30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30-50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50-80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&lt; 80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&lt; 30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30-50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50-80</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&lt; 80</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4228688510"/>
                  </a:ext>
                </a:extLst>
              </a:tr>
              <a:tr h="267518">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Метеор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65,1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567,5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86,9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929,3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37,2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432837"/>
                  </a:ext>
                </a:extLst>
              </a:tr>
              <a:tr h="315187">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Чароит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25,3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119,2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1100,5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150,2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8,40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1261,8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50,5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8146408"/>
                  </a:ext>
                </a:extLst>
              </a:tr>
              <a:tr h="277906">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Жуковский ранний</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56,7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91,50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650,5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95,1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8,60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817,7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5898085"/>
                  </a:ext>
                </a:extLst>
              </a:tr>
              <a:tr h="255353">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Ред скарлетт</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59,5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120,5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458,0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4,30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58,3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851,2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34,1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0108670"/>
                  </a:ext>
                </a:extLst>
              </a:tr>
              <a:tr h="285755">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Снегирь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182,5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346,5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702,3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28,1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3377809"/>
                  </a:ext>
                </a:extLst>
              </a:tr>
              <a:tr h="267518">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Красавчик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65,5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232,5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444,7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75,3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760,2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30,4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1704626"/>
                  </a:ext>
                </a:extLst>
              </a:tr>
              <a:tr h="307655">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Брянский деликатес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26,5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428,2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9,00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686,8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909607"/>
                  </a:ext>
                </a:extLst>
              </a:tr>
              <a:tr h="267518">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Кумач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63,7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73,5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83,30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673,3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76,4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893,8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35,8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6990084"/>
                  </a:ext>
                </a:extLst>
              </a:tr>
              <a:tr h="267518">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Надежда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80,3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154,1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781,3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79,4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1055,8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019455"/>
                  </a:ext>
                </a:extLst>
              </a:tr>
              <a:tr h="267518">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Утро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54,7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199,7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68,9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613,5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24,5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4050922"/>
                  </a:ext>
                </a:extLst>
              </a:tr>
              <a:tr h="267518">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Ресурс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901,3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126,4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7,60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960,7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38,4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5690743"/>
                  </a:ext>
                </a:extLst>
              </a:tr>
              <a:tr h="291111">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Северное сияние</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49,7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80,60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680,7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75,9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857,3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34,3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8564104"/>
                  </a:ext>
                </a:extLst>
              </a:tr>
              <a:tr h="304800">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Памяти Лорха</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190,8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307,2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64,1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634,8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4114488"/>
                  </a:ext>
                </a:extLst>
              </a:tr>
              <a:tr h="284472">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Вектор </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151,7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220,3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368,3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754,3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30,2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5158324"/>
                  </a:ext>
                </a:extLst>
              </a:tr>
              <a:tr h="267518">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Барин</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4,20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113,5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656,7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809,8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2285671"/>
                  </a:ext>
                </a:extLst>
              </a:tr>
              <a:tr h="266156">
                <a:tc>
                  <a:txBody>
                    <a:bodyPr/>
                    <a:lstStyle/>
                    <a:p>
                      <a:pPr algn="just">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НСР</a:t>
                      </a:r>
                      <a:r>
                        <a:rPr lang="en-US" sz="1000" baseline="-25000">
                          <a:effectLst/>
                          <a:latin typeface="Times New Roman" panose="02020603050405020304" pitchFamily="18" charset="0"/>
                          <a:ea typeface="Calibri" panose="020F0502020204030204" pitchFamily="34" charset="0"/>
                          <a:cs typeface="Times New Roman" panose="02020603050405020304" pitchFamily="18" charset="0"/>
                        </a:rPr>
                        <a:t>05</a:t>
                      </a:r>
                      <a:endParaRPr lang="ru-RU" sz="8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8,69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0,24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4,60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46,16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822" marR="4982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6932633"/>
                  </a:ext>
                </a:extLst>
              </a:tr>
            </a:tbl>
          </a:graphicData>
        </a:graphic>
      </p:graphicFrame>
      <p:sp>
        <p:nvSpPr>
          <p:cNvPr id="5" name="TextBox 4">
            <a:extLst>
              <a:ext uri="{FF2B5EF4-FFF2-40B4-BE49-F238E27FC236}">
                <a16:creationId xmlns:a16="http://schemas.microsoft.com/office/drawing/2014/main" id="{A6AD866A-E6F2-4E67-A5F7-4F4B30935422}"/>
              </a:ext>
            </a:extLst>
          </p:cNvPr>
          <p:cNvSpPr txBox="1"/>
          <p:nvPr/>
        </p:nvSpPr>
        <p:spPr>
          <a:xfrm>
            <a:off x="11202470" y="107577"/>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22</a:t>
            </a:r>
          </a:p>
        </p:txBody>
      </p:sp>
    </p:spTree>
    <p:extLst>
      <p:ext uri="{BB962C8B-B14F-4D97-AF65-F5344CB8AC3E}">
        <p14:creationId xmlns:p14="http://schemas.microsoft.com/office/powerpoint/2010/main" val="1685309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848161-7D27-4AD3-9C5F-9EE8CA904883}"/>
              </a:ext>
            </a:extLst>
          </p:cNvPr>
          <p:cNvSpPr>
            <a:spLocks noGrp="1"/>
          </p:cNvSpPr>
          <p:nvPr>
            <p:ph type="title"/>
          </p:nvPr>
        </p:nvSpPr>
        <p:spPr>
          <a:xfrm>
            <a:off x="838200" y="62754"/>
            <a:ext cx="10515600" cy="618284"/>
          </a:xfrm>
        </p:spPr>
        <p:txBody>
          <a:bodyPr>
            <a:normAutofit/>
          </a:bodyPr>
          <a:lstStyle/>
          <a:p>
            <a:pPr algn="ctr"/>
            <a:r>
              <a:rPr lang="ru-RU" sz="3200" b="1" dirty="0">
                <a:latin typeface="Times New Roman" panose="02020603050405020304" pitchFamily="18" charset="0"/>
                <a:cs typeface="Times New Roman" panose="02020603050405020304" pitchFamily="18" charset="0"/>
              </a:rPr>
              <a:t>Структура урожая в опыте, 2020 г</a:t>
            </a:r>
          </a:p>
        </p:txBody>
      </p:sp>
      <p:graphicFrame>
        <p:nvGraphicFramePr>
          <p:cNvPr id="4" name="Таблица 3">
            <a:extLst>
              <a:ext uri="{FF2B5EF4-FFF2-40B4-BE49-F238E27FC236}">
                <a16:creationId xmlns:a16="http://schemas.microsoft.com/office/drawing/2014/main" id="{BE2E427D-FA1A-4BB3-829E-FE9FA3B932A9}"/>
              </a:ext>
            </a:extLst>
          </p:cNvPr>
          <p:cNvGraphicFramePr>
            <a:graphicFrameLocks noGrp="1"/>
          </p:cNvGraphicFramePr>
          <p:nvPr>
            <p:extLst>
              <p:ext uri="{D42A27DB-BD31-4B8C-83A1-F6EECF244321}">
                <p14:modId xmlns:p14="http://schemas.microsoft.com/office/powerpoint/2010/main" val="4139430220"/>
              </p:ext>
            </p:extLst>
          </p:nvPr>
        </p:nvGraphicFramePr>
        <p:xfrm>
          <a:off x="838200" y="1093694"/>
          <a:ext cx="10753164" cy="5631236"/>
        </p:xfrm>
        <a:graphic>
          <a:graphicData uri="http://schemas.openxmlformats.org/drawingml/2006/table">
            <a:tbl>
              <a:tblPr firstRow="1" firstCol="1" bandRow="1"/>
              <a:tblGrid>
                <a:gridCol w="1143290">
                  <a:extLst>
                    <a:ext uri="{9D8B030D-6E8A-4147-A177-3AD203B41FA5}">
                      <a16:colId xmlns:a16="http://schemas.microsoft.com/office/drawing/2014/main" val="3076928932"/>
                    </a:ext>
                  </a:extLst>
                </a:gridCol>
                <a:gridCol w="750103">
                  <a:extLst>
                    <a:ext uri="{9D8B030D-6E8A-4147-A177-3AD203B41FA5}">
                      <a16:colId xmlns:a16="http://schemas.microsoft.com/office/drawing/2014/main" val="1851990501"/>
                    </a:ext>
                  </a:extLst>
                </a:gridCol>
                <a:gridCol w="750828">
                  <a:extLst>
                    <a:ext uri="{9D8B030D-6E8A-4147-A177-3AD203B41FA5}">
                      <a16:colId xmlns:a16="http://schemas.microsoft.com/office/drawing/2014/main" val="2380878412"/>
                    </a:ext>
                  </a:extLst>
                </a:gridCol>
                <a:gridCol w="750828">
                  <a:extLst>
                    <a:ext uri="{9D8B030D-6E8A-4147-A177-3AD203B41FA5}">
                      <a16:colId xmlns:a16="http://schemas.microsoft.com/office/drawing/2014/main" val="2445484363"/>
                    </a:ext>
                  </a:extLst>
                </a:gridCol>
                <a:gridCol w="750828">
                  <a:extLst>
                    <a:ext uri="{9D8B030D-6E8A-4147-A177-3AD203B41FA5}">
                      <a16:colId xmlns:a16="http://schemas.microsoft.com/office/drawing/2014/main" val="1729429972"/>
                    </a:ext>
                  </a:extLst>
                </a:gridCol>
                <a:gridCol w="698596">
                  <a:extLst>
                    <a:ext uri="{9D8B030D-6E8A-4147-A177-3AD203B41FA5}">
                      <a16:colId xmlns:a16="http://schemas.microsoft.com/office/drawing/2014/main" val="1946814129"/>
                    </a:ext>
                  </a:extLst>
                </a:gridCol>
                <a:gridCol w="698596">
                  <a:extLst>
                    <a:ext uri="{9D8B030D-6E8A-4147-A177-3AD203B41FA5}">
                      <a16:colId xmlns:a16="http://schemas.microsoft.com/office/drawing/2014/main" val="3088017509"/>
                    </a:ext>
                  </a:extLst>
                </a:gridCol>
                <a:gridCol w="698596">
                  <a:extLst>
                    <a:ext uri="{9D8B030D-6E8A-4147-A177-3AD203B41FA5}">
                      <a16:colId xmlns:a16="http://schemas.microsoft.com/office/drawing/2014/main" val="3936947484"/>
                    </a:ext>
                  </a:extLst>
                </a:gridCol>
                <a:gridCol w="698596">
                  <a:extLst>
                    <a:ext uri="{9D8B030D-6E8A-4147-A177-3AD203B41FA5}">
                      <a16:colId xmlns:a16="http://schemas.microsoft.com/office/drawing/2014/main" val="539663615"/>
                    </a:ext>
                  </a:extLst>
                </a:gridCol>
                <a:gridCol w="882858">
                  <a:extLst>
                    <a:ext uri="{9D8B030D-6E8A-4147-A177-3AD203B41FA5}">
                      <a16:colId xmlns:a16="http://schemas.microsoft.com/office/drawing/2014/main" val="2975491006"/>
                    </a:ext>
                  </a:extLst>
                </a:gridCol>
                <a:gridCol w="1136037">
                  <a:extLst>
                    <a:ext uri="{9D8B030D-6E8A-4147-A177-3AD203B41FA5}">
                      <a16:colId xmlns:a16="http://schemas.microsoft.com/office/drawing/2014/main" val="498364565"/>
                    </a:ext>
                  </a:extLst>
                </a:gridCol>
                <a:gridCol w="882858">
                  <a:extLst>
                    <a:ext uri="{9D8B030D-6E8A-4147-A177-3AD203B41FA5}">
                      <a16:colId xmlns:a16="http://schemas.microsoft.com/office/drawing/2014/main" val="194710651"/>
                    </a:ext>
                  </a:extLst>
                </a:gridCol>
                <a:gridCol w="911150">
                  <a:extLst>
                    <a:ext uri="{9D8B030D-6E8A-4147-A177-3AD203B41FA5}">
                      <a16:colId xmlns:a16="http://schemas.microsoft.com/office/drawing/2014/main" val="3503763831"/>
                    </a:ext>
                  </a:extLst>
                </a:gridCol>
              </a:tblGrid>
              <a:tr h="194567">
                <a:tc rowSpan="3">
                  <a:txBody>
                    <a:bodyPr/>
                    <a:lstStyle/>
                    <a:p>
                      <a:pPr algn="just">
                        <a:lnSpc>
                          <a:spcPct val="107000"/>
                        </a:lnSpc>
                        <a:spcAft>
                          <a:spcPts val="800"/>
                        </a:spcAft>
                      </a:pPr>
                      <a:r>
                        <a:rPr lang="en-US" sz="800">
                          <a:effectLst/>
                          <a:latin typeface="Times New Roman" panose="02020603050405020304" pitchFamily="18" charset="0"/>
                          <a:ea typeface="Calibri" panose="020F0502020204030204" pitchFamily="34" charset="0"/>
                          <a:cs typeface="Times New Roman" panose="02020603050405020304" pitchFamily="18" charset="0"/>
                        </a:rPr>
                        <a:t>Варианты </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ct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Среднее на 1 куст</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3">
                  <a:txBody>
                    <a:bodyPr/>
                    <a:lstStyle/>
                    <a:p>
                      <a:pPr algn="ct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Средняя масса 1 клубня, г</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80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Среднее количество клубней на 1 куст, шт</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80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Средняя масса клубней с 1 куста, г</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Урожай-ность</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т/га</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683613"/>
                  </a:ext>
                </a:extLst>
              </a:tr>
              <a:tr h="194567">
                <a:tc vMerge="1">
                  <a:txBody>
                    <a:bodyPr/>
                    <a:lstStyle/>
                    <a:p>
                      <a:endParaRPr lang="ru-RU"/>
                    </a:p>
                  </a:txBody>
                  <a:tcPr/>
                </a:tc>
                <a:tc gridSpan="4">
                  <a:txBody>
                    <a:bodyPr/>
                    <a:lstStyle/>
                    <a:p>
                      <a:pPr algn="ct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Вес клубней, г</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Количество клубней, шт</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195907285"/>
                  </a:ext>
                </a:extLst>
              </a:tr>
              <a:tr h="651140">
                <a:tc vMerge="1">
                  <a:txBody>
                    <a:bodyPr/>
                    <a:lstStyle/>
                    <a:p>
                      <a:endParaRPr lang="ru-RU"/>
                    </a:p>
                  </a:txBody>
                  <a:tcPr/>
                </a:tc>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&lt; 30</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30 - 50</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50 - 80</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&lt; 80</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&lt; 30</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30- 50</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50- 80</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&lt; 80</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805923650"/>
                  </a:ext>
                </a:extLst>
              </a:tr>
              <a:tr h="194567">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Метеор </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75,2</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50,1</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211,5</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614,7</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13,6</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951,5</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38,1</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0141809"/>
                  </a:ext>
                </a:extLst>
              </a:tr>
              <a:tr h="194567">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Чароит </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29,7</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84,5</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167,3</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353,3</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70,5</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634,8</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25,4</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9409228"/>
                  </a:ext>
                </a:extLst>
              </a:tr>
              <a:tr h="355650">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Жуковский ранний</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35,3</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52,7</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167,3</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84,9</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755,3</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30,2</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4726879"/>
                  </a:ext>
                </a:extLst>
              </a:tr>
              <a:tr h="349624">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Ред скарлетт</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77,2</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211,7</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279,8</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371,1</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5,30</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55,3</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939,8</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37,6</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2440428"/>
                  </a:ext>
                </a:extLst>
              </a:tr>
              <a:tr h="194567">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Снегирь </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92,2</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209,8</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602,3</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73,3</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952,3</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38,1</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363004"/>
                  </a:ext>
                </a:extLst>
              </a:tr>
              <a:tr h="194567">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Красавчик </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63,7</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88,6</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935,0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75,3</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1430,3</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57,2</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6278318"/>
                  </a:ext>
                </a:extLst>
              </a:tr>
              <a:tr h="364983">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Брянский деликатес </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8,20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79,1</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87,70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171,5</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65,4</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5,30</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346,5</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13,9</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026216"/>
                  </a:ext>
                </a:extLst>
              </a:tr>
              <a:tr h="194567">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Кумач </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70,5</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192,0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683,2</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71,5</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14,3</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1022,7</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40,9</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679882"/>
                  </a:ext>
                </a:extLst>
              </a:tr>
              <a:tr h="194567">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Надежда </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31,2</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964,0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111,5</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1081,2</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43,2</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4867835"/>
                  </a:ext>
                </a:extLst>
              </a:tr>
              <a:tr h="194567">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Утро </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62,8</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158,3</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684,0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85,1</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11,2</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953,1</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38,1</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5667327"/>
                  </a:ext>
                </a:extLst>
              </a:tr>
              <a:tr h="194567">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Ресурс </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21,7</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12,8</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20,80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862,0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125,7</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917,3</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36,7</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604092"/>
                  </a:ext>
                </a:extLst>
              </a:tr>
              <a:tr h="342638">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Северное сияние</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49,3</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94,8</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225,7</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333,7</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703,5</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28,1</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1376711"/>
                  </a:ext>
                </a:extLst>
              </a:tr>
              <a:tr h="304800">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Памяти Лорха</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125,1</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369,7</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1,70</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63,2</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09,7</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612,8</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24,5</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327378"/>
                  </a:ext>
                </a:extLst>
              </a:tr>
              <a:tr h="194567">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Вектор </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90,5</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92,8</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215,5</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15,6</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975,8</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39,0</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3721632"/>
                  </a:ext>
                </a:extLst>
              </a:tr>
              <a:tr h="194567">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Барин</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63,7</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141,0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669,1</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94,4</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877,5</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35,1</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098556"/>
                  </a:ext>
                </a:extLst>
              </a:tr>
              <a:tr h="194567">
                <a:tc>
                  <a:txBody>
                    <a:bodyPr/>
                    <a:lstStyle/>
                    <a:p>
                      <a:pPr algn="just">
                        <a:lnSpc>
                          <a:spcPct val="107000"/>
                        </a:lnSpc>
                        <a:spcAft>
                          <a:spcPts val="800"/>
                        </a:spcAft>
                      </a:pPr>
                      <a:r>
                        <a:rPr lang="en-US" sz="1100">
                          <a:effectLst/>
                          <a:latin typeface="Times New Roman" panose="02020603050405020304" pitchFamily="18" charset="0"/>
                          <a:ea typeface="Calibri" panose="020F0502020204030204" pitchFamily="34" charset="0"/>
                          <a:cs typeface="Times New Roman" panose="02020603050405020304" pitchFamily="18" charset="0"/>
                        </a:rPr>
                        <a:t>НСР</a:t>
                      </a:r>
                      <a:r>
                        <a:rPr lang="en-US" sz="1100" baseline="-25000">
                          <a:effectLst/>
                          <a:latin typeface="Times New Roman" panose="02020603050405020304" pitchFamily="18" charset="0"/>
                          <a:ea typeface="Calibri" panose="020F0502020204030204" pitchFamily="34" charset="0"/>
                          <a:cs typeface="Times New Roman" panose="02020603050405020304" pitchFamily="18" charset="0"/>
                        </a:rPr>
                        <a:t>05</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2,59</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4,24</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9,54</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31,87</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0,16</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0,10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0,14</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0,24</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4,30</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0,64</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48,23</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1,93</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950" marR="519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8028192"/>
                  </a:ext>
                </a:extLst>
              </a:tr>
            </a:tbl>
          </a:graphicData>
        </a:graphic>
      </p:graphicFrame>
      <p:sp>
        <p:nvSpPr>
          <p:cNvPr id="5" name="TextBox 4">
            <a:extLst>
              <a:ext uri="{FF2B5EF4-FFF2-40B4-BE49-F238E27FC236}">
                <a16:creationId xmlns:a16="http://schemas.microsoft.com/office/drawing/2014/main" id="{CEB8C261-B69C-4322-9EC0-C4252A025488}"/>
              </a:ext>
            </a:extLst>
          </p:cNvPr>
          <p:cNvSpPr txBox="1"/>
          <p:nvPr/>
        </p:nvSpPr>
        <p:spPr>
          <a:xfrm>
            <a:off x="11195320" y="124642"/>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23</a:t>
            </a:r>
          </a:p>
        </p:txBody>
      </p:sp>
    </p:spTree>
    <p:extLst>
      <p:ext uri="{BB962C8B-B14F-4D97-AF65-F5344CB8AC3E}">
        <p14:creationId xmlns:p14="http://schemas.microsoft.com/office/powerpoint/2010/main" val="1463528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8A6AD3-008C-41DD-96E0-862450663EC8}"/>
              </a:ext>
            </a:extLst>
          </p:cNvPr>
          <p:cNvSpPr>
            <a:spLocks noGrp="1"/>
          </p:cNvSpPr>
          <p:nvPr>
            <p:ph type="title"/>
          </p:nvPr>
        </p:nvSpPr>
        <p:spPr>
          <a:xfrm>
            <a:off x="838200" y="143436"/>
            <a:ext cx="10515600" cy="744070"/>
          </a:xfrm>
        </p:spPr>
        <p:txBody>
          <a:bodyPr>
            <a:normAutofit/>
          </a:bodyPr>
          <a:lstStyle/>
          <a:p>
            <a:pPr algn="ctr"/>
            <a:r>
              <a:rPr lang="ru-RU" sz="3200" b="1" dirty="0">
                <a:latin typeface="Times New Roman" panose="02020603050405020304" pitchFamily="18" charset="0"/>
                <a:cs typeface="Times New Roman" panose="02020603050405020304" pitchFamily="18" charset="0"/>
              </a:rPr>
              <a:t>Содержание сухого вещества и крахмала в клубнях, %</a:t>
            </a:r>
          </a:p>
        </p:txBody>
      </p:sp>
      <p:graphicFrame>
        <p:nvGraphicFramePr>
          <p:cNvPr id="4" name="Таблица 3">
            <a:extLst>
              <a:ext uri="{FF2B5EF4-FFF2-40B4-BE49-F238E27FC236}">
                <a16:creationId xmlns:a16="http://schemas.microsoft.com/office/drawing/2014/main" id="{ADCDE7BE-37A1-458B-A911-2E8915475630}"/>
              </a:ext>
            </a:extLst>
          </p:cNvPr>
          <p:cNvGraphicFramePr>
            <a:graphicFrameLocks noGrp="1"/>
          </p:cNvGraphicFramePr>
          <p:nvPr>
            <p:extLst>
              <p:ext uri="{D42A27DB-BD31-4B8C-83A1-F6EECF244321}">
                <p14:modId xmlns:p14="http://schemas.microsoft.com/office/powerpoint/2010/main" val="2189414122"/>
              </p:ext>
            </p:extLst>
          </p:nvPr>
        </p:nvGraphicFramePr>
        <p:xfrm>
          <a:off x="125506" y="1093695"/>
          <a:ext cx="6257187" cy="5133145"/>
        </p:xfrm>
        <a:graphic>
          <a:graphicData uri="http://schemas.openxmlformats.org/drawingml/2006/table">
            <a:tbl>
              <a:tblPr firstRow="1" firstCol="1" bandRow="1"/>
              <a:tblGrid>
                <a:gridCol w="2085729">
                  <a:extLst>
                    <a:ext uri="{9D8B030D-6E8A-4147-A177-3AD203B41FA5}">
                      <a16:colId xmlns:a16="http://schemas.microsoft.com/office/drawing/2014/main" val="1122004283"/>
                    </a:ext>
                  </a:extLst>
                </a:gridCol>
                <a:gridCol w="2085729">
                  <a:extLst>
                    <a:ext uri="{9D8B030D-6E8A-4147-A177-3AD203B41FA5}">
                      <a16:colId xmlns:a16="http://schemas.microsoft.com/office/drawing/2014/main" val="476391762"/>
                    </a:ext>
                  </a:extLst>
                </a:gridCol>
                <a:gridCol w="2085729">
                  <a:extLst>
                    <a:ext uri="{9D8B030D-6E8A-4147-A177-3AD203B41FA5}">
                      <a16:colId xmlns:a16="http://schemas.microsoft.com/office/drawing/2014/main" val="20002"/>
                    </a:ext>
                  </a:extLst>
                </a:gridCol>
              </a:tblGrid>
              <a:tr h="490033">
                <a:tc>
                  <a:txBody>
                    <a:bodyPr/>
                    <a:lstStyle/>
                    <a:p>
                      <a:pPr algn="ctr">
                        <a:lnSpc>
                          <a:spcPct val="107000"/>
                        </a:lnSpc>
                        <a:spcAft>
                          <a:spcPts val="800"/>
                        </a:spcAft>
                      </a:pPr>
                      <a:r>
                        <a:rPr lang="en-US" sz="1600" dirty="0" err="1">
                          <a:effectLst/>
                          <a:latin typeface="Times New Roman" pitchFamily="18" charset="0"/>
                          <a:ea typeface="Times New Roman" panose="02020603050405020304" pitchFamily="18" charset="0"/>
                          <a:cs typeface="Times New Roman" pitchFamily="18" charset="0"/>
                        </a:rPr>
                        <a:t>Сорт</a:t>
                      </a:r>
                      <a:endParaRPr lang="ru-RU" sz="1600" dirty="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itchFamily="18" charset="0"/>
                          <a:ea typeface="Calibri" panose="020F0502020204030204" pitchFamily="34" charset="0"/>
                          <a:cs typeface="Times New Roman" pitchFamily="18" charset="0"/>
                        </a:rPr>
                        <a:t>Содержание сухого вещества, %</a:t>
                      </a: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itchFamily="18" charset="0"/>
                          <a:ea typeface="Calibri" panose="020F0502020204030204" pitchFamily="34" charset="0"/>
                          <a:cs typeface="Times New Roman" pitchFamily="18" charset="0"/>
                        </a:rPr>
                        <a:t>Содержание крахмала, %</a:t>
                      </a: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1106342"/>
                  </a:ext>
                </a:extLst>
              </a:tr>
              <a:tr h="238833">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Метеор</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Times New Roman" panose="02020603050405020304" pitchFamily="18" charset="0"/>
                          <a:cs typeface="Times New Roman" pitchFamily="18" charset="0"/>
                        </a:rPr>
                        <a:t>19,2</a:t>
                      </a:r>
                      <a:endParaRPr lang="ru-RU" sz="1600" dirty="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Calibri" panose="020F0502020204030204" pitchFamily="34" charset="0"/>
                          <a:cs typeface="Times New Roman" pitchFamily="18" charset="0"/>
                        </a:rPr>
                        <a:t>12,9</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2349540"/>
                  </a:ext>
                </a:extLst>
              </a:tr>
              <a:tr h="240370">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Чароит</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22,4</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Calibri" panose="020F0502020204030204" pitchFamily="34" charset="0"/>
                          <a:cs typeface="Times New Roman" pitchFamily="18" charset="0"/>
                        </a:rPr>
                        <a:t>15,1</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3648471"/>
                  </a:ext>
                </a:extLst>
              </a:tr>
              <a:tr h="490034">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Жуковский ранний</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18,4</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Calibri" panose="020F0502020204030204" pitchFamily="34" charset="0"/>
                          <a:cs typeface="Times New Roman" pitchFamily="18" charset="0"/>
                        </a:rPr>
                        <a:t>11,5</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0880916"/>
                  </a:ext>
                </a:extLst>
              </a:tr>
              <a:tr h="240370">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Ред скарлетт</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20,7</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Calibri" panose="020F0502020204030204" pitchFamily="34" charset="0"/>
                          <a:cs typeface="Times New Roman" pitchFamily="18" charset="0"/>
                        </a:rPr>
                        <a:t>13,5</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3240436"/>
                  </a:ext>
                </a:extLst>
              </a:tr>
              <a:tr h="238833">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Снегирь</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22,5</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Calibri" panose="020F0502020204030204" pitchFamily="34" charset="0"/>
                          <a:cs typeface="Times New Roman" pitchFamily="18" charset="0"/>
                        </a:rPr>
                        <a:t>16,0</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121514"/>
                  </a:ext>
                </a:extLst>
              </a:tr>
              <a:tr h="240370">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Красавчик</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Times New Roman" panose="02020603050405020304" pitchFamily="18" charset="0"/>
                          <a:cs typeface="Times New Roman" pitchFamily="18" charset="0"/>
                        </a:rPr>
                        <a:t>24,2</a:t>
                      </a:r>
                      <a:endParaRPr lang="ru-RU" sz="1600" dirty="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Calibri" panose="020F0502020204030204" pitchFamily="34" charset="0"/>
                          <a:cs typeface="Times New Roman" pitchFamily="18" charset="0"/>
                        </a:rPr>
                        <a:t>16,9</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3358832"/>
                  </a:ext>
                </a:extLst>
              </a:tr>
              <a:tr h="490034">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Брянский деликатес</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Times New Roman" panose="02020603050405020304" pitchFamily="18" charset="0"/>
                          <a:cs typeface="Times New Roman" pitchFamily="18" charset="0"/>
                        </a:rPr>
                        <a:t>20,9</a:t>
                      </a:r>
                      <a:endParaRPr lang="ru-RU" sz="1600" dirty="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Calibri" panose="020F0502020204030204" pitchFamily="34" charset="0"/>
                          <a:cs typeface="Times New Roman" pitchFamily="18" charset="0"/>
                        </a:rPr>
                        <a:t>13,8</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832340"/>
                  </a:ext>
                </a:extLst>
              </a:tr>
              <a:tr h="240370">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Кумач</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18,1</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Calibri" panose="020F0502020204030204" pitchFamily="34" charset="0"/>
                          <a:cs typeface="Times New Roman" pitchFamily="18" charset="0"/>
                        </a:rPr>
                        <a:t>11,</a:t>
                      </a:r>
                      <a:r>
                        <a:rPr lang="ru-RU" sz="1600" dirty="0">
                          <a:effectLst/>
                          <a:latin typeface="Times New Roman" pitchFamily="18" charset="0"/>
                          <a:ea typeface="Calibri" panose="020F0502020204030204" pitchFamily="34" charset="0"/>
                          <a:cs typeface="Times New Roman"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8629908"/>
                  </a:ext>
                </a:extLst>
              </a:tr>
              <a:tr h="240370">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Надежда</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Times New Roman" panose="02020603050405020304" pitchFamily="18" charset="0"/>
                          <a:cs typeface="Times New Roman" pitchFamily="18" charset="0"/>
                        </a:rPr>
                        <a:t>23,6</a:t>
                      </a:r>
                      <a:endParaRPr lang="ru-RU" sz="1600" dirty="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Calibri" panose="020F0502020204030204" pitchFamily="34" charset="0"/>
                          <a:cs typeface="Times New Roman" pitchFamily="18" charset="0"/>
                        </a:rPr>
                        <a:t>16,3</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2852104"/>
                  </a:ext>
                </a:extLst>
              </a:tr>
              <a:tr h="240370">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Утро</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Times New Roman" panose="02020603050405020304" pitchFamily="18" charset="0"/>
                          <a:cs typeface="Times New Roman" pitchFamily="18" charset="0"/>
                        </a:rPr>
                        <a:t>24,5</a:t>
                      </a:r>
                      <a:endParaRPr lang="ru-RU" sz="1600" dirty="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Calibri" panose="020F0502020204030204" pitchFamily="34" charset="0"/>
                          <a:cs typeface="Times New Roman" pitchFamily="18" charset="0"/>
                        </a:rPr>
                        <a:t>17,2</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8304882"/>
                  </a:ext>
                </a:extLst>
              </a:tr>
              <a:tr h="240370">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Ресурс</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Times New Roman" panose="02020603050405020304" pitchFamily="18" charset="0"/>
                          <a:cs typeface="Times New Roman" pitchFamily="18" charset="0"/>
                        </a:rPr>
                        <a:t>20,4</a:t>
                      </a:r>
                      <a:endParaRPr lang="ru-RU" sz="1600" dirty="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Calibri" panose="020F0502020204030204" pitchFamily="34" charset="0"/>
                          <a:cs typeface="Times New Roman" pitchFamily="18" charset="0"/>
                        </a:rPr>
                        <a:t>13,2</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80843"/>
                  </a:ext>
                </a:extLst>
              </a:tr>
              <a:tr h="490034">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Северное сияние</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Times New Roman" panose="02020603050405020304" pitchFamily="18" charset="0"/>
                          <a:cs typeface="Times New Roman" pitchFamily="18" charset="0"/>
                        </a:rPr>
                        <a:t>24,0</a:t>
                      </a:r>
                      <a:endParaRPr lang="ru-RU" sz="1600" dirty="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Calibri" panose="020F0502020204030204" pitchFamily="34" charset="0"/>
                          <a:cs typeface="Times New Roman" pitchFamily="18" charset="0"/>
                        </a:rPr>
                        <a:t>16,7</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3235850"/>
                  </a:ext>
                </a:extLst>
              </a:tr>
              <a:tr h="482137">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Памяти Лорха</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Times New Roman" panose="02020603050405020304" pitchFamily="18" charset="0"/>
                          <a:cs typeface="Times New Roman" pitchFamily="18" charset="0"/>
                        </a:rPr>
                        <a:t>22,2</a:t>
                      </a:r>
                      <a:endParaRPr lang="ru-RU" sz="1600" dirty="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Calibri" panose="020F0502020204030204" pitchFamily="34" charset="0"/>
                          <a:cs typeface="Times New Roman" pitchFamily="18" charset="0"/>
                        </a:rPr>
                        <a:t>15,0</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7580924"/>
                  </a:ext>
                </a:extLst>
              </a:tr>
              <a:tr h="240370">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Вектор</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Times New Roman" panose="02020603050405020304" pitchFamily="18" charset="0"/>
                          <a:cs typeface="Times New Roman" pitchFamily="18" charset="0"/>
                        </a:rPr>
                        <a:t>23,7</a:t>
                      </a:r>
                      <a:endParaRPr lang="ru-RU" sz="1600" dirty="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Calibri" panose="020F0502020204030204" pitchFamily="34" charset="0"/>
                          <a:cs typeface="Times New Roman" pitchFamily="18" charset="0"/>
                        </a:rPr>
                        <a:t>16,3</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3572722"/>
                  </a:ext>
                </a:extLst>
              </a:tr>
              <a:tr h="240370">
                <a:tc>
                  <a:txBody>
                    <a:bodyPr/>
                    <a:lstStyle/>
                    <a:p>
                      <a:pPr algn="ctr">
                        <a:lnSpc>
                          <a:spcPct val="107000"/>
                        </a:lnSpc>
                        <a:spcAft>
                          <a:spcPts val="800"/>
                        </a:spcAft>
                      </a:pPr>
                      <a:r>
                        <a:rPr lang="en-US" sz="1600">
                          <a:effectLst/>
                          <a:latin typeface="Times New Roman" pitchFamily="18" charset="0"/>
                          <a:ea typeface="Times New Roman" panose="02020603050405020304" pitchFamily="18" charset="0"/>
                          <a:cs typeface="Times New Roman" pitchFamily="18" charset="0"/>
                        </a:rPr>
                        <a:t>Барин</a:t>
                      </a:r>
                      <a:endParaRPr lang="ru-RU" sz="160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Times New Roman" panose="02020603050405020304" pitchFamily="18" charset="0"/>
                          <a:cs typeface="Times New Roman" pitchFamily="18" charset="0"/>
                        </a:rPr>
                        <a:t>20,9</a:t>
                      </a:r>
                      <a:endParaRPr lang="ru-RU" sz="1600" dirty="0">
                        <a:effectLst/>
                        <a:latin typeface="Times New Roman" pitchFamily="18" charset="0"/>
                        <a:ea typeface="Calibri" panose="020F0502020204030204" pitchFamily="34" charset="0"/>
                        <a:cs typeface="Times New Roman" pitchFamily="18" charset="0"/>
                      </a:endParaRPr>
                    </a:p>
                  </a:txBody>
                  <a:tcPr marL="64599" marR="645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itchFamily="18" charset="0"/>
                          <a:ea typeface="Calibri" panose="020F0502020204030204" pitchFamily="34" charset="0"/>
                          <a:cs typeface="Times New Roman" pitchFamily="18" charset="0"/>
                        </a:rPr>
                        <a:t>13,7</a:t>
                      </a:r>
                      <a:endParaRPr lang="ru-RU" sz="1600" dirty="0">
                        <a:effectLst/>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5390236"/>
                  </a:ext>
                </a:extLst>
              </a:tr>
            </a:tbl>
          </a:graphicData>
        </a:graphic>
      </p:graphicFrame>
      <p:pic>
        <p:nvPicPr>
          <p:cNvPr id="5" name="Рисунок 4">
            <a:extLst>
              <a:ext uri="{FF2B5EF4-FFF2-40B4-BE49-F238E27FC236}">
                <a16:creationId xmlns:a16="http://schemas.microsoft.com/office/drawing/2014/main" id="{44FD735D-CF86-4D91-9A6A-CAF7ED3A0103}"/>
              </a:ext>
            </a:extLst>
          </p:cNvPr>
          <p:cNvPicPr>
            <a:picLocks noChangeAspect="1"/>
          </p:cNvPicPr>
          <p:nvPr/>
        </p:nvPicPr>
        <p:blipFill>
          <a:blip r:embed="rId2" cstate="print"/>
          <a:stretch>
            <a:fillRect/>
          </a:stretch>
        </p:blipFill>
        <p:spPr>
          <a:xfrm>
            <a:off x="6757987" y="887506"/>
            <a:ext cx="3857625" cy="5884318"/>
          </a:xfrm>
          <a:prstGeom prst="rect">
            <a:avLst/>
          </a:prstGeom>
        </p:spPr>
      </p:pic>
      <p:sp>
        <p:nvSpPr>
          <p:cNvPr id="6" name="TextBox 5">
            <a:extLst>
              <a:ext uri="{FF2B5EF4-FFF2-40B4-BE49-F238E27FC236}">
                <a16:creationId xmlns:a16="http://schemas.microsoft.com/office/drawing/2014/main" id="{7447C2D5-5F29-425B-B0CD-CE55FF08DC3C}"/>
              </a:ext>
            </a:extLst>
          </p:cNvPr>
          <p:cNvSpPr txBox="1"/>
          <p:nvPr/>
        </p:nvSpPr>
        <p:spPr>
          <a:xfrm>
            <a:off x="11193506" y="178430"/>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24</a:t>
            </a:r>
          </a:p>
        </p:txBody>
      </p:sp>
    </p:spTree>
    <p:extLst>
      <p:ext uri="{BB962C8B-B14F-4D97-AF65-F5344CB8AC3E}">
        <p14:creationId xmlns:p14="http://schemas.microsoft.com/office/powerpoint/2010/main" val="93215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77995C9-DC5B-B44F-AE8D-FD39E2D898AA}"/>
              </a:ext>
            </a:extLst>
          </p:cNvPr>
          <p:cNvSpPr txBox="1"/>
          <p:nvPr/>
        </p:nvSpPr>
        <p:spPr>
          <a:xfrm>
            <a:off x="10896534" y="1"/>
            <a:ext cx="1103445" cy="861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lIns="121917" tIns="60958" rIns="121917" bIns="60958" rtlCol="0">
            <a:spAutoFit/>
          </a:bodyPr>
          <a:lstStyle/>
          <a:p>
            <a:pPr algn="ctr"/>
            <a:r>
              <a:rPr lang="ru-RU" sz="4800" dirty="0">
                <a:effectLst>
                  <a:outerShdw blurRad="38100" dist="38100" dir="2700000" algn="tl">
                    <a:srgbClr val="000000">
                      <a:alpha val="43137"/>
                    </a:srgbClr>
                  </a:outerShdw>
                </a:effectLst>
                <a:latin typeface="Bookman Old Style" pitchFamily="18" charset="0"/>
              </a:rPr>
              <a:t>25</a:t>
            </a:r>
          </a:p>
        </p:txBody>
      </p:sp>
      <p:pic>
        <p:nvPicPr>
          <p:cNvPr id="2" name="Рисунок 1"/>
          <p:cNvPicPr>
            <a:picLocks noChangeAspect="1"/>
          </p:cNvPicPr>
          <p:nvPr/>
        </p:nvPicPr>
        <p:blipFill>
          <a:blip r:embed="rId2" cstate="print"/>
          <a:stretch>
            <a:fillRect/>
          </a:stretch>
        </p:blipFill>
        <p:spPr>
          <a:xfrm>
            <a:off x="143339" y="1330045"/>
            <a:ext cx="11856640" cy="5527955"/>
          </a:xfrm>
          <a:prstGeom prst="rect">
            <a:avLst/>
          </a:prstGeom>
        </p:spPr>
      </p:pic>
      <p:sp>
        <p:nvSpPr>
          <p:cNvPr id="5" name="Заголовок 4"/>
          <p:cNvSpPr>
            <a:spLocks noGrp="1"/>
          </p:cNvSpPr>
          <p:nvPr>
            <p:ph type="title"/>
          </p:nvPr>
        </p:nvSpPr>
        <p:spPr>
          <a:xfrm>
            <a:off x="546370" y="0"/>
            <a:ext cx="10515600" cy="1325563"/>
          </a:xfrm>
        </p:spPr>
        <p:txBody>
          <a:bodyPr>
            <a:normAutofit/>
          </a:bodyPr>
          <a:lstStyle/>
          <a:p>
            <a:r>
              <a:rPr lang="ru-RU" b="1" dirty="0">
                <a:latin typeface="Times New Roman" panose="02020603050405020304" pitchFamily="18" charset="0"/>
                <a:cs typeface="Times New Roman" panose="02020603050405020304" pitchFamily="18" charset="0"/>
              </a:rPr>
              <a:t>Дегустационная оценка клубней картофеля (по методике ВНИИКХ)</a:t>
            </a:r>
            <a:endParaRPr lang="ru-RU" dirty="0"/>
          </a:p>
        </p:txBody>
      </p:sp>
    </p:spTree>
    <p:extLst>
      <p:ext uri="{BB962C8B-B14F-4D97-AF65-F5344CB8AC3E}">
        <p14:creationId xmlns:p14="http://schemas.microsoft.com/office/powerpoint/2010/main" val="2633458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0DFC7D-236F-45BE-A5A3-4135843B7C1E}"/>
              </a:ext>
            </a:extLst>
          </p:cNvPr>
          <p:cNvSpPr>
            <a:spLocks noGrp="1"/>
          </p:cNvSpPr>
          <p:nvPr>
            <p:ph type="title"/>
          </p:nvPr>
        </p:nvSpPr>
        <p:spPr>
          <a:xfrm>
            <a:off x="838200" y="179295"/>
            <a:ext cx="10515600" cy="824752"/>
          </a:xfrm>
        </p:spPr>
        <p:txBody>
          <a:bodyPr>
            <a:noAutofit/>
          </a:bodyPr>
          <a:lstStyle/>
          <a:p>
            <a:pPr algn="ctr"/>
            <a:r>
              <a:rPr lang="ru-RU" sz="3200" b="1" dirty="0">
                <a:latin typeface="Times New Roman" panose="02020603050405020304" pitchFamily="18" charset="0"/>
                <a:cs typeface="Times New Roman" panose="02020603050405020304" pitchFamily="18" charset="0"/>
              </a:rPr>
              <a:t>Дегустационная оценка клубней картофеля после уборки (по методике ФИЦ картофеля имени </a:t>
            </a:r>
            <a:r>
              <a:rPr lang="ru-RU" sz="3200" b="1" dirty="0" err="1">
                <a:latin typeface="Times New Roman" panose="02020603050405020304" pitchFamily="18" charset="0"/>
                <a:cs typeface="Times New Roman" panose="02020603050405020304" pitchFamily="18" charset="0"/>
              </a:rPr>
              <a:t>А.Г.Лорха</a:t>
            </a:r>
            <a:r>
              <a:rPr lang="ru-RU" sz="3200" b="1" dirty="0">
                <a:latin typeface="Times New Roman" panose="02020603050405020304" pitchFamily="18" charset="0"/>
                <a:cs typeface="Times New Roman" panose="02020603050405020304" pitchFamily="18" charset="0"/>
              </a:rPr>
              <a:t>)</a:t>
            </a:r>
          </a:p>
        </p:txBody>
      </p:sp>
      <p:graphicFrame>
        <p:nvGraphicFramePr>
          <p:cNvPr id="4" name="Таблица 3">
            <a:extLst>
              <a:ext uri="{FF2B5EF4-FFF2-40B4-BE49-F238E27FC236}">
                <a16:creationId xmlns:a16="http://schemas.microsoft.com/office/drawing/2014/main" id="{2812770B-613B-4DA6-BBA9-1697745279D2}"/>
              </a:ext>
            </a:extLst>
          </p:cNvPr>
          <p:cNvGraphicFramePr>
            <a:graphicFrameLocks noGrp="1"/>
          </p:cNvGraphicFramePr>
          <p:nvPr>
            <p:extLst>
              <p:ext uri="{D42A27DB-BD31-4B8C-83A1-F6EECF244321}">
                <p14:modId xmlns:p14="http://schemas.microsoft.com/office/powerpoint/2010/main" val="3678651233"/>
              </p:ext>
            </p:extLst>
          </p:nvPr>
        </p:nvGraphicFramePr>
        <p:xfrm>
          <a:off x="62754" y="1470212"/>
          <a:ext cx="8534400" cy="5240821"/>
        </p:xfrm>
        <a:graphic>
          <a:graphicData uri="http://schemas.openxmlformats.org/drawingml/2006/table">
            <a:tbl>
              <a:tblPr firstRow="1" firstCol="1" bandRow="1"/>
              <a:tblGrid>
                <a:gridCol w="902491">
                  <a:extLst>
                    <a:ext uri="{9D8B030D-6E8A-4147-A177-3AD203B41FA5}">
                      <a16:colId xmlns:a16="http://schemas.microsoft.com/office/drawing/2014/main" val="3838339625"/>
                    </a:ext>
                  </a:extLst>
                </a:gridCol>
                <a:gridCol w="925254">
                  <a:extLst>
                    <a:ext uri="{9D8B030D-6E8A-4147-A177-3AD203B41FA5}">
                      <a16:colId xmlns:a16="http://schemas.microsoft.com/office/drawing/2014/main" val="3757302616"/>
                    </a:ext>
                  </a:extLst>
                </a:gridCol>
                <a:gridCol w="1032231">
                  <a:extLst>
                    <a:ext uri="{9D8B030D-6E8A-4147-A177-3AD203B41FA5}">
                      <a16:colId xmlns:a16="http://schemas.microsoft.com/office/drawing/2014/main" val="2701332800"/>
                    </a:ext>
                  </a:extLst>
                </a:gridCol>
                <a:gridCol w="992398">
                  <a:extLst>
                    <a:ext uri="{9D8B030D-6E8A-4147-A177-3AD203B41FA5}">
                      <a16:colId xmlns:a16="http://schemas.microsoft.com/office/drawing/2014/main" val="1972082526"/>
                    </a:ext>
                  </a:extLst>
                </a:gridCol>
                <a:gridCol w="936063">
                  <a:extLst>
                    <a:ext uri="{9D8B030D-6E8A-4147-A177-3AD203B41FA5}">
                      <a16:colId xmlns:a16="http://schemas.microsoft.com/office/drawing/2014/main" val="2786823531"/>
                    </a:ext>
                  </a:extLst>
                </a:gridCol>
                <a:gridCol w="845587">
                  <a:extLst>
                    <a:ext uri="{9D8B030D-6E8A-4147-A177-3AD203B41FA5}">
                      <a16:colId xmlns:a16="http://schemas.microsoft.com/office/drawing/2014/main" val="1025599332"/>
                    </a:ext>
                  </a:extLst>
                </a:gridCol>
                <a:gridCol w="862659">
                  <a:extLst>
                    <a:ext uri="{9D8B030D-6E8A-4147-A177-3AD203B41FA5}">
                      <a16:colId xmlns:a16="http://schemas.microsoft.com/office/drawing/2014/main" val="1723363152"/>
                    </a:ext>
                  </a:extLst>
                </a:gridCol>
                <a:gridCol w="1118724">
                  <a:extLst>
                    <a:ext uri="{9D8B030D-6E8A-4147-A177-3AD203B41FA5}">
                      <a16:colId xmlns:a16="http://schemas.microsoft.com/office/drawing/2014/main" val="3065699559"/>
                    </a:ext>
                  </a:extLst>
                </a:gridCol>
                <a:gridCol w="918993">
                  <a:extLst>
                    <a:ext uri="{9D8B030D-6E8A-4147-A177-3AD203B41FA5}">
                      <a16:colId xmlns:a16="http://schemas.microsoft.com/office/drawing/2014/main" val="712997882"/>
                    </a:ext>
                  </a:extLst>
                </a:gridCol>
              </a:tblGrid>
              <a:tr h="715055">
                <a:tc>
                  <a:txBody>
                    <a:bodyPr/>
                    <a:lstStyle/>
                    <a:p>
                      <a:pPr algn="ctr">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Варианты</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Целостность кожуры и мягкости</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Консистенция мякоти клубня (плотность)</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Мучнистость-рассыпчатость мякоти клубня</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Водянистость</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Запах клубня</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Вкус клубней</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Развариваемость клубня</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000">
                          <a:effectLst/>
                          <a:latin typeface="Times New Roman" panose="02020603050405020304" pitchFamily="18" charset="0"/>
                          <a:ea typeface="Times New Roman" panose="02020603050405020304" pitchFamily="18" charset="0"/>
                          <a:cs typeface="Times New Roman" panose="02020603050405020304" pitchFamily="18" charset="0"/>
                        </a:rPr>
                        <a:t>Потемнение сырой и вареной мякоти</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436662"/>
                  </a:ext>
                </a:extLst>
              </a:tr>
              <a:tr h="266075">
                <a:tc>
                  <a:txBody>
                    <a:bodyPr/>
                    <a:lstStyle/>
                    <a:p>
                      <a:pPr algn="just">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Метеор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4415821"/>
                  </a:ext>
                </a:extLst>
              </a:tr>
              <a:tr h="266075">
                <a:tc>
                  <a:txBody>
                    <a:bodyPr/>
                    <a:lstStyle/>
                    <a:p>
                      <a:pPr algn="just">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Чароит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006101"/>
                  </a:ext>
                </a:extLst>
              </a:tr>
              <a:tr h="365338">
                <a:tc>
                  <a:txBody>
                    <a:bodyPr/>
                    <a:lstStyle/>
                    <a:p>
                      <a:pPr algn="just">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Жуковский ранний</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5,8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2894962"/>
                  </a:ext>
                </a:extLst>
              </a:tr>
              <a:tr h="266075">
                <a:tc>
                  <a:txBody>
                    <a:bodyPr/>
                    <a:lstStyle/>
                    <a:p>
                      <a:pPr algn="just">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Ред скарлетт</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3303038"/>
                  </a:ext>
                </a:extLst>
              </a:tr>
              <a:tr h="266075">
                <a:tc>
                  <a:txBody>
                    <a:bodyPr/>
                    <a:lstStyle/>
                    <a:p>
                      <a:pPr algn="just">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Снегирь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981212"/>
                  </a:ext>
                </a:extLst>
              </a:tr>
              <a:tr h="266075">
                <a:tc>
                  <a:txBody>
                    <a:bodyPr/>
                    <a:lstStyle/>
                    <a:p>
                      <a:pPr algn="just">
                        <a:lnSpc>
                          <a:spcPct val="107000"/>
                        </a:lnSpc>
                        <a:spcAft>
                          <a:spcPts val="800"/>
                        </a:spcAft>
                      </a:pP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Красавчик</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178542"/>
                  </a:ext>
                </a:extLst>
              </a:tr>
              <a:tr h="407493">
                <a:tc>
                  <a:txBody>
                    <a:bodyPr/>
                    <a:lstStyle/>
                    <a:p>
                      <a:pPr algn="just">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Брянский деликатес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8,2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9275441"/>
                  </a:ext>
                </a:extLst>
              </a:tr>
              <a:tr h="266075">
                <a:tc>
                  <a:txBody>
                    <a:bodyPr/>
                    <a:lstStyle/>
                    <a:p>
                      <a:pPr algn="just">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Кумач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8,2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8729198"/>
                  </a:ext>
                </a:extLst>
              </a:tr>
              <a:tr h="266075">
                <a:tc>
                  <a:txBody>
                    <a:bodyPr/>
                    <a:lstStyle/>
                    <a:p>
                      <a:pPr algn="just">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Надежда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621886"/>
                  </a:ext>
                </a:extLst>
              </a:tr>
              <a:tr h="266075">
                <a:tc>
                  <a:txBody>
                    <a:bodyPr/>
                    <a:lstStyle/>
                    <a:p>
                      <a:pPr algn="just">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Утро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2856283"/>
                  </a:ext>
                </a:extLst>
              </a:tr>
              <a:tr h="266075">
                <a:tc>
                  <a:txBody>
                    <a:bodyPr/>
                    <a:lstStyle/>
                    <a:p>
                      <a:pPr algn="just">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Ресурс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7209178"/>
                  </a:ext>
                </a:extLst>
              </a:tr>
              <a:tr h="407493">
                <a:tc>
                  <a:txBody>
                    <a:bodyPr/>
                    <a:lstStyle/>
                    <a:p>
                      <a:pPr algn="just">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Северное сияние</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7302081"/>
                  </a:ext>
                </a:extLst>
              </a:tr>
              <a:tr h="418617">
                <a:tc>
                  <a:txBody>
                    <a:bodyPr/>
                    <a:lstStyle/>
                    <a:p>
                      <a:pPr algn="just">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Памяти Лорха</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91186"/>
                  </a:ext>
                </a:extLst>
              </a:tr>
              <a:tr h="266075">
                <a:tc>
                  <a:txBody>
                    <a:bodyPr/>
                    <a:lstStyle/>
                    <a:p>
                      <a:pPr algn="just">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Вектор </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197185"/>
                  </a:ext>
                </a:extLst>
              </a:tr>
              <a:tr h="266075">
                <a:tc>
                  <a:txBody>
                    <a:bodyPr/>
                    <a:lstStyle/>
                    <a:p>
                      <a:pPr algn="just">
                        <a:lnSpc>
                          <a:spcPct val="107000"/>
                        </a:lnSpc>
                        <a:spcAft>
                          <a:spcPts val="800"/>
                        </a:spcAft>
                      </a:pPr>
                      <a:r>
                        <a:rPr lang="en-US" sz="1000">
                          <a:effectLst/>
                          <a:latin typeface="Times New Roman" panose="02020603050405020304" pitchFamily="18" charset="0"/>
                          <a:ea typeface="Times New Roman" panose="02020603050405020304" pitchFamily="18" charset="0"/>
                          <a:cs typeface="Times New Roman" panose="02020603050405020304" pitchFamily="18" charset="0"/>
                        </a:rPr>
                        <a:t>Барин</a:t>
                      </a:r>
                      <a:endParaRPr lang="ru-RU" sz="9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5,2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43" marR="58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1263579"/>
                  </a:ext>
                </a:extLst>
              </a:tr>
            </a:tbl>
          </a:graphicData>
        </a:graphic>
      </p:graphicFrame>
      <p:pic>
        <p:nvPicPr>
          <p:cNvPr id="5" name="Рисунок 4">
            <a:extLst>
              <a:ext uri="{FF2B5EF4-FFF2-40B4-BE49-F238E27FC236}">
                <a16:creationId xmlns:a16="http://schemas.microsoft.com/office/drawing/2014/main" id="{116C85DD-1D62-4AD8-956E-B9AAD62AF439}"/>
              </a:ext>
            </a:extLst>
          </p:cNvPr>
          <p:cNvPicPr>
            <a:picLocks noChangeAspect="1"/>
          </p:cNvPicPr>
          <p:nvPr/>
        </p:nvPicPr>
        <p:blipFill>
          <a:blip r:embed="rId2" cstate="print"/>
          <a:stretch>
            <a:fillRect/>
          </a:stretch>
        </p:blipFill>
        <p:spPr>
          <a:xfrm>
            <a:off x="8686800" y="1470212"/>
            <a:ext cx="3505200" cy="5387788"/>
          </a:xfrm>
          <a:prstGeom prst="rect">
            <a:avLst/>
          </a:prstGeom>
        </p:spPr>
      </p:pic>
      <p:sp>
        <p:nvSpPr>
          <p:cNvPr id="6" name="TextBox 5">
            <a:extLst>
              <a:ext uri="{FF2B5EF4-FFF2-40B4-BE49-F238E27FC236}">
                <a16:creationId xmlns:a16="http://schemas.microsoft.com/office/drawing/2014/main" id="{067A1C3A-3185-4837-97E8-C106BB211A49}"/>
              </a:ext>
            </a:extLst>
          </p:cNvPr>
          <p:cNvSpPr txBox="1"/>
          <p:nvPr/>
        </p:nvSpPr>
        <p:spPr>
          <a:xfrm>
            <a:off x="11139718" y="187394"/>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26</a:t>
            </a:r>
          </a:p>
        </p:txBody>
      </p:sp>
    </p:spTree>
    <p:extLst>
      <p:ext uri="{BB962C8B-B14F-4D97-AF65-F5344CB8AC3E}">
        <p14:creationId xmlns:p14="http://schemas.microsoft.com/office/powerpoint/2010/main" val="3349894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F78EF9-DCE3-4684-879C-ED28158A70F9}"/>
              </a:ext>
            </a:extLst>
          </p:cNvPr>
          <p:cNvSpPr>
            <a:spLocks noGrp="1"/>
          </p:cNvSpPr>
          <p:nvPr>
            <p:ph type="title"/>
          </p:nvPr>
        </p:nvSpPr>
        <p:spPr>
          <a:xfrm>
            <a:off x="838200" y="170329"/>
            <a:ext cx="10515600" cy="815789"/>
          </a:xfrm>
        </p:spPr>
        <p:txBody>
          <a:bodyPr>
            <a:noAutofit/>
          </a:bodyPr>
          <a:lstStyle/>
          <a:p>
            <a:pPr algn="ctr"/>
            <a:r>
              <a:rPr lang="ru-RU" sz="2800" b="1" dirty="0">
                <a:latin typeface="Times New Roman" panose="02020603050405020304" pitchFamily="18" charset="0"/>
                <a:cs typeface="Times New Roman" panose="02020603050405020304" pitchFamily="18" charset="0"/>
              </a:rPr>
              <a:t>Опыт 2: Особенности формирования продуктивности картофеля, основанные на управлении величиной площади питания и размером семенной фракции</a:t>
            </a:r>
          </a:p>
        </p:txBody>
      </p:sp>
      <p:sp>
        <p:nvSpPr>
          <p:cNvPr id="3" name="Объект 2">
            <a:extLst>
              <a:ext uri="{FF2B5EF4-FFF2-40B4-BE49-F238E27FC236}">
                <a16:creationId xmlns:a16="http://schemas.microsoft.com/office/drawing/2014/main" id="{1AF161C4-3719-42E5-845A-C56683D78627}"/>
              </a:ext>
            </a:extLst>
          </p:cNvPr>
          <p:cNvSpPr>
            <a:spLocks noGrp="1"/>
          </p:cNvSpPr>
          <p:nvPr>
            <p:ph idx="1"/>
          </p:nvPr>
        </p:nvSpPr>
        <p:spPr>
          <a:xfrm>
            <a:off x="116540" y="1825624"/>
            <a:ext cx="4211015" cy="4377951"/>
          </a:xfrm>
        </p:spPr>
        <p:txBody>
          <a:bodyPr>
            <a:normAutofit fontScale="92500" lnSpcReduction="20000"/>
          </a:bodyPr>
          <a:lstStyle/>
          <a:p>
            <a:pPr marL="0" indent="0" algn="just">
              <a:buNone/>
            </a:pPr>
            <a:r>
              <a:rPr lang="ru-RU" b="1" dirty="0">
                <a:latin typeface="Times New Roman" panose="02020603050405020304" pitchFamily="18" charset="0"/>
                <a:cs typeface="Times New Roman" panose="02020603050405020304" pitchFamily="18" charset="0"/>
              </a:rPr>
              <a:t>Фактор А </a:t>
            </a:r>
            <a:r>
              <a:rPr lang="ru-RU" dirty="0">
                <a:latin typeface="Times New Roman" panose="02020603050405020304" pitchFamily="18" charset="0"/>
                <a:cs typeface="Times New Roman" panose="02020603050405020304" pitchFamily="18" charset="0"/>
              </a:rPr>
              <a:t>– сорт: </a:t>
            </a:r>
          </a:p>
          <a:p>
            <a:pPr marL="0" indent="0" algn="just">
              <a:buNone/>
            </a:pPr>
            <a:r>
              <a:rPr lang="ru-RU" dirty="0">
                <a:latin typeface="Times New Roman" panose="02020603050405020304" pitchFamily="18" charset="0"/>
                <a:cs typeface="Times New Roman" panose="02020603050405020304" pitchFamily="18" charset="0"/>
              </a:rPr>
              <a:t>А</a:t>
            </a:r>
            <a:r>
              <a:rPr lang="ru-RU" sz="1300" dirty="0">
                <a:latin typeface="Times New Roman" panose="02020603050405020304" pitchFamily="18" charset="0"/>
                <a:cs typeface="Times New Roman" panose="02020603050405020304" pitchFamily="18" charset="0"/>
              </a:rPr>
              <a:t>1</a:t>
            </a:r>
            <a:r>
              <a:rPr lang="ru-RU" dirty="0">
                <a:latin typeface="Times New Roman" panose="02020603050405020304" pitchFamily="18" charset="0"/>
                <a:cs typeface="Times New Roman" panose="02020603050405020304" pitchFamily="18" charset="0"/>
              </a:rPr>
              <a:t>- Утро, </a:t>
            </a:r>
          </a:p>
          <a:p>
            <a:pPr marL="0" indent="0" algn="just">
              <a:buNone/>
            </a:pPr>
            <a:r>
              <a:rPr lang="ru-RU" dirty="0">
                <a:latin typeface="Times New Roman" panose="02020603050405020304" pitchFamily="18" charset="0"/>
                <a:cs typeface="Times New Roman" panose="02020603050405020304" pitchFamily="18" charset="0"/>
              </a:rPr>
              <a:t>А</a:t>
            </a:r>
            <a:r>
              <a:rPr lang="ru-RU" sz="1600" dirty="0">
                <a:latin typeface="Times New Roman" panose="02020603050405020304" pitchFamily="18" charset="0"/>
                <a:cs typeface="Times New Roman" panose="02020603050405020304" pitchFamily="18" charset="0"/>
              </a:rPr>
              <a:t>2</a:t>
            </a:r>
            <a:r>
              <a:rPr lang="ru-RU" dirty="0">
                <a:latin typeface="Times New Roman" panose="02020603050405020304" pitchFamily="18" charset="0"/>
                <a:cs typeface="Times New Roman" panose="02020603050405020304" pitchFamily="18" charset="0"/>
              </a:rPr>
              <a:t>- Ред Скарлетт, </a:t>
            </a:r>
          </a:p>
          <a:p>
            <a:pPr marL="0" indent="0" algn="just">
              <a:buNone/>
            </a:pPr>
            <a:r>
              <a:rPr lang="ru-RU" dirty="0">
                <a:latin typeface="Times New Roman" panose="02020603050405020304" pitchFamily="18" charset="0"/>
                <a:cs typeface="Times New Roman" panose="02020603050405020304" pitchFamily="18" charset="0"/>
              </a:rPr>
              <a:t>A</a:t>
            </a:r>
            <a:r>
              <a:rPr lang="ru-RU" sz="1600" dirty="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 Метеор </a:t>
            </a:r>
          </a:p>
          <a:p>
            <a:pPr marL="0" indent="0" algn="just">
              <a:buNone/>
            </a:pPr>
            <a:r>
              <a:rPr lang="ru-RU" b="1" dirty="0">
                <a:latin typeface="Times New Roman" panose="02020603050405020304" pitchFamily="18" charset="0"/>
                <a:cs typeface="Times New Roman" panose="02020603050405020304" pitchFamily="18" charset="0"/>
              </a:rPr>
              <a:t>Фактор В </a:t>
            </a:r>
            <a:r>
              <a:rPr lang="ru-RU" dirty="0">
                <a:latin typeface="Times New Roman" panose="02020603050405020304" pitchFamily="18" charset="0"/>
                <a:cs typeface="Times New Roman" panose="02020603050405020304" pitchFamily="18" charset="0"/>
              </a:rPr>
              <a:t>– размер клубня по поперечному диаметру, мм: </a:t>
            </a:r>
          </a:p>
          <a:p>
            <a:pPr marL="0" indent="0" algn="just">
              <a:buNone/>
            </a:pPr>
            <a:r>
              <a:rPr lang="ru-RU" dirty="0">
                <a:latin typeface="Times New Roman" panose="02020603050405020304" pitchFamily="18" charset="0"/>
                <a:cs typeface="Times New Roman" panose="02020603050405020304" pitchFamily="18" charset="0"/>
              </a:rPr>
              <a:t>35; 40; 45; 50 </a:t>
            </a:r>
          </a:p>
          <a:p>
            <a:pPr marL="0" indent="0" algn="just">
              <a:buNone/>
            </a:pPr>
            <a:r>
              <a:rPr lang="ru-RU" b="1" dirty="0">
                <a:latin typeface="Times New Roman" panose="02020603050405020304" pitchFamily="18" charset="0"/>
                <a:cs typeface="Times New Roman" panose="02020603050405020304" pitchFamily="18" charset="0"/>
              </a:rPr>
              <a:t>Фактор С </a:t>
            </a:r>
            <a:r>
              <a:rPr lang="ru-RU" dirty="0">
                <a:latin typeface="Times New Roman" panose="02020603050405020304" pitchFamily="18" charset="0"/>
                <a:cs typeface="Times New Roman" panose="02020603050405020304" pitchFamily="18" charset="0"/>
              </a:rPr>
              <a:t>- площадь питания растения, м</a:t>
            </a:r>
            <a:r>
              <a:rPr lang="ru-RU" sz="3300" baseline="30000" dirty="0">
                <a:latin typeface="Times New Roman" panose="02020603050405020304" pitchFamily="18" charset="0"/>
                <a:cs typeface="Times New Roman" panose="02020603050405020304" pitchFamily="18" charset="0"/>
              </a:rPr>
              <a:t>2</a:t>
            </a:r>
            <a:r>
              <a:rPr lang="ru-RU" dirty="0">
                <a:latin typeface="Times New Roman" panose="02020603050405020304" pitchFamily="18" charset="0"/>
                <a:cs typeface="Times New Roman" panose="02020603050405020304" pitchFamily="18" charset="0"/>
              </a:rPr>
              <a:t> : </a:t>
            </a:r>
          </a:p>
          <a:p>
            <a:pPr marL="0" indent="0" algn="just">
              <a:buNone/>
            </a:pPr>
            <a:r>
              <a:rPr lang="ru-RU" dirty="0">
                <a:latin typeface="Times New Roman" panose="02020603050405020304" pitchFamily="18" charset="0"/>
                <a:cs typeface="Times New Roman" panose="02020603050405020304" pitchFamily="18" charset="0"/>
              </a:rPr>
              <a:t>75x20; 75x25; 75x30; 75x35. </a:t>
            </a:r>
          </a:p>
          <a:p>
            <a:pPr marL="0" indent="0">
              <a:buNone/>
            </a:pP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CE6C641A-ECCE-4938-903F-033B998CF91E}"/>
              </a:ext>
            </a:extLst>
          </p:cNvPr>
          <p:cNvPicPr>
            <a:picLocks noChangeAspect="1"/>
          </p:cNvPicPr>
          <p:nvPr/>
        </p:nvPicPr>
        <p:blipFill>
          <a:blip r:embed="rId2" cstate="print"/>
          <a:stretch>
            <a:fillRect/>
          </a:stretch>
        </p:blipFill>
        <p:spPr>
          <a:xfrm>
            <a:off x="4389902" y="1335740"/>
            <a:ext cx="3676931" cy="5522259"/>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a16="http://schemas.microsoft.com/office/drawing/2014/main" id="{3A9A7C3C-1098-40E5-9B07-E9BFF61908C9}"/>
              </a:ext>
            </a:extLst>
          </p:cNvPr>
          <p:cNvPicPr>
            <a:picLocks noChangeAspect="1"/>
          </p:cNvPicPr>
          <p:nvPr/>
        </p:nvPicPr>
        <p:blipFill>
          <a:blip r:embed="rId3" cstate="print"/>
          <a:stretch>
            <a:fillRect/>
          </a:stretch>
        </p:blipFill>
        <p:spPr>
          <a:xfrm>
            <a:off x="8066833" y="1335741"/>
            <a:ext cx="3857625" cy="552225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285AF66-8FD5-4DBD-87DB-588F97BCBE21}"/>
              </a:ext>
            </a:extLst>
          </p:cNvPr>
          <p:cNvSpPr txBox="1"/>
          <p:nvPr/>
        </p:nvSpPr>
        <p:spPr>
          <a:xfrm>
            <a:off x="11132370" y="170329"/>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27</a:t>
            </a:r>
          </a:p>
        </p:txBody>
      </p:sp>
    </p:spTree>
    <p:extLst>
      <p:ext uri="{BB962C8B-B14F-4D97-AF65-F5344CB8AC3E}">
        <p14:creationId xmlns:p14="http://schemas.microsoft.com/office/powerpoint/2010/main" val="1719721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C5FDB3-2EA4-4489-8A44-7A459221233F}"/>
              </a:ext>
            </a:extLst>
          </p:cNvPr>
          <p:cNvSpPr>
            <a:spLocks noGrp="1"/>
          </p:cNvSpPr>
          <p:nvPr>
            <p:ph type="title"/>
          </p:nvPr>
        </p:nvSpPr>
        <p:spPr>
          <a:xfrm>
            <a:off x="838200" y="179295"/>
            <a:ext cx="10515600" cy="672352"/>
          </a:xfrm>
        </p:spPr>
        <p:txBody>
          <a:bodyPr>
            <a:normAutofit/>
          </a:bodyPr>
          <a:lstStyle/>
          <a:p>
            <a:pPr algn="ctr"/>
            <a:r>
              <a:rPr lang="ru-RU" sz="3200" b="1" dirty="0">
                <a:latin typeface="Times New Roman" panose="02020603050405020304" pitchFamily="18" charset="0"/>
                <a:cs typeface="Times New Roman" panose="02020603050405020304" pitchFamily="18" charset="0"/>
              </a:rPr>
              <a:t>Высота растений, см </a:t>
            </a:r>
          </a:p>
        </p:txBody>
      </p:sp>
      <p:graphicFrame>
        <p:nvGraphicFramePr>
          <p:cNvPr id="5" name="Таблица 4">
            <a:extLst>
              <a:ext uri="{FF2B5EF4-FFF2-40B4-BE49-F238E27FC236}">
                <a16:creationId xmlns:a16="http://schemas.microsoft.com/office/drawing/2014/main" id="{47718978-D3E1-4931-9591-CC8D9535ADAF}"/>
              </a:ext>
            </a:extLst>
          </p:cNvPr>
          <p:cNvGraphicFramePr>
            <a:graphicFrameLocks noGrp="1"/>
          </p:cNvGraphicFramePr>
          <p:nvPr>
            <p:extLst>
              <p:ext uri="{D42A27DB-BD31-4B8C-83A1-F6EECF244321}">
                <p14:modId xmlns:p14="http://schemas.microsoft.com/office/powerpoint/2010/main" val="35540505"/>
              </p:ext>
            </p:extLst>
          </p:nvPr>
        </p:nvGraphicFramePr>
        <p:xfrm>
          <a:off x="986828" y="1156447"/>
          <a:ext cx="10013277" cy="5253315"/>
        </p:xfrm>
        <a:graphic>
          <a:graphicData uri="http://schemas.openxmlformats.org/drawingml/2006/table">
            <a:tbl>
              <a:tblPr firstRow="1" firstCol="1" bandRow="1"/>
              <a:tblGrid>
                <a:gridCol w="996277">
                  <a:extLst>
                    <a:ext uri="{9D8B030D-6E8A-4147-A177-3AD203B41FA5}">
                      <a16:colId xmlns:a16="http://schemas.microsoft.com/office/drawing/2014/main" val="2332314607"/>
                    </a:ext>
                  </a:extLst>
                </a:gridCol>
                <a:gridCol w="649605">
                  <a:extLst>
                    <a:ext uri="{9D8B030D-6E8A-4147-A177-3AD203B41FA5}">
                      <a16:colId xmlns:a16="http://schemas.microsoft.com/office/drawing/2014/main" val="1424934659"/>
                    </a:ext>
                  </a:extLst>
                </a:gridCol>
                <a:gridCol w="627380">
                  <a:extLst>
                    <a:ext uri="{9D8B030D-6E8A-4147-A177-3AD203B41FA5}">
                      <a16:colId xmlns:a16="http://schemas.microsoft.com/office/drawing/2014/main" val="1550685998"/>
                    </a:ext>
                  </a:extLst>
                </a:gridCol>
                <a:gridCol w="627380">
                  <a:extLst>
                    <a:ext uri="{9D8B030D-6E8A-4147-A177-3AD203B41FA5}">
                      <a16:colId xmlns:a16="http://schemas.microsoft.com/office/drawing/2014/main" val="1815538054"/>
                    </a:ext>
                  </a:extLst>
                </a:gridCol>
                <a:gridCol w="767080">
                  <a:extLst>
                    <a:ext uri="{9D8B030D-6E8A-4147-A177-3AD203B41FA5}">
                      <a16:colId xmlns:a16="http://schemas.microsoft.com/office/drawing/2014/main" val="2683581141"/>
                    </a:ext>
                  </a:extLst>
                </a:gridCol>
                <a:gridCol w="767080">
                  <a:extLst>
                    <a:ext uri="{9D8B030D-6E8A-4147-A177-3AD203B41FA5}">
                      <a16:colId xmlns:a16="http://schemas.microsoft.com/office/drawing/2014/main" val="4281899746"/>
                    </a:ext>
                  </a:extLst>
                </a:gridCol>
                <a:gridCol w="627380">
                  <a:extLst>
                    <a:ext uri="{9D8B030D-6E8A-4147-A177-3AD203B41FA5}">
                      <a16:colId xmlns:a16="http://schemas.microsoft.com/office/drawing/2014/main" val="702338287"/>
                    </a:ext>
                  </a:extLst>
                </a:gridCol>
                <a:gridCol w="627380">
                  <a:extLst>
                    <a:ext uri="{9D8B030D-6E8A-4147-A177-3AD203B41FA5}">
                      <a16:colId xmlns:a16="http://schemas.microsoft.com/office/drawing/2014/main" val="1385007749"/>
                    </a:ext>
                  </a:extLst>
                </a:gridCol>
                <a:gridCol w="767080">
                  <a:extLst>
                    <a:ext uri="{9D8B030D-6E8A-4147-A177-3AD203B41FA5}">
                      <a16:colId xmlns:a16="http://schemas.microsoft.com/office/drawing/2014/main" val="2258762357"/>
                    </a:ext>
                  </a:extLst>
                </a:gridCol>
                <a:gridCol w="767080">
                  <a:extLst>
                    <a:ext uri="{9D8B030D-6E8A-4147-A177-3AD203B41FA5}">
                      <a16:colId xmlns:a16="http://schemas.microsoft.com/office/drawing/2014/main" val="2546809087"/>
                    </a:ext>
                  </a:extLst>
                </a:gridCol>
                <a:gridCol w="627380">
                  <a:extLst>
                    <a:ext uri="{9D8B030D-6E8A-4147-A177-3AD203B41FA5}">
                      <a16:colId xmlns:a16="http://schemas.microsoft.com/office/drawing/2014/main" val="2255626980"/>
                    </a:ext>
                  </a:extLst>
                </a:gridCol>
                <a:gridCol w="628015">
                  <a:extLst>
                    <a:ext uri="{9D8B030D-6E8A-4147-A177-3AD203B41FA5}">
                      <a16:colId xmlns:a16="http://schemas.microsoft.com/office/drawing/2014/main" val="2359708384"/>
                    </a:ext>
                  </a:extLst>
                </a:gridCol>
                <a:gridCol w="767080">
                  <a:extLst>
                    <a:ext uri="{9D8B030D-6E8A-4147-A177-3AD203B41FA5}">
                      <a16:colId xmlns:a16="http://schemas.microsoft.com/office/drawing/2014/main" val="1123977691"/>
                    </a:ext>
                  </a:extLst>
                </a:gridCol>
                <a:gridCol w="767080">
                  <a:extLst>
                    <a:ext uri="{9D8B030D-6E8A-4147-A177-3AD203B41FA5}">
                      <a16:colId xmlns:a16="http://schemas.microsoft.com/office/drawing/2014/main" val="3987987631"/>
                    </a:ext>
                  </a:extLst>
                </a:gridCol>
              </a:tblGrid>
              <a:tr h="446740">
                <a:tc rowSpan="2" gridSpan="2">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Вариант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gridSpan="4">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Утро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Ред скарлетт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Метеор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85220700"/>
                  </a:ext>
                </a:extLst>
              </a:tr>
              <a:tr h="785915">
                <a:tc gridSpan="2" vMerge="1">
                  <a:txBody>
                    <a:bodyPr/>
                    <a:lstStyle/>
                    <a:p>
                      <a:endParaRPr lang="ru-RU"/>
                    </a:p>
                  </a:txBody>
                  <a:tcPr/>
                </a:tc>
                <a:tc hMerge="1" vMerge="1">
                  <a:txBody>
                    <a:bodyPr/>
                    <a:lstStyle/>
                    <a:p>
                      <a:endParaRPr lang="ru-RU"/>
                    </a:p>
                  </a:txBody>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Среднее за 3 года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Среднее за 3 года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Среднее за 3 года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241205"/>
                  </a:ext>
                </a:extLst>
              </a:tr>
              <a:tr h="446740">
                <a:tc rowSpan="4">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Диаметр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50,4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46,6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39,6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45,5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53,5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40,1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36,9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43,5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46,9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47,2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46,4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475806"/>
                  </a:ext>
                </a:extLst>
              </a:tr>
              <a:tr h="446740">
                <a:tc v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51,7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48,4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50,9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54,0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38,0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43,6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48,0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50,1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182282"/>
                  </a:ext>
                </a:extLst>
              </a:tr>
              <a:tr h="446740">
                <a:tc v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49,9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46,9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49,4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49,8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34,4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39,8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56,5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53,8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583613"/>
                  </a:ext>
                </a:extLst>
              </a:tr>
              <a:tr h="446740">
                <a:tc v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55,2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50,6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48,2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50,9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40,2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59,3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41,3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50,3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50,3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2584961"/>
                  </a:ext>
                </a:extLst>
              </a:tr>
              <a:tr h="446740">
                <a:tc rowSpan="4">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Схема посадки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75x20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49,7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48,3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53,5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41,9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42,3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48,1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45,1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8848442"/>
                  </a:ext>
                </a:extLst>
              </a:tr>
              <a:tr h="446740">
                <a:tc v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75x25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51,7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44,2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49,8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54,0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36,8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41,9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40,8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46,1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48,5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2888862"/>
                  </a:ext>
                </a:extLst>
              </a:tr>
              <a:tr h="446740">
                <a:tc v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75x30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44,8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47,9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48,0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49,8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38,4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40,7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56,5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39,6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46,4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47,5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951820"/>
                  </a:ext>
                </a:extLst>
              </a:tr>
              <a:tr h="446740">
                <a:tc v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75x35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55,2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48,1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50,9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38,3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40,9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59,3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48,1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49,1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6842976"/>
                  </a:ext>
                </a:extLst>
              </a:tr>
              <a:tr h="446740">
                <a:tc gridSpan="2">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НСР</a:t>
                      </a:r>
                      <a:r>
                        <a:rPr lang="en-US" sz="1400" baseline="-250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2,58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2,02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2,01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2,67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5328011"/>
                  </a:ext>
                </a:extLst>
              </a:tr>
            </a:tbl>
          </a:graphicData>
        </a:graphic>
      </p:graphicFrame>
      <p:sp>
        <p:nvSpPr>
          <p:cNvPr id="6" name="TextBox 5">
            <a:extLst>
              <a:ext uri="{FF2B5EF4-FFF2-40B4-BE49-F238E27FC236}">
                <a16:creationId xmlns:a16="http://schemas.microsoft.com/office/drawing/2014/main" id="{7921ACE5-7F46-4181-92FF-5F21350AEE9B}"/>
              </a:ext>
            </a:extLst>
          </p:cNvPr>
          <p:cNvSpPr txBox="1"/>
          <p:nvPr/>
        </p:nvSpPr>
        <p:spPr>
          <a:xfrm>
            <a:off x="11000105" y="186521"/>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28</a:t>
            </a:r>
          </a:p>
        </p:txBody>
      </p:sp>
    </p:spTree>
    <p:extLst>
      <p:ext uri="{BB962C8B-B14F-4D97-AF65-F5344CB8AC3E}">
        <p14:creationId xmlns:p14="http://schemas.microsoft.com/office/powerpoint/2010/main" val="2072975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5DF498-C977-4646-973F-8839B365FB1A}"/>
              </a:ext>
            </a:extLst>
          </p:cNvPr>
          <p:cNvSpPr>
            <a:spLocks noGrp="1"/>
          </p:cNvSpPr>
          <p:nvPr>
            <p:ph type="title"/>
          </p:nvPr>
        </p:nvSpPr>
        <p:spPr>
          <a:xfrm>
            <a:off x="838200" y="80682"/>
            <a:ext cx="10515600" cy="779930"/>
          </a:xfrm>
        </p:spPr>
        <p:txBody>
          <a:bodyPr>
            <a:normAutofit/>
          </a:bodyPr>
          <a:lstStyle/>
          <a:p>
            <a:pPr algn="ctr"/>
            <a:r>
              <a:rPr lang="ru-RU" sz="3200" b="1" dirty="0">
                <a:latin typeface="Times New Roman" panose="02020603050405020304" pitchFamily="18" charset="0"/>
                <a:cs typeface="Times New Roman" panose="02020603050405020304" pitchFamily="18" charset="0"/>
              </a:rPr>
              <a:t>Количество стеблей в опыте, штук на куст</a:t>
            </a:r>
          </a:p>
        </p:txBody>
      </p:sp>
      <p:graphicFrame>
        <p:nvGraphicFramePr>
          <p:cNvPr id="4" name="Таблица 3">
            <a:extLst>
              <a:ext uri="{FF2B5EF4-FFF2-40B4-BE49-F238E27FC236}">
                <a16:creationId xmlns:a16="http://schemas.microsoft.com/office/drawing/2014/main" id="{E8108F65-1A2E-4907-9E29-B0CB6510DAC3}"/>
              </a:ext>
            </a:extLst>
          </p:cNvPr>
          <p:cNvGraphicFramePr>
            <a:graphicFrameLocks noGrp="1"/>
          </p:cNvGraphicFramePr>
          <p:nvPr>
            <p:extLst>
              <p:ext uri="{D42A27DB-BD31-4B8C-83A1-F6EECF244321}">
                <p14:modId xmlns:p14="http://schemas.microsoft.com/office/powerpoint/2010/main" val="1405916072"/>
              </p:ext>
            </p:extLst>
          </p:nvPr>
        </p:nvGraphicFramePr>
        <p:xfrm>
          <a:off x="896294" y="1165412"/>
          <a:ext cx="10103812" cy="5136778"/>
        </p:xfrm>
        <a:graphic>
          <a:graphicData uri="http://schemas.openxmlformats.org/drawingml/2006/table">
            <a:tbl>
              <a:tblPr firstRow="1" firstCol="1" bandRow="1"/>
              <a:tblGrid>
                <a:gridCol w="1086812">
                  <a:extLst>
                    <a:ext uri="{9D8B030D-6E8A-4147-A177-3AD203B41FA5}">
                      <a16:colId xmlns:a16="http://schemas.microsoft.com/office/drawing/2014/main" val="3686353672"/>
                    </a:ext>
                  </a:extLst>
                </a:gridCol>
                <a:gridCol w="649605">
                  <a:extLst>
                    <a:ext uri="{9D8B030D-6E8A-4147-A177-3AD203B41FA5}">
                      <a16:colId xmlns:a16="http://schemas.microsoft.com/office/drawing/2014/main" val="1321468662"/>
                    </a:ext>
                  </a:extLst>
                </a:gridCol>
                <a:gridCol w="627380">
                  <a:extLst>
                    <a:ext uri="{9D8B030D-6E8A-4147-A177-3AD203B41FA5}">
                      <a16:colId xmlns:a16="http://schemas.microsoft.com/office/drawing/2014/main" val="2341780109"/>
                    </a:ext>
                  </a:extLst>
                </a:gridCol>
                <a:gridCol w="627380">
                  <a:extLst>
                    <a:ext uri="{9D8B030D-6E8A-4147-A177-3AD203B41FA5}">
                      <a16:colId xmlns:a16="http://schemas.microsoft.com/office/drawing/2014/main" val="2778591681"/>
                    </a:ext>
                  </a:extLst>
                </a:gridCol>
                <a:gridCol w="767080">
                  <a:extLst>
                    <a:ext uri="{9D8B030D-6E8A-4147-A177-3AD203B41FA5}">
                      <a16:colId xmlns:a16="http://schemas.microsoft.com/office/drawing/2014/main" val="3263089215"/>
                    </a:ext>
                  </a:extLst>
                </a:gridCol>
                <a:gridCol w="767080">
                  <a:extLst>
                    <a:ext uri="{9D8B030D-6E8A-4147-A177-3AD203B41FA5}">
                      <a16:colId xmlns:a16="http://schemas.microsoft.com/office/drawing/2014/main" val="1680758003"/>
                    </a:ext>
                  </a:extLst>
                </a:gridCol>
                <a:gridCol w="627380">
                  <a:extLst>
                    <a:ext uri="{9D8B030D-6E8A-4147-A177-3AD203B41FA5}">
                      <a16:colId xmlns:a16="http://schemas.microsoft.com/office/drawing/2014/main" val="1988339137"/>
                    </a:ext>
                  </a:extLst>
                </a:gridCol>
                <a:gridCol w="627380">
                  <a:extLst>
                    <a:ext uri="{9D8B030D-6E8A-4147-A177-3AD203B41FA5}">
                      <a16:colId xmlns:a16="http://schemas.microsoft.com/office/drawing/2014/main" val="358384839"/>
                    </a:ext>
                  </a:extLst>
                </a:gridCol>
                <a:gridCol w="767080">
                  <a:extLst>
                    <a:ext uri="{9D8B030D-6E8A-4147-A177-3AD203B41FA5}">
                      <a16:colId xmlns:a16="http://schemas.microsoft.com/office/drawing/2014/main" val="2536567437"/>
                    </a:ext>
                  </a:extLst>
                </a:gridCol>
                <a:gridCol w="767080">
                  <a:extLst>
                    <a:ext uri="{9D8B030D-6E8A-4147-A177-3AD203B41FA5}">
                      <a16:colId xmlns:a16="http://schemas.microsoft.com/office/drawing/2014/main" val="3964810463"/>
                    </a:ext>
                  </a:extLst>
                </a:gridCol>
                <a:gridCol w="627380">
                  <a:extLst>
                    <a:ext uri="{9D8B030D-6E8A-4147-A177-3AD203B41FA5}">
                      <a16:colId xmlns:a16="http://schemas.microsoft.com/office/drawing/2014/main" val="940187407"/>
                    </a:ext>
                  </a:extLst>
                </a:gridCol>
                <a:gridCol w="628015">
                  <a:extLst>
                    <a:ext uri="{9D8B030D-6E8A-4147-A177-3AD203B41FA5}">
                      <a16:colId xmlns:a16="http://schemas.microsoft.com/office/drawing/2014/main" val="1896070633"/>
                    </a:ext>
                  </a:extLst>
                </a:gridCol>
                <a:gridCol w="767080">
                  <a:extLst>
                    <a:ext uri="{9D8B030D-6E8A-4147-A177-3AD203B41FA5}">
                      <a16:colId xmlns:a16="http://schemas.microsoft.com/office/drawing/2014/main" val="1396071579"/>
                    </a:ext>
                  </a:extLst>
                </a:gridCol>
                <a:gridCol w="767080">
                  <a:extLst>
                    <a:ext uri="{9D8B030D-6E8A-4147-A177-3AD203B41FA5}">
                      <a16:colId xmlns:a16="http://schemas.microsoft.com/office/drawing/2014/main" val="2524638556"/>
                    </a:ext>
                  </a:extLst>
                </a:gridCol>
              </a:tblGrid>
              <a:tr h="436830">
                <a:tc rowSpan="2" gridSpan="2">
                  <a:txBody>
                    <a:bodyPr/>
                    <a:lstStyle/>
                    <a:p>
                      <a:pPr algn="ctr">
                        <a:lnSpc>
                          <a:spcPct val="107000"/>
                        </a:lnSpc>
                        <a:spcAft>
                          <a:spcPts val="800"/>
                        </a:spcAft>
                      </a:pP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Вариант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gridSpan="4">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Утро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Ред скарлетт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Метеор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282290460"/>
                  </a:ext>
                </a:extLst>
              </a:tr>
              <a:tr h="768478">
                <a:tc gridSpan="2" vMerge="1">
                  <a:txBody>
                    <a:bodyPr/>
                    <a:lstStyle/>
                    <a:p>
                      <a:endParaRPr lang="ru-RU"/>
                    </a:p>
                  </a:txBody>
                  <a:tcPr/>
                </a:tc>
                <a:tc hMerge="1" vMerge="1">
                  <a:txBody>
                    <a:bodyPr/>
                    <a:lstStyle/>
                    <a:p>
                      <a:endParaRPr lang="ru-RU"/>
                    </a:p>
                  </a:txBody>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Среднее за 3 года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Среднее за 3 года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Среднее за 3 года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5605813"/>
                  </a:ext>
                </a:extLst>
              </a:tr>
              <a:tr h="436830">
                <a:tc rowSpan="4">
                  <a:txBody>
                    <a:bodyPr/>
                    <a:lstStyle/>
                    <a:p>
                      <a:pPr algn="ctr">
                        <a:lnSpc>
                          <a:spcPct val="107000"/>
                        </a:lnSpc>
                        <a:spcAft>
                          <a:spcPts val="800"/>
                        </a:spcAft>
                      </a:pP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Диаметр</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590365"/>
                  </a:ext>
                </a:extLst>
              </a:tr>
              <a:tr h="436830">
                <a:tc v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5250726"/>
                  </a:ext>
                </a:extLst>
              </a:tr>
              <a:tr h="436830">
                <a:tc v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5,4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7082128"/>
                  </a:ext>
                </a:extLst>
              </a:tr>
              <a:tr h="436830">
                <a:tc v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9566362"/>
                  </a:ext>
                </a:extLst>
              </a:tr>
              <a:tr h="436830">
                <a:tc rowSpan="4">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Схема посадки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75x20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2775130"/>
                  </a:ext>
                </a:extLst>
              </a:tr>
              <a:tr h="436830">
                <a:tc v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75x25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8200"/>
                  </a:ext>
                </a:extLst>
              </a:tr>
              <a:tr h="436830">
                <a:tc v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75x30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7016585"/>
                  </a:ext>
                </a:extLst>
              </a:tr>
              <a:tr h="436830">
                <a:tc v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75x35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8,3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1807510"/>
                  </a:ext>
                </a:extLst>
              </a:tr>
              <a:tr h="436830">
                <a:tc gridSpan="2">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НСР</a:t>
                      </a:r>
                      <a:r>
                        <a:rPr lang="en-US" sz="1400" baseline="-250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0,17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0,20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0,25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0,24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0,28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0,20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0,20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5256664"/>
                  </a:ext>
                </a:extLst>
              </a:tr>
            </a:tbl>
          </a:graphicData>
        </a:graphic>
      </p:graphicFrame>
      <p:sp>
        <p:nvSpPr>
          <p:cNvPr id="5" name="TextBox 4">
            <a:extLst>
              <a:ext uri="{FF2B5EF4-FFF2-40B4-BE49-F238E27FC236}">
                <a16:creationId xmlns:a16="http://schemas.microsoft.com/office/drawing/2014/main" id="{21CF836A-E25E-427E-AE2C-52434BFB0E16}"/>
              </a:ext>
            </a:extLst>
          </p:cNvPr>
          <p:cNvSpPr txBox="1"/>
          <p:nvPr/>
        </p:nvSpPr>
        <p:spPr>
          <a:xfrm>
            <a:off x="11130753" y="258239"/>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29</a:t>
            </a:r>
          </a:p>
        </p:txBody>
      </p:sp>
    </p:spTree>
    <p:extLst>
      <p:ext uri="{BB962C8B-B14F-4D97-AF65-F5344CB8AC3E}">
        <p14:creationId xmlns:p14="http://schemas.microsoft.com/office/powerpoint/2010/main" val="3204539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2A1370-1892-4207-A5ED-633E67DAA822}"/>
              </a:ext>
            </a:extLst>
          </p:cNvPr>
          <p:cNvSpPr>
            <a:spLocks noGrp="1"/>
          </p:cNvSpPr>
          <p:nvPr>
            <p:ph type="title"/>
          </p:nvPr>
        </p:nvSpPr>
        <p:spPr>
          <a:xfrm>
            <a:off x="838200" y="62753"/>
            <a:ext cx="10515600" cy="770965"/>
          </a:xfrm>
        </p:spPr>
        <p:txBody>
          <a:bodyPr/>
          <a:lstStyle/>
          <a:p>
            <a:pPr algn="ctr"/>
            <a:r>
              <a:rPr lang="ru-RU" sz="3200" b="1" dirty="0">
                <a:latin typeface="Times New Roman" panose="02020603050405020304" pitchFamily="18" charset="0"/>
                <a:cs typeface="Times New Roman" panose="02020603050405020304" pitchFamily="18" charset="0"/>
              </a:rPr>
              <a:t>Картофель в Бенин</a:t>
            </a:r>
          </a:p>
        </p:txBody>
      </p:sp>
      <p:sp>
        <p:nvSpPr>
          <p:cNvPr id="3" name="Объект 2">
            <a:extLst>
              <a:ext uri="{FF2B5EF4-FFF2-40B4-BE49-F238E27FC236}">
                <a16:creationId xmlns:a16="http://schemas.microsoft.com/office/drawing/2014/main" id="{9AEC1F9D-8AA5-4468-9D53-E92547616977}"/>
              </a:ext>
            </a:extLst>
          </p:cNvPr>
          <p:cNvSpPr>
            <a:spLocks noGrp="1"/>
          </p:cNvSpPr>
          <p:nvPr>
            <p:ph idx="1"/>
          </p:nvPr>
        </p:nvSpPr>
        <p:spPr>
          <a:xfrm>
            <a:off x="0" y="1173309"/>
            <a:ext cx="6195434" cy="4883544"/>
          </a:xfrm>
        </p:spPr>
        <p:txBody>
          <a:bodyPr>
            <a:normAutofit fontScale="55000" lnSpcReduction="20000"/>
          </a:bodyPr>
          <a:lstStyle/>
          <a:p>
            <a:pPr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Картофель является премиальным продуктом для Республики Бенин, ежегодно его импорт из соседних и европейских стран достигает 129 тыс. долларов в год. </a:t>
            </a:r>
          </a:p>
          <a:p>
            <a:pPr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Импорт картофеля последние годы и имеет тенденцию к увеличению. Значение импорта для страны по данным ФАО составляет 530 тыс. долларов, несмотря на то, что агроклиматические условия некоторых регионов страны (северная, западная часть) отвечают требованиям культуры. Для того чтобы сделать картофель доступным продуктом в Бенине, виду отсутствия селекционных достижений страны, нужно внедрять новые устойчивые сорта Европейской и Российской селекции. </a:t>
            </a:r>
          </a:p>
          <a:p>
            <a:pPr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Особенно важным является изучение особенностей управления адаптационным потенциалом культуры, агроэкологическая оценка сортов картофеля, разработка приемов повышения продуктивности агроценоза. В настоящее время, отмечается увеличение валового сбора картофеля в мире. Эти результаты были достигнуты за счет того, что идет значительный прогресс картофелеводства в развивающихся странах и значит внедрение сортов в новых климатических условиях. </a:t>
            </a:r>
          </a:p>
          <a:p>
            <a:pPr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Сегодня, во всех странах обсуждается проблема реализации биологического потенциала картофеля. </a:t>
            </a:r>
          </a:p>
          <a:p>
            <a:pPr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Решение такой проблемы можно достичь путем изучения особенностей сортов: адаптивность, пластичность и стабильность. </a:t>
            </a:r>
          </a:p>
          <a:p>
            <a:pPr algn="just">
              <a:buFont typeface="Wingdings" panose="05000000000000000000" pitchFamily="2" charset="2"/>
              <a:buChar char="Ø"/>
            </a:pPr>
            <a:r>
              <a:rPr lang="ru-RU" dirty="0">
                <a:latin typeface="Times New Roman" panose="02020603050405020304" pitchFamily="18" charset="0"/>
                <a:cs typeface="Times New Roman" panose="02020603050405020304" pitchFamily="18" charset="0"/>
              </a:rPr>
              <a:t>Основываясь на этих данных, отрасль растениеводство сможет выполнить свою важную задачу: разработать сортовую технологию возделывания сельскохозяйственных культур.</a:t>
            </a:r>
          </a:p>
        </p:txBody>
      </p:sp>
      <p:pic>
        <p:nvPicPr>
          <p:cNvPr id="4" name="Рисунок 3">
            <a:extLst>
              <a:ext uri="{FF2B5EF4-FFF2-40B4-BE49-F238E27FC236}">
                <a16:creationId xmlns:a16="http://schemas.microsoft.com/office/drawing/2014/main" id="{A24F0CA2-4C29-4BA6-A111-1CB0CAC29611}"/>
              </a:ext>
            </a:extLst>
          </p:cNvPr>
          <p:cNvPicPr>
            <a:picLocks noChangeAspect="1"/>
          </p:cNvPicPr>
          <p:nvPr/>
        </p:nvPicPr>
        <p:blipFill>
          <a:blip r:embed="rId2" cstate="print"/>
          <a:stretch>
            <a:fillRect/>
          </a:stretch>
        </p:blipFill>
        <p:spPr>
          <a:xfrm>
            <a:off x="6373090" y="1034474"/>
            <a:ext cx="5240239" cy="3060457"/>
          </a:xfrm>
          <a:prstGeom prst="rect">
            <a:avLst/>
          </a:prstGeom>
        </p:spPr>
      </p:pic>
      <p:pic>
        <p:nvPicPr>
          <p:cNvPr id="5" name="Рисунок 4">
            <a:extLst>
              <a:ext uri="{FF2B5EF4-FFF2-40B4-BE49-F238E27FC236}">
                <a16:creationId xmlns:a16="http://schemas.microsoft.com/office/drawing/2014/main" id="{E8858CBE-A810-4A25-89B3-306D6007FABB}"/>
              </a:ext>
            </a:extLst>
          </p:cNvPr>
          <p:cNvPicPr>
            <a:picLocks noChangeAspect="1"/>
          </p:cNvPicPr>
          <p:nvPr/>
        </p:nvPicPr>
        <p:blipFill>
          <a:blip r:embed="rId3" cstate="print"/>
          <a:stretch>
            <a:fillRect/>
          </a:stretch>
        </p:blipFill>
        <p:spPr>
          <a:xfrm>
            <a:off x="6490448" y="4143480"/>
            <a:ext cx="5544928" cy="2603218"/>
          </a:xfrm>
          <a:prstGeom prst="rect">
            <a:avLst/>
          </a:prstGeom>
        </p:spPr>
      </p:pic>
      <p:sp>
        <p:nvSpPr>
          <p:cNvPr id="6" name="TextBox 5">
            <a:extLst>
              <a:ext uri="{FF2B5EF4-FFF2-40B4-BE49-F238E27FC236}">
                <a16:creationId xmlns:a16="http://schemas.microsoft.com/office/drawing/2014/main" id="{91E56A95-B548-46EB-A3AD-76830639CEC6}"/>
              </a:ext>
            </a:extLst>
          </p:cNvPr>
          <p:cNvSpPr txBox="1"/>
          <p:nvPr/>
        </p:nvSpPr>
        <p:spPr>
          <a:xfrm>
            <a:off x="10957756" y="187387"/>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3</a:t>
            </a:r>
          </a:p>
        </p:txBody>
      </p:sp>
    </p:spTree>
    <p:extLst>
      <p:ext uri="{BB962C8B-B14F-4D97-AF65-F5344CB8AC3E}">
        <p14:creationId xmlns:p14="http://schemas.microsoft.com/office/powerpoint/2010/main" val="3647413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899918-5E3E-456E-AE58-B2845CB1DDDF}"/>
              </a:ext>
            </a:extLst>
          </p:cNvPr>
          <p:cNvSpPr>
            <a:spLocks noGrp="1"/>
          </p:cNvSpPr>
          <p:nvPr>
            <p:ph type="title"/>
          </p:nvPr>
        </p:nvSpPr>
        <p:spPr>
          <a:xfrm>
            <a:off x="838200" y="35859"/>
            <a:ext cx="10515600" cy="681318"/>
          </a:xfrm>
        </p:spPr>
        <p:txBody>
          <a:bodyPr>
            <a:normAutofit/>
          </a:bodyPr>
          <a:lstStyle/>
          <a:p>
            <a:pPr algn="ctr"/>
            <a:r>
              <a:rPr lang="ru-RU" sz="3200" b="1" dirty="0">
                <a:latin typeface="Times New Roman" panose="02020603050405020304" pitchFamily="18" charset="0"/>
                <a:cs typeface="Times New Roman" panose="02020603050405020304" pitchFamily="18" charset="0"/>
              </a:rPr>
              <a:t>Индекс NDVI в опыте (среднее за 3 года)</a:t>
            </a:r>
          </a:p>
        </p:txBody>
      </p:sp>
      <p:graphicFrame>
        <p:nvGraphicFramePr>
          <p:cNvPr id="6" name="Таблица 5">
            <a:extLst>
              <a:ext uri="{FF2B5EF4-FFF2-40B4-BE49-F238E27FC236}">
                <a16:creationId xmlns:a16="http://schemas.microsoft.com/office/drawing/2014/main" id="{6CB3B09B-95CF-41EA-B6AB-2A929846D2C6}"/>
              </a:ext>
            </a:extLst>
          </p:cNvPr>
          <p:cNvGraphicFramePr>
            <a:graphicFrameLocks noGrp="1"/>
          </p:cNvGraphicFramePr>
          <p:nvPr>
            <p:extLst>
              <p:ext uri="{D42A27DB-BD31-4B8C-83A1-F6EECF244321}">
                <p14:modId xmlns:p14="http://schemas.microsoft.com/office/powerpoint/2010/main" val="3059287420"/>
              </p:ext>
            </p:extLst>
          </p:nvPr>
        </p:nvGraphicFramePr>
        <p:xfrm>
          <a:off x="271603" y="1156447"/>
          <a:ext cx="5585990" cy="4592503"/>
        </p:xfrm>
        <a:graphic>
          <a:graphicData uri="http://schemas.openxmlformats.org/drawingml/2006/table">
            <a:tbl>
              <a:tblPr firstRow="1" firstCol="1" bandRow="1"/>
              <a:tblGrid>
                <a:gridCol w="1150248">
                  <a:extLst>
                    <a:ext uri="{9D8B030D-6E8A-4147-A177-3AD203B41FA5}">
                      <a16:colId xmlns:a16="http://schemas.microsoft.com/office/drawing/2014/main" val="4042290915"/>
                    </a:ext>
                  </a:extLst>
                </a:gridCol>
                <a:gridCol w="1336192">
                  <a:extLst>
                    <a:ext uri="{9D8B030D-6E8A-4147-A177-3AD203B41FA5}">
                      <a16:colId xmlns:a16="http://schemas.microsoft.com/office/drawing/2014/main" val="2425289046"/>
                    </a:ext>
                  </a:extLst>
                </a:gridCol>
                <a:gridCol w="960369">
                  <a:extLst>
                    <a:ext uri="{9D8B030D-6E8A-4147-A177-3AD203B41FA5}">
                      <a16:colId xmlns:a16="http://schemas.microsoft.com/office/drawing/2014/main" val="1602031363"/>
                    </a:ext>
                  </a:extLst>
                </a:gridCol>
                <a:gridCol w="1031046">
                  <a:extLst>
                    <a:ext uri="{9D8B030D-6E8A-4147-A177-3AD203B41FA5}">
                      <a16:colId xmlns:a16="http://schemas.microsoft.com/office/drawing/2014/main" val="1602419459"/>
                    </a:ext>
                  </a:extLst>
                </a:gridCol>
                <a:gridCol w="1108135">
                  <a:extLst>
                    <a:ext uri="{9D8B030D-6E8A-4147-A177-3AD203B41FA5}">
                      <a16:colId xmlns:a16="http://schemas.microsoft.com/office/drawing/2014/main" val="2739555340"/>
                    </a:ext>
                  </a:extLst>
                </a:gridCol>
              </a:tblGrid>
              <a:tr h="903068">
                <a:tc gridSpan="2">
                  <a:txBody>
                    <a:bodyPr/>
                    <a:lstStyle/>
                    <a:p>
                      <a:pPr algn="ctr">
                        <a:lnSpc>
                          <a:spcPct val="107000"/>
                        </a:lnSpc>
                        <a:spcAft>
                          <a:spcPts val="800"/>
                        </a:spcAft>
                      </a:pP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Вариант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Утро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Ред скарлетт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Метеор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311040"/>
                  </a:ext>
                </a:extLst>
              </a:tr>
              <a:tr h="612645">
                <a:tc rowSpan="4">
                  <a:txBody>
                    <a:bodyPr/>
                    <a:lstStyle/>
                    <a:p>
                      <a:pPr marL="71755" marR="71755"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Диаметр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0,89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4937734"/>
                  </a:ext>
                </a:extLst>
              </a:tr>
              <a:tr h="362287">
                <a:tc vMerge="1">
                  <a:txBody>
                    <a:bodyPr/>
                    <a:lstStyle/>
                    <a:p>
                      <a:endParaRPr lang="ru-RU"/>
                    </a:p>
                  </a:txBody>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0,91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7656951"/>
                  </a:ext>
                </a:extLst>
              </a:tr>
              <a:tr h="362287">
                <a:tc vMerge="1">
                  <a:txBody>
                    <a:bodyPr/>
                    <a:lstStyle/>
                    <a:p>
                      <a:endParaRPr lang="ru-RU"/>
                    </a:p>
                  </a:txBody>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0,92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76969"/>
                  </a:ext>
                </a:extLst>
              </a:tr>
              <a:tr h="362287">
                <a:tc vMerge="1">
                  <a:txBody>
                    <a:bodyPr/>
                    <a:lstStyle/>
                    <a:p>
                      <a:endParaRPr lang="ru-RU"/>
                    </a:p>
                  </a:txBody>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0,88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0,89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6413127"/>
                  </a:ext>
                </a:extLst>
              </a:tr>
              <a:tr h="903068">
                <a:tc rowSpan="4">
                  <a:txBody>
                    <a:bodyPr/>
                    <a:lstStyle/>
                    <a:p>
                      <a:pPr marL="71755" marR="71755" algn="ctr">
                        <a:lnSpc>
                          <a:spcPct val="107000"/>
                        </a:lnSpc>
                        <a:spcAft>
                          <a:spcPts val="800"/>
                        </a:spcAft>
                      </a:pP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Площадь</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питания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75x20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0,89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0,92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5209876"/>
                  </a:ext>
                </a:extLst>
              </a:tr>
              <a:tr h="362287">
                <a:tc vMerge="1">
                  <a:txBody>
                    <a:bodyPr/>
                    <a:lstStyle/>
                    <a:p>
                      <a:endParaRPr lang="ru-RU"/>
                    </a:p>
                  </a:txBody>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75x25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0,93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4411507"/>
                  </a:ext>
                </a:extLst>
              </a:tr>
              <a:tr h="362287">
                <a:tc vMerge="1">
                  <a:txBody>
                    <a:bodyPr/>
                    <a:lstStyle/>
                    <a:p>
                      <a:endParaRPr lang="ru-RU"/>
                    </a:p>
                  </a:txBody>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75x30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0,95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8723740"/>
                  </a:ext>
                </a:extLst>
              </a:tr>
              <a:tr h="362287">
                <a:tc vMerge="1">
                  <a:txBody>
                    <a:bodyPr/>
                    <a:lstStyle/>
                    <a:p>
                      <a:endParaRPr lang="ru-RU"/>
                    </a:p>
                  </a:txBody>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75x35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0,91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0813741"/>
                  </a:ext>
                </a:extLst>
              </a:tr>
            </a:tbl>
          </a:graphicData>
        </a:graphic>
      </p:graphicFrame>
      <p:sp>
        <p:nvSpPr>
          <p:cNvPr id="5" name="TextBox 4">
            <a:extLst>
              <a:ext uri="{FF2B5EF4-FFF2-40B4-BE49-F238E27FC236}">
                <a16:creationId xmlns:a16="http://schemas.microsoft.com/office/drawing/2014/main" id="{0A33E527-32D1-45E2-9F9B-E588A6D64065}"/>
              </a:ext>
            </a:extLst>
          </p:cNvPr>
          <p:cNvSpPr txBox="1"/>
          <p:nvPr/>
        </p:nvSpPr>
        <p:spPr>
          <a:xfrm>
            <a:off x="11148682" y="114804"/>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30</a:t>
            </a:r>
          </a:p>
        </p:txBody>
      </p:sp>
      <p:graphicFrame>
        <p:nvGraphicFramePr>
          <p:cNvPr id="8" name="Диаграмма 7"/>
          <p:cNvGraphicFramePr/>
          <p:nvPr/>
        </p:nvGraphicFramePr>
        <p:xfrm>
          <a:off x="6294296" y="1273590"/>
          <a:ext cx="5592904" cy="46019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4009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64C263-1560-4BB3-B8AB-4D14FAAB614C}"/>
              </a:ext>
            </a:extLst>
          </p:cNvPr>
          <p:cNvSpPr>
            <a:spLocks noGrp="1"/>
          </p:cNvSpPr>
          <p:nvPr>
            <p:ph type="title"/>
          </p:nvPr>
        </p:nvSpPr>
        <p:spPr>
          <a:xfrm>
            <a:off x="838200" y="0"/>
            <a:ext cx="10515600" cy="770965"/>
          </a:xfrm>
        </p:spPr>
        <p:txBody>
          <a:bodyPr>
            <a:normAutofit/>
          </a:bodyPr>
          <a:lstStyle/>
          <a:p>
            <a:pPr algn="ctr"/>
            <a:r>
              <a:rPr lang="ru-RU" dirty="0">
                <a:latin typeface="Times New Roman" panose="02020603050405020304" pitchFamily="18" charset="0"/>
                <a:cs typeface="Times New Roman" panose="02020603050405020304" pitchFamily="18" charset="0"/>
              </a:rPr>
              <a:t> </a:t>
            </a:r>
            <a:r>
              <a:rPr lang="ru-RU" sz="3200" b="1" dirty="0">
                <a:latin typeface="Times New Roman" panose="02020603050405020304" pitchFamily="18" charset="0"/>
                <a:cs typeface="Times New Roman" panose="02020603050405020304" pitchFamily="18" charset="0"/>
              </a:rPr>
              <a:t>Урожайность картофеля в опыте, т/га </a:t>
            </a:r>
          </a:p>
        </p:txBody>
      </p:sp>
      <p:graphicFrame>
        <p:nvGraphicFramePr>
          <p:cNvPr id="4" name="Таблица 3">
            <a:extLst>
              <a:ext uri="{FF2B5EF4-FFF2-40B4-BE49-F238E27FC236}">
                <a16:creationId xmlns:a16="http://schemas.microsoft.com/office/drawing/2014/main" id="{BE6C63E0-40FF-400A-A502-907B9793F3C6}"/>
              </a:ext>
            </a:extLst>
          </p:cNvPr>
          <p:cNvGraphicFramePr>
            <a:graphicFrameLocks noGrp="1"/>
          </p:cNvGraphicFramePr>
          <p:nvPr>
            <p:extLst>
              <p:ext uri="{D42A27DB-BD31-4B8C-83A1-F6EECF244321}">
                <p14:modId xmlns:p14="http://schemas.microsoft.com/office/powerpoint/2010/main" val="3504792413"/>
              </p:ext>
            </p:extLst>
          </p:nvPr>
        </p:nvGraphicFramePr>
        <p:xfrm>
          <a:off x="394447" y="1120588"/>
          <a:ext cx="11250703" cy="5578236"/>
        </p:xfrm>
        <a:graphic>
          <a:graphicData uri="http://schemas.openxmlformats.org/drawingml/2006/table">
            <a:tbl>
              <a:tblPr firstRow="1" firstCol="1" bandRow="1"/>
              <a:tblGrid>
                <a:gridCol w="845979">
                  <a:extLst>
                    <a:ext uri="{9D8B030D-6E8A-4147-A177-3AD203B41FA5}">
                      <a16:colId xmlns:a16="http://schemas.microsoft.com/office/drawing/2014/main" val="1511539888"/>
                    </a:ext>
                  </a:extLst>
                </a:gridCol>
                <a:gridCol w="845979">
                  <a:extLst>
                    <a:ext uri="{9D8B030D-6E8A-4147-A177-3AD203B41FA5}">
                      <a16:colId xmlns:a16="http://schemas.microsoft.com/office/drawing/2014/main" val="3287617754"/>
                    </a:ext>
                  </a:extLst>
                </a:gridCol>
                <a:gridCol w="845979">
                  <a:extLst>
                    <a:ext uri="{9D8B030D-6E8A-4147-A177-3AD203B41FA5}">
                      <a16:colId xmlns:a16="http://schemas.microsoft.com/office/drawing/2014/main" val="367173309"/>
                    </a:ext>
                  </a:extLst>
                </a:gridCol>
                <a:gridCol w="776614">
                  <a:extLst>
                    <a:ext uri="{9D8B030D-6E8A-4147-A177-3AD203B41FA5}">
                      <a16:colId xmlns:a16="http://schemas.microsoft.com/office/drawing/2014/main" val="1257279269"/>
                    </a:ext>
                  </a:extLst>
                </a:gridCol>
                <a:gridCol w="821496">
                  <a:extLst>
                    <a:ext uri="{9D8B030D-6E8A-4147-A177-3AD203B41FA5}">
                      <a16:colId xmlns:a16="http://schemas.microsoft.com/office/drawing/2014/main" val="3970265127"/>
                    </a:ext>
                  </a:extLst>
                </a:gridCol>
                <a:gridCol w="821496">
                  <a:extLst>
                    <a:ext uri="{9D8B030D-6E8A-4147-A177-3AD203B41FA5}">
                      <a16:colId xmlns:a16="http://schemas.microsoft.com/office/drawing/2014/main" val="2086933079"/>
                    </a:ext>
                  </a:extLst>
                </a:gridCol>
                <a:gridCol w="681408">
                  <a:extLst>
                    <a:ext uri="{9D8B030D-6E8A-4147-A177-3AD203B41FA5}">
                      <a16:colId xmlns:a16="http://schemas.microsoft.com/office/drawing/2014/main" val="2894498051"/>
                    </a:ext>
                  </a:extLst>
                </a:gridCol>
                <a:gridCol w="681408">
                  <a:extLst>
                    <a:ext uri="{9D8B030D-6E8A-4147-A177-3AD203B41FA5}">
                      <a16:colId xmlns:a16="http://schemas.microsoft.com/office/drawing/2014/main" val="1245473982"/>
                    </a:ext>
                  </a:extLst>
                </a:gridCol>
                <a:gridCol w="821496">
                  <a:extLst>
                    <a:ext uri="{9D8B030D-6E8A-4147-A177-3AD203B41FA5}">
                      <a16:colId xmlns:a16="http://schemas.microsoft.com/office/drawing/2014/main" val="3897440157"/>
                    </a:ext>
                  </a:extLst>
                </a:gridCol>
                <a:gridCol w="821496">
                  <a:extLst>
                    <a:ext uri="{9D8B030D-6E8A-4147-A177-3AD203B41FA5}">
                      <a16:colId xmlns:a16="http://schemas.microsoft.com/office/drawing/2014/main" val="3422525909"/>
                    </a:ext>
                  </a:extLst>
                </a:gridCol>
                <a:gridCol w="775255">
                  <a:extLst>
                    <a:ext uri="{9D8B030D-6E8A-4147-A177-3AD203B41FA5}">
                      <a16:colId xmlns:a16="http://schemas.microsoft.com/office/drawing/2014/main" val="432170343"/>
                    </a:ext>
                  </a:extLst>
                </a:gridCol>
                <a:gridCol w="704529">
                  <a:extLst>
                    <a:ext uri="{9D8B030D-6E8A-4147-A177-3AD203B41FA5}">
                      <a16:colId xmlns:a16="http://schemas.microsoft.com/office/drawing/2014/main" val="3759021031"/>
                    </a:ext>
                  </a:extLst>
                </a:gridCol>
                <a:gridCol w="903784">
                  <a:extLst>
                    <a:ext uri="{9D8B030D-6E8A-4147-A177-3AD203B41FA5}">
                      <a16:colId xmlns:a16="http://schemas.microsoft.com/office/drawing/2014/main" val="1525529009"/>
                    </a:ext>
                  </a:extLst>
                </a:gridCol>
                <a:gridCol w="903784">
                  <a:extLst>
                    <a:ext uri="{9D8B030D-6E8A-4147-A177-3AD203B41FA5}">
                      <a16:colId xmlns:a16="http://schemas.microsoft.com/office/drawing/2014/main" val="1272979676"/>
                    </a:ext>
                  </a:extLst>
                </a:gridCol>
              </a:tblGrid>
              <a:tr h="684686">
                <a:tc rowSpan="2" gridSpan="2">
                  <a:txBody>
                    <a:bodyPr/>
                    <a:lstStyle/>
                    <a:p>
                      <a:pPr algn="ctr">
                        <a:lnSpc>
                          <a:spcPct val="150000"/>
                        </a:lnSpc>
                        <a:spcAft>
                          <a:spcPts val="800"/>
                        </a:spcAft>
                      </a:pPr>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ru-RU" sz="13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Вариант</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gridSpan="4">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Утро</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Ред скарлетт</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Метеор</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52823863"/>
                  </a:ext>
                </a:extLst>
              </a:tr>
              <a:tr h="1233761">
                <a:tc gridSpan="2" vMerge="1">
                  <a:txBody>
                    <a:bodyPr/>
                    <a:lstStyle/>
                    <a:p>
                      <a:endParaRPr lang="ru-RU"/>
                    </a:p>
                  </a:txBody>
                  <a:tcPr/>
                </a:tc>
                <a:tc hMerge="1" vMerge="1">
                  <a:txBody>
                    <a:bodyPr/>
                    <a:lstStyle/>
                    <a:p>
                      <a:endParaRPr lang="ru-RU"/>
                    </a:p>
                  </a:txBody>
                  <a:tcPr/>
                </a:tc>
                <a:tc>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2018г.</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2019г.</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2020г</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Среднее за три года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2018г.</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2019г.</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2020г</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Среднее за три года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2018г.</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2019г.</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2020г</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Среднее за три года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3448351"/>
                  </a:ext>
                </a:extLst>
              </a:tr>
              <a:tr h="708220">
                <a:tc rowSpan="4">
                  <a:txBody>
                    <a:bodyPr/>
                    <a:lstStyle/>
                    <a:p>
                      <a:pPr marL="71755" marR="71755" algn="ctr">
                        <a:lnSpc>
                          <a:spcPct val="107000"/>
                        </a:lnSpc>
                        <a:spcAft>
                          <a:spcPts val="800"/>
                        </a:spcAft>
                      </a:pP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Диаметр</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26,3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25,7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26,3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26,1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32,8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92294"/>
                  </a:ext>
                </a:extLst>
              </a:tr>
              <a:tr h="338119">
                <a:tc vMerge="1">
                  <a:txBody>
                    <a:bodyPr/>
                    <a:lstStyle/>
                    <a:p>
                      <a:endParaRPr lang="ru-RU"/>
                    </a:p>
                  </a:txBody>
                  <a:tcPr/>
                </a:tc>
                <a:tc>
                  <a:txBody>
                    <a:bodyPr/>
                    <a:lstStyle/>
                    <a:p>
                      <a:pPr algn="ctr">
                        <a:lnSpc>
                          <a:spcPct val="107000"/>
                        </a:lnSpc>
                        <a:spcAft>
                          <a:spcPts val="800"/>
                        </a:spcAft>
                      </a:pP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32,5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33,5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529003"/>
                  </a:ext>
                </a:extLst>
              </a:tr>
              <a:tr h="338119">
                <a:tc vMerge="1">
                  <a:txBody>
                    <a:bodyPr/>
                    <a:lstStyle/>
                    <a:p>
                      <a:endParaRPr lang="ru-RU"/>
                    </a:p>
                  </a:txBody>
                  <a:tcPr/>
                </a:tc>
                <a:tc>
                  <a:txBody>
                    <a:bodyPr/>
                    <a:lstStyle/>
                    <a:p>
                      <a:pPr algn="ctr">
                        <a:lnSpc>
                          <a:spcPct val="107000"/>
                        </a:lnSpc>
                        <a:spcAft>
                          <a:spcPts val="800"/>
                        </a:spcAft>
                      </a:pP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31,9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36,4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37,1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430614"/>
                  </a:ext>
                </a:extLst>
              </a:tr>
              <a:tr h="338119">
                <a:tc vMerge="1">
                  <a:txBody>
                    <a:bodyPr/>
                    <a:lstStyle/>
                    <a:p>
                      <a:endParaRPr lang="ru-RU"/>
                    </a:p>
                  </a:txBody>
                  <a:tcPr/>
                </a:tc>
                <a:tc>
                  <a:txBody>
                    <a:bodyPr/>
                    <a:lstStyle/>
                    <a:p>
                      <a:pPr algn="ctr">
                        <a:lnSpc>
                          <a:spcPct val="107000"/>
                        </a:lnSpc>
                        <a:spcAft>
                          <a:spcPts val="800"/>
                        </a:spcAft>
                      </a:pP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36,1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2195582"/>
                  </a:ext>
                </a:extLst>
              </a:tr>
              <a:tr h="391249">
                <a:tc rowSpan="4">
                  <a:txBody>
                    <a:bodyPr/>
                    <a:lstStyle/>
                    <a:p>
                      <a:pPr marL="71755" marR="71755" algn="ctr">
                        <a:lnSpc>
                          <a:spcPct val="107000"/>
                        </a:lnSpc>
                        <a:spcAft>
                          <a:spcPts val="800"/>
                        </a:spcAft>
                      </a:pP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Площадь</a:t>
                      </a: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effectLst/>
                          <a:latin typeface="Times New Roman" panose="02020603050405020304" pitchFamily="18" charset="0"/>
                          <a:ea typeface="Times New Roman" panose="02020603050405020304" pitchFamily="18" charset="0"/>
                          <a:cs typeface="Times New Roman" panose="02020603050405020304" pitchFamily="18" charset="0"/>
                        </a:rPr>
                        <a:t>питания</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75x20</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31,8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2483634"/>
                  </a:ext>
                </a:extLst>
              </a:tr>
              <a:tr h="338119">
                <a:tc vMerge="1">
                  <a:txBody>
                    <a:bodyPr/>
                    <a:lstStyle/>
                    <a:p>
                      <a:endParaRPr lang="ru-RU"/>
                    </a:p>
                  </a:txBody>
                  <a:tcPr/>
                </a:tc>
                <a:tc>
                  <a:txBody>
                    <a:bodyPr/>
                    <a:lstStyle/>
                    <a:p>
                      <a:pPr algn="ctr">
                        <a:lnSpc>
                          <a:spcPct val="107000"/>
                        </a:lnSpc>
                        <a:spcAft>
                          <a:spcPts val="800"/>
                        </a:spcAft>
                      </a:pP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75x25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33,7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840145"/>
                  </a:ext>
                </a:extLst>
              </a:tr>
              <a:tr h="338119">
                <a:tc vMerge="1">
                  <a:txBody>
                    <a:bodyPr/>
                    <a:lstStyle/>
                    <a:p>
                      <a:endParaRPr lang="ru-RU"/>
                    </a:p>
                  </a:txBody>
                  <a:tcPr/>
                </a:tc>
                <a:tc>
                  <a:txBody>
                    <a:bodyPr/>
                    <a:lstStyle/>
                    <a:p>
                      <a:pPr algn="ctr">
                        <a:lnSpc>
                          <a:spcPct val="107000"/>
                        </a:lnSpc>
                        <a:spcAft>
                          <a:spcPts val="800"/>
                        </a:spcAft>
                      </a:pP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75x30</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32,9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33,4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48511"/>
                  </a:ext>
                </a:extLst>
              </a:tr>
              <a:tr h="338119">
                <a:tc vMerge="1">
                  <a:txBody>
                    <a:bodyPr/>
                    <a:lstStyle/>
                    <a:p>
                      <a:endParaRPr lang="ru-RU"/>
                    </a:p>
                  </a:txBody>
                  <a:tcPr/>
                </a:tc>
                <a:tc>
                  <a:txBody>
                    <a:bodyPr/>
                    <a:lstStyle/>
                    <a:p>
                      <a:pPr algn="ctr">
                        <a:lnSpc>
                          <a:spcPct val="107000"/>
                        </a:lnSpc>
                        <a:spcAft>
                          <a:spcPts val="800"/>
                        </a:spcAft>
                      </a:pP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75x35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34,5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6041177"/>
                  </a:ext>
                </a:extLst>
              </a:tr>
              <a:tr h="338119">
                <a:tc gridSpan="2">
                  <a:txBody>
                    <a:bodyPr/>
                    <a:lstStyle/>
                    <a:p>
                      <a:pPr algn="ctr">
                        <a:lnSpc>
                          <a:spcPct val="107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НСР</a:t>
                      </a:r>
                      <a:r>
                        <a:rPr lang="en-US" sz="1300" baseline="-250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1,73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1,66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1,69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1,79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1,74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1,85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1,69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1,67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1,67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37" marR="623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415701"/>
                  </a:ext>
                </a:extLst>
              </a:tr>
            </a:tbl>
          </a:graphicData>
        </a:graphic>
      </p:graphicFrame>
      <p:sp>
        <p:nvSpPr>
          <p:cNvPr id="5" name="TextBox 4">
            <a:extLst>
              <a:ext uri="{FF2B5EF4-FFF2-40B4-BE49-F238E27FC236}">
                <a16:creationId xmlns:a16="http://schemas.microsoft.com/office/drawing/2014/main" id="{0CC0CFCE-7B49-4136-9492-892954C96EBD}"/>
              </a:ext>
            </a:extLst>
          </p:cNvPr>
          <p:cNvSpPr txBox="1"/>
          <p:nvPr/>
        </p:nvSpPr>
        <p:spPr>
          <a:xfrm>
            <a:off x="10957756" y="299445"/>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31</a:t>
            </a:r>
          </a:p>
        </p:txBody>
      </p:sp>
    </p:spTree>
    <p:extLst>
      <p:ext uri="{BB962C8B-B14F-4D97-AF65-F5344CB8AC3E}">
        <p14:creationId xmlns:p14="http://schemas.microsoft.com/office/powerpoint/2010/main" val="3571879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EDB563-CC82-48E8-AC30-8C716B688242}"/>
              </a:ext>
            </a:extLst>
          </p:cNvPr>
          <p:cNvSpPr>
            <a:spLocks noGrp="1"/>
          </p:cNvSpPr>
          <p:nvPr>
            <p:ph type="title"/>
          </p:nvPr>
        </p:nvSpPr>
        <p:spPr>
          <a:xfrm>
            <a:off x="262550" y="215153"/>
            <a:ext cx="11091250" cy="753035"/>
          </a:xfrm>
        </p:spPr>
        <p:txBody>
          <a:bodyPr>
            <a:noAutofit/>
          </a:bodyPr>
          <a:lstStyle/>
          <a:p>
            <a:pPr algn="just">
              <a:lnSpc>
                <a:spcPct val="100000"/>
              </a:lnSpc>
            </a:pPr>
            <a:r>
              <a:rPr lang="ru-RU" sz="3200" b="1" dirty="0">
                <a:latin typeface="Times New Roman" panose="02020603050405020304" pitchFamily="18" charset="0"/>
                <a:cs typeface="Times New Roman" panose="02020603050405020304" pitchFamily="18" charset="0"/>
              </a:rPr>
              <a:t/>
            </a:r>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Опыт 3: Управление продукционным процессом картофеля при применении органоминеральных удобрений и биостимуляторов роста </a:t>
            </a:r>
          </a:p>
        </p:txBody>
      </p:sp>
      <p:sp>
        <p:nvSpPr>
          <p:cNvPr id="3" name="Объект 2">
            <a:extLst>
              <a:ext uri="{FF2B5EF4-FFF2-40B4-BE49-F238E27FC236}">
                <a16:creationId xmlns:a16="http://schemas.microsoft.com/office/drawing/2014/main" id="{79F77601-2F6B-4A10-A60F-7FCC3E710ECE}"/>
              </a:ext>
            </a:extLst>
          </p:cNvPr>
          <p:cNvSpPr>
            <a:spLocks noGrp="1"/>
          </p:cNvSpPr>
          <p:nvPr>
            <p:ph idx="1"/>
          </p:nvPr>
        </p:nvSpPr>
        <p:spPr>
          <a:xfrm>
            <a:off x="170330" y="1825625"/>
            <a:ext cx="4383742" cy="4351338"/>
          </a:xfrm>
        </p:spPr>
        <p:txBody>
          <a:bodyPr>
            <a:normAutofit fontScale="70000" lnSpcReduction="20000"/>
          </a:bodyPr>
          <a:lstStyle/>
          <a:p>
            <a:pPr marL="0" indent="0">
              <a:buNone/>
            </a:pP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Фактор А</a:t>
            </a:r>
            <a:r>
              <a:rPr lang="ru-RU" dirty="0">
                <a:latin typeface="Times New Roman" panose="02020603050405020304" pitchFamily="18" charset="0"/>
                <a:cs typeface="Times New Roman" panose="02020603050405020304" pitchFamily="18" charset="0"/>
              </a:rPr>
              <a:t> - сорт картофеля: </a:t>
            </a:r>
          </a:p>
          <a:p>
            <a:pPr marL="0" indent="0">
              <a:buNone/>
            </a:pPr>
            <a:r>
              <a:rPr lang="ru-RU" dirty="0">
                <a:latin typeface="Times New Roman" panose="02020603050405020304" pitchFamily="18" charset="0"/>
                <a:cs typeface="Times New Roman" panose="02020603050405020304" pitchFamily="18" charset="0"/>
              </a:rPr>
              <a:t>А</a:t>
            </a:r>
            <a:r>
              <a:rPr lang="ru-RU" baseline="-25000" dirty="0">
                <a:latin typeface="Times New Roman" panose="02020603050405020304" pitchFamily="18" charset="0"/>
                <a:cs typeface="Times New Roman" panose="02020603050405020304" pitchFamily="18" charset="0"/>
              </a:rPr>
              <a:t>1</a:t>
            </a:r>
            <a:r>
              <a:rPr lang="ru-RU" dirty="0">
                <a:latin typeface="Times New Roman" panose="02020603050405020304" pitchFamily="18" charset="0"/>
                <a:cs typeface="Times New Roman" panose="02020603050405020304" pitchFamily="18" charset="0"/>
              </a:rPr>
              <a:t>- Жуковский ранний, </a:t>
            </a:r>
          </a:p>
          <a:p>
            <a:pPr marL="0" indent="0">
              <a:buNone/>
            </a:pPr>
            <a:r>
              <a:rPr lang="ru-RU" dirty="0">
                <a:latin typeface="Times New Roman" panose="02020603050405020304" pitchFamily="18" charset="0"/>
                <a:cs typeface="Times New Roman" panose="02020603050405020304" pitchFamily="18" charset="0"/>
              </a:rPr>
              <a:t>А</a:t>
            </a:r>
            <a:r>
              <a:rPr lang="ru-RU" baseline="-25000" dirty="0">
                <a:latin typeface="Times New Roman" panose="02020603050405020304" pitchFamily="18" charset="0"/>
                <a:cs typeface="Times New Roman" panose="02020603050405020304" pitchFamily="18" charset="0"/>
              </a:rPr>
              <a:t>2</a:t>
            </a:r>
            <a:r>
              <a:rPr lang="ru-RU" dirty="0">
                <a:latin typeface="Times New Roman" panose="02020603050405020304" pitchFamily="18" charset="0"/>
                <a:cs typeface="Times New Roman" panose="02020603050405020304" pitchFamily="18" charset="0"/>
              </a:rPr>
              <a:t>- Снегирь, </a:t>
            </a:r>
          </a:p>
          <a:p>
            <a:pPr marL="0" indent="0">
              <a:buNone/>
            </a:pPr>
            <a:r>
              <a:rPr lang="ru-RU" dirty="0">
                <a:latin typeface="Times New Roman" panose="02020603050405020304" pitchFamily="18" charset="0"/>
                <a:cs typeface="Times New Roman" panose="02020603050405020304" pitchFamily="18" charset="0"/>
              </a:rPr>
              <a:t>А</a:t>
            </a:r>
            <a:r>
              <a:rPr lang="ru-RU" baseline="-25000" dirty="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 Красавчик, </a:t>
            </a:r>
          </a:p>
          <a:p>
            <a:pPr marL="0" indent="0">
              <a:buNone/>
            </a:pPr>
            <a:r>
              <a:rPr lang="ru-RU" dirty="0">
                <a:latin typeface="Times New Roman" panose="02020603050405020304" pitchFamily="18" charset="0"/>
                <a:cs typeface="Times New Roman" panose="02020603050405020304" pitchFamily="18" charset="0"/>
              </a:rPr>
              <a:t>А</a:t>
            </a:r>
            <a:r>
              <a:rPr lang="ru-RU" baseline="-25000" dirty="0">
                <a:latin typeface="Times New Roman" panose="02020603050405020304" pitchFamily="18" charset="0"/>
                <a:cs typeface="Times New Roman" panose="02020603050405020304" pitchFamily="18" charset="0"/>
              </a:rPr>
              <a:t>4</a:t>
            </a:r>
            <a:r>
              <a:rPr lang="ru-RU" dirty="0">
                <a:latin typeface="Times New Roman" panose="02020603050405020304" pitchFamily="18" charset="0"/>
                <a:cs typeface="Times New Roman" panose="02020603050405020304" pitchFamily="18" charset="0"/>
              </a:rPr>
              <a:t>- Кумач </a:t>
            </a:r>
          </a:p>
          <a:p>
            <a:pPr marL="0" indent="0">
              <a:buNone/>
            </a:pPr>
            <a:endParaRPr lang="ru-RU" dirty="0">
              <a:latin typeface="Times New Roman" panose="02020603050405020304" pitchFamily="18" charset="0"/>
              <a:cs typeface="Times New Roman" panose="02020603050405020304" pitchFamily="18" charset="0"/>
            </a:endParaRPr>
          </a:p>
          <a:p>
            <a:pPr marL="0" indent="0">
              <a:buNone/>
            </a:pPr>
            <a:r>
              <a:rPr lang="ru-RU" b="1" dirty="0">
                <a:latin typeface="Times New Roman" panose="02020603050405020304" pitchFamily="18" charset="0"/>
                <a:cs typeface="Times New Roman" panose="02020603050405020304" pitchFamily="18" charset="0"/>
              </a:rPr>
              <a:t>Фактор В </a:t>
            </a:r>
            <a:r>
              <a:rPr lang="ru-RU" dirty="0">
                <a:latin typeface="Times New Roman" panose="02020603050405020304" pitchFamily="18" charset="0"/>
                <a:cs typeface="Times New Roman" panose="02020603050405020304" pitchFamily="18" charset="0"/>
              </a:rPr>
              <a:t>– стимуляторы роста (мл/га, г/га): </a:t>
            </a:r>
          </a:p>
          <a:p>
            <a:pPr marL="0" indent="0">
              <a:buNone/>
            </a:pPr>
            <a:r>
              <a:rPr lang="ru-RU" dirty="0">
                <a:latin typeface="Times New Roman" panose="02020603050405020304" pitchFamily="18" charset="0"/>
                <a:cs typeface="Times New Roman" panose="02020603050405020304" pitchFamily="18" charset="0"/>
              </a:rPr>
              <a:t>B</a:t>
            </a:r>
            <a:r>
              <a:rPr lang="ru-RU" baseline="-25000" dirty="0">
                <a:latin typeface="Times New Roman" panose="02020603050405020304" pitchFamily="18" charset="0"/>
                <a:cs typeface="Times New Roman" panose="02020603050405020304" pitchFamily="18" charset="0"/>
              </a:rPr>
              <a:t>1</a:t>
            </a:r>
            <a:r>
              <a:rPr lang="ru-RU" dirty="0">
                <a:latin typeface="Times New Roman" panose="02020603050405020304" pitchFamily="18" charset="0"/>
                <a:cs typeface="Times New Roman" panose="02020603050405020304" pitchFamily="18" charset="0"/>
              </a:rPr>
              <a:t> – контроль (обработка водой); </a:t>
            </a:r>
          </a:p>
          <a:p>
            <a:pPr marL="0" indent="0">
              <a:buNone/>
            </a:pPr>
            <a:r>
              <a:rPr lang="ru-RU" dirty="0">
                <a:latin typeface="Times New Roman" panose="02020603050405020304" pitchFamily="18" charset="0"/>
                <a:cs typeface="Times New Roman" panose="02020603050405020304" pitchFamily="18" charset="0"/>
              </a:rPr>
              <a:t>B</a:t>
            </a:r>
            <a:r>
              <a:rPr lang="ru-RU" baseline="-25000" dirty="0">
                <a:latin typeface="Times New Roman" panose="02020603050405020304" pitchFamily="18" charset="0"/>
                <a:cs typeface="Times New Roman" panose="02020603050405020304" pitchFamily="18" charset="0"/>
              </a:rPr>
              <a:t>2 </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ЭкоТеррин</a:t>
            </a:r>
            <a:r>
              <a:rPr lang="ru-RU" dirty="0">
                <a:latin typeface="Times New Roman" panose="02020603050405020304" pitchFamily="18" charset="0"/>
                <a:cs typeface="Times New Roman" panose="02020603050405020304" pitchFamily="18" charset="0"/>
              </a:rPr>
              <a:t> (1,5л/га); </a:t>
            </a:r>
          </a:p>
          <a:p>
            <a:pPr marL="0" indent="0">
              <a:buNone/>
            </a:pPr>
            <a:r>
              <a:rPr lang="ru-RU" dirty="0">
                <a:latin typeface="Times New Roman" panose="02020603050405020304" pitchFamily="18" charset="0"/>
                <a:cs typeface="Times New Roman" panose="02020603050405020304" pitchFamily="18" charset="0"/>
              </a:rPr>
              <a:t>B</a:t>
            </a:r>
            <a:r>
              <a:rPr lang="ru-RU" baseline="-25000" dirty="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-Зеребра Агро (75 мл/га), </a:t>
            </a:r>
          </a:p>
          <a:p>
            <a:pPr marL="0" indent="0">
              <a:buNone/>
            </a:pPr>
            <a:r>
              <a:rPr lang="ru-RU" dirty="0">
                <a:latin typeface="Times New Roman" panose="02020603050405020304" pitchFamily="18" charset="0"/>
                <a:cs typeface="Times New Roman" panose="02020603050405020304" pitchFamily="18" charset="0"/>
              </a:rPr>
              <a:t>B</a:t>
            </a:r>
            <a:r>
              <a:rPr lang="ru-RU" baseline="-25000" dirty="0">
                <a:latin typeface="Times New Roman" panose="02020603050405020304" pitchFamily="18" charset="0"/>
                <a:cs typeface="Times New Roman" panose="02020603050405020304" pitchFamily="18" charset="0"/>
              </a:rPr>
              <a:t>4</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Эпин</a:t>
            </a:r>
            <a:r>
              <a:rPr lang="ru-RU" dirty="0">
                <a:latin typeface="Times New Roman" panose="02020603050405020304" pitchFamily="18" charset="0"/>
                <a:cs typeface="Times New Roman" panose="02020603050405020304" pitchFamily="18" charset="0"/>
              </a:rPr>
              <a:t> – Экстра (80 мл/га), </a:t>
            </a:r>
          </a:p>
          <a:p>
            <a:pPr marL="0" indent="0">
              <a:buNone/>
            </a:pPr>
            <a:r>
              <a:rPr lang="ru-RU" dirty="0">
                <a:latin typeface="Times New Roman" panose="02020603050405020304" pitchFamily="18" charset="0"/>
                <a:cs typeface="Times New Roman" panose="02020603050405020304" pitchFamily="18" charset="0"/>
              </a:rPr>
              <a:t>B</a:t>
            </a:r>
            <a:r>
              <a:rPr lang="ru-RU" baseline="-25000" dirty="0">
                <a:latin typeface="Times New Roman" panose="02020603050405020304" pitchFamily="18" charset="0"/>
                <a:cs typeface="Times New Roman" panose="02020603050405020304" pitchFamily="18" charset="0"/>
              </a:rPr>
              <a:t>5</a:t>
            </a:r>
            <a:r>
              <a:rPr lang="ru-RU" dirty="0">
                <a:latin typeface="Times New Roman" panose="02020603050405020304" pitchFamily="18" charset="0"/>
                <a:cs typeface="Times New Roman" panose="02020603050405020304" pitchFamily="18" charset="0"/>
              </a:rPr>
              <a:t>-Cavita </a:t>
            </a:r>
            <a:r>
              <a:rPr lang="ru-RU" dirty="0" err="1">
                <a:latin typeface="Times New Roman" panose="02020603050405020304" pitchFamily="18" charset="0"/>
                <a:cs typeface="Times New Roman" panose="02020603050405020304" pitchFamily="18" charset="0"/>
              </a:rPr>
              <a:t>biocomplex</a:t>
            </a:r>
            <a:r>
              <a:rPr lang="ru-RU" dirty="0">
                <a:latin typeface="Times New Roman" panose="02020603050405020304" pitchFamily="18" charset="0"/>
                <a:cs typeface="Times New Roman" panose="02020603050405020304" pitchFamily="18" charset="0"/>
              </a:rPr>
              <a:t> (3 л/га).</a:t>
            </a:r>
          </a:p>
          <a:p>
            <a:endParaRPr lang="ru-RU" dirty="0"/>
          </a:p>
        </p:txBody>
      </p:sp>
      <p:pic>
        <p:nvPicPr>
          <p:cNvPr id="4" name="Рисунок 3">
            <a:extLst>
              <a:ext uri="{FF2B5EF4-FFF2-40B4-BE49-F238E27FC236}">
                <a16:creationId xmlns:a16="http://schemas.microsoft.com/office/drawing/2014/main" id="{37AFF757-6FFE-46F2-BB7F-464CC0910B73}"/>
              </a:ext>
            </a:extLst>
          </p:cNvPr>
          <p:cNvPicPr>
            <a:picLocks noChangeAspect="1"/>
          </p:cNvPicPr>
          <p:nvPr/>
        </p:nvPicPr>
        <p:blipFill>
          <a:blip r:embed="rId2" cstate="print"/>
          <a:stretch>
            <a:fillRect/>
          </a:stretch>
        </p:blipFill>
        <p:spPr>
          <a:xfrm>
            <a:off x="4409036" y="1773568"/>
            <a:ext cx="7067739" cy="4859070"/>
          </a:xfrm>
          <a:prstGeom prst="rect">
            <a:avLst/>
          </a:prstGeom>
        </p:spPr>
      </p:pic>
      <p:sp>
        <p:nvSpPr>
          <p:cNvPr id="5" name="TextBox 4">
            <a:extLst>
              <a:ext uri="{FF2B5EF4-FFF2-40B4-BE49-F238E27FC236}">
                <a16:creationId xmlns:a16="http://schemas.microsoft.com/office/drawing/2014/main" id="{18248280-B0AD-4ECA-977B-B2D81A7B004F}"/>
              </a:ext>
            </a:extLst>
          </p:cNvPr>
          <p:cNvSpPr txBox="1"/>
          <p:nvPr/>
        </p:nvSpPr>
        <p:spPr>
          <a:xfrm>
            <a:off x="11112823" y="215153"/>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32</a:t>
            </a:r>
          </a:p>
        </p:txBody>
      </p:sp>
    </p:spTree>
    <p:extLst>
      <p:ext uri="{BB962C8B-B14F-4D97-AF65-F5344CB8AC3E}">
        <p14:creationId xmlns:p14="http://schemas.microsoft.com/office/powerpoint/2010/main" val="3440997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8ECE6C-CFEC-4837-995F-88743B7AB5EA}"/>
              </a:ext>
            </a:extLst>
          </p:cNvPr>
          <p:cNvSpPr>
            <a:spLocks noGrp="1"/>
          </p:cNvSpPr>
          <p:nvPr>
            <p:ph type="title"/>
          </p:nvPr>
        </p:nvSpPr>
        <p:spPr>
          <a:xfrm>
            <a:off x="838200" y="116541"/>
            <a:ext cx="10515600" cy="735107"/>
          </a:xfrm>
        </p:spPr>
        <p:txBody>
          <a:bodyPr>
            <a:noAutofit/>
          </a:bodyPr>
          <a:lstStyle/>
          <a:p>
            <a:pPr algn="ctr"/>
            <a:r>
              <a:rPr lang="ru-RU" sz="3200" b="1" dirty="0">
                <a:latin typeface="Times New Roman" panose="02020603050405020304" pitchFamily="18" charset="0"/>
                <a:cs typeface="Times New Roman" panose="02020603050405020304" pitchFamily="18" charset="0"/>
              </a:rPr>
              <a:t>Влияние </a:t>
            </a:r>
            <a:r>
              <a:rPr lang="ru-RU" sz="3200" b="1" dirty="0" err="1">
                <a:latin typeface="Times New Roman" panose="02020603050405020304" pitchFamily="18" charset="0"/>
                <a:cs typeface="Times New Roman" panose="02020603050405020304" pitchFamily="18" charset="0"/>
              </a:rPr>
              <a:t>рострегулирующих</a:t>
            </a:r>
            <a:r>
              <a:rPr lang="ru-RU" sz="3200" b="1" dirty="0">
                <a:latin typeface="Times New Roman" panose="02020603050405020304" pitchFamily="18" charset="0"/>
                <a:cs typeface="Times New Roman" panose="02020603050405020304" pitchFamily="18" charset="0"/>
              </a:rPr>
              <a:t> соединений на показатели индекса INDVI, </a:t>
            </a:r>
            <a:r>
              <a:rPr lang="ru-RU" sz="3200" b="1" dirty="0" err="1">
                <a:latin typeface="Times New Roman" panose="02020603050405020304" pitchFamily="18" charset="0"/>
                <a:cs typeface="Times New Roman" panose="02020603050405020304" pitchFamily="18" charset="0"/>
              </a:rPr>
              <a:t>ед</a:t>
            </a:r>
            <a:r>
              <a:rPr lang="ru-RU" sz="3200" b="1" dirty="0">
                <a:latin typeface="Times New Roman" panose="02020603050405020304" pitchFamily="18" charset="0"/>
                <a:cs typeface="Times New Roman" panose="02020603050405020304" pitchFamily="18" charset="0"/>
              </a:rPr>
              <a:t> (среднее за три года)</a:t>
            </a:r>
          </a:p>
        </p:txBody>
      </p:sp>
      <p:graphicFrame>
        <p:nvGraphicFramePr>
          <p:cNvPr id="4" name="Таблица 3">
            <a:extLst>
              <a:ext uri="{FF2B5EF4-FFF2-40B4-BE49-F238E27FC236}">
                <a16:creationId xmlns:a16="http://schemas.microsoft.com/office/drawing/2014/main" id="{DBCF38CC-9FD1-4046-89F3-CB0E3E011D97}"/>
              </a:ext>
            </a:extLst>
          </p:cNvPr>
          <p:cNvGraphicFramePr>
            <a:graphicFrameLocks noGrp="1"/>
          </p:cNvGraphicFramePr>
          <p:nvPr>
            <p:extLst>
              <p:ext uri="{D42A27DB-BD31-4B8C-83A1-F6EECF244321}">
                <p14:modId xmlns:p14="http://schemas.microsoft.com/office/powerpoint/2010/main" val="1737031797"/>
              </p:ext>
            </p:extLst>
          </p:nvPr>
        </p:nvGraphicFramePr>
        <p:xfrm>
          <a:off x="206189" y="1613647"/>
          <a:ext cx="5468470" cy="4706472"/>
        </p:xfrm>
        <a:graphic>
          <a:graphicData uri="http://schemas.openxmlformats.org/drawingml/2006/table">
            <a:tbl>
              <a:tblPr firstRow="1" firstCol="1" bandRow="1"/>
              <a:tblGrid>
                <a:gridCol w="1275799">
                  <a:extLst>
                    <a:ext uri="{9D8B030D-6E8A-4147-A177-3AD203B41FA5}">
                      <a16:colId xmlns:a16="http://schemas.microsoft.com/office/drawing/2014/main" val="3359022856"/>
                    </a:ext>
                  </a:extLst>
                </a:gridCol>
                <a:gridCol w="1288782">
                  <a:extLst>
                    <a:ext uri="{9D8B030D-6E8A-4147-A177-3AD203B41FA5}">
                      <a16:colId xmlns:a16="http://schemas.microsoft.com/office/drawing/2014/main" val="1767393849"/>
                    </a:ext>
                  </a:extLst>
                </a:gridCol>
                <a:gridCol w="941212">
                  <a:extLst>
                    <a:ext uri="{9D8B030D-6E8A-4147-A177-3AD203B41FA5}">
                      <a16:colId xmlns:a16="http://schemas.microsoft.com/office/drawing/2014/main" val="1442437964"/>
                    </a:ext>
                  </a:extLst>
                </a:gridCol>
                <a:gridCol w="1130634">
                  <a:extLst>
                    <a:ext uri="{9D8B030D-6E8A-4147-A177-3AD203B41FA5}">
                      <a16:colId xmlns:a16="http://schemas.microsoft.com/office/drawing/2014/main" val="1265433702"/>
                    </a:ext>
                  </a:extLst>
                </a:gridCol>
                <a:gridCol w="832043">
                  <a:extLst>
                    <a:ext uri="{9D8B030D-6E8A-4147-A177-3AD203B41FA5}">
                      <a16:colId xmlns:a16="http://schemas.microsoft.com/office/drawing/2014/main" val="3432651426"/>
                    </a:ext>
                  </a:extLst>
                </a:gridCol>
              </a:tblGrid>
              <a:tr h="1000270">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Вариант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Жуковский ранний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Снегирь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Красавчик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Кумач</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4509307"/>
                  </a:ext>
                </a:extLst>
              </a:tr>
              <a:tr h="538414">
                <a:tc>
                  <a:txBody>
                    <a:bodyPr/>
                    <a:lstStyle/>
                    <a:p>
                      <a:pPr algn="just">
                        <a:lnSpc>
                          <a:spcPct val="107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1.Контроль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0,87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0,88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0,85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0,87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5292643"/>
                  </a:ext>
                </a:extLst>
              </a:tr>
              <a:tr h="795491">
                <a:tc>
                  <a:txBody>
                    <a:bodyPr/>
                    <a:lstStyle/>
                    <a:p>
                      <a:pPr algn="just">
                        <a:lnSpc>
                          <a:spcPct val="107000"/>
                        </a:lnSpc>
                        <a:spcAft>
                          <a:spcPts val="8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2.Зеребра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Агро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0,92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0,90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1993050"/>
                  </a:ext>
                </a:extLst>
              </a:tr>
              <a:tr h="781315">
                <a:tc>
                  <a:txBody>
                    <a:bodyPr/>
                    <a:lstStyle/>
                    <a:p>
                      <a:pPr algn="just">
                        <a:lnSpc>
                          <a:spcPct val="107000"/>
                        </a:lnSpc>
                        <a:spcAft>
                          <a:spcPts val="8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3.Эпин-Экстра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0,89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0,89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0,98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0,89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769626"/>
                  </a:ext>
                </a:extLst>
              </a:tr>
              <a:tr h="795491">
                <a:tc>
                  <a:txBody>
                    <a:bodyPr/>
                    <a:lstStyle/>
                    <a:p>
                      <a:pPr algn="just">
                        <a:lnSpc>
                          <a:spcPct val="107000"/>
                        </a:lnSpc>
                        <a:spcAft>
                          <a:spcPts val="8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4.Cavita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biocomplex</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0,86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6610105"/>
                  </a:ext>
                </a:extLst>
              </a:tr>
              <a:tr h="795491">
                <a:tc>
                  <a:txBody>
                    <a:bodyPr/>
                    <a:lstStyle/>
                    <a:p>
                      <a:pPr algn="just">
                        <a:lnSpc>
                          <a:spcPct val="107000"/>
                        </a:lnSpc>
                        <a:spcAft>
                          <a:spcPts val="8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5.ЭкоТеррин</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0,94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0,89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0,96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1642840"/>
                  </a:ext>
                </a:extLst>
              </a:tr>
            </a:tbl>
          </a:graphicData>
        </a:graphic>
      </p:graphicFrame>
      <p:pic>
        <p:nvPicPr>
          <p:cNvPr id="5" name="Рисунок 4">
            <a:extLst>
              <a:ext uri="{FF2B5EF4-FFF2-40B4-BE49-F238E27FC236}">
                <a16:creationId xmlns:a16="http://schemas.microsoft.com/office/drawing/2014/main" id="{E254E0CC-C42C-4420-926D-AF49F6DEEA80}"/>
              </a:ext>
            </a:extLst>
          </p:cNvPr>
          <p:cNvPicPr>
            <a:picLocks noChangeAspect="1"/>
          </p:cNvPicPr>
          <p:nvPr/>
        </p:nvPicPr>
        <p:blipFill>
          <a:blip r:embed="rId2" cstate="print"/>
          <a:stretch>
            <a:fillRect/>
          </a:stretch>
        </p:blipFill>
        <p:spPr>
          <a:xfrm>
            <a:off x="5728446" y="1613647"/>
            <a:ext cx="6257365" cy="5056094"/>
          </a:xfrm>
          <a:prstGeom prst="rect">
            <a:avLst/>
          </a:prstGeom>
        </p:spPr>
      </p:pic>
      <p:sp>
        <p:nvSpPr>
          <p:cNvPr id="6" name="TextBox 5">
            <a:extLst>
              <a:ext uri="{FF2B5EF4-FFF2-40B4-BE49-F238E27FC236}">
                <a16:creationId xmlns:a16="http://schemas.microsoft.com/office/drawing/2014/main" id="{2C920505-79D0-4D7B-AC55-6860016B9D85}"/>
              </a:ext>
            </a:extLst>
          </p:cNvPr>
          <p:cNvSpPr txBox="1"/>
          <p:nvPr/>
        </p:nvSpPr>
        <p:spPr>
          <a:xfrm>
            <a:off x="11193723" y="484094"/>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33</a:t>
            </a:r>
          </a:p>
        </p:txBody>
      </p:sp>
    </p:spTree>
    <p:extLst>
      <p:ext uri="{BB962C8B-B14F-4D97-AF65-F5344CB8AC3E}">
        <p14:creationId xmlns:p14="http://schemas.microsoft.com/office/powerpoint/2010/main" val="3425892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67F2F0-9A79-4515-A258-C6A03C2EB58B}"/>
              </a:ext>
            </a:extLst>
          </p:cNvPr>
          <p:cNvSpPr>
            <a:spLocks noGrp="1"/>
          </p:cNvSpPr>
          <p:nvPr>
            <p:ph type="title"/>
          </p:nvPr>
        </p:nvSpPr>
        <p:spPr>
          <a:xfrm>
            <a:off x="838200" y="89648"/>
            <a:ext cx="10515600" cy="986118"/>
          </a:xfrm>
        </p:spPr>
        <p:txBody>
          <a:bodyPr>
            <a:normAutofit/>
          </a:bodyPr>
          <a:lstStyle/>
          <a:p>
            <a:pPr algn="ctr"/>
            <a:r>
              <a:rPr lang="ru-RU" sz="3200" b="1" dirty="0">
                <a:latin typeface="Times New Roman" panose="02020603050405020304" pitchFamily="18" charset="0"/>
                <a:cs typeface="Times New Roman" panose="02020603050405020304" pitchFamily="18" charset="0"/>
              </a:rPr>
              <a:t>Содержание сухого вещества и крахмала в клубнях картофеля, %(2018-2020гг.)</a:t>
            </a:r>
          </a:p>
        </p:txBody>
      </p:sp>
      <p:graphicFrame>
        <p:nvGraphicFramePr>
          <p:cNvPr id="4" name="Таблица 3">
            <a:extLst>
              <a:ext uri="{FF2B5EF4-FFF2-40B4-BE49-F238E27FC236}">
                <a16:creationId xmlns:a16="http://schemas.microsoft.com/office/drawing/2014/main" id="{3A5C8405-E53B-4A2E-B8D5-0AA7B1724442}"/>
              </a:ext>
            </a:extLst>
          </p:cNvPr>
          <p:cNvGraphicFramePr>
            <a:graphicFrameLocks noGrp="1"/>
          </p:cNvGraphicFramePr>
          <p:nvPr>
            <p:extLst>
              <p:ext uri="{D42A27DB-BD31-4B8C-83A1-F6EECF244321}">
                <p14:modId xmlns:p14="http://schemas.microsoft.com/office/powerpoint/2010/main" val="3312106874"/>
              </p:ext>
            </p:extLst>
          </p:nvPr>
        </p:nvGraphicFramePr>
        <p:xfrm>
          <a:off x="394448" y="1757082"/>
          <a:ext cx="5531225" cy="4001203"/>
        </p:xfrm>
        <a:graphic>
          <a:graphicData uri="http://schemas.openxmlformats.org/drawingml/2006/table">
            <a:tbl>
              <a:tblPr firstRow="1" firstCol="1" bandRow="1"/>
              <a:tblGrid>
                <a:gridCol w="1106245">
                  <a:extLst>
                    <a:ext uri="{9D8B030D-6E8A-4147-A177-3AD203B41FA5}">
                      <a16:colId xmlns:a16="http://schemas.microsoft.com/office/drawing/2014/main" val="1794942873"/>
                    </a:ext>
                  </a:extLst>
                </a:gridCol>
                <a:gridCol w="1106245">
                  <a:extLst>
                    <a:ext uri="{9D8B030D-6E8A-4147-A177-3AD203B41FA5}">
                      <a16:colId xmlns:a16="http://schemas.microsoft.com/office/drawing/2014/main" val="1975163051"/>
                    </a:ext>
                  </a:extLst>
                </a:gridCol>
                <a:gridCol w="1106245">
                  <a:extLst>
                    <a:ext uri="{9D8B030D-6E8A-4147-A177-3AD203B41FA5}">
                      <a16:colId xmlns:a16="http://schemas.microsoft.com/office/drawing/2014/main" val="4237436334"/>
                    </a:ext>
                  </a:extLst>
                </a:gridCol>
                <a:gridCol w="1106245">
                  <a:extLst>
                    <a:ext uri="{9D8B030D-6E8A-4147-A177-3AD203B41FA5}">
                      <a16:colId xmlns:a16="http://schemas.microsoft.com/office/drawing/2014/main" val="4129453083"/>
                    </a:ext>
                  </a:extLst>
                </a:gridCol>
                <a:gridCol w="1106245">
                  <a:extLst>
                    <a:ext uri="{9D8B030D-6E8A-4147-A177-3AD203B41FA5}">
                      <a16:colId xmlns:a16="http://schemas.microsoft.com/office/drawing/2014/main" val="2216096472"/>
                    </a:ext>
                  </a:extLst>
                </a:gridCol>
              </a:tblGrid>
              <a:tr h="1021977">
                <a:tc>
                  <a:txBody>
                    <a:bodyPr/>
                    <a:lstStyle/>
                    <a:p>
                      <a:pPr algn="ctr">
                        <a:lnSpc>
                          <a:spcPct val="107000"/>
                        </a:lnSpc>
                        <a:spcAft>
                          <a:spcPts val="80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Варианты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Жуковский</a:t>
                      </a:r>
                      <a:r>
                        <a:rPr lang="en-US" sz="1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ранний</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Снегирь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Красавчик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Кумач</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0412494"/>
                  </a:ext>
                </a:extLst>
              </a:tr>
              <a:tr h="492289">
                <a:tc>
                  <a:txBody>
                    <a:bodyPr/>
                    <a:lstStyle/>
                    <a:p>
                      <a:pPr algn="ctr">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Контроль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21,9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23,6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3716703"/>
                  </a:ext>
                </a:extLst>
              </a:tr>
              <a:tr h="492289">
                <a:tc>
                  <a:txBody>
                    <a:bodyPr/>
                    <a:lstStyle/>
                    <a:p>
                      <a:pPr algn="ctr">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Зеребра Агро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19,5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24,8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25,3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294152"/>
                  </a:ext>
                </a:extLst>
              </a:tr>
              <a:tr h="492289">
                <a:tc>
                  <a:txBody>
                    <a:bodyPr/>
                    <a:lstStyle/>
                    <a:p>
                      <a:pPr algn="ctr">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Эпин-Экстра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25,4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22,3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5142258"/>
                  </a:ext>
                </a:extLst>
              </a:tr>
              <a:tr h="1010070">
                <a:tc>
                  <a:txBody>
                    <a:bodyPr/>
                    <a:lstStyle/>
                    <a:p>
                      <a:pPr algn="ctr">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Cavita biocomplex</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24,7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24,9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25,1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396554"/>
                  </a:ext>
                </a:extLst>
              </a:tr>
              <a:tr h="492289">
                <a:tc>
                  <a:txBody>
                    <a:bodyPr/>
                    <a:lstStyle/>
                    <a:p>
                      <a:pPr algn="ctr">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ЭкоТеррин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20,4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20,4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20,7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100286"/>
                  </a:ext>
                </a:extLst>
              </a:tr>
            </a:tbl>
          </a:graphicData>
        </a:graphic>
      </p:graphicFrame>
      <p:graphicFrame>
        <p:nvGraphicFramePr>
          <p:cNvPr id="5" name="Таблица 4">
            <a:extLst>
              <a:ext uri="{FF2B5EF4-FFF2-40B4-BE49-F238E27FC236}">
                <a16:creationId xmlns:a16="http://schemas.microsoft.com/office/drawing/2014/main" id="{73CBED48-4027-4529-945E-23EE9C163720}"/>
              </a:ext>
            </a:extLst>
          </p:cNvPr>
          <p:cNvGraphicFramePr>
            <a:graphicFrameLocks noGrp="1"/>
          </p:cNvGraphicFramePr>
          <p:nvPr>
            <p:extLst>
              <p:ext uri="{D42A27DB-BD31-4B8C-83A1-F6EECF244321}">
                <p14:modId xmlns:p14="http://schemas.microsoft.com/office/powerpoint/2010/main" val="3197540214"/>
              </p:ext>
            </p:extLst>
          </p:nvPr>
        </p:nvGraphicFramePr>
        <p:xfrm>
          <a:off x="6266325" y="1757082"/>
          <a:ext cx="5531225" cy="3982815"/>
        </p:xfrm>
        <a:graphic>
          <a:graphicData uri="http://schemas.openxmlformats.org/drawingml/2006/table">
            <a:tbl>
              <a:tblPr firstRow="1" firstCol="1" bandRow="1"/>
              <a:tblGrid>
                <a:gridCol w="1106245">
                  <a:extLst>
                    <a:ext uri="{9D8B030D-6E8A-4147-A177-3AD203B41FA5}">
                      <a16:colId xmlns:a16="http://schemas.microsoft.com/office/drawing/2014/main" val="3707568182"/>
                    </a:ext>
                  </a:extLst>
                </a:gridCol>
                <a:gridCol w="1106245">
                  <a:extLst>
                    <a:ext uri="{9D8B030D-6E8A-4147-A177-3AD203B41FA5}">
                      <a16:colId xmlns:a16="http://schemas.microsoft.com/office/drawing/2014/main" val="2118978842"/>
                    </a:ext>
                  </a:extLst>
                </a:gridCol>
                <a:gridCol w="1106245">
                  <a:extLst>
                    <a:ext uri="{9D8B030D-6E8A-4147-A177-3AD203B41FA5}">
                      <a16:colId xmlns:a16="http://schemas.microsoft.com/office/drawing/2014/main" val="1567177132"/>
                    </a:ext>
                  </a:extLst>
                </a:gridCol>
                <a:gridCol w="1106245">
                  <a:extLst>
                    <a:ext uri="{9D8B030D-6E8A-4147-A177-3AD203B41FA5}">
                      <a16:colId xmlns:a16="http://schemas.microsoft.com/office/drawing/2014/main" val="4196517309"/>
                    </a:ext>
                  </a:extLst>
                </a:gridCol>
                <a:gridCol w="1106245">
                  <a:extLst>
                    <a:ext uri="{9D8B030D-6E8A-4147-A177-3AD203B41FA5}">
                      <a16:colId xmlns:a16="http://schemas.microsoft.com/office/drawing/2014/main" val="4038698131"/>
                    </a:ext>
                  </a:extLst>
                </a:gridCol>
              </a:tblGrid>
              <a:tr h="1106327">
                <a:tc>
                  <a:txBody>
                    <a:bodyPr/>
                    <a:lstStyle/>
                    <a:p>
                      <a:pPr algn="ctr">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Варианты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Жуковский ранний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Снегирь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Красавчик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Кумач</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3796650"/>
                  </a:ext>
                </a:extLst>
              </a:tr>
              <a:tr h="427998">
                <a:tc>
                  <a:txBody>
                    <a:bodyPr/>
                    <a:lstStyle/>
                    <a:p>
                      <a:pPr algn="ctr">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Контроль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14,8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14,7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2439421"/>
                  </a:ext>
                </a:extLst>
              </a:tr>
              <a:tr h="609910">
                <a:tc>
                  <a:txBody>
                    <a:bodyPr/>
                    <a:lstStyle/>
                    <a:p>
                      <a:pPr algn="ctr">
                        <a:lnSpc>
                          <a:spcPct val="107000"/>
                        </a:lnSpc>
                        <a:spcAft>
                          <a:spcPts val="800"/>
                        </a:spcAft>
                      </a:pPr>
                      <a:r>
                        <a:rPr lang="ru-RU" sz="1400" dirty="0" err="1">
                          <a:effectLst/>
                          <a:latin typeface="Times New Roman" panose="02020603050405020304" pitchFamily="18" charset="0"/>
                          <a:ea typeface="Calibri" panose="020F0502020204030204" pitchFamily="34" charset="0"/>
                          <a:cs typeface="Times New Roman" panose="02020603050405020304" pitchFamily="18" charset="0"/>
                        </a:rPr>
                        <a:t>Зеребра</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Агро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17,5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18,0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15,9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994252"/>
                  </a:ext>
                </a:extLst>
              </a:tr>
              <a:tr h="532424">
                <a:tc>
                  <a:txBody>
                    <a:bodyPr/>
                    <a:lstStyle/>
                    <a:p>
                      <a:pPr algn="ctr">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Эпин-Экстра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14,1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16,2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0599767"/>
                  </a:ext>
                </a:extLst>
              </a:tr>
              <a:tr h="878158">
                <a:tc>
                  <a:txBody>
                    <a:bodyPr/>
                    <a:lstStyle/>
                    <a:p>
                      <a:pPr algn="ctr">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Cavita biocomplex</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17,4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17,7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15,6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2224212"/>
                  </a:ext>
                </a:extLst>
              </a:tr>
              <a:tr h="427998">
                <a:tc>
                  <a:txBody>
                    <a:bodyPr/>
                    <a:lstStyle/>
                    <a:p>
                      <a:pPr algn="ctr">
                        <a:lnSpc>
                          <a:spcPct val="107000"/>
                        </a:lnSpc>
                        <a:spcAft>
                          <a:spcPts val="8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ЭкоТеррин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14,1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14,5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18,1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13,4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920883"/>
                  </a:ext>
                </a:extLst>
              </a:tr>
            </a:tbl>
          </a:graphicData>
        </a:graphic>
      </p:graphicFrame>
      <p:sp>
        <p:nvSpPr>
          <p:cNvPr id="6" name="TextBox 5">
            <a:extLst>
              <a:ext uri="{FF2B5EF4-FFF2-40B4-BE49-F238E27FC236}">
                <a16:creationId xmlns:a16="http://schemas.microsoft.com/office/drawing/2014/main" id="{B9D588BE-EE6B-44EE-81C1-8620C2DA6ED6}"/>
              </a:ext>
            </a:extLst>
          </p:cNvPr>
          <p:cNvSpPr txBox="1"/>
          <p:nvPr/>
        </p:nvSpPr>
        <p:spPr>
          <a:xfrm>
            <a:off x="11184541" y="223246"/>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34</a:t>
            </a:r>
          </a:p>
        </p:txBody>
      </p:sp>
      <p:sp>
        <p:nvSpPr>
          <p:cNvPr id="7" name="Прямоугольник 6"/>
          <p:cNvSpPr/>
          <p:nvPr/>
        </p:nvSpPr>
        <p:spPr>
          <a:xfrm>
            <a:off x="1786480" y="1297839"/>
            <a:ext cx="2121799" cy="369332"/>
          </a:xfrm>
          <a:prstGeom prst="rect">
            <a:avLst/>
          </a:prstGeom>
        </p:spPr>
        <p:txBody>
          <a:bodyPr wrap="none">
            <a:spAutoFit/>
          </a:bodyPr>
          <a:lstStyle/>
          <a:p>
            <a:pPr algn="ctr"/>
            <a:r>
              <a:rPr lang="ru-RU" dirty="0">
                <a:latin typeface="Times New Roman" panose="02020603050405020304" pitchFamily="18" charset="0"/>
                <a:cs typeface="Times New Roman" panose="02020603050405020304" pitchFamily="18" charset="0"/>
              </a:rPr>
              <a:t>Сухое вещество, % </a:t>
            </a:r>
            <a:endParaRPr lang="ru-RU" dirty="0"/>
          </a:p>
        </p:txBody>
      </p:sp>
      <p:sp>
        <p:nvSpPr>
          <p:cNvPr id="8" name="Прямоугольник 7"/>
          <p:cNvSpPr/>
          <p:nvPr/>
        </p:nvSpPr>
        <p:spPr>
          <a:xfrm>
            <a:off x="8364703" y="1323490"/>
            <a:ext cx="1401794" cy="369332"/>
          </a:xfrm>
          <a:prstGeom prst="rect">
            <a:avLst/>
          </a:prstGeom>
        </p:spPr>
        <p:txBody>
          <a:bodyPr wrap="none">
            <a:spAutoFit/>
          </a:bodyPr>
          <a:lstStyle/>
          <a:p>
            <a:pPr algn="ctr"/>
            <a:r>
              <a:rPr lang="ru-RU" dirty="0">
                <a:latin typeface="Times New Roman" panose="02020603050405020304" pitchFamily="18" charset="0"/>
                <a:cs typeface="Times New Roman" panose="02020603050405020304" pitchFamily="18" charset="0"/>
              </a:rPr>
              <a:t>Крахмал, % </a:t>
            </a:r>
            <a:endParaRPr lang="ru-RU" dirty="0"/>
          </a:p>
        </p:txBody>
      </p:sp>
    </p:spTree>
    <p:extLst>
      <p:ext uri="{BB962C8B-B14F-4D97-AF65-F5344CB8AC3E}">
        <p14:creationId xmlns:p14="http://schemas.microsoft.com/office/powerpoint/2010/main" val="3434464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FC23B3-4AAE-4324-8B1C-F5D3E30F9DAE}"/>
              </a:ext>
            </a:extLst>
          </p:cNvPr>
          <p:cNvSpPr>
            <a:spLocks noGrp="1"/>
          </p:cNvSpPr>
          <p:nvPr>
            <p:ph type="title"/>
          </p:nvPr>
        </p:nvSpPr>
        <p:spPr>
          <a:xfrm>
            <a:off x="838200" y="107577"/>
            <a:ext cx="10515600" cy="932329"/>
          </a:xfrm>
        </p:spPr>
        <p:txBody>
          <a:bodyPr>
            <a:normAutofit fontScale="90000"/>
          </a:bodyPr>
          <a:lstStyle/>
          <a:p>
            <a:pPr algn="ctr"/>
            <a:r>
              <a:rPr lang="ru-RU" dirty="0">
                <a:latin typeface="Times New Roman" panose="02020603050405020304" pitchFamily="18" charset="0"/>
                <a:cs typeface="Times New Roman" panose="02020603050405020304" pitchFamily="18" charset="0"/>
              </a:rPr>
              <a:t> </a:t>
            </a:r>
            <a:r>
              <a:rPr lang="ru-RU" sz="3100" b="1" dirty="0">
                <a:latin typeface="Times New Roman" panose="02020603050405020304" pitchFamily="18" charset="0"/>
                <a:cs typeface="Times New Roman" panose="02020603050405020304" pitchFamily="18" charset="0"/>
              </a:rPr>
              <a:t>Влияние применения биостимуляторов на урожайность картофеля в опыте, т/га</a:t>
            </a:r>
          </a:p>
        </p:txBody>
      </p:sp>
      <p:graphicFrame>
        <p:nvGraphicFramePr>
          <p:cNvPr id="4" name="Таблица 3">
            <a:extLst>
              <a:ext uri="{FF2B5EF4-FFF2-40B4-BE49-F238E27FC236}">
                <a16:creationId xmlns:a16="http://schemas.microsoft.com/office/drawing/2014/main" id="{53DDDD59-D223-4729-B2BC-9EC6B1A9BBAD}"/>
              </a:ext>
            </a:extLst>
          </p:cNvPr>
          <p:cNvGraphicFramePr>
            <a:graphicFrameLocks noGrp="1"/>
          </p:cNvGraphicFramePr>
          <p:nvPr>
            <p:extLst>
              <p:ext uri="{D42A27DB-BD31-4B8C-83A1-F6EECF244321}">
                <p14:modId xmlns:p14="http://schemas.microsoft.com/office/powerpoint/2010/main" val="221184063"/>
              </p:ext>
            </p:extLst>
          </p:nvPr>
        </p:nvGraphicFramePr>
        <p:xfrm>
          <a:off x="331694" y="1219201"/>
          <a:ext cx="11582395" cy="5531224"/>
        </p:xfrm>
        <a:graphic>
          <a:graphicData uri="http://schemas.openxmlformats.org/drawingml/2006/table">
            <a:tbl>
              <a:tblPr firstRow="1" firstCol="1" bandRow="1"/>
              <a:tblGrid>
                <a:gridCol w="1009408">
                  <a:extLst>
                    <a:ext uri="{9D8B030D-6E8A-4147-A177-3AD203B41FA5}">
                      <a16:colId xmlns:a16="http://schemas.microsoft.com/office/drawing/2014/main" val="1551499160"/>
                    </a:ext>
                  </a:extLst>
                </a:gridCol>
                <a:gridCol w="567444">
                  <a:extLst>
                    <a:ext uri="{9D8B030D-6E8A-4147-A177-3AD203B41FA5}">
                      <a16:colId xmlns:a16="http://schemas.microsoft.com/office/drawing/2014/main" val="3387618802"/>
                    </a:ext>
                  </a:extLst>
                </a:gridCol>
                <a:gridCol w="562563">
                  <a:extLst>
                    <a:ext uri="{9D8B030D-6E8A-4147-A177-3AD203B41FA5}">
                      <a16:colId xmlns:a16="http://schemas.microsoft.com/office/drawing/2014/main" val="2891708286"/>
                    </a:ext>
                  </a:extLst>
                </a:gridCol>
                <a:gridCol w="787728">
                  <a:extLst>
                    <a:ext uri="{9D8B030D-6E8A-4147-A177-3AD203B41FA5}">
                      <a16:colId xmlns:a16="http://schemas.microsoft.com/office/drawing/2014/main" val="3902322037"/>
                    </a:ext>
                  </a:extLst>
                </a:gridCol>
                <a:gridCol w="787728">
                  <a:extLst>
                    <a:ext uri="{9D8B030D-6E8A-4147-A177-3AD203B41FA5}">
                      <a16:colId xmlns:a16="http://schemas.microsoft.com/office/drawing/2014/main" val="525904344"/>
                    </a:ext>
                  </a:extLst>
                </a:gridCol>
                <a:gridCol w="523526">
                  <a:extLst>
                    <a:ext uri="{9D8B030D-6E8A-4147-A177-3AD203B41FA5}">
                      <a16:colId xmlns:a16="http://schemas.microsoft.com/office/drawing/2014/main" val="15925313"/>
                    </a:ext>
                  </a:extLst>
                </a:gridCol>
                <a:gridCol w="523526">
                  <a:extLst>
                    <a:ext uri="{9D8B030D-6E8A-4147-A177-3AD203B41FA5}">
                      <a16:colId xmlns:a16="http://schemas.microsoft.com/office/drawing/2014/main" val="1596289431"/>
                    </a:ext>
                  </a:extLst>
                </a:gridCol>
                <a:gridCol w="787728">
                  <a:extLst>
                    <a:ext uri="{9D8B030D-6E8A-4147-A177-3AD203B41FA5}">
                      <a16:colId xmlns:a16="http://schemas.microsoft.com/office/drawing/2014/main" val="336282052"/>
                    </a:ext>
                  </a:extLst>
                </a:gridCol>
                <a:gridCol w="787728">
                  <a:extLst>
                    <a:ext uri="{9D8B030D-6E8A-4147-A177-3AD203B41FA5}">
                      <a16:colId xmlns:a16="http://schemas.microsoft.com/office/drawing/2014/main" val="1913100541"/>
                    </a:ext>
                  </a:extLst>
                </a:gridCol>
                <a:gridCol w="523526">
                  <a:extLst>
                    <a:ext uri="{9D8B030D-6E8A-4147-A177-3AD203B41FA5}">
                      <a16:colId xmlns:a16="http://schemas.microsoft.com/office/drawing/2014/main" val="3244869574"/>
                    </a:ext>
                  </a:extLst>
                </a:gridCol>
                <a:gridCol w="523526">
                  <a:extLst>
                    <a:ext uri="{9D8B030D-6E8A-4147-A177-3AD203B41FA5}">
                      <a16:colId xmlns:a16="http://schemas.microsoft.com/office/drawing/2014/main" val="807264295"/>
                    </a:ext>
                  </a:extLst>
                </a:gridCol>
                <a:gridCol w="787728">
                  <a:extLst>
                    <a:ext uri="{9D8B030D-6E8A-4147-A177-3AD203B41FA5}">
                      <a16:colId xmlns:a16="http://schemas.microsoft.com/office/drawing/2014/main" val="3556813410"/>
                    </a:ext>
                  </a:extLst>
                </a:gridCol>
                <a:gridCol w="787728">
                  <a:extLst>
                    <a:ext uri="{9D8B030D-6E8A-4147-A177-3AD203B41FA5}">
                      <a16:colId xmlns:a16="http://schemas.microsoft.com/office/drawing/2014/main" val="2001220170"/>
                    </a:ext>
                  </a:extLst>
                </a:gridCol>
                <a:gridCol w="523526">
                  <a:extLst>
                    <a:ext uri="{9D8B030D-6E8A-4147-A177-3AD203B41FA5}">
                      <a16:colId xmlns:a16="http://schemas.microsoft.com/office/drawing/2014/main" val="3238624292"/>
                    </a:ext>
                  </a:extLst>
                </a:gridCol>
                <a:gridCol w="523526">
                  <a:extLst>
                    <a:ext uri="{9D8B030D-6E8A-4147-A177-3AD203B41FA5}">
                      <a16:colId xmlns:a16="http://schemas.microsoft.com/office/drawing/2014/main" val="2488509080"/>
                    </a:ext>
                  </a:extLst>
                </a:gridCol>
                <a:gridCol w="787728">
                  <a:extLst>
                    <a:ext uri="{9D8B030D-6E8A-4147-A177-3AD203B41FA5}">
                      <a16:colId xmlns:a16="http://schemas.microsoft.com/office/drawing/2014/main" val="1402951215"/>
                    </a:ext>
                  </a:extLst>
                </a:gridCol>
                <a:gridCol w="787728">
                  <a:extLst>
                    <a:ext uri="{9D8B030D-6E8A-4147-A177-3AD203B41FA5}">
                      <a16:colId xmlns:a16="http://schemas.microsoft.com/office/drawing/2014/main" val="3838993566"/>
                    </a:ext>
                  </a:extLst>
                </a:gridCol>
              </a:tblGrid>
              <a:tr h="371455">
                <a:tc rowSpan="2">
                  <a:txBody>
                    <a:bodyPr/>
                    <a:lstStyle/>
                    <a:p>
                      <a:pPr algn="ctr">
                        <a:lnSpc>
                          <a:spcPct val="150000"/>
                        </a:lnSpc>
                        <a:spcAft>
                          <a:spcPts val="800"/>
                        </a:spcAft>
                      </a:pPr>
                      <a:r>
                        <a:rPr lang="ru-RU" sz="9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900">
                          <a:effectLst/>
                          <a:latin typeface="Times New Roman" panose="02020603050405020304" pitchFamily="18" charset="0"/>
                          <a:ea typeface="Times New Roman" panose="02020603050405020304" pitchFamily="18" charset="0"/>
                          <a:cs typeface="Times New Roman" panose="02020603050405020304" pitchFamily="18" charset="0"/>
                        </a:rPr>
                        <a:t>Вариант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Жуковский ранний</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Снегирь</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Красавчик</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a:lnSpc>
                          <a:spcPct val="150000"/>
                        </a:lnSpc>
                        <a:spcAft>
                          <a:spcPts val="80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Кумач</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720132151"/>
                  </a:ext>
                </a:extLst>
              </a:tr>
              <a:tr h="709760">
                <a:tc vMerge="1">
                  <a:txBody>
                    <a:bodyPr/>
                    <a:lstStyle/>
                    <a:p>
                      <a:endParaRPr lang="ru-RU"/>
                    </a:p>
                  </a:txBody>
                  <a:tcPr/>
                </a:tc>
                <a:tc>
                  <a:txBody>
                    <a:bodyPr/>
                    <a:lstStyle/>
                    <a:p>
                      <a:pPr algn="ctr">
                        <a:lnSpc>
                          <a:spcPct val="107000"/>
                        </a:lnSpc>
                        <a:spcAft>
                          <a:spcPts val="8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2018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Times New Roman" panose="02020603050405020304" pitchFamily="18" charset="0"/>
                          <a:cs typeface="Times New Roman" panose="02020603050405020304" pitchFamily="18" charset="0"/>
                        </a:rPr>
                        <a:t>Среднее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900">
                          <a:effectLst/>
                          <a:latin typeface="Times New Roman" panose="02020603050405020304" pitchFamily="18" charset="0"/>
                          <a:ea typeface="Times New Roman" panose="02020603050405020304" pitchFamily="18" charset="0"/>
                          <a:cs typeface="Times New Roman" panose="02020603050405020304" pitchFamily="18" charset="0"/>
                        </a:rPr>
                        <a:t>за 3 года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2018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Times New Roman" panose="02020603050405020304" pitchFamily="18" charset="0"/>
                          <a:cs typeface="Times New Roman" panose="02020603050405020304" pitchFamily="18" charset="0"/>
                        </a:rPr>
                        <a:t>Среднее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900">
                          <a:effectLst/>
                          <a:latin typeface="Times New Roman" panose="02020603050405020304" pitchFamily="18" charset="0"/>
                          <a:ea typeface="Times New Roman" panose="02020603050405020304" pitchFamily="18" charset="0"/>
                          <a:cs typeface="Times New Roman" panose="02020603050405020304" pitchFamily="18" charset="0"/>
                        </a:rPr>
                        <a:t>за 3 года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2018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Times New Roman" panose="02020603050405020304" pitchFamily="18" charset="0"/>
                          <a:cs typeface="Times New Roman" panose="02020603050405020304" pitchFamily="18" charset="0"/>
                        </a:rPr>
                        <a:t>Среднее</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900">
                          <a:effectLst/>
                          <a:latin typeface="Times New Roman" panose="02020603050405020304" pitchFamily="18" charset="0"/>
                          <a:ea typeface="Times New Roman" panose="02020603050405020304" pitchFamily="18" charset="0"/>
                          <a:cs typeface="Times New Roman" panose="02020603050405020304" pitchFamily="18" charset="0"/>
                        </a:rPr>
                        <a:t> за 3 года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2018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2020</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900">
                          <a:effectLst/>
                          <a:latin typeface="Times New Roman" panose="02020603050405020304" pitchFamily="18" charset="0"/>
                          <a:ea typeface="Times New Roman" panose="02020603050405020304" pitchFamily="18" charset="0"/>
                          <a:cs typeface="Times New Roman" panose="02020603050405020304" pitchFamily="18" charset="0"/>
                        </a:rPr>
                        <a:t>Среднее</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900">
                          <a:effectLst/>
                          <a:latin typeface="Times New Roman" panose="02020603050405020304" pitchFamily="18" charset="0"/>
                          <a:ea typeface="Times New Roman" panose="02020603050405020304" pitchFamily="18" charset="0"/>
                          <a:cs typeface="Times New Roman" panose="02020603050405020304" pitchFamily="18" charset="0"/>
                        </a:rPr>
                        <a:t> за 3 года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9145805"/>
                  </a:ext>
                </a:extLst>
              </a:tr>
              <a:tr h="718876">
                <a:tc>
                  <a:txBody>
                    <a:bodyPr/>
                    <a:lstStyle/>
                    <a:p>
                      <a:pPr algn="just">
                        <a:lnSpc>
                          <a:spcPct val="150000"/>
                        </a:lnSpc>
                        <a:spcAft>
                          <a:spcPts val="8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Контроль</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32,7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30,2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28,7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28,1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28,8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28,7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28,0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28,3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8929648"/>
                  </a:ext>
                </a:extLst>
              </a:tr>
              <a:tr h="743665">
                <a:tc>
                  <a:txBody>
                    <a:bodyPr/>
                    <a:lstStyle/>
                    <a:p>
                      <a:pPr algn="just">
                        <a:lnSpc>
                          <a:spcPct val="150000"/>
                        </a:lnSpc>
                        <a:spcAft>
                          <a:spcPts val="80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Зеребра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Агро</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32,9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33,6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4327204"/>
                  </a:ext>
                </a:extLst>
              </a:tr>
              <a:tr h="757980">
                <a:tc>
                  <a:txBody>
                    <a:bodyPr/>
                    <a:lstStyle/>
                    <a:p>
                      <a:pPr algn="just">
                        <a:lnSpc>
                          <a:spcPct val="150000"/>
                        </a:lnSpc>
                        <a:spcAft>
                          <a:spcPts val="80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Эпин-Экстра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535060"/>
                  </a:ext>
                </a:extLst>
              </a:tr>
              <a:tr h="941750">
                <a:tc>
                  <a:txBody>
                    <a:bodyPr/>
                    <a:lstStyle/>
                    <a:p>
                      <a:pPr algn="just">
                        <a:lnSpc>
                          <a:spcPct val="150000"/>
                        </a:lnSpc>
                        <a:spcAft>
                          <a:spcPts val="80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Cavita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biocomplex</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31,7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34,0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30,3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32,0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5474771"/>
                  </a:ext>
                </a:extLst>
              </a:tr>
              <a:tr h="757980">
                <a:tc>
                  <a:txBody>
                    <a:bodyPr/>
                    <a:lstStyle/>
                    <a:p>
                      <a:pPr algn="just">
                        <a:lnSpc>
                          <a:spcPct val="150000"/>
                        </a:lnSpc>
                        <a:spcAft>
                          <a:spcPts val="80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ЭкоТеррин</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29,3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30,6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32,4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35,6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34,6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35,6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6317597"/>
                  </a:ext>
                </a:extLst>
              </a:tr>
              <a:tr h="529758">
                <a:tc>
                  <a:txBody>
                    <a:bodyPr/>
                    <a:lstStyle/>
                    <a:p>
                      <a:pPr algn="just">
                        <a:lnSpc>
                          <a:spcPct val="150000"/>
                        </a:lnSpc>
                        <a:spcAft>
                          <a:spcPts val="8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НСР</a:t>
                      </a:r>
                      <a:r>
                        <a:rPr lang="en-US" sz="1100" baseline="-250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016" marR="640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4323191"/>
                  </a:ext>
                </a:extLst>
              </a:tr>
            </a:tbl>
          </a:graphicData>
        </a:graphic>
      </p:graphicFrame>
      <p:sp>
        <p:nvSpPr>
          <p:cNvPr id="5" name="TextBox 4">
            <a:extLst>
              <a:ext uri="{FF2B5EF4-FFF2-40B4-BE49-F238E27FC236}">
                <a16:creationId xmlns:a16="http://schemas.microsoft.com/office/drawing/2014/main" id="{EB94DA01-100D-4D1B-A31F-FAAFAA3EFA66}"/>
              </a:ext>
            </a:extLst>
          </p:cNvPr>
          <p:cNvSpPr txBox="1"/>
          <p:nvPr/>
        </p:nvSpPr>
        <p:spPr>
          <a:xfrm>
            <a:off x="11041105" y="223681"/>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35</a:t>
            </a:r>
          </a:p>
        </p:txBody>
      </p:sp>
    </p:spTree>
    <p:extLst>
      <p:ext uri="{BB962C8B-B14F-4D97-AF65-F5344CB8AC3E}">
        <p14:creationId xmlns:p14="http://schemas.microsoft.com/office/powerpoint/2010/main" val="3679935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5A9B47-DC01-4A45-9C42-BC391E2182CF}"/>
              </a:ext>
            </a:extLst>
          </p:cNvPr>
          <p:cNvSpPr>
            <a:spLocks noGrp="1"/>
          </p:cNvSpPr>
          <p:nvPr>
            <p:ph type="title"/>
          </p:nvPr>
        </p:nvSpPr>
        <p:spPr>
          <a:xfrm>
            <a:off x="838200" y="439271"/>
            <a:ext cx="10515600" cy="582705"/>
          </a:xfrm>
        </p:spPr>
        <p:txBody>
          <a:bodyPr>
            <a:normAutofit fontScale="90000"/>
          </a:bodyPr>
          <a:lstStyle/>
          <a:p>
            <a:pPr algn="ctr"/>
            <a:r>
              <a:rPr lang="ru-RU" sz="3100" b="1" dirty="0">
                <a:latin typeface="Times New Roman" panose="02020603050405020304" pitchFamily="18" charset="0"/>
                <a:cs typeface="Times New Roman" panose="02020603050405020304" pitchFamily="18" charset="0"/>
              </a:rPr>
              <a:t>Экономическая эффективность </a:t>
            </a:r>
            <a:br>
              <a:rPr lang="ru-RU" sz="3100" b="1" dirty="0">
                <a:latin typeface="Times New Roman" panose="02020603050405020304" pitchFamily="18" charset="0"/>
                <a:cs typeface="Times New Roman" panose="02020603050405020304" pitchFamily="18" charset="0"/>
              </a:rPr>
            </a:br>
            <a:r>
              <a:rPr lang="ru-RU" sz="3100" b="1" dirty="0">
                <a:latin typeface="Times New Roman" panose="02020603050405020304" pitchFamily="18" charset="0"/>
                <a:cs typeface="Times New Roman" panose="02020603050405020304" pitchFamily="18" charset="0"/>
              </a:rPr>
              <a:t>производства картофеля разных </a:t>
            </a:r>
            <a:r>
              <a:rPr lang="ru-RU" sz="3100" b="1" dirty="0" err="1">
                <a:latin typeface="Times New Roman" panose="02020603050405020304" pitchFamily="18" charset="0"/>
                <a:cs typeface="Times New Roman" panose="02020603050405020304" pitchFamily="18" charset="0"/>
              </a:rPr>
              <a:t>экоморфотипов</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graphicFrame>
        <p:nvGraphicFramePr>
          <p:cNvPr id="4" name="Таблица 3">
            <a:extLst>
              <a:ext uri="{FF2B5EF4-FFF2-40B4-BE49-F238E27FC236}">
                <a16:creationId xmlns:a16="http://schemas.microsoft.com/office/drawing/2014/main" id="{48E8C952-3C79-432B-8A7A-A831B18A5525}"/>
              </a:ext>
            </a:extLst>
          </p:cNvPr>
          <p:cNvGraphicFramePr>
            <a:graphicFrameLocks noGrp="1"/>
          </p:cNvGraphicFramePr>
          <p:nvPr>
            <p:extLst>
              <p:ext uri="{D42A27DB-BD31-4B8C-83A1-F6EECF244321}">
                <p14:modId xmlns:p14="http://schemas.microsoft.com/office/powerpoint/2010/main" val="1495836670"/>
              </p:ext>
            </p:extLst>
          </p:nvPr>
        </p:nvGraphicFramePr>
        <p:xfrm>
          <a:off x="331694" y="1084729"/>
          <a:ext cx="11465857" cy="5664851"/>
        </p:xfrm>
        <a:graphic>
          <a:graphicData uri="http://schemas.openxmlformats.org/drawingml/2006/table">
            <a:tbl>
              <a:tblPr firstRow="1" firstCol="1" bandRow="1"/>
              <a:tblGrid>
                <a:gridCol w="1990872">
                  <a:extLst>
                    <a:ext uri="{9D8B030D-6E8A-4147-A177-3AD203B41FA5}">
                      <a16:colId xmlns:a16="http://schemas.microsoft.com/office/drawing/2014/main" val="2879992349"/>
                    </a:ext>
                  </a:extLst>
                </a:gridCol>
                <a:gridCol w="1456454">
                  <a:extLst>
                    <a:ext uri="{9D8B030D-6E8A-4147-A177-3AD203B41FA5}">
                      <a16:colId xmlns:a16="http://schemas.microsoft.com/office/drawing/2014/main" val="3911406656"/>
                    </a:ext>
                  </a:extLst>
                </a:gridCol>
                <a:gridCol w="1458750">
                  <a:extLst>
                    <a:ext uri="{9D8B030D-6E8A-4147-A177-3AD203B41FA5}">
                      <a16:colId xmlns:a16="http://schemas.microsoft.com/office/drawing/2014/main" val="580297860"/>
                    </a:ext>
                  </a:extLst>
                </a:gridCol>
                <a:gridCol w="1456454">
                  <a:extLst>
                    <a:ext uri="{9D8B030D-6E8A-4147-A177-3AD203B41FA5}">
                      <a16:colId xmlns:a16="http://schemas.microsoft.com/office/drawing/2014/main" val="322511361"/>
                    </a:ext>
                  </a:extLst>
                </a:gridCol>
                <a:gridCol w="1456454">
                  <a:extLst>
                    <a:ext uri="{9D8B030D-6E8A-4147-A177-3AD203B41FA5}">
                      <a16:colId xmlns:a16="http://schemas.microsoft.com/office/drawing/2014/main" val="3251386029"/>
                    </a:ext>
                  </a:extLst>
                </a:gridCol>
                <a:gridCol w="1557375">
                  <a:extLst>
                    <a:ext uri="{9D8B030D-6E8A-4147-A177-3AD203B41FA5}">
                      <a16:colId xmlns:a16="http://schemas.microsoft.com/office/drawing/2014/main" val="3328733665"/>
                    </a:ext>
                  </a:extLst>
                </a:gridCol>
                <a:gridCol w="1176633">
                  <a:extLst>
                    <a:ext uri="{9D8B030D-6E8A-4147-A177-3AD203B41FA5}">
                      <a16:colId xmlns:a16="http://schemas.microsoft.com/office/drawing/2014/main" val="2171693212"/>
                    </a:ext>
                  </a:extLst>
                </a:gridCol>
                <a:gridCol w="912865">
                  <a:extLst>
                    <a:ext uri="{9D8B030D-6E8A-4147-A177-3AD203B41FA5}">
                      <a16:colId xmlns:a16="http://schemas.microsoft.com/office/drawing/2014/main" val="1396597298"/>
                    </a:ext>
                  </a:extLst>
                </a:gridCol>
              </a:tblGrid>
              <a:tr h="1806463">
                <a:tc>
                  <a:txBody>
                    <a:bodyPr/>
                    <a:lstStyle/>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Сорт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Урожайность,</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т/га, с учетом товарности</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Стоимость продукции</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 1 га, тыс. руб.</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Условно-чистый доход</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 1 га, тыс. руб.</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Уровень рентабельности,</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Получено энергии</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с урожаем, ГДж/га</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000" dirty="0">
                          <a:effectLst/>
                          <a:latin typeface="Times New Roman" panose="02020603050405020304" pitchFamily="18" charset="0"/>
                          <a:ea typeface="Calibri" panose="020F0502020204030204" pitchFamily="34" charset="0"/>
                          <a:cs typeface="Times New Roman" panose="02020603050405020304" pitchFamily="18" charset="0"/>
                        </a:rPr>
                        <a:t>Условный энергетический эффект, ГДж/га</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000" dirty="0" err="1">
                          <a:effectLst/>
                          <a:latin typeface="Times New Roman" panose="02020603050405020304" pitchFamily="18" charset="0"/>
                          <a:ea typeface="Calibri" panose="020F0502020204030204" pitchFamily="34" charset="0"/>
                          <a:cs typeface="Times New Roman" panose="02020603050405020304" pitchFamily="18" charset="0"/>
                        </a:rPr>
                        <a:t>Кээ</a:t>
                      </a:r>
                      <a:endParaRPr lang="ru-R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3424868"/>
                  </a:ext>
                </a:extLst>
              </a:tr>
              <a:tr h="253891">
                <a:tc>
                  <a:txBody>
                    <a:bodyPr/>
                    <a:lstStyle/>
                    <a:p>
                      <a:pP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Метеор</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33,86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609,48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396,2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235,8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123,9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8666539"/>
                  </a:ext>
                </a:extLst>
              </a:tr>
              <a:tr h="253891">
                <a:tc>
                  <a:txBody>
                    <a:bodyPr/>
                    <a:lstStyle/>
                    <a:p>
                      <a:pPr>
                        <a:lnSpc>
                          <a:spcPct val="107000"/>
                        </a:lnSpc>
                        <a:spcAft>
                          <a:spcPts val="800"/>
                        </a:spcAft>
                      </a:pPr>
                      <a:r>
                        <a:rPr lang="ru-RU" sz="1100" dirty="0" err="1">
                          <a:effectLst/>
                          <a:latin typeface="Times New Roman" panose="02020603050405020304" pitchFamily="18" charset="0"/>
                          <a:ea typeface="Calibri" panose="020F0502020204030204" pitchFamily="34" charset="0"/>
                          <a:cs typeface="Times New Roman" panose="02020603050405020304" pitchFamily="18" charset="0"/>
                        </a:rPr>
                        <a:t>Чароит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30,45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548,10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0451191"/>
                  </a:ext>
                </a:extLst>
              </a:tr>
              <a:tr h="253891">
                <a:tc>
                  <a:txBody>
                    <a:bodyPr/>
                    <a:lstStyle/>
                    <a:p>
                      <a:pP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Жуковский ранний</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26,45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476,10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309,5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184,2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96,80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8572758"/>
                  </a:ext>
                </a:extLst>
              </a:tr>
              <a:tr h="253891">
                <a:tc>
                  <a:txBody>
                    <a:bodyPr/>
                    <a:lstStyle/>
                    <a:p>
                      <a:pPr>
                        <a:lnSpc>
                          <a:spcPct val="107000"/>
                        </a:lnSpc>
                        <a:spcAft>
                          <a:spcPts val="800"/>
                        </a:spcAft>
                      </a:pPr>
                      <a:r>
                        <a:rPr lang="ru-RU" sz="1100" dirty="0" err="1">
                          <a:effectLst/>
                          <a:latin typeface="Times New Roman" panose="02020603050405020304" pitchFamily="18" charset="0"/>
                          <a:ea typeface="Calibri" panose="020F0502020204030204" pitchFamily="34" charset="0"/>
                          <a:cs typeface="Times New Roman" panose="02020603050405020304" pitchFamily="18" charset="0"/>
                        </a:rPr>
                        <a:t>Ред</a:t>
                      </a: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100" dirty="0" err="1">
                          <a:effectLst/>
                          <a:latin typeface="Times New Roman" panose="02020603050405020304" pitchFamily="18" charset="0"/>
                          <a:ea typeface="Calibri" panose="020F0502020204030204" pitchFamily="34" charset="0"/>
                          <a:cs typeface="Times New Roman" panose="02020603050405020304" pitchFamily="18" charset="0"/>
                        </a:rPr>
                        <a:t>скарлетт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29,13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524,34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340,8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106,6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5030738"/>
                  </a:ext>
                </a:extLst>
              </a:tr>
              <a:tr h="253891">
                <a:tc>
                  <a:txBody>
                    <a:bodyPr/>
                    <a:lstStyle/>
                    <a:p>
                      <a:pP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Снегирь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545,40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354,5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110,9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1257616"/>
                  </a:ext>
                </a:extLst>
              </a:tr>
              <a:tr h="253891">
                <a:tc>
                  <a:txBody>
                    <a:bodyPr/>
                    <a:lstStyle/>
                    <a:p>
                      <a:pP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Красавчик</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35,41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637,38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414,3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246,6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129,6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41,7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375363"/>
                  </a:ext>
                </a:extLst>
              </a:tr>
              <a:tr h="253891">
                <a:tc>
                  <a:txBody>
                    <a:bodyPr/>
                    <a:lstStyle/>
                    <a:p>
                      <a:pP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Брянский деликатес</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22,17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399,06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259,4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154,4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81,10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-6,80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0,92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9597895"/>
                  </a:ext>
                </a:extLst>
              </a:tr>
              <a:tr h="253891">
                <a:tc>
                  <a:txBody>
                    <a:bodyPr/>
                    <a:lstStyle/>
                    <a:p>
                      <a:pP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Кумач</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35,68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642,24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417,5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248,5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130,6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6527812"/>
                  </a:ext>
                </a:extLst>
              </a:tr>
              <a:tr h="253891">
                <a:tc>
                  <a:txBody>
                    <a:bodyPr/>
                    <a:lstStyle/>
                    <a:p>
                      <a:pP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Надежда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34,64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623,52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405,3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126,8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38,9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8108770"/>
                  </a:ext>
                </a:extLst>
              </a:tr>
              <a:tr h="253891">
                <a:tc>
                  <a:txBody>
                    <a:bodyPr/>
                    <a:lstStyle/>
                    <a:p>
                      <a:pP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Утро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497,34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323,3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192,4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647438"/>
                  </a:ext>
                </a:extLst>
              </a:tr>
              <a:tr h="253891">
                <a:tc>
                  <a:txBody>
                    <a:bodyPr/>
                    <a:lstStyle/>
                    <a:p>
                      <a:pP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Ресурс</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32,34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582,12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378,4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225,2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118,4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5569985"/>
                  </a:ext>
                </a:extLst>
              </a:tr>
              <a:tr h="253891">
                <a:tc>
                  <a:txBody>
                    <a:bodyPr/>
                    <a:lstStyle/>
                    <a:p>
                      <a:pP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Северное сияние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25,66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461,88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300,2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178,7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93,90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4111433"/>
                  </a:ext>
                </a:extLst>
              </a:tr>
              <a:tr h="253891">
                <a:tc>
                  <a:txBody>
                    <a:bodyPr/>
                    <a:lstStyle/>
                    <a:p>
                      <a:pP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Памяти </a:t>
                      </a:r>
                      <a:r>
                        <a:rPr lang="ru-RU" sz="1100" dirty="0" err="1">
                          <a:effectLst/>
                          <a:latin typeface="Times New Roman" panose="02020603050405020304" pitchFamily="18" charset="0"/>
                          <a:ea typeface="Calibri" panose="020F0502020204030204" pitchFamily="34" charset="0"/>
                          <a:cs typeface="Times New Roman" panose="02020603050405020304" pitchFamily="18" charset="0"/>
                        </a:rPr>
                        <a:t>Лорха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23,52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423,36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275,2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163,8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86,10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0,98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1002753"/>
                  </a:ext>
                </a:extLst>
              </a:tr>
              <a:tr h="253891">
                <a:tc>
                  <a:txBody>
                    <a:bodyPr/>
                    <a:lstStyle/>
                    <a:p>
                      <a:pP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Вектор</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27,05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486,90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316,5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188,4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99,00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1193668"/>
                  </a:ext>
                </a:extLst>
              </a:tr>
              <a:tr h="253891">
                <a:tc>
                  <a:txBody>
                    <a:bodyPr/>
                    <a:lstStyle/>
                    <a:p>
                      <a:pP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Барин</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33,93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610,74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397,0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124,2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4735" marR="547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8990550"/>
                  </a:ext>
                </a:extLst>
              </a:tr>
            </a:tbl>
          </a:graphicData>
        </a:graphic>
      </p:graphicFrame>
      <p:sp>
        <p:nvSpPr>
          <p:cNvPr id="5" name="TextBox 4">
            <a:extLst>
              <a:ext uri="{FF2B5EF4-FFF2-40B4-BE49-F238E27FC236}">
                <a16:creationId xmlns:a16="http://schemas.microsoft.com/office/drawing/2014/main" id="{04E53637-844B-4F46-B8D9-F6868A45F2C2}"/>
              </a:ext>
            </a:extLst>
          </p:cNvPr>
          <p:cNvSpPr txBox="1"/>
          <p:nvPr/>
        </p:nvSpPr>
        <p:spPr>
          <a:xfrm>
            <a:off x="11005463" y="116105"/>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36</a:t>
            </a:r>
          </a:p>
        </p:txBody>
      </p:sp>
    </p:spTree>
    <p:extLst>
      <p:ext uri="{BB962C8B-B14F-4D97-AF65-F5344CB8AC3E}">
        <p14:creationId xmlns:p14="http://schemas.microsoft.com/office/powerpoint/2010/main" val="3265457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6E9BB42-09E6-432A-9A92-FE7D73B4BE8D}"/>
              </a:ext>
            </a:extLst>
          </p:cNvPr>
          <p:cNvSpPr>
            <a:spLocks noGrp="1"/>
          </p:cNvSpPr>
          <p:nvPr>
            <p:ph type="body" idx="1"/>
          </p:nvPr>
        </p:nvSpPr>
        <p:spPr>
          <a:xfrm>
            <a:off x="839788" y="448233"/>
            <a:ext cx="5157787" cy="860614"/>
          </a:xfrm>
        </p:spPr>
        <p:txBody>
          <a:bodyPr>
            <a:noAutofit/>
          </a:bodyPr>
          <a:lstStyle/>
          <a:p>
            <a:pPr algn="ctr"/>
            <a:r>
              <a:rPr lang="ru-RU" sz="2000" dirty="0">
                <a:effectLst/>
                <a:latin typeface="Times New Roman" panose="02020603050405020304" pitchFamily="18" charset="0"/>
                <a:ea typeface="Calibri" panose="020F0502020204030204" pitchFamily="34" charset="0"/>
              </a:rPr>
              <a:t>Экономическая эффективность применения регуляторов роста при возделывании сорта Жуковский ранний</a:t>
            </a:r>
            <a:endParaRPr lang="ru-RU" sz="2000" dirty="0">
              <a:latin typeface="Times New Roman" panose="02020603050405020304" pitchFamily="18" charset="0"/>
              <a:cs typeface="Times New Roman" panose="02020603050405020304" pitchFamily="18" charset="0"/>
            </a:endParaRPr>
          </a:p>
        </p:txBody>
      </p:sp>
      <p:graphicFrame>
        <p:nvGraphicFramePr>
          <p:cNvPr id="7" name="Объект 6">
            <a:extLst>
              <a:ext uri="{FF2B5EF4-FFF2-40B4-BE49-F238E27FC236}">
                <a16:creationId xmlns:a16="http://schemas.microsoft.com/office/drawing/2014/main" id="{3C030BF2-CFB5-4325-9D44-7A01DFD20A7D}"/>
              </a:ext>
            </a:extLst>
          </p:cNvPr>
          <p:cNvGraphicFramePr>
            <a:graphicFrameLocks noGrp="1"/>
          </p:cNvGraphicFramePr>
          <p:nvPr>
            <p:ph sz="half" idx="2"/>
            <p:extLst>
              <p:ext uri="{D42A27DB-BD31-4B8C-83A1-F6EECF244321}">
                <p14:modId xmlns:p14="http://schemas.microsoft.com/office/powerpoint/2010/main" val="4054032240"/>
              </p:ext>
            </p:extLst>
          </p:nvPr>
        </p:nvGraphicFramePr>
        <p:xfrm>
          <a:off x="251012" y="1371600"/>
          <a:ext cx="5746563" cy="4297919"/>
        </p:xfrm>
        <a:graphic>
          <a:graphicData uri="http://schemas.openxmlformats.org/drawingml/2006/table">
            <a:tbl>
              <a:tblPr firstRow="1" firstCol="1" bandRow="1"/>
              <a:tblGrid>
                <a:gridCol w="995503">
                  <a:extLst>
                    <a:ext uri="{9D8B030D-6E8A-4147-A177-3AD203B41FA5}">
                      <a16:colId xmlns:a16="http://schemas.microsoft.com/office/drawing/2014/main" val="54503992"/>
                    </a:ext>
                  </a:extLst>
                </a:gridCol>
                <a:gridCol w="728810">
                  <a:extLst>
                    <a:ext uri="{9D8B030D-6E8A-4147-A177-3AD203B41FA5}">
                      <a16:colId xmlns:a16="http://schemas.microsoft.com/office/drawing/2014/main" val="189873387"/>
                    </a:ext>
                  </a:extLst>
                </a:gridCol>
                <a:gridCol w="729960">
                  <a:extLst>
                    <a:ext uri="{9D8B030D-6E8A-4147-A177-3AD203B41FA5}">
                      <a16:colId xmlns:a16="http://schemas.microsoft.com/office/drawing/2014/main" val="1792136409"/>
                    </a:ext>
                  </a:extLst>
                </a:gridCol>
                <a:gridCol w="728810">
                  <a:extLst>
                    <a:ext uri="{9D8B030D-6E8A-4147-A177-3AD203B41FA5}">
                      <a16:colId xmlns:a16="http://schemas.microsoft.com/office/drawing/2014/main" val="2032357649"/>
                    </a:ext>
                  </a:extLst>
                </a:gridCol>
                <a:gridCol w="677081">
                  <a:extLst>
                    <a:ext uri="{9D8B030D-6E8A-4147-A177-3AD203B41FA5}">
                      <a16:colId xmlns:a16="http://schemas.microsoft.com/office/drawing/2014/main" val="2705809136"/>
                    </a:ext>
                  </a:extLst>
                </a:gridCol>
                <a:gridCol w="701221">
                  <a:extLst>
                    <a:ext uri="{9D8B030D-6E8A-4147-A177-3AD203B41FA5}">
                      <a16:colId xmlns:a16="http://schemas.microsoft.com/office/drawing/2014/main" val="2403405442"/>
                    </a:ext>
                  </a:extLst>
                </a:gridCol>
                <a:gridCol w="647109">
                  <a:extLst>
                    <a:ext uri="{9D8B030D-6E8A-4147-A177-3AD203B41FA5}">
                      <a16:colId xmlns:a16="http://schemas.microsoft.com/office/drawing/2014/main" val="1126147144"/>
                    </a:ext>
                  </a:extLst>
                </a:gridCol>
                <a:gridCol w="538069">
                  <a:extLst>
                    <a:ext uri="{9D8B030D-6E8A-4147-A177-3AD203B41FA5}">
                      <a16:colId xmlns:a16="http://schemas.microsoft.com/office/drawing/2014/main" val="3801068045"/>
                    </a:ext>
                  </a:extLst>
                </a:gridCol>
              </a:tblGrid>
              <a:tr h="2437024">
                <a:tc>
                  <a:txBody>
                    <a:bodyPr/>
                    <a:lstStyle/>
                    <a:p>
                      <a:pPr algn="ctr">
                        <a:lnSpc>
                          <a:spcPct val="150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Сорт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Урожайность,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т/га, с учетом товарности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Стоимость продукции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 1 га, тыс. руб.</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Условно-чистый доход</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 1 га, тыс. руб.</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Уровень рентабельности,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Получено энергии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 урожаем, ГДж/га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Условный энергетический эффект, ГДж/га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ru-RU" sz="1100" dirty="0" err="1">
                          <a:effectLst/>
                          <a:latin typeface="Times New Roman" panose="02020603050405020304" pitchFamily="18" charset="0"/>
                          <a:ea typeface="Calibri" panose="020F0502020204030204" pitchFamily="34" charset="0"/>
                          <a:cs typeface="Times New Roman" panose="02020603050405020304" pitchFamily="18" charset="0"/>
                        </a:rPr>
                        <a:t>Кээ</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7564624"/>
                  </a:ext>
                </a:extLst>
              </a:tr>
              <a:tr h="372179">
                <a:tc>
                  <a:txBody>
                    <a:bodyPr/>
                    <a:lstStyle/>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Контроль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31,2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561,6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365,0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217,3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114,2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1428513"/>
                  </a:ext>
                </a:extLst>
              </a:tr>
              <a:tr h="372179">
                <a:tc>
                  <a:txBody>
                    <a:bodyPr/>
                    <a:lstStyle/>
                    <a:p>
                      <a:pPr algn="ctr">
                        <a:lnSpc>
                          <a:spcPct val="107000"/>
                        </a:lnSpc>
                        <a:spcAft>
                          <a:spcPts val="800"/>
                        </a:spcAft>
                      </a:pPr>
                      <a:r>
                        <a:rPr lang="ru-RU" sz="1100" dirty="0" err="1">
                          <a:effectLst/>
                          <a:latin typeface="Times New Roman" panose="02020603050405020304" pitchFamily="18" charset="0"/>
                          <a:ea typeface="Calibri" panose="020F0502020204030204" pitchFamily="34" charset="0"/>
                          <a:cs typeface="Times New Roman" panose="02020603050405020304" pitchFamily="18" charset="0"/>
                        </a:rPr>
                        <a:t>Зеребра</a:t>
                      </a: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100" dirty="0" err="1">
                          <a:effectLst/>
                          <a:latin typeface="Times New Roman" panose="02020603050405020304" pitchFamily="18" charset="0"/>
                          <a:ea typeface="Calibri" panose="020F0502020204030204" pitchFamily="34" charset="0"/>
                          <a:cs typeface="Times New Roman" panose="02020603050405020304" pitchFamily="18" charset="0"/>
                        </a:rPr>
                        <a:t>Агро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33,4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600,8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390,5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232,5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122,2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34,3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1,39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4402"/>
                  </a:ext>
                </a:extLst>
              </a:tr>
              <a:tr h="372179">
                <a:tc>
                  <a:txBody>
                    <a:bodyPr/>
                    <a:lstStyle/>
                    <a:p>
                      <a:pPr algn="ctr">
                        <a:lnSpc>
                          <a:spcPct val="107000"/>
                        </a:lnSpc>
                        <a:spcAft>
                          <a:spcPts val="800"/>
                        </a:spcAft>
                      </a:pPr>
                      <a:r>
                        <a:rPr lang="ru-RU" sz="1100" dirty="0" err="1">
                          <a:effectLst/>
                          <a:latin typeface="Times New Roman" panose="02020603050405020304" pitchFamily="18" charset="0"/>
                          <a:ea typeface="Calibri" panose="020F0502020204030204" pitchFamily="34" charset="0"/>
                          <a:cs typeface="Times New Roman" panose="02020603050405020304" pitchFamily="18" charset="0"/>
                        </a:rPr>
                        <a:t>Эпин-Экстра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31,7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570,1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370,5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220,6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115,9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28,0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3199633"/>
                  </a:ext>
                </a:extLst>
              </a:tr>
              <a:tr h="372179">
                <a:tc>
                  <a:txBody>
                    <a:bodyPr/>
                    <a:lstStyle/>
                    <a:p>
                      <a:pPr algn="ctr">
                        <a:lnSpc>
                          <a:spcPct val="107000"/>
                        </a:lnSpc>
                        <a:spcAft>
                          <a:spcPts val="800"/>
                        </a:spcAft>
                      </a:pPr>
                      <a:r>
                        <a:rPr lang="ru-RU" sz="1100" dirty="0" err="1">
                          <a:effectLst/>
                          <a:latin typeface="Times New Roman" panose="02020603050405020304" pitchFamily="18" charset="0"/>
                          <a:ea typeface="Calibri" panose="020F0502020204030204" pitchFamily="34" charset="0"/>
                          <a:cs typeface="Times New Roman" panose="02020603050405020304" pitchFamily="18" charset="0"/>
                        </a:rPr>
                        <a:t>Cavita</a:t>
                      </a: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100" dirty="0" err="1">
                          <a:effectLst/>
                          <a:latin typeface="Times New Roman" panose="02020603050405020304" pitchFamily="18" charset="0"/>
                          <a:ea typeface="Calibri" panose="020F0502020204030204" pitchFamily="34" charset="0"/>
                          <a:cs typeface="Times New Roman" panose="02020603050405020304" pitchFamily="18" charset="0"/>
                        </a:rPr>
                        <a:t>biocomplex</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31,9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574,4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373,3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222,2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116,8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28,9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1,33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4093666"/>
                  </a:ext>
                </a:extLst>
              </a:tr>
              <a:tr h="372179">
                <a:tc>
                  <a:txBody>
                    <a:bodyPr/>
                    <a:lstStyle/>
                    <a:p>
                      <a:pPr algn="ctr">
                        <a:lnSpc>
                          <a:spcPct val="107000"/>
                        </a:lnSpc>
                        <a:spcAft>
                          <a:spcPts val="800"/>
                        </a:spcAft>
                      </a:pPr>
                      <a:r>
                        <a:rPr lang="ru-RU" sz="1100" dirty="0" err="1">
                          <a:effectLst/>
                          <a:latin typeface="Times New Roman" panose="02020603050405020304" pitchFamily="18" charset="0"/>
                          <a:ea typeface="Calibri" panose="020F0502020204030204" pitchFamily="34" charset="0"/>
                          <a:cs typeface="Times New Roman" panose="02020603050405020304" pitchFamily="18" charset="0"/>
                        </a:rPr>
                        <a:t>ЭкоТеррин</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32,5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584,5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379,9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226,1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118,8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30,9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1,35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6511689"/>
                  </a:ext>
                </a:extLst>
              </a:tr>
            </a:tbl>
          </a:graphicData>
        </a:graphic>
      </p:graphicFrame>
      <p:sp>
        <p:nvSpPr>
          <p:cNvPr id="5" name="Текст 4">
            <a:extLst>
              <a:ext uri="{FF2B5EF4-FFF2-40B4-BE49-F238E27FC236}">
                <a16:creationId xmlns:a16="http://schemas.microsoft.com/office/drawing/2014/main" id="{52DD47C8-D1A4-4ACA-9CCB-DC97250566D6}"/>
              </a:ext>
            </a:extLst>
          </p:cNvPr>
          <p:cNvSpPr>
            <a:spLocks noGrp="1"/>
          </p:cNvSpPr>
          <p:nvPr>
            <p:ph type="body" sz="quarter" idx="3"/>
          </p:nvPr>
        </p:nvSpPr>
        <p:spPr>
          <a:xfrm>
            <a:off x="6172200" y="448233"/>
            <a:ext cx="5183188" cy="923367"/>
          </a:xfrm>
        </p:spPr>
        <p:txBody>
          <a:bodyPr>
            <a:normAutofit fontScale="85000" lnSpcReduction="10000"/>
          </a:bodyPr>
          <a:lstStyle/>
          <a:p>
            <a:pPr algn="ctr"/>
            <a:r>
              <a:rPr lang="ru-RU" dirty="0">
                <a:latin typeface="Times New Roman" panose="02020603050405020304" pitchFamily="18" charset="0"/>
                <a:cs typeface="Times New Roman" panose="02020603050405020304" pitchFamily="18" charset="0"/>
              </a:rPr>
              <a:t>Экономическая и биоэнергетическая эффективность применения регуляторов роста при возделывании сорта Снегирь</a:t>
            </a:r>
          </a:p>
        </p:txBody>
      </p:sp>
      <p:graphicFrame>
        <p:nvGraphicFramePr>
          <p:cNvPr id="8" name="Объект 7">
            <a:extLst>
              <a:ext uri="{FF2B5EF4-FFF2-40B4-BE49-F238E27FC236}">
                <a16:creationId xmlns:a16="http://schemas.microsoft.com/office/drawing/2014/main" id="{4023B75A-B2A0-4B43-8FF8-90332C6DCB23}"/>
              </a:ext>
            </a:extLst>
          </p:cNvPr>
          <p:cNvGraphicFramePr>
            <a:graphicFrameLocks noGrp="1"/>
          </p:cNvGraphicFramePr>
          <p:nvPr>
            <p:ph sz="quarter" idx="4"/>
            <p:extLst>
              <p:ext uri="{D42A27DB-BD31-4B8C-83A1-F6EECF244321}">
                <p14:modId xmlns:p14="http://schemas.microsoft.com/office/powerpoint/2010/main" val="130359100"/>
              </p:ext>
            </p:extLst>
          </p:nvPr>
        </p:nvGraphicFramePr>
        <p:xfrm>
          <a:off x="6172200" y="1371599"/>
          <a:ext cx="5670175" cy="4297918"/>
        </p:xfrm>
        <a:graphic>
          <a:graphicData uri="http://schemas.openxmlformats.org/drawingml/2006/table">
            <a:tbl>
              <a:tblPr firstRow="1" firstCol="1" bandRow="1"/>
              <a:tblGrid>
                <a:gridCol w="983209">
                  <a:extLst>
                    <a:ext uri="{9D8B030D-6E8A-4147-A177-3AD203B41FA5}">
                      <a16:colId xmlns:a16="http://schemas.microsoft.com/office/drawing/2014/main" val="1117779068"/>
                    </a:ext>
                  </a:extLst>
                </a:gridCol>
                <a:gridCol w="718978">
                  <a:extLst>
                    <a:ext uri="{9D8B030D-6E8A-4147-A177-3AD203B41FA5}">
                      <a16:colId xmlns:a16="http://schemas.microsoft.com/office/drawing/2014/main" val="2487350551"/>
                    </a:ext>
                  </a:extLst>
                </a:gridCol>
                <a:gridCol w="718978">
                  <a:extLst>
                    <a:ext uri="{9D8B030D-6E8A-4147-A177-3AD203B41FA5}">
                      <a16:colId xmlns:a16="http://schemas.microsoft.com/office/drawing/2014/main" val="313153828"/>
                    </a:ext>
                  </a:extLst>
                </a:gridCol>
                <a:gridCol w="718978">
                  <a:extLst>
                    <a:ext uri="{9D8B030D-6E8A-4147-A177-3AD203B41FA5}">
                      <a16:colId xmlns:a16="http://schemas.microsoft.com/office/drawing/2014/main" val="2704362669"/>
                    </a:ext>
                  </a:extLst>
                </a:gridCol>
                <a:gridCol w="590832">
                  <a:extLst>
                    <a:ext uri="{9D8B030D-6E8A-4147-A177-3AD203B41FA5}">
                      <a16:colId xmlns:a16="http://schemas.microsoft.com/office/drawing/2014/main" val="405625493"/>
                    </a:ext>
                  </a:extLst>
                </a:gridCol>
                <a:gridCol w="770010">
                  <a:extLst>
                    <a:ext uri="{9D8B030D-6E8A-4147-A177-3AD203B41FA5}">
                      <a16:colId xmlns:a16="http://schemas.microsoft.com/office/drawing/2014/main" val="3422692083"/>
                    </a:ext>
                  </a:extLst>
                </a:gridCol>
                <a:gridCol w="658203">
                  <a:extLst>
                    <a:ext uri="{9D8B030D-6E8A-4147-A177-3AD203B41FA5}">
                      <a16:colId xmlns:a16="http://schemas.microsoft.com/office/drawing/2014/main" val="405689545"/>
                    </a:ext>
                  </a:extLst>
                </a:gridCol>
                <a:gridCol w="510987">
                  <a:extLst>
                    <a:ext uri="{9D8B030D-6E8A-4147-A177-3AD203B41FA5}">
                      <a16:colId xmlns:a16="http://schemas.microsoft.com/office/drawing/2014/main" val="2193438754"/>
                    </a:ext>
                  </a:extLst>
                </a:gridCol>
              </a:tblGrid>
              <a:tr h="2384613">
                <a:tc>
                  <a:txBody>
                    <a:bodyPr/>
                    <a:lstStyle/>
                    <a:p>
                      <a:pPr marL="0" algn="ctr" defTabSz="914400" rtl="0" eaLnBrk="1" latinLnBrk="0" hangingPunct="1">
                        <a:lnSpc>
                          <a:spcPct val="107000"/>
                        </a:lnSpc>
                        <a:spcAft>
                          <a:spcPts val="800"/>
                        </a:spcAft>
                      </a:pPr>
                      <a:endPar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algn="ctr" defTabSz="914400" rtl="0" eaLnBrk="1" latinLnBrk="0" hangingPunct="1">
                        <a:lnSpc>
                          <a:spcPct val="107000"/>
                        </a:lnSpc>
                        <a:spcAft>
                          <a:spcPts val="800"/>
                        </a:spcAft>
                      </a:pPr>
                      <a:endPar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algn="ctr" defTabSz="914400" rtl="0" eaLnBrk="1" latinLnBrk="0" hangingPunct="1">
                        <a:lnSpc>
                          <a:spcPct val="107000"/>
                        </a:lnSpc>
                        <a:spcAft>
                          <a:spcPts val="800"/>
                        </a:spcAft>
                      </a:pPr>
                      <a:endPar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algn="ctr" defTabSz="914400" rtl="0" eaLnBrk="1" latinLnBrk="0" hangingPunct="1">
                        <a:lnSpc>
                          <a:spcPct val="107000"/>
                        </a:lnSpc>
                        <a:spcAft>
                          <a:spcPts val="800"/>
                        </a:spcAft>
                      </a:pPr>
                      <a:endPar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algn="ctr" defTabSz="914400" rtl="0" eaLnBrk="1" latinLnBrk="0" hangingPunct="1">
                        <a:lnSpc>
                          <a:spcPct val="107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Сорт</a:t>
                      </a:r>
                    </a:p>
                    <a:p>
                      <a:pPr marL="0" algn="ctr" defTabSz="914400" rtl="0" eaLnBrk="1" latinLnBrk="0" hangingPunct="1">
                        <a:lnSpc>
                          <a:spcPct val="107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algn="ctr" defTabSz="914400" rtl="0" eaLnBrk="1" latinLnBrk="0" hangingPunct="1">
                        <a:lnSpc>
                          <a:spcPct val="107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33803" marR="33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50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Урожайность,</a:t>
                      </a:r>
                    </a:p>
                    <a:p>
                      <a:pPr marL="0" algn="ctr" defTabSz="914400" rtl="0" eaLnBrk="1" latinLnBrk="0" hangingPunct="1">
                        <a:lnSpc>
                          <a:spcPct val="150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т/га, с учетом товарности</a:t>
                      </a:r>
                    </a:p>
                  </a:txBody>
                  <a:tcPr marL="33803" marR="33803"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50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Стоимость продукции</a:t>
                      </a:r>
                    </a:p>
                    <a:p>
                      <a:pPr marL="0" algn="ctr" defTabSz="914400" rtl="0" eaLnBrk="1" latinLnBrk="0" hangingPunct="1">
                        <a:lnSpc>
                          <a:spcPct val="150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 1 га, тыс. руб.</a:t>
                      </a:r>
                    </a:p>
                  </a:txBody>
                  <a:tcPr marL="33803" marR="33803"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50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Условно-чистый доход</a:t>
                      </a:r>
                    </a:p>
                    <a:p>
                      <a:pPr marL="0" algn="ctr" defTabSz="914400" rtl="0" eaLnBrk="1" latinLnBrk="0" hangingPunct="1">
                        <a:lnSpc>
                          <a:spcPct val="150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 1 га, тыс. руб.</a:t>
                      </a:r>
                    </a:p>
                  </a:txBody>
                  <a:tcPr marL="33803" marR="33803"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50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Уровень рентабельности,</a:t>
                      </a:r>
                    </a:p>
                    <a:p>
                      <a:pPr marL="0" algn="ctr" defTabSz="914400" rtl="0" eaLnBrk="1" latinLnBrk="0" hangingPunct="1">
                        <a:lnSpc>
                          <a:spcPct val="150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33803" marR="33803"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50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Получено энергии</a:t>
                      </a:r>
                    </a:p>
                    <a:p>
                      <a:pPr marL="0" algn="ctr" defTabSz="914400" rtl="0" eaLnBrk="1" latinLnBrk="0" hangingPunct="1">
                        <a:lnSpc>
                          <a:spcPct val="150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 урожаем, ГДж/га</a:t>
                      </a:r>
                    </a:p>
                  </a:txBody>
                  <a:tcPr marL="33803" marR="33803"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50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Условный энергетический эффект, ГДж/га</a:t>
                      </a:r>
                    </a:p>
                  </a:txBody>
                  <a:tcPr marL="33803" marR="33803"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50000"/>
                        </a:lnSpc>
                        <a:spcAft>
                          <a:spcPts val="800"/>
                        </a:spcAft>
                      </a:pPr>
                      <a:r>
                        <a:rPr lang="ru-RU" sz="11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Кээ</a:t>
                      </a:r>
                      <a:endPar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803" marR="3380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7156846"/>
                  </a:ext>
                </a:extLst>
              </a:tr>
              <a:tr h="382661">
                <a:tc>
                  <a:txBody>
                    <a:bodyPr/>
                    <a:lstStyle/>
                    <a:p>
                      <a:pPr marL="0" algn="ctr" defTabSz="914400" rtl="0" eaLnBrk="1" latinLnBrk="0" hangingPunct="1">
                        <a:lnSpc>
                          <a:spcPct val="107000"/>
                        </a:lnSpc>
                        <a:spcAft>
                          <a:spcPts val="800"/>
                        </a:spcAft>
                      </a:pPr>
                      <a:r>
                        <a:rPr lang="en-US" sz="11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Контроль</a:t>
                      </a:r>
                      <a:endPar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803" marR="33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27,5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495,0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321,8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191,5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100,7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12,8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1,15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1852143"/>
                  </a:ext>
                </a:extLst>
              </a:tr>
              <a:tr h="382661">
                <a:tc>
                  <a:txBody>
                    <a:bodyPr/>
                    <a:lstStyle/>
                    <a:p>
                      <a:pPr marL="0" algn="ctr" defTabSz="914400" rtl="0" eaLnBrk="1" latinLnBrk="0" hangingPunct="1">
                        <a:lnSpc>
                          <a:spcPct val="107000"/>
                        </a:lnSpc>
                        <a:spcAft>
                          <a:spcPts val="800"/>
                        </a:spcAft>
                      </a:pPr>
                      <a:r>
                        <a:rPr lang="en-US"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Зеребра </a:t>
                      </a:r>
                      <a:r>
                        <a:rPr lang="en-US" sz="11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Агро</a:t>
                      </a:r>
                      <a:endPar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803" marR="33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31,2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561,1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364,7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217,1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114,1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26,2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940490"/>
                  </a:ext>
                </a:extLst>
              </a:tr>
              <a:tr h="382661">
                <a:tc>
                  <a:txBody>
                    <a:bodyPr/>
                    <a:lstStyle/>
                    <a:p>
                      <a:pPr marL="0" algn="ctr" defTabSz="914400" rtl="0" eaLnBrk="1" latinLnBrk="0" hangingPunct="1">
                        <a:lnSpc>
                          <a:spcPct val="107000"/>
                        </a:lnSpc>
                        <a:spcAft>
                          <a:spcPts val="800"/>
                        </a:spcAft>
                      </a:pPr>
                      <a:r>
                        <a:rPr lang="en-US"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Эпин-Экстра</a:t>
                      </a:r>
                      <a:endPar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803" marR="33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28,5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512,5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333,1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198,3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104,2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1,19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0837"/>
                  </a:ext>
                </a:extLst>
              </a:tr>
              <a:tr h="382661">
                <a:tc>
                  <a:txBody>
                    <a:bodyPr/>
                    <a:lstStyle/>
                    <a:p>
                      <a:pPr marL="0" algn="ctr" defTabSz="914400" rtl="0" eaLnBrk="1" latinLnBrk="0" hangingPunct="1">
                        <a:lnSpc>
                          <a:spcPct val="107000"/>
                        </a:lnSpc>
                        <a:spcAft>
                          <a:spcPts val="800"/>
                        </a:spcAft>
                      </a:pPr>
                      <a:r>
                        <a:rPr lang="en-US"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Cavita </a:t>
                      </a:r>
                      <a:r>
                        <a:rPr lang="en-US" sz="11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biocomplex</a:t>
                      </a:r>
                      <a:endPar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803" marR="33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30,3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546,1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355,0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211,3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111,0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23,1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1,26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2223968"/>
                  </a:ext>
                </a:extLst>
              </a:tr>
              <a:tr h="382661">
                <a:tc>
                  <a:txBody>
                    <a:bodyPr/>
                    <a:lstStyle/>
                    <a:p>
                      <a:pPr marL="0" algn="ctr" defTabSz="914400" rtl="0" eaLnBrk="1" latinLnBrk="0" hangingPunct="1">
                        <a:lnSpc>
                          <a:spcPct val="107000"/>
                        </a:lnSpc>
                        <a:spcAft>
                          <a:spcPts val="800"/>
                        </a:spcAft>
                      </a:pPr>
                      <a:r>
                        <a:rPr lang="en-US"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ЭкоТеррин</a:t>
                      </a:r>
                      <a:endPar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803" marR="33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28,6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514,8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334,6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a:effectLst/>
                          <a:latin typeface="Times New Roman" panose="02020603050405020304" pitchFamily="18" charset="0"/>
                          <a:ea typeface="Calibri" panose="020F0502020204030204" pitchFamily="34" charset="0"/>
                          <a:cs typeface="Times New Roman" panose="02020603050405020304" pitchFamily="18" charset="0"/>
                        </a:rPr>
                        <a:t>199,2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104,7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16,8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1,19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9727743"/>
                  </a:ext>
                </a:extLst>
              </a:tr>
            </a:tbl>
          </a:graphicData>
        </a:graphic>
      </p:graphicFrame>
      <p:sp>
        <p:nvSpPr>
          <p:cNvPr id="9" name="TextBox 8">
            <a:extLst>
              <a:ext uri="{FF2B5EF4-FFF2-40B4-BE49-F238E27FC236}">
                <a16:creationId xmlns:a16="http://schemas.microsoft.com/office/drawing/2014/main" id="{4D9DB844-8BCC-4116-9BE0-2FF8A1F9C262}"/>
              </a:ext>
            </a:extLst>
          </p:cNvPr>
          <p:cNvSpPr txBox="1"/>
          <p:nvPr/>
        </p:nvSpPr>
        <p:spPr>
          <a:xfrm>
            <a:off x="11353800" y="41959"/>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37</a:t>
            </a:r>
          </a:p>
        </p:txBody>
      </p:sp>
    </p:spTree>
    <p:extLst>
      <p:ext uri="{BB962C8B-B14F-4D97-AF65-F5344CB8AC3E}">
        <p14:creationId xmlns:p14="http://schemas.microsoft.com/office/powerpoint/2010/main" val="2335958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A976D5E-3674-4D3A-93C6-7C8C589C1617}"/>
              </a:ext>
            </a:extLst>
          </p:cNvPr>
          <p:cNvSpPr>
            <a:spLocks noGrp="1"/>
          </p:cNvSpPr>
          <p:nvPr>
            <p:ph type="body" idx="1"/>
          </p:nvPr>
        </p:nvSpPr>
        <p:spPr>
          <a:xfrm>
            <a:off x="839788" y="313765"/>
            <a:ext cx="5157787" cy="1165411"/>
          </a:xfrm>
        </p:spPr>
        <p:txBody>
          <a:bodyPr>
            <a:normAutofit fontScale="92500" lnSpcReduction="10000"/>
          </a:bodyPr>
          <a:lstStyle/>
          <a:p>
            <a:pPr algn="ctr"/>
            <a:r>
              <a:rPr lang="ru-RU" dirty="0">
                <a:latin typeface="Times New Roman" panose="02020603050405020304" pitchFamily="18" charset="0"/>
                <a:cs typeface="Times New Roman" panose="02020603050405020304" pitchFamily="18" charset="0"/>
              </a:rPr>
              <a:t>Экономическая и биоэнергетическая эффективность применения регуляторов роста при возделывании сорта Красавчик</a:t>
            </a:r>
          </a:p>
        </p:txBody>
      </p:sp>
      <p:graphicFrame>
        <p:nvGraphicFramePr>
          <p:cNvPr id="7" name="Объект 6">
            <a:extLst>
              <a:ext uri="{FF2B5EF4-FFF2-40B4-BE49-F238E27FC236}">
                <a16:creationId xmlns:a16="http://schemas.microsoft.com/office/drawing/2014/main" id="{295AC21D-6643-481C-8F43-2556067630EB}"/>
              </a:ext>
            </a:extLst>
          </p:cNvPr>
          <p:cNvGraphicFramePr>
            <a:graphicFrameLocks noGrp="1"/>
          </p:cNvGraphicFramePr>
          <p:nvPr>
            <p:ph sz="half" idx="2"/>
            <p:extLst>
              <p:ext uri="{D42A27DB-BD31-4B8C-83A1-F6EECF244321}">
                <p14:modId xmlns:p14="http://schemas.microsoft.com/office/powerpoint/2010/main" val="2261440384"/>
              </p:ext>
            </p:extLst>
          </p:nvPr>
        </p:nvGraphicFramePr>
        <p:xfrm>
          <a:off x="502024" y="1873624"/>
          <a:ext cx="5495554" cy="4045702"/>
        </p:xfrm>
        <a:graphic>
          <a:graphicData uri="http://schemas.openxmlformats.org/drawingml/2006/table">
            <a:tbl>
              <a:tblPr firstRow="1" firstCol="1" bandRow="1"/>
              <a:tblGrid>
                <a:gridCol w="954219">
                  <a:extLst>
                    <a:ext uri="{9D8B030D-6E8A-4147-A177-3AD203B41FA5}">
                      <a16:colId xmlns:a16="http://schemas.microsoft.com/office/drawing/2014/main" val="3253329950"/>
                    </a:ext>
                  </a:extLst>
                </a:gridCol>
                <a:gridCol w="698075">
                  <a:extLst>
                    <a:ext uri="{9D8B030D-6E8A-4147-A177-3AD203B41FA5}">
                      <a16:colId xmlns:a16="http://schemas.microsoft.com/office/drawing/2014/main" val="3013012942"/>
                    </a:ext>
                  </a:extLst>
                </a:gridCol>
                <a:gridCol w="699174">
                  <a:extLst>
                    <a:ext uri="{9D8B030D-6E8A-4147-A177-3AD203B41FA5}">
                      <a16:colId xmlns:a16="http://schemas.microsoft.com/office/drawing/2014/main" val="4111107705"/>
                    </a:ext>
                  </a:extLst>
                </a:gridCol>
                <a:gridCol w="698075">
                  <a:extLst>
                    <a:ext uri="{9D8B030D-6E8A-4147-A177-3AD203B41FA5}">
                      <a16:colId xmlns:a16="http://schemas.microsoft.com/office/drawing/2014/main" val="237796143"/>
                    </a:ext>
                  </a:extLst>
                </a:gridCol>
                <a:gridCol w="698075">
                  <a:extLst>
                    <a:ext uri="{9D8B030D-6E8A-4147-A177-3AD203B41FA5}">
                      <a16:colId xmlns:a16="http://schemas.microsoft.com/office/drawing/2014/main" val="535231645"/>
                    </a:ext>
                  </a:extLst>
                </a:gridCol>
                <a:gridCol w="746446">
                  <a:extLst>
                    <a:ext uri="{9D8B030D-6E8A-4147-A177-3AD203B41FA5}">
                      <a16:colId xmlns:a16="http://schemas.microsoft.com/office/drawing/2014/main" val="760476051"/>
                    </a:ext>
                  </a:extLst>
                </a:gridCol>
                <a:gridCol w="563957">
                  <a:extLst>
                    <a:ext uri="{9D8B030D-6E8A-4147-A177-3AD203B41FA5}">
                      <a16:colId xmlns:a16="http://schemas.microsoft.com/office/drawing/2014/main" val="1344654320"/>
                    </a:ext>
                  </a:extLst>
                </a:gridCol>
                <a:gridCol w="437533">
                  <a:extLst>
                    <a:ext uri="{9D8B030D-6E8A-4147-A177-3AD203B41FA5}">
                      <a16:colId xmlns:a16="http://schemas.microsoft.com/office/drawing/2014/main" val="3990783592"/>
                    </a:ext>
                  </a:extLst>
                </a:gridCol>
              </a:tblGrid>
              <a:tr h="2378153">
                <a:tc>
                  <a:txBody>
                    <a:bodyPr/>
                    <a:lstStyle/>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Сорт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Урожайность,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т/га, с учетом товарности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Стоимость продукции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 1 га, тыс. руб.</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Условно-чистый доход</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 1 га, тыс. руб.</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Уровень рентабельности,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Получено энергии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с урожаем, ГДж/га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Условный энергетический эффект, ГДж/га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100" dirty="0" err="1">
                          <a:effectLst/>
                          <a:latin typeface="Times New Roman" panose="02020603050405020304" pitchFamily="18" charset="0"/>
                          <a:ea typeface="Calibri" panose="020F0502020204030204" pitchFamily="34" charset="0"/>
                          <a:cs typeface="Times New Roman" panose="02020603050405020304" pitchFamily="18" charset="0"/>
                        </a:rPr>
                        <a:t>Кээ</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3632752"/>
                  </a:ext>
                </a:extLst>
              </a:tr>
              <a:tr h="329400">
                <a:tc>
                  <a:txBody>
                    <a:bodyPr/>
                    <a:lstStyle/>
                    <a:p>
                      <a:pPr>
                        <a:lnSpc>
                          <a:spcPct val="107000"/>
                        </a:lnSpc>
                        <a:spcAft>
                          <a:spcPts val="800"/>
                        </a:spcAft>
                      </a:pPr>
                      <a:r>
                        <a:rPr lang="en-US" sz="1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Контроль</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27,91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502,38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326,5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194,4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9033898"/>
                  </a:ext>
                </a:extLst>
              </a:tr>
              <a:tr h="329400">
                <a:tc>
                  <a:txBody>
                    <a:bodyPr/>
                    <a:lstStyle/>
                    <a:p>
                      <a:pPr>
                        <a:lnSpc>
                          <a:spcPct val="107000"/>
                        </a:lnSpc>
                        <a:spcAft>
                          <a:spcPts val="800"/>
                        </a:spcAft>
                      </a:pP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Зеребра </a:t>
                      </a:r>
                      <a:r>
                        <a:rPr lang="en-US" sz="1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Агро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31,03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558,54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363,1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216,1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113,6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25,7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548635"/>
                  </a:ext>
                </a:extLst>
              </a:tr>
              <a:tr h="329400">
                <a:tc>
                  <a:txBody>
                    <a:bodyPr/>
                    <a:lstStyle/>
                    <a:p>
                      <a:pPr>
                        <a:lnSpc>
                          <a:spcPct val="107000"/>
                        </a:lnSpc>
                        <a:spcAft>
                          <a:spcPts val="800"/>
                        </a:spcAft>
                      </a:pP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Эпин-Экстра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30,83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554,94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360,7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214,7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112,8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3469396"/>
                  </a:ext>
                </a:extLst>
              </a:tr>
              <a:tr h="329400">
                <a:tc>
                  <a:txBody>
                    <a:bodyPr/>
                    <a:lstStyle/>
                    <a:p>
                      <a:pPr>
                        <a:lnSpc>
                          <a:spcPct val="107000"/>
                        </a:lnSpc>
                        <a:spcAft>
                          <a:spcPts val="800"/>
                        </a:spcAft>
                      </a:pP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Cavita </a:t>
                      </a:r>
                      <a:r>
                        <a:rPr lang="en-US" sz="1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biocomplex</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29,18</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525,24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341,4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106,8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7137027"/>
                  </a:ext>
                </a:extLst>
              </a:tr>
              <a:tr h="329400">
                <a:tc>
                  <a:txBody>
                    <a:bodyPr/>
                    <a:lstStyle/>
                    <a:p>
                      <a:pPr>
                        <a:lnSpc>
                          <a:spcPct val="107000"/>
                        </a:lnSpc>
                        <a:spcAft>
                          <a:spcPts val="800"/>
                        </a:spcAft>
                      </a:pP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ЭкоТеррин</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32,69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588,42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382,5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227,7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119,6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638" marR="336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7792492"/>
                  </a:ext>
                </a:extLst>
              </a:tr>
            </a:tbl>
          </a:graphicData>
        </a:graphic>
      </p:graphicFrame>
      <p:sp>
        <p:nvSpPr>
          <p:cNvPr id="5" name="Текст 4">
            <a:extLst>
              <a:ext uri="{FF2B5EF4-FFF2-40B4-BE49-F238E27FC236}">
                <a16:creationId xmlns:a16="http://schemas.microsoft.com/office/drawing/2014/main" id="{5562E567-98B3-4507-AE61-D9378E6555B9}"/>
              </a:ext>
            </a:extLst>
          </p:cNvPr>
          <p:cNvSpPr>
            <a:spLocks noGrp="1"/>
          </p:cNvSpPr>
          <p:nvPr>
            <p:ph type="body" sz="quarter" idx="3"/>
          </p:nvPr>
        </p:nvSpPr>
        <p:spPr>
          <a:xfrm>
            <a:off x="6172200" y="735107"/>
            <a:ext cx="5183188" cy="744070"/>
          </a:xfrm>
        </p:spPr>
        <p:txBody>
          <a:bodyPr>
            <a:normAutofit fontScale="85000" lnSpcReduction="20000"/>
          </a:bodyPr>
          <a:lstStyle/>
          <a:p>
            <a:pPr algn="ctr"/>
            <a:r>
              <a:rPr lang="ru-RU" dirty="0">
                <a:latin typeface="Times New Roman" panose="02020603050405020304" pitchFamily="18" charset="0"/>
                <a:cs typeface="Times New Roman" panose="02020603050405020304" pitchFamily="18" charset="0"/>
              </a:rPr>
              <a:t>Экономическая и биоэнергетическая эффективность применения регуляторов роста при возделывании сорта Кумач</a:t>
            </a:r>
          </a:p>
        </p:txBody>
      </p:sp>
      <p:graphicFrame>
        <p:nvGraphicFramePr>
          <p:cNvPr id="8" name="Объект 7">
            <a:extLst>
              <a:ext uri="{FF2B5EF4-FFF2-40B4-BE49-F238E27FC236}">
                <a16:creationId xmlns:a16="http://schemas.microsoft.com/office/drawing/2014/main" id="{A88BEFBF-7A99-4344-97AD-FBFB72B9F160}"/>
              </a:ext>
            </a:extLst>
          </p:cNvPr>
          <p:cNvGraphicFramePr>
            <a:graphicFrameLocks noGrp="1"/>
          </p:cNvGraphicFramePr>
          <p:nvPr>
            <p:ph sz="quarter" idx="4"/>
            <p:extLst>
              <p:ext uri="{D42A27DB-BD31-4B8C-83A1-F6EECF244321}">
                <p14:modId xmlns:p14="http://schemas.microsoft.com/office/powerpoint/2010/main" val="232376468"/>
              </p:ext>
            </p:extLst>
          </p:nvPr>
        </p:nvGraphicFramePr>
        <p:xfrm>
          <a:off x="6172200" y="1873624"/>
          <a:ext cx="5589492" cy="4068002"/>
        </p:xfrm>
        <a:graphic>
          <a:graphicData uri="http://schemas.openxmlformats.org/drawingml/2006/table">
            <a:tbl>
              <a:tblPr firstRow="1" firstCol="1" bandRow="1"/>
              <a:tblGrid>
                <a:gridCol w="970530">
                  <a:extLst>
                    <a:ext uri="{9D8B030D-6E8A-4147-A177-3AD203B41FA5}">
                      <a16:colId xmlns:a16="http://schemas.microsoft.com/office/drawing/2014/main" val="3394736294"/>
                    </a:ext>
                  </a:extLst>
                </a:gridCol>
                <a:gridCol w="710007">
                  <a:extLst>
                    <a:ext uri="{9D8B030D-6E8A-4147-A177-3AD203B41FA5}">
                      <a16:colId xmlns:a16="http://schemas.microsoft.com/office/drawing/2014/main" val="2712387880"/>
                    </a:ext>
                  </a:extLst>
                </a:gridCol>
                <a:gridCol w="711126">
                  <a:extLst>
                    <a:ext uri="{9D8B030D-6E8A-4147-A177-3AD203B41FA5}">
                      <a16:colId xmlns:a16="http://schemas.microsoft.com/office/drawing/2014/main" val="4023338543"/>
                    </a:ext>
                  </a:extLst>
                </a:gridCol>
                <a:gridCol w="710007">
                  <a:extLst>
                    <a:ext uri="{9D8B030D-6E8A-4147-A177-3AD203B41FA5}">
                      <a16:colId xmlns:a16="http://schemas.microsoft.com/office/drawing/2014/main" val="1574475302"/>
                    </a:ext>
                  </a:extLst>
                </a:gridCol>
                <a:gridCol w="710007">
                  <a:extLst>
                    <a:ext uri="{9D8B030D-6E8A-4147-A177-3AD203B41FA5}">
                      <a16:colId xmlns:a16="http://schemas.microsoft.com/office/drawing/2014/main" val="4141836555"/>
                    </a:ext>
                  </a:extLst>
                </a:gridCol>
                <a:gridCol w="759206">
                  <a:extLst>
                    <a:ext uri="{9D8B030D-6E8A-4147-A177-3AD203B41FA5}">
                      <a16:colId xmlns:a16="http://schemas.microsoft.com/office/drawing/2014/main" val="4097825650"/>
                    </a:ext>
                  </a:extLst>
                </a:gridCol>
                <a:gridCol w="573597">
                  <a:extLst>
                    <a:ext uri="{9D8B030D-6E8A-4147-A177-3AD203B41FA5}">
                      <a16:colId xmlns:a16="http://schemas.microsoft.com/office/drawing/2014/main" val="3019339346"/>
                    </a:ext>
                  </a:extLst>
                </a:gridCol>
                <a:gridCol w="445012">
                  <a:extLst>
                    <a:ext uri="{9D8B030D-6E8A-4147-A177-3AD203B41FA5}">
                      <a16:colId xmlns:a16="http://schemas.microsoft.com/office/drawing/2014/main" val="1724327026"/>
                    </a:ext>
                  </a:extLst>
                </a:gridCol>
              </a:tblGrid>
              <a:tr h="2505856">
                <a:tc>
                  <a:txBody>
                    <a:bodyPr/>
                    <a:lstStyle/>
                    <a:p>
                      <a:pPr marL="0" algn="ctr" defTabSz="914400" rtl="0" eaLnBrk="1" latinLnBrk="0" hangingPunct="1">
                        <a:lnSpc>
                          <a:spcPct val="107000"/>
                        </a:lnSpc>
                        <a:spcAft>
                          <a:spcPts val="800"/>
                        </a:spcAft>
                      </a:pPr>
                      <a:r>
                        <a:rPr lang="ru-RU"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Сорт</a:t>
                      </a:r>
                    </a:p>
                    <a:p>
                      <a:pPr marL="0" algn="l" defTabSz="914400" rtl="0" eaLnBrk="1" latinLnBrk="0" hangingPunct="1">
                        <a:lnSpc>
                          <a:spcPct val="107000"/>
                        </a:lnSpc>
                        <a:spcAft>
                          <a:spcPts val="800"/>
                        </a:spcAft>
                      </a:pPr>
                      <a:r>
                        <a:rPr lang="ru-RU"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algn="l" defTabSz="914400" rtl="0" eaLnBrk="1" latinLnBrk="0" hangingPunct="1">
                        <a:lnSpc>
                          <a:spcPct val="107000"/>
                        </a:lnSpc>
                        <a:spcAft>
                          <a:spcPts val="800"/>
                        </a:spcAft>
                      </a:pPr>
                      <a:r>
                        <a:rPr lang="ru-RU"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33803" marR="338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Урожайность,</a:t>
                      </a:r>
                    </a:p>
                    <a:p>
                      <a:pPr marL="0" algn="ctr" defTabSz="914400" rtl="0" eaLnBrk="1" latinLnBrk="0" hangingPunct="1">
                        <a:lnSpc>
                          <a:spcPct val="107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т/га, с учетом товарности</a:t>
                      </a:r>
                    </a:p>
                  </a:txBody>
                  <a:tcPr marL="33803" marR="3380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Стоимость продукции</a:t>
                      </a:r>
                    </a:p>
                    <a:p>
                      <a:pPr marL="0" algn="ctr" defTabSz="914400" rtl="0" eaLnBrk="1" latinLnBrk="0" hangingPunct="1">
                        <a:lnSpc>
                          <a:spcPct val="107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 1 га, тыс. руб.</a:t>
                      </a:r>
                    </a:p>
                  </a:txBody>
                  <a:tcPr marL="33803" marR="3380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Условно-чистый доход</a:t>
                      </a:r>
                    </a:p>
                    <a:p>
                      <a:pPr marL="0" algn="ctr" defTabSz="914400" rtl="0" eaLnBrk="1" latinLnBrk="0" hangingPunct="1">
                        <a:lnSpc>
                          <a:spcPct val="107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 1 га, тыс. руб.</a:t>
                      </a:r>
                    </a:p>
                  </a:txBody>
                  <a:tcPr marL="33803" marR="3380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Уровень рентабельности,</a:t>
                      </a:r>
                    </a:p>
                    <a:p>
                      <a:pPr marL="0" algn="ctr" defTabSz="914400" rtl="0" eaLnBrk="1" latinLnBrk="0" hangingPunct="1">
                        <a:lnSpc>
                          <a:spcPct val="107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33803" marR="3380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Получено энергии</a:t>
                      </a:r>
                    </a:p>
                    <a:p>
                      <a:pPr marL="0" algn="ctr" defTabSz="914400" rtl="0" eaLnBrk="1" latinLnBrk="0" hangingPunct="1">
                        <a:lnSpc>
                          <a:spcPct val="107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 урожаем, ГДж/га</a:t>
                      </a:r>
                    </a:p>
                  </a:txBody>
                  <a:tcPr marL="33803" marR="3380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800"/>
                        </a:spcAft>
                      </a:pPr>
                      <a:r>
                        <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Условный энергетический эффект, ГДж/га</a:t>
                      </a:r>
                    </a:p>
                  </a:txBody>
                  <a:tcPr marL="33803" marR="3380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800"/>
                        </a:spcAft>
                      </a:pPr>
                      <a:r>
                        <a:rPr lang="ru-RU" sz="11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Кээ</a:t>
                      </a:r>
                      <a:endParaRPr lang="ru-RU" sz="11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803" marR="3380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9290463"/>
                  </a:ext>
                </a:extLst>
              </a:tr>
              <a:tr h="303859">
                <a:tc>
                  <a:txBody>
                    <a:bodyPr/>
                    <a:lstStyle/>
                    <a:p>
                      <a:pPr marL="0" algn="l" defTabSz="914400" rtl="0" eaLnBrk="1" latinLnBrk="0" hangingPunct="1">
                        <a:lnSpc>
                          <a:spcPct val="107000"/>
                        </a:lnSpc>
                        <a:spcAft>
                          <a:spcPts val="800"/>
                        </a:spcAft>
                      </a:pPr>
                      <a:r>
                        <a:rPr lang="en-US" sz="11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Контроль</a:t>
                      </a:r>
                      <a:endParaRPr lang="ru-RU"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803" marR="33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26,9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484,7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315,1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187,5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98,6</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8703420"/>
                  </a:ext>
                </a:extLst>
              </a:tr>
              <a:tr h="303859">
                <a:tc>
                  <a:txBody>
                    <a:bodyPr/>
                    <a:lstStyle/>
                    <a:p>
                      <a:pPr marL="0" algn="l" defTabSz="914400" rtl="0" eaLnBrk="1" latinLnBrk="0" hangingPunct="1">
                        <a:lnSpc>
                          <a:spcPct val="107000"/>
                        </a:lnSpc>
                        <a:spcAft>
                          <a:spcPts val="800"/>
                        </a:spcAft>
                      </a:pPr>
                      <a:r>
                        <a:rPr lang="en-US"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Зеребра </a:t>
                      </a:r>
                      <a:r>
                        <a:rPr lang="en-US" sz="11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Агро</a:t>
                      </a:r>
                      <a:endParaRPr lang="ru-RU"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803" marR="33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a:t>
                      </a: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561,4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364,9</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217,2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114,2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26,3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3092057"/>
                  </a:ext>
                </a:extLst>
              </a:tr>
              <a:tr h="303859">
                <a:tc>
                  <a:txBody>
                    <a:bodyPr/>
                    <a:lstStyle/>
                    <a:p>
                      <a:pPr marL="0" algn="l" defTabSz="914400" rtl="0" eaLnBrk="1" latinLnBrk="0" hangingPunct="1">
                        <a:lnSpc>
                          <a:spcPct val="107000"/>
                        </a:lnSpc>
                        <a:spcAft>
                          <a:spcPts val="800"/>
                        </a:spcAft>
                      </a:pPr>
                      <a:r>
                        <a:rPr lang="en-US"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Эпин-Экстра</a:t>
                      </a:r>
                      <a:endParaRPr lang="ru-RU"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803" marR="33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a:t>
                      </a: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546,3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355,1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211,4</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111,1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1,27</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4489320"/>
                  </a:ext>
                </a:extLst>
              </a:tr>
              <a:tr h="303859">
                <a:tc>
                  <a:txBody>
                    <a:bodyPr/>
                    <a:lstStyle/>
                    <a:p>
                      <a:pPr marL="0" algn="l" defTabSz="914400" rtl="0" eaLnBrk="1" latinLnBrk="0" hangingPunct="1">
                        <a:lnSpc>
                          <a:spcPct val="107000"/>
                        </a:lnSpc>
                        <a:spcAft>
                          <a:spcPts val="800"/>
                        </a:spcAft>
                      </a:pPr>
                      <a:r>
                        <a:rPr lang="en-US"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Cavita </a:t>
                      </a:r>
                      <a:r>
                        <a:rPr lang="en-US" sz="11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biocomplex</a:t>
                      </a:r>
                      <a:endParaRPr lang="ru-RU"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803" marR="33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a:t>
                      </a: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561,2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364,8</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217,1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114,1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26,2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1,30</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9456732"/>
                  </a:ext>
                </a:extLst>
              </a:tr>
              <a:tr h="303859">
                <a:tc>
                  <a:txBody>
                    <a:bodyPr/>
                    <a:lstStyle/>
                    <a:p>
                      <a:pPr marL="0" algn="l" defTabSz="914400" rtl="0" eaLnBrk="1" latinLnBrk="0" hangingPunct="1">
                        <a:lnSpc>
                          <a:spcPct val="107000"/>
                        </a:lnSpc>
                        <a:spcAft>
                          <a:spcPts val="800"/>
                        </a:spcAft>
                      </a:pPr>
                      <a:r>
                        <a:rPr lang="en-US"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ЭкоТеррин</a:t>
                      </a:r>
                      <a:endParaRPr lang="ru-RU"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803" marR="33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34,1</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614,</a:t>
                      </a:r>
                      <a:r>
                        <a:rPr lang="ru-RU"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399,2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237,6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124,9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3803" marR="3380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0110520"/>
                  </a:ext>
                </a:extLst>
              </a:tr>
            </a:tbl>
          </a:graphicData>
        </a:graphic>
      </p:graphicFrame>
      <p:sp>
        <p:nvSpPr>
          <p:cNvPr id="9" name="TextBox 8">
            <a:extLst>
              <a:ext uri="{FF2B5EF4-FFF2-40B4-BE49-F238E27FC236}">
                <a16:creationId xmlns:a16="http://schemas.microsoft.com/office/drawing/2014/main" id="{CEB78EBE-69EC-4DEB-AB17-409700A113D7}"/>
              </a:ext>
            </a:extLst>
          </p:cNvPr>
          <p:cNvSpPr txBox="1"/>
          <p:nvPr/>
        </p:nvSpPr>
        <p:spPr>
          <a:xfrm>
            <a:off x="11353800" y="41959"/>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38</a:t>
            </a:r>
          </a:p>
        </p:txBody>
      </p:sp>
    </p:spTree>
    <p:extLst>
      <p:ext uri="{BB962C8B-B14F-4D97-AF65-F5344CB8AC3E}">
        <p14:creationId xmlns:p14="http://schemas.microsoft.com/office/powerpoint/2010/main" val="631331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CB2B7F-FF4E-4E18-8576-C48559045D48}"/>
              </a:ext>
            </a:extLst>
          </p:cNvPr>
          <p:cNvSpPr>
            <a:spLocks noGrp="1"/>
          </p:cNvSpPr>
          <p:nvPr>
            <p:ph type="title"/>
          </p:nvPr>
        </p:nvSpPr>
        <p:spPr>
          <a:xfrm>
            <a:off x="838200" y="134472"/>
            <a:ext cx="10515600" cy="546566"/>
          </a:xfrm>
        </p:spPr>
        <p:txBody>
          <a:bodyPr>
            <a:normAutofit/>
          </a:bodyPr>
          <a:lstStyle/>
          <a:p>
            <a:pPr algn="ctr"/>
            <a:r>
              <a:rPr lang="ru-RU" sz="3200" b="1" dirty="0">
                <a:latin typeface="Times New Roman" panose="02020603050405020304" pitchFamily="18" charset="0"/>
                <a:cs typeface="Times New Roman" panose="02020603050405020304" pitchFamily="18" charset="0"/>
              </a:rPr>
              <a:t>ЗАКЛЮЧЕНИЕ</a:t>
            </a:r>
          </a:p>
        </p:txBody>
      </p:sp>
      <p:sp>
        <p:nvSpPr>
          <p:cNvPr id="3" name="Объект 2">
            <a:extLst>
              <a:ext uri="{FF2B5EF4-FFF2-40B4-BE49-F238E27FC236}">
                <a16:creationId xmlns:a16="http://schemas.microsoft.com/office/drawing/2014/main" id="{E29AEB82-0933-4E4E-BEFF-B2B468E3494C}"/>
              </a:ext>
            </a:extLst>
          </p:cNvPr>
          <p:cNvSpPr>
            <a:spLocks noGrp="1"/>
          </p:cNvSpPr>
          <p:nvPr>
            <p:ph idx="1"/>
          </p:nvPr>
        </p:nvSpPr>
        <p:spPr>
          <a:xfrm>
            <a:off x="838200" y="896470"/>
            <a:ext cx="10786450" cy="5827057"/>
          </a:xfrm>
        </p:spPr>
        <p:txBody>
          <a:bodyPr>
            <a:normAutofit fontScale="55000" lnSpcReduction="20000"/>
          </a:bodyPr>
          <a:lstStyle/>
          <a:p>
            <a:pPr marL="0" indent="0" algn="just">
              <a:buNone/>
            </a:pPr>
            <a:r>
              <a:rPr lang="ru-RU" sz="2900" dirty="0">
                <a:latin typeface="Times New Roman" panose="02020603050405020304" pitchFamily="18" charset="0"/>
                <a:cs typeface="Times New Roman" panose="02020603050405020304" pitchFamily="18" charset="0"/>
              </a:rPr>
              <a:t>1. Проведенные исследования позволили на основе систематизации сортов по эколого-</a:t>
            </a:r>
            <a:r>
              <a:rPr lang="ru-RU" sz="2900" dirty="0" err="1">
                <a:latin typeface="Times New Roman" panose="02020603050405020304" pitchFamily="18" charset="0"/>
                <a:cs typeface="Times New Roman" panose="02020603050405020304" pitchFamily="18" charset="0"/>
              </a:rPr>
              <a:t>морфлогическим</a:t>
            </a:r>
            <a:r>
              <a:rPr lang="ru-RU" sz="2900" dirty="0">
                <a:latin typeface="Times New Roman" panose="02020603050405020304" pitchFamily="18" charset="0"/>
                <a:cs typeface="Times New Roman" panose="02020603050405020304" pitchFamily="18" charset="0"/>
              </a:rPr>
              <a:t> признакам и </a:t>
            </a:r>
            <a:r>
              <a:rPr lang="ru-RU" sz="2900" dirty="0" err="1">
                <a:latin typeface="Times New Roman" panose="02020603050405020304" pitchFamily="18" charset="0"/>
                <a:cs typeface="Times New Roman" panose="02020603050405020304" pitchFamily="18" charset="0"/>
              </a:rPr>
              <a:t>морфоархитектонике</a:t>
            </a:r>
            <a:r>
              <a:rPr lang="ru-RU" sz="2900" dirty="0">
                <a:latin typeface="Times New Roman" panose="02020603050405020304" pitchFamily="18" charset="0"/>
                <a:cs typeface="Times New Roman" panose="02020603050405020304" pitchFamily="18" charset="0"/>
              </a:rPr>
              <a:t> растений, выявить адаптационные способности сортов к изменяющимся </a:t>
            </a:r>
            <a:r>
              <a:rPr lang="ru-RU" sz="2900" dirty="0" err="1">
                <a:latin typeface="Times New Roman" panose="02020603050405020304" pitchFamily="18" charset="0"/>
                <a:cs typeface="Times New Roman" panose="02020603050405020304" pitchFamily="18" charset="0"/>
              </a:rPr>
              <a:t>услвоиям</a:t>
            </a:r>
            <a:r>
              <a:rPr lang="ru-RU" sz="2900" dirty="0">
                <a:latin typeface="Times New Roman" panose="02020603050405020304" pitchFamily="18" charset="0"/>
                <a:cs typeface="Times New Roman" panose="02020603050405020304" pitchFamily="18" charset="0"/>
              </a:rPr>
              <a:t> тепло- и влагообеспеченности. </a:t>
            </a:r>
          </a:p>
          <a:p>
            <a:pPr marL="0" indent="0" algn="just">
              <a:buNone/>
            </a:pPr>
            <a:r>
              <a:rPr lang="ru-RU" sz="2900" dirty="0">
                <a:latin typeface="Times New Roman" panose="02020603050405020304" pitchFamily="18" charset="0"/>
                <a:cs typeface="Times New Roman" panose="02020603050405020304" pitchFamily="18" charset="0"/>
              </a:rPr>
              <a:t>2. Годы исследований были контрастными по количеству тепла и влаги: в 2018 году, в условиях достаточного увлажнения количество клубней на куст возрастало, наиболее значительно у мезоморфного ветвистого среднеоблиственного сорта Вектор (22,0 штук/растение). В 2019 году (недостаточное увлажнение) статистически достоверно отмечено из всех изучаемых сортов высокое количество клубней (штук/куст) у </a:t>
            </a:r>
            <a:r>
              <a:rPr lang="ru-RU" sz="2900" dirty="0" err="1">
                <a:latin typeface="Times New Roman" panose="02020603050405020304" pitchFamily="18" charset="0"/>
                <a:cs typeface="Times New Roman" panose="02020603050405020304" pitchFamily="18" charset="0"/>
              </a:rPr>
              <a:t>гигроморфного</a:t>
            </a:r>
            <a:r>
              <a:rPr lang="ru-RU" sz="2900" dirty="0">
                <a:latin typeface="Times New Roman" panose="02020603050405020304" pitchFamily="18" charset="0"/>
                <a:cs typeface="Times New Roman" panose="02020603050405020304" pitchFamily="18" charset="0"/>
              </a:rPr>
              <a:t> </a:t>
            </a:r>
            <a:r>
              <a:rPr lang="ru-RU" sz="2900" dirty="0" err="1">
                <a:latin typeface="Times New Roman" panose="02020603050405020304" pitchFamily="18" charset="0"/>
                <a:cs typeface="Times New Roman" panose="02020603050405020304" pitchFamily="18" charset="0"/>
              </a:rPr>
              <a:t>сильнооблиственного</a:t>
            </a:r>
            <a:r>
              <a:rPr lang="ru-RU" sz="2900" dirty="0">
                <a:latin typeface="Times New Roman" panose="02020603050405020304" pitchFamily="18" charset="0"/>
                <a:cs typeface="Times New Roman" panose="02020603050405020304" pitchFamily="18" charset="0"/>
              </a:rPr>
              <a:t> листового сорта Ред </a:t>
            </a:r>
            <a:r>
              <a:rPr lang="ru-RU" sz="2900" dirty="0" err="1">
                <a:latin typeface="Times New Roman" panose="02020603050405020304" pitchFamily="18" charset="0"/>
                <a:cs typeface="Times New Roman" panose="02020603050405020304" pitchFamily="18" charset="0"/>
              </a:rPr>
              <a:t>скарлетт</a:t>
            </a:r>
            <a:r>
              <a:rPr lang="ru-RU" sz="2900" dirty="0">
                <a:latin typeface="Times New Roman" panose="02020603050405020304" pitchFamily="18" charset="0"/>
                <a:cs typeface="Times New Roman" panose="02020603050405020304" pitchFamily="18" charset="0"/>
              </a:rPr>
              <a:t> (14,6 клубней). В условиях сильного переувлажнения (2020г.) - у мезоморфного ветвистого среднеоблиственного сорта Красавчик (19,0 штук/растение).</a:t>
            </a:r>
          </a:p>
          <a:p>
            <a:pPr marL="0" indent="0" algn="just">
              <a:buNone/>
            </a:pPr>
            <a:r>
              <a:rPr lang="ru-RU" sz="2900" dirty="0">
                <a:latin typeface="Times New Roman" panose="02020603050405020304" pitchFamily="18" charset="0"/>
                <a:cs typeface="Times New Roman" panose="02020603050405020304" pitchFamily="18" charset="0"/>
              </a:rPr>
              <a:t>3. Содержание хлорофилла в листьях картофеля определялось условиями возделывания и сортовыми особенностями, наиболее высокие показатели активности фотосинтетического аппарата в течение вегетационного периода были отмечены у </a:t>
            </a:r>
            <a:r>
              <a:rPr lang="ru-RU" sz="2900" dirty="0" err="1">
                <a:latin typeface="Times New Roman" panose="02020603050405020304" pitchFamily="18" charset="0"/>
                <a:cs typeface="Times New Roman" panose="02020603050405020304" pitchFamily="18" charset="0"/>
              </a:rPr>
              <a:t>гигроморфного</a:t>
            </a:r>
            <a:r>
              <a:rPr lang="ru-RU" sz="2900" dirty="0">
                <a:latin typeface="Times New Roman" panose="02020603050405020304" pitchFamily="18" charset="0"/>
                <a:cs typeface="Times New Roman" panose="02020603050405020304" pitchFamily="18" charset="0"/>
              </a:rPr>
              <a:t> </a:t>
            </a:r>
            <a:r>
              <a:rPr lang="ru-RU" sz="2900" dirty="0" err="1">
                <a:latin typeface="Times New Roman" panose="02020603050405020304" pitchFamily="18" charset="0"/>
                <a:cs typeface="Times New Roman" panose="02020603050405020304" pitchFamily="18" charset="0"/>
              </a:rPr>
              <a:t>сильнооблиственного</a:t>
            </a:r>
            <a:r>
              <a:rPr lang="ru-RU" sz="2900" dirty="0">
                <a:latin typeface="Times New Roman" panose="02020603050405020304" pitchFamily="18" charset="0"/>
                <a:cs typeface="Times New Roman" panose="02020603050405020304" pitchFamily="18" charset="0"/>
              </a:rPr>
              <a:t> листового сорта Надежда 0.0304 </a:t>
            </a:r>
            <a:r>
              <a:rPr lang="ru-RU" sz="2900" dirty="0" err="1">
                <a:latin typeface="Times New Roman" panose="02020603050405020304" pitchFamily="18" charset="0"/>
                <a:cs typeface="Times New Roman" panose="02020603050405020304" pitchFamily="18" charset="0"/>
              </a:rPr>
              <a:t>mg</a:t>
            </a:r>
            <a:r>
              <a:rPr lang="ru-RU" sz="2900" dirty="0">
                <a:latin typeface="Times New Roman" panose="02020603050405020304" pitchFamily="18" charset="0"/>
                <a:cs typeface="Times New Roman" panose="02020603050405020304" pitchFamily="18" charset="0"/>
              </a:rPr>
              <a:t>/cm2. </a:t>
            </a:r>
          </a:p>
          <a:p>
            <a:pPr marL="0" indent="0" algn="just">
              <a:buNone/>
            </a:pPr>
            <a:r>
              <a:rPr lang="ru-RU" sz="2900" dirty="0">
                <a:latin typeface="Times New Roman" panose="02020603050405020304" pitchFamily="18" charset="0"/>
                <a:cs typeface="Times New Roman" panose="02020603050405020304" pitchFamily="18" charset="0"/>
              </a:rPr>
              <a:t>4. Среди скороспелых сортов наиболее перспективным для возделывания был </a:t>
            </a:r>
            <a:r>
              <a:rPr lang="ru-RU" sz="2900" dirty="0" err="1">
                <a:latin typeface="Times New Roman" panose="02020603050405020304" pitchFamily="18" charset="0"/>
                <a:cs typeface="Times New Roman" panose="02020603050405020304" pitchFamily="18" charset="0"/>
              </a:rPr>
              <a:t>гигроморфный</a:t>
            </a:r>
            <a:r>
              <a:rPr lang="ru-RU" sz="2900" dirty="0">
                <a:latin typeface="Times New Roman" panose="02020603050405020304" pitchFamily="18" charset="0"/>
                <a:cs typeface="Times New Roman" panose="02020603050405020304" pitchFamily="18" charset="0"/>
              </a:rPr>
              <a:t> сорт Метеор, который отличался высокой товарностью (95,7%), но при этом стоит отметить, что количество стеблей на куст было невысоким – 3,6 штук/куст, при этом продуктивность одного стебля оставила в среднем 3,8 штук клубней/стебель. В процессе роста и развития растения сорта Метеор отличались коротким периодом посадка-всходы, быстрым и интенсивным </a:t>
            </a:r>
            <a:r>
              <a:rPr lang="ru-RU" sz="2900" dirty="0" err="1">
                <a:latin typeface="Times New Roman" panose="02020603050405020304" pitchFamily="18" charset="0"/>
                <a:cs typeface="Times New Roman" panose="02020603050405020304" pitchFamily="18" charset="0"/>
              </a:rPr>
              <a:t>клубнеобразованием</a:t>
            </a:r>
            <a:r>
              <a:rPr lang="ru-RU" sz="2900" dirty="0">
                <a:latin typeface="Times New Roman" panose="02020603050405020304" pitchFamily="18" charset="0"/>
                <a:cs typeface="Times New Roman" panose="02020603050405020304" pitchFamily="18" charset="0"/>
              </a:rPr>
              <a:t>, не смотря на достаточно низкие показатели массы сырой ботвы – 338, 8 г/куст (отношение массы листьев к массе стеблей 1:1).  </a:t>
            </a:r>
          </a:p>
          <a:p>
            <a:pPr marL="0" indent="0" algn="just">
              <a:buNone/>
            </a:pPr>
            <a:r>
              <a:rPr lang="ru-RU" sz="2900" dirty="0">
                <a:latin typeface="Times New Roman" panose="02020603050405020304" pitchFamily="18" charset="0"/>
                <a:cs typeface="Times New Roman" panose="02020603050405020304" pitchFamily="18" charset="0"/>
              </a:rPr>
              <a:t>5. В среднем за три года среднеспелые сорта формировали массу товарных клубней от 554 до 890 г/куст. Наиболее заметно выделялся по этому показателю ксероморфный темно- зеленый - </a:t>
            </a:r>
            <a:r>
              <a:rPr lang="ru-RU" sz="2900" dirty="0" err="1">
                <a:latin typeface="Times New Roman" panose="02020603050405020304" pitchFamily="18" charset="0"/>
                <a:cs typeface="Times New Roman" panose="02020603050405020304" pitchFamily="18" charset="0"/>
              </a:rPr>
              <a:t>антоциановый</a:t>
            </a:r>
            <a:r>
              <a:rPr lang="ru-RU" sz="2900" dirty="0">
                <a:latin typeface="Times New Roman" panose="02020603050405020304" pitchFamily="18" charset="0"/>
                <a:cs typeface="Times New Roman" panose="02020603050405020304" pitchFamily="18" charset="0"/>
              </a:rPr>
              <a:t> стеблевой сорт Кумач (4,6 стеблей/куст) - 892, 2 г/куст, мезоморфный ветвистый среднеоблиственный сорт Красавчик – 885,4 г/куст, </a:t>
            </a:r>
            <a:r>
              <a:rPr lang="ru-RU" sz="2900" dirty="0" err="1">
                <a:latin typeface="Times New Roman" panose="02020603050405020304" pitchFamily="18" charset="0"/>
                <a:cs typeface="Times New Roman" panose="02020603050405020304" pitchFamily="18" charset="0"/>
              </a:rPr>
              <a:t>гигроморфный</a:t>
            </a:r>
            <a:r>
              <a:rPr lang="ru-RU" sz="2900" dirty="0">
                <a:latin typeface="Times New Roman" panose="02020603050405020304" pitchFamily="18" charset="0"/>
                <a:cs typeface="Times New Roman" panose="02020603050405020304" pitchFamily="18" charset="0"/>
              </a:rPr>
              <a:t> </a:t>
            </a:r>
            <a:r>
              <a:rPr lang="ru-RU" sz="2900" dirty="0" err="1">
                <a:latin typeface="Times New Roman" panose="02020603050405020304" pitchFamily="18" charset="0"/>
                <a:cs typeface="Times New Roman" panose="02020603050405020304" pitchFamily="18" charset="0"/>
              </a:rPr>
              <a:t>сильнооблиственный</a:t>
            </a:r>
            <a:r>
              <a:rPr lang="ru-RU" sz="2900" dirty="0">
                <a:latin typeface="Times New Roman" panose="02020603050405020304" pitchFamily="18" charset="0"/>
                <a:cs typeface="Times New Roman" panose="02020603050405020304" pitchFamily="18" charset="0"/>
              </a:rPr>
              <a:t> листовой сорт Надежда (865,9 г/куст) и мезоморфный толстостебельный среднеоблиственный сорт Барин - 848,3 г/куст.</a:t>
            </a:r>
          </a:p>
          <a:p>
            <a:pPr marL="0" indent="0" algn="just">
              <a:buNone/>
            </a:pPr>
            <a:r>
              <a:rPr lang="ru-RU" sz="2900" dirty="0">
                <a:latin typeface="Times New Roman" panose="02020603050405020304" pitchFamily="18" charset="0"/>
                <a:cs typeface="Times New Roman" panose="02020603050405020304" pitchFamily="18" charset="0"/>
              </a:rPr>
              <a:t>6. Качественные характеристики клубней картофеля существенно различались:  наиболее высокое содержание сухого вещества (24,5%) было отмечено у мезоморфного ветвистого среднеоблиственного сорта Утро; наиболее интенсивным </a:t>
            </a:r>
            <a:r>
              <a:rPr lang="ru-RU" sz="2900" dirty="0" err="1">
                <a:latin typeface="Times New Roman" panose="02020603050405020304" pitchFamily="18" charset="0"/>
                <a:cs typeface="Times New Roman" panose="02020603050405020304" pitchFamily="18" charset="0"/>
              </a:rPr>
              <a:t>нитратонакоплением</a:t>
            </a:r>
            <a:r>
              <a:rPr lang="ru-RU" sz="2900" dirty="0">
                <a:latin typeface="Times New Roman" panose="02020603050405020304" pitchFamily="18" charset="0"/>
                <a:cs typeface="Times New Roman" panose="02020603050405020304" pitchFamily="18" charset="0"/>
              </a:rPr>
              <a:t> отличался мезоморфный толстостебельный </a:t>
            </a:r>
            <a:r>
              <a:rPr lang="ru-RU" sz="2900" dirty="0" err="1">
                <a:latin typeface="Times New Roman" panose="02020603050405020304" pitchFamily="18" charset="0"/>
                <a:cs typeface="Times New Roman" panose="02020603050405020304" pitchFamily="18" charset="0"/>
              </a:rPr>
              <a:t>мелкодольчатый</a:t>
            </a:r>
            <a:r>
              <a:rPr lang="ru-RU" sz="2900" dirty="0">
                <a:latin typeface="Times New Roman" panose="02020603050405020304" pitchFamily="18" charset="0"/>
                <a:cs typeface="Times New Roman" panose="02020603050405020304" pitchFamily="18" charset="0"/>
              </a:rPr>
              <a:t> сорт Жуковский ранний (131 мг/кг), при этом самые низкие показатели содержания нитратов в среднем за годы исследований отмечены у ксероморфного темно-зеленого-</a:t>
            </a:r>
            <a:r>
              <a:rPr lang="ru-RU" sz="2900" dirty="0" err="1">
                <a:latin typeface="Times New Roman" panose="02020603050405020304" pitchFamily="18" charset="0"/>
                <a:cs typeface="Times New Roman" panose="02020603050405020304" pitchFamily="18" charset="0"/>
              </a:rPr>
              <a:t>антоцианового</a:t>
            </a:r>
            <a:r>
              <a:rPr lang="ru-RU" sz="2900" dirty="0">
                <a:latin typeface="Times New Roman" panose="02020603050405020304" pitchFamily="18" charset="0"/>
                <a:cs typeface="Times New Roman" panose="02020603050405020304" pitchFamily="18" charset="0"/>
              </a:rPr>
              <a:t> стеблевого сорта Северное сияние (60 мг/кг).</a:t>
            </a:r>
          </a:p>
          <a:p>
            <a:pPr marL="0" indent="0" algn="just">
              <a:buNone/>
            </a:pPr>
            <a:endParaRPr lang="ru-RU"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9383300-8126-4409-84D1-5984D3D50270}"/>
              </a:ext>
            </a:extLst>
          </p:cNvPr>
          <p:cNvSpPr txBox="1"/>
          <p:nvPr/>
        </p:nvSpPr>
        <p:spPr>
          <a:xfrm>
            <a:off x="11166611" y="134472"/>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39</a:t>
            </a:r>
          </a:p>
        </p:txBody>
      </p:sp>
    </p:spTree>
    <p:extLst>
      <p:ext uri="{BB962C8B-B14F-4D97-AF65-F5344CB8AC3E}">
        <p14:creationId xmlns:p14="http://schemas.microsoft.com/office/powerpoint/2010/main" val="3744317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580790-B624-429F-8774-955D68E43006}"/>
              </a:ext>
            </a:extLst>
          </p:cNvPr>
          <p:cNvSpPr>
            <a:spLocks noGrp="1"/>
          </p:cNvSpPr>
          <p:nvPr>
            <p:ph type="title"/>
          </p:nvPr>
        </p:nvSpPr>
        <p:spPr>
          <a:xfrm>
            <a:off x="0" y="89648"/>
            <a:ext cx="11353800" cy="591390"/>
          </a:xfrm>
        </p:spPr>
        <p:txBody>
          <a:bodyPr>
            <a:normAutofit/>
          </a:bodyPr>
          <a:lstStyle/>
          <a:p>
            <a:pPr algn="ctr"/>
            <a:r>
              <a:rPr lang="ru-RU" sz="3200" b="1" dirty="0">
                <a:latin typeface="Times New Roman" panose="02020603050405020304" pitchFamily="18" charset="0"/>
                <a:cs typeface="Times New Roman" panose="02020603050405020304" pitchFamily="18" charset="0"/>
              </a:rPr>
              <a:t>Степень научной разработанности проблемы</a:t>
            </a:r>
          </a:p>
        </p:txBody>
      </p:sp>
      <p:sp>
        <p:nvSpPr>
          <p:cNvPr id="3" name="Объект 2">
            <a:extLst>
              <a:ext uri="{FF2B5EF4-FFF2-40B4-BE49-F238E27FC236}">
                <a16:creationId xmlns:a16="http://schemas.microsoft.com/office/drawing/2014/main" id="{9E7F1B2D-C745-4527-A7BC-A54DF81E44E0}"/>
              </a:ext>
            </a:extLst>
          </p:cNvPr>
          <p:cNvSpPr>
            <a:spLocks noGrp="1"/>
          </p:cNvSpPr>
          <p:nvPr>
            <p:ph idx="1"/>
          </p:nvPr>
        </p:nvSpPr>
        <p:spPr>
          <a:xfrm>
            <a:off x="125506" y="1013012"/>
            <a:ext cx="6042212" cy="5755340"/>
          </a:xfrm>
        </p:spPr>
        <p:txBody>
          <a:bodyPr>
            <a:normAutofit fontScale="92500" lnSpcReduction="20000"/>
          </a:bodyPr>
          <a:lstStyle/>
          <a:p>
            <a:pPr marL="0" indent="0" algn="just">
              <a:buNone/>
            </a:pPr>
            <a:r>
              <a:rPr lang="ru-RU" dirty="0">
                <a:latin typeface="Times New Roman" panose="02020603050405020304" pitchFamily="18" charset="0"/>
                <a:cs typeface="Times New Roman" panose="02020603050405020304" pitchFamily="18" charset="0"/>
              </a:rPr>
              <a:t>Важный и значительный вклад в изучение сортовых особенностей картофеля оказали работы отечественных ученых – Д.Н. Прянишникова, А.Г. </a:t>
            </a:r>
            <a:r>
              <a:rPr lang="ru-RU" dirty="0" err="1">
                <a:latin typeface="Times New Roman" panose="02020603050405020304" pitchFamily="18" charset="0"/>
                <a:cs typeface="Times New Roman" panose="02020603050405020304" pitchFamily="18" charset="0"/>
              </a:rPr>
              <a:t>Лорха</a:t>
            </a:r>
            <a:r>
              <a:rPr lang="ru-RU" dirty="0">
                <a:latin typeface="Times New Roman" panose="02020603050405020304" pitchFamily="18" charset="0"/>
                <a:cs typeface="Times New Roman" panose="02020603050405020304" pitchFamily="18" charset="0"/>
              </a:rPr>
              <a:t>, П.И </a:t>
            </a:r>
            <a:r>
              <a:rPr lang="ru-RU" dirty="0" err="1">
                <a:latin typeface="Times New Roman" panose="02020603050405020304" pitchFamily="18" charset="0"/>
                <a:cs typeface="Times New Roman" panose="02020603050405020304" pitchFamily="18" charset="0"/>
              </a:rPr>
              <a:t>Альсмика</a:t>
            </a:r>
            <a:r>
              <a:rPr lang="ru-RU" dirty="0">
                <a:latin typeface="Times New Roman" panose="02020603050405020304" pitchFamily="18" charset="0"/>
                <a:cs typeface="Times New Roman" panose="02020603050405020304" pitchFamily="18" charset="0"/>
              </a:rPr>
              <a:t>, А.В. Коршунова, А.И. Кустарева, Б.В. Анисимова, А.В. Бутова, В.И. Старовойтова, А.Н. Постникова, З.И. Усановой и др. Этими исследованиями занимались и иностранные ученые, им посвящены труды Фритца, </a:t>
            </a:r>
            <a:r>
              <a:rPr lang="ru-RU" dirty="0" err="1">
                <a:latin typeface="Times New Roman" panose="02020603050405020304" pitchFamily="18" charset="0"/>
                <a:cs typeface="Times New Roman" panose="02020603050405020304" pitchFamily="18" charset="0"/>
              </a:rPr>
              <a:t>Хиллтера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Шпаара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Элиссона</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Hoopes and </a:t>
            </a:r>
            <a:r>
              <a:rPr lang="en-US" dirty="0" err="1">
                <a:latin typeface="Times New Roman" panose="02020603050405020304" pitchFamily="18" charset="0"/>
                <a:cs typeface="Times New Roman" panose="02020603050405020304" pitchFamily="18" charset="0"/>
              </a:rPr>
              <a:t>Plaisted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Carputo</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Frusciante</a:t>
            </a:r>
            <a:r>
              <a:rPr lang="en-US" dirty="0">
                <a:latin typeface="Times New Roman" panose="02020603050405020304" pitchFamily="18" charset="0"/>
                <a:cs typeface="Times New Roman" panose="02020603050405020304" pitchFamily="18" charset="0"/>
              </a:rPr>
              <a:t>, Dean, Bradshaw, Howard, Karp and al., </a:t>
            </a:r>
            <a:r>
              <a:rPr lang="en-US" dirty="0" err="1">
                <a:latin typeface="Times New Roman" panose="02020603050405020304" pitchFamily="18" charset="0"/>
                <a:cs typeface="Times New Roman" panose="02020603050405020304" pitchFamily="18" charset="0"/>
              </a:rPr>
              <a:t>Firman</a:t>
            </a:r>
            <a:r>
              <a:rPr lang="en-US" dirty="0">
                <a:latin typeface="Times New Roman" panose="02020603050405020304" pitchFamily="18" charset="0"/>
                <a:cs typeface="Times New Roman" panose="02020603050405020304" pitchFamily="18" charset="0"/>
              </a:rPr>
              <a:t> and Allen, L. </a:t>
            </a:r>
            <a:r>
              <a:rPr lang="en-US" dirty="0" err="1">
                <a:latin typeface="Times New Roman" panose="02020603050405020304" pitchFamily="18" charset="0"/>
                <a:cs typeface="Times New Roman" panose="02020603050405020304" pitchFamily="18" charset="0"/>
              </a:rPr>
              <a:t>Gulluoglu</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 </a:t>
            </a:r>
            <a:r>
              <a:rPr lang="en-US" dirty="0">
                <a:latin typeface="Times New Roman" panose="02020603050405020304" pitchFamily="18" charset="0"/>
                <a:cs typeface="Times New Roman" panose="02020603050405020304" pitchFamily="18" charset="0"/>
              </a:rPr>
              <a:t>H. </a:t>
            </a:r>
            <a:r>
              <a:rPr lang="en-US" dirty="0" err="1">
                <a:latin typeface="Times New Roman" panose="02020603050405020304" pitchFamily="18" charset="0"/>
                <a:cs typeface="Times New Roman" panose="02020603050405020304" pitchFamily="18" charset="0"/>
              </a:rPr>
              <a:t>Aroglu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Bohl</a:t>
            </a:r>
            <a:r>
              <a:rPr lang="en-US" dirty="0">
                <a:latin typeface="Times New Roman" panose="02020603050405020304" pitchFamily="18" charset="0"/>
                <a:cs typeface="Times New Roman" panose="02020603050405020304" pitchFamily="18" charset="0"/>
              </a:rPr>
              <a:t> and Johnson, Dalton, Walther-</a:t>
            </a:r>
            <a:r>
              <a:rPr lang="en-US" dirty="0" err="1">
                <a:latin typeface="Times New Roman" panose="02020603050405020304" pitchFamily="18" charset="0"/>
                <a:cs typeface="Times New Roman" panose="02020603050405020304" pitchFamily="18" charset="0"/>
              </a:rPr>
              <a:t>Hellwig</a:t>
            </a:r>
            <a:r>
              <a:rPr lang="en-US" dirty="0">
                <a:latin typeface="Times New Roman" panose="02020603050405020304" pitchFamily="18" charset="0"/>
                <a:cs typeface="Times New Roman" panose="02020603050405020304" pitchFamily="18" charset="0"/>
              </a:rPr>
              <a:t> and Frankl, J. </a:t>
            </a:r>
            <a:r>
              <a:rPr lang="en-US" dirty="0" err="1">
                <a:latin typeface="Times New Roman" panose="02020603050405020304" pitchFamily="18" charset="0"/>
                <a:cs typeface="Times New Roman" panose="02020603050405020304" pitchFamily="18" charset="0"/>
              </a:rPr>
              <a:t>Hosseininejadian</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 </a:t>
            </a:r>
            <a:r>
              <a:rPr lang="en-US" dirty="0">
                <a:latin typeface="Times New Roman" panose="02020603050405020304" pitchFamily="18" charset="0"/>
                <a:cs typeface="Times New Roman" panose="02020603050405020304" pitchFamily="18" charset="0"/>
              </a:rPr>
              <a:t>Mohammadreza </a:t>
            </a:r>
            <a:r>
              <a:rPr lang="en-US" dirty="0" err="1">
                <a:latin typeface="Times New Roman" panose="02020603050405020304" pitchFamily="18" charset="0"/>
                <a:cs typeface="Times New Roman" panose="02020603050405020304" pitchFamily="18" charset="0"/>
              </a:rPr>
              <a:t>Naderidarbaghshahi</a:t>
            </a:r>
            <a:r>
              <a:rPr lang="en-US" dirty="0">
                <a:latin typeface="Times New Roman" panose="02020603050405020304" pitchFamily="18" charset="0"/>
                <a:cs typeface="Times New Roman" panose="02020603050405020304" pitchFamily="18" charset="0"/>
              </a:rPr>
              <a:t>, H. </a:t>
            </a:r>
            <a:r>
              <a:rPr lang="en-US" dirty="0" err="1">
                <a:latin typeface="Times New Roman" panose="02020603050405020304" pitchFamily="18" charset="0"/>
                <a:cs typeface="Times New Roman" panose="02020603050405020304" pitchFamily="18" charset="0"/>
              </a:rPr>
              <a:t>Abhra</a:t>
            </a:r>
            <a:r>
              <a:rPr lang="en-US" dirty="0">
                <a:latin typeface="Times New Roman" panose="02020603050405020304" pitchFamily="18" charset="0"/>
                <a:cs typeface="Times New Roman" panose="02020603050405020304" pitchFamily="18" charset="0"/>
              </a:rPr>
              <a:t>, D. Below </a:t>
            </a:r>
            <a:r>
              <a:rPr lang="ru-RU" dirty="0">
                <a:latin typeface="Times New Roman" panose="02020603050405020304" pitchFamily="18" charset="0"/>
                <a:cs typeface="Times New Roman" panose="02020603050405020304" pitchFamily="18" charset="0"/>
              </a:rPr>
              <a:t>и </a:t>
            </a:r>
            <a:r>
              <a:rPr lang="en-US" dirty="0">
                <a:latin typeface="Times New Roman" panose="02020603050405020304" pitchFamily="18" charset="0"/>
                <a:cs typeface="Times New Roman" panose="02020603050405020304" pitchFamily="18" charset="0"/>
              </a:rPr>
              <a:t>G. </a:t>
            </a:r>
            <a:r>
              <a:rPr lang="en-US" dirty="0" err="1">
                <a:latin typeface="Times New Roman" panose="02020603050405020304" pitchFamily="18" charset="0"/>
                <a:cs typeface="Times New Roman" panose="02020603050405020304" pitchFamily="18" charset="0"/>
              </a:rPr>
              <a:t>Woldegiorgis</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1269EC80-4797-4EB2-9B69-6F6E91B2D33C}"/>
              </a:ext>
            </a:extLst>
          </p:cNvPr>
          <p:cNvPicPr>
            <a:picLocks noChangeAspect="1"/>
          </p:cNvPicPr>
          <p:nvPr/>
        </p:nvPicPr>
        <p:blipFill>
          <a:blip r:embed="rId2" cstate="print"/>
          <a:stretch>
            <a:fillRect/>
          </a:stretch>
        </p:blipFill>
        <p:spPr>
          <a:xfrm>
            <a:off x="6982105" y="806824"/>
            <a:ext cx="3793471" cy="5961528"/>
          </a:xfrm>
          <a:prstGeom prst="rect">
            <a:avLst/>
          </a:prstGeom>
        </p:spPr>
      </p:pic>
      <p:sp>
        <p:nvSpPr>
          <p:cNvPr id="5" name="TextBox 4">
            <a:extLst>
              <a:ext uri="{FF2B5EF4-FFF2-40B4-BE49-F238E27FC236}">
                <a16:creationId xmlns:a16="http://schemas.microsoft.com/office/drawing/2014/main" id="{1968D04B-C57E-4118-AF77-67511B264B3A}"/>
              </a:ext>
            </a:extLst>
          </p:cNvPr>
          <p:cNvSpPr txBox="1"/>
          <p:nvPr/>
        </p:nvSpPr>
        <p:spPr>
          <a:xfrm>
            <a:off x="11259790" y="160493"/>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4</a:t>
            </a:r>
          </a:p>
        </p:txBody>
      </p:sp>
    </p:spTree>
    <p:extLst>
      <p:ext uri="{BB962C8B-B14F-4D97-AF65-F5344CB8AC3E}">
        <p14:creationId xmlns:p14="http://schemas.microsoft.com/office/powerpoint/2010/main" val="3472288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9EF7610-AC96-45BD-B4A7-A971FD834BE8}"/>
              </a:ext>
            </a:extLst>
          </p:cNvPr>
          <p:cNvSpPr>
            <a:spLocks noGrp="1"/>
          </p:cNvSpPr>
          <p:nvPr>
            <p:ph idx="1"/>
          </p:nvPr>
        </p:nvSpPr>
        <p:spPr>
          <a:xfrm>
            <a:off x="313765" y="98612"/>
            <a:ext cx="11564470" cy="6275294"/>
          </a:xfrm>
        </p:spPr>
        <p:txBody>
          <a:bodyPr>
            <a:normAutofit lnSpcReduction="10000"/>
          </a:bodyPr>
          <a:lstStyle/>
          <a:p>
            <a:pPr marL="0" indent="0">
              <a:buNone/>
            </a:pPr>
            <a:endParaRPr lang="ru-RU" sz="1600" dirty="0">
              <a:latin typeface="Times New Roman" panose="02020603050405020304" pitchFamily="18" charset="0"/>
              <a:cs typeface="Times New Roman" panose="02020603050405020304" pitchFamily="18" charset="0"/>
            </a:endParaRPr>
          </a:p>
          <a:p>
            <a:pPr marL="0" indent="0" algn="just">
              <a:buNone/>
            </a:pPr>
            <a:r>
              <a:rPr lang="ru-RU" sz="1600" dirty="0">
                <a:latin typeface="Times New Roman" panose="02020603050405020304" pitchFamily="18" charset="0"/>
                <a:cs typeface="Times New Roman" panose="02020603050405020304" pitchFamily="18" charset="0"/>
              </a:rPr>
              <a:t>7. Установлены взаимосвязи между показателями электропроводности и </a:t>
            </a:r>
            <a:r>
              <a:rPr lang="ru-RU" sz="1600" dirty="0" err="1">
                <a:latin typeface="Times New Roman" panose="02020603050405020304" pitchFamily="18" charset="0"/>
                <a:cs typeface="Times New Roman" panose="02020603050405020304" pitchFamily="18" charset="0"/>
              </a:rPr>
              <a:t>экоморфотипом</a:t>
            </a:r>
            <a:r>
              <a:rPr lang="ru-RU" sz="1600" dirty="0">
                <a:latin typeface="Times New Roman" panose="02020603050405020304" pitchFamily="18" charset="0"/>
                <a:cs typeface="Times New Roman" panose="02020603050405020304" pitchFamily="18" charset="0"/>
              </a:rPr>
              <a:t> сорта: высокая электропроводность отмечалась у </a:t>
            </a:r>
            <a:r>
              <a:rPr lang="ru-RU" sz="1600" dirty="0" err="1">
                <a:latin typeface="Times New Roman" panose="02020603050405020304" pitchFamily="18" charset="0"/>
                <a:cs typeface="Times New Roman" panose="02020603050405020304" pitchFamily="18" charset="0"/>
              </a:rPr>
              <a:t>гигроморфного</a:t>
            </a:r>
            <a:r>
              <a:rPr lang="ru-RU" sz="1600" dirty="0">
                <a:latin typeface="Times New Roman" panose="02020603050405020304" pitchFamily="18" charset="0"/>
                <a:cs typeface="Times New Roman" panose="02020603050405020304" pitchFamily="18" charset="0"/>
              </a:rPr>
              <a:t> широколистного листового сорта Чароит (50,1 </a:t>
            </a:r>
            <a:r>
              <a:rPr lang="ru-RU" sz="1600" dirty="0" err="1">
                <a:latin typeface="Times New Roman" panose="02020603050405020304" pitchFamily="18" charset="0"/>
                <a:cs typeface="Times New Roman" panose="02020603050405020304" pitchFamily="18" charset="0"/>
              </a:rPr>
              <a:t>мкСм</a:t>
            </a:r>
            <a:r>
              <a:rPr lang="ru-RU" sz="1600" dirty="0">
                <a:latin typeface="Times New Roman" panose="02020603050405020304" pitchFamily="18" charset="0"/>
                <a:cs typeface="Times New Roman" panose="02020603050405020304" pitchFamily="18" charset="0"/>
              </a:rPr>
              <a:t>), низкие показатели электропроводности отмечены у ксероморфного темно-зеленого-</a:t>
            </a:r>
            <a:r>
              <a:rPr lang="ru-RU" sz="1600" dirty="0" err="1">
                <a:latin typeface="Times New Roman" panose="02020603050405020304" pitchFamily="18" charset="0"/>
                <a:cs typeface="Times New Roman" panose="02020603050405020304" pitchFamily="18" charset="0"/>
              </a:rPr>
              <a:t>антоцианового</a:t>
            </a:r>
            <a:r>
              <a:rPr lang="ru-RU" sz="1600" dirty="0">
                <a:latin typeface="Times New Roman" panose="02020603050405020304" pitchFamily="18" charset="0"/>
                <a:cs typeface="Times New Roman" panose="02020603050405020304" pitchFamily="18" charset="0"/>
              </a:rPr>
              <a:t> стеблевого сорта Северное сияние - 35,3 </a:t>
            </a:r>
            <a:r>
              <a:rPr lang="ru-RU" sz="1600" dirty="0" err="1">
                <a:latin typeface="Times New Roman" panose="02020603050405020304" pitchFamily="18" charset="0"/>
                <a:cs typeface="Times New Roman" panose="02020603050405020304" pitchFamily="18" charset="0"/>
              </a:rPr>
              <a:t>мкСм</a:t>
            </a:r>
            <a:r>
              <a:rPr lang="ru-RU" sz="1600" dirty="0">
                <a:latin typeface="Times New Roman" panose="02020603050405020304" pitchFamily="18" charset="0"/>
                <a:cs typeface="Times New Roman" panose="02020603050405020304" pitchFamily="18" charset="0"/>
              </a:rPr>
              <a:t> (это связано с окраской листовой поверхности и его толщиной).</a:t>
            </a:r>
          </a:p>
          <a:p>
            <a:pPr marL="0" indent="0" algn="just">
              <a:buNone/>
            </a:pPr>
            <a:r>
              <a:rPr lang="ru-RU" sz="1600" dirty="0">
                <a:latin typeface="Times New Roman" panose="02020603050405020304" pitchFamily="18" charset="0"/>
                <a:cs typeface="Times New Roman" panose="02020603050405020304" pitchFamily="18" charset="0"/>
              </a:rPr>
              <a:t>8. Дегустационная оценка позволила выявить наиболее ценные по вкусовым качествам сорта: </a:t>
            </a:r>
            <a:r>
              <a:rPr lang="ru-RU" sz="1600" dirty="0" err="1">
                <a:latin typeface="Times New Roman" panose="02020603050405020304" pitchFamily="18" charset="0"/>
                <a:cs typeface="Times New Roman" panose="02020603050405020304" pitchFamily="18" charset="0"/>
              </a:rPr>
              <a:t>гигроморфные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сильнооблиственные</a:t>
            </a:r>
            <a:r>
              <a:rPr lang="ru-RU" sz="1600" dirty="0">
                <a:latin typeface="Times New Roman" panose="02020603050405020304" pitchFamily="18" charset="0"/>
                <a:cs typeface="Times New Roman" panose="02020603050405020304" pitchFamily="18" charset="0"/>
              </a:rPr>
              <a:t> листовые сорта Снегирь и Метеор, </a:t>
            </a:r>
            <a:r>
              <a:rPr lang="ru-RU" sz="1600" dirty="0" err="1">
                <a:latin typeface="Times New Roman" panose="02020603050405020304" pitchFamily="18" charset="0"/>
                <a:cs typeface="Times New Roman" panose="02020603050405020304" pitchFamily="18" charset="0"/>
              </a:rPr>
              <a:t>гигроморфный</a:t>
            </a:r>
            <a:r>
              <a:rPr lang="ru-RU" sz="1600" dirty="0">
                <a:latin typeface="Times New Roman" panose="02020603050405020304" pitchFamily="18" charset="0"/>
                <a:cs typeface="Times New Roman" panose="02020603050405020304" pitchFamily="18" charset="0"/>
              </a:rPr>
              <a:t> широколистный листовой сорт Память </a:t>
            </a:r>
            <a:r>
              <a:rPr lang="ru-RU" sz="1600" dirty="0" err="1">
                <a:latin typeface="Times New Roman" panose="02020603050405020304" pitchFamily="18" charset="0"/>
                <a:cs typeface="Times New Roman" panose="02020603050405020304" pitchFamily="18" charset="0"/>
              </a:rPr>
              <a:t>Лорха</a:t>
            </a:r>
            <a:r>
              <a:rPr lang="ru-RU" sz="1600" dirty="0">
                <a:latin typeface="Times New Roman" panose="02020603050405020304" pitchFamily="18" charset="0"/>
                <a:cs typeface="Times New Roman" panose="02020603050405020304" pitchFamily="18" charset="0"/>
              </a:rPr>
              <a:t> и мезоморфный толстостебельный </a:t>
            </a:r>
            <a:r>
              <a:rPr lang="ru-RU" sz="1600" dirty="0" err="1">
                <a:latin typeface="Times New Roman" panose="02020603050405020304" pitchFamily="18" charset="0"/>
                <a:cs typeface="Times New Roman" panose="02020603050405020304" pitchFamily="18" charset="0"/>
              </a:rPr>
              <a:t>мелкодольчатый</a:t>
            </a:r>
            <a:r>
              <a:rPr lang="ru-RU" sz="1600" dirty="0">
                <a:latin typeface="Times New Roman" panose="02020603050405020304" pitchFamily="18" charset="0"/>
                <a:cs typeface="Times New Roman" panose="02020603050405020304" pitchFamily="18" charset="0"/>
              </a:rPr>
              <a:t> сорт Жуковский ранний (все 9 баллов). По вкусу клубней, высокая оценка отмечалась у ксероморфного темно-зеленого-</a:t>
            </a:r>
            <a:r>
              <a:rPr lang="ru-RU" sz="1600" dirty="0" err="1">
                <a:latin typeface="Times New Roman" panose="02020603050405020304" pitchFamily="18" charset="0"/>
                <a:cs typeface="Times New Roman" panose="02020603050405020304" pitchFamily="18" charset="0"/>
              </a:rPr>
              <a:t>антоцианового</a:t>
            </a:r>
            <a:r>
              <a:rPr lang="ru-RU" sz="1600" dirty="0">
                <a:latin typeface="Times New Roman" panose="02020603050405020304" pitchFamily="18" charset="0"/>
                <a:cs typeface="Times New Roman" panose="02020603050405020304" pitchFamily="18" charset="0"/>
              </a:rPr>
              <a:t> стеблевого сорта Северное сияние 8,6.</a:t>
            </a:r>
          </a:p>
          <a:p>
            <a:pPr marL="0" indent="0" algn="just">
              <a:buNone/>
            </a:pPr>
            <a:r>
              <a:rPr lang="ru-RU" sz="1600" dirty="0">
                <a:latin typeface="Times New Roman" panose="02020603050405020304" pitchFamily="18" charset="0"/>
                <a:cs typeface="Times New Roman" panose="02020603050405020304" pitchFamily="18" charset="0"/>
              </a:rPr>
              <a:t>9. Установлены взаимосвязи между размером семенной фракции и урожайностью: увеличение размера семенного клубня у сорта Утро от 40 мм до 45 мм и 50 мм приводило к увеличению урожайности на 0,3 и 0,8 т/га; посадка мелкими клубнями (до 35 мм) приводила к снижению урожайности на 6,4 т/га.  Для сорта Ред </a:t>
            </a:r>
            <a:r>
              <a:rPr lang="ru-RU" sz="1600" dirty="0" err="1">
                <a:latin typeface="Times New Roman" panose="02020603050405020304" pitchFamily="18" charset="0"/>
                <a:cs typeface="Times New Roman" panose="02020603050405020304" pitchFamily="18" charset="0"/>
              </a:rPr>
              <a:t>скарлетт</a:t>
            </a:r>
            <a:r>
              <a:rPr lang="ru-RU" sz="1600" dirty="0">
                <a:latin typeface="Times New Roman" panose="02020603050405020304" pitchFamily="18" charset="0"/>
                <a:cs typeface="Times New Roman" panose="02020603050405020304" pitchFamily="18" charset="0"/>
              </a:rPr>
              <a:t> отмечалась сходная закономерность: увеличение размера посадочного материала от 40 мм до 45 мм и 50 мм повышало урожайность на 2,9 и 2,5 т/га и наоборот его уменьшение от 40 мм до 35 мм приводило к снижению урожайности на 0,5 т/га. </a:t>
            </a:r>
          </a:p>
          <a:p>
            <a:pPr marL="0" indent="0" algn="just">
              <a:buNone/>
            </a:pPr>
            <a:r>
              <a:rPr lang="ru-RU" sz="1600" dirty="0">
                <a:latin typeface="Times New Roman" panose="02020603050405020304" pitchFamily="18" charset="0"/>
                <a:cs typeface="Times New Roman" panose="02020603050405020304" pitchFamily="18" charset="0"/>
              </a:rPr>
              <a:t>10. Установлена специфичность действия фитогормонов, но характер их действия во многом определялся экзогенными факторами. На применение препарата </a:t>
            </a:r>
            <a:r>
              <a:rPr lang="ru-RU" sz="1600" dirty="0" err="1">
                <a:latin typeface="Times New Roman" panose="02020603050405020304" pitchFamily="18" charset="0"/>
                <a:cs typeface="Times New Roman" panose="02020603050405020304" pitchFamily="18" charset="0"/>
              </a:rPr>
              <a:t>Cavita</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biocomplex</a:t>
            </a:r>
            <a:r>
              <a:rPr lang="ru-RU" sz="1600" dirty="0">
                <a:latin typeface="Times New Roman" panose="02020603050405020304" pitchFamily="18" charset="0"/>
                <a:cs typeface="Times New Roman" panose="02020603050405020304" pitchFamily="18" charset="0"/>
              </a:rPr>
              <a:t> были отзывчивы сорта: Красавчик (2,2 т/га); Снегирь и Кумач (+3,7 т/га).  Сорт Красавчик отличился также хорошей сортовой реакцией на применение регулятора роста и адаптогена </a:t>
            </a:r>
            <a:r>
              <a:rPr lang="ru-RU" sz="1600" dirty="0" err="1">
                <a:latin typeface="Times New Roman" panose="02020603050405020304" pitchFamily="18" charset="0"/>
                <a:cs typeface="Times New Roman" panose="02020603050405020304" pitchFamily="18" charset="0"/>
              </a:rPr>
              <a:t>Эпин</a:t>
            </a:r>
            <a:r>
              <a:rPr lang="ru-RU" sz="1600" dirty="0">
                <a:latin typeface="Times New Roman" panose="02020603050405020304" pitchFamily="18" charset="0"/>
                <a:cs typeface="Times New Roman" panose="02020603050405020304" pitchFamily="18" charset="0"/>
              </a:rPr>
              <a:t>-экстра, это проявилось в высоких показателях индекса NDVI - 0,98, урожайность 31,3 т/га (прибавка к </a:t>
            </a:r>
            <a:r>
              <a:rPr lang="ru-RU" sz="1600" dirty="0" err="1">
                <a:latin typeface="Times New Roman" panose="02020603050405020304" pitchFamily="18" charset="0"/>
                <a:cs typeface="Times New Roman" panose="02020603050405020304" pitchFamily="18" charset="0"/>
              </a:rPr>
              <a:t>к</a:t>
            </a:r>
            <a:r>
              <a:rPr lang="ru-RU" sz="1600" dirty="0">
                <a:latin typeface="Times New Roman" panose="02020603050405020304" pitchFamily="18" charset="0"/>
                <a:cs typeface="Times New Roman" panose="02020603050405020304" pitchFamily="18" charset="0"/>
              </a:rPr>
              <a:t> контролю составила 3,3 т/га).  Для сорта Кумач самый большой эффект имело применение органоминерального удобрения </a:t>
            </a:r>
            <a:r>
              <a:rPr lang="ru-RU" sz="1600" dirty="0" err="1">
                <a:latin typeface="Times New Roman" panose="02020603050405020304" pitchFamily="18" charset="0"/>
                <a:cs typeface="Times New Roman" panose="02020603050405020304" pitchFamily="18" charset="0"/>
              </a:rPr>
              <a:t>ЭкоТеррин</a:t>
            </a:r>
            <a:r>
              <a:rPr lang="ru-RU" sz="1600" dirty="0">
                <a:latin typeface="Times New Roman" panose="02020603050405020304" pitchFamily="18" charset="0"/>
                <a:cs typeface="Times New Roman" panose="02020603050405020304" pitchFamily="18" charset="0"/>
              </a:rPr>
              <a:t>, что позволило получить наиболее высокую урожайность для этого сорта 35,6 т/га что на 7,3 т/га больше контроля.  Для сорта Жуковский ранний, за три года, применение для обработки вегетирующих растений препаратом </a:t>
            </a:r>
            <a:r>
              <a:rPr lang="ru-RU" sz="1600" dirty="0" err="1">
                <a:latin typeface="Times New Roman" panose="02020603050405020304" pitchFamily="18" charset="0"/>
                <a:cs typeface="Times New Roman" panose="02020603050405020304" pitchFamily="18" charset="0"/>
              </a:rPr>
              <a:t>Зеребра</a:t>
            </a:r>
            <a:r>
              <a:rPr lang="ru-RU" sz="1600" dirty="0">
                <a:latin typeface="Times New Roman" panose="02020603050405020304" pitchFamily="18" charset="0"/>
                <a:cs typeface="Times New Roman" panose="02020603050405020304" pitchFamily="18" charset="0"/>
              </a:rPr>
              <a:t> Агро позволило получить прибавку урожая к контролю 2,6 т/га; у сорта Снегирь прибавка составила 4,2 т/га. </a:t>
            </a:r>
          </a:p>
          <a:p>
            <a:pPr marL="0" indent="0" algn="just">
              <a:buNone/>
            </a:pPr>
            <a:r>
              <a:rPr lang="ru-RU" sz="1600" dirty="0">
                <a:latin typeface="Times New Roman" panose="02020603050405020304" pitchFamily="18" charset="0"/>
                <a:cs typeface="Times New Roman" panose="02020603050405020304" pitchFamily="18" charset="0"/>
              </a:rPr>
              <a:t>11. Проведенный анализ экономической эффективности позволяет выделить наиболее рентабельные для производства сорта (более 200%): </a:t>
            </a:r>
            <a:r>
              <a:rPr lang="ru-RU" sz="1600" dirty="0" err="1">
                <a:latin typeface="Times New Roman" panose="02020603050405020304" pitchFamily="18" charset="0"/>
                <a:cs typeface="Times New Roman" panose="02020603050405020304" pitchFamily="18" charset="0"/>
              </a:rPr>
              <a:t>гигроморфные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сильнооблиственные</a:t>
            </a:r>
            <a:r>
              <a:rPr lang="ru-RU" sz="1600" dirty="0">
                <a:latin typeface="Times New Roman" panose="02020603050405020304" pitchFamily="18" charset="0"/>
                <a:cs typeface="Times New Roman" panose="02020603050405020304" pitchFamily="18" charset="0"/>
              </a:rPr>
              <a:t> листовые сорта Метеор, Снегирь, Ред </a:t>
            </a:r>
            <a:r>
              <a:rPr lang="ru-RU" sz="1600" dirty="0" err="1">
                <a:latin typeface="Times New Roman" panose="02020603050405020304" pitchFamily="18" charset="0"/>
                <a:cs typeface="Times New Roman" panose="02020603050405020304" pitchFamily="18" charset="0"/>
              </a:rPr>
              <a:t>скарлетт</a:t>
            </a:r>
            <a:r>
              <a:rPr lang="ru-RU" sz="1600" dirty="0">
                <a:latin typeface="Times New Roman" panose="02020603050405020304" pitchFamily="18" charset="0"/>
                <a:cs typeface="Times New Roman" panose="02020603050405020304" pitchFamily="18" charset="0"/>
              </a:rPr>
              <a:t> и Надежда; </a:t>
            </a:r>
            <a:r>
              <a:rPr lang="ru-RU" sz="1600" dirty="0" err="1">
                <a:latin typeface="Times New Roman" panose="02020603050405020304" pitchFamily="18" charset="0"/>
                <a:cs typeface="Times New Roman" panose="02020603050405020304" pitchFamily="18" charset="0"/>
              </a:rPr>
              <a:t>гигроморфный</a:t>
            </a:r>
            <a:r>
              <a:rPr lang="ru-RU" sz="1600" dirty="0">
                <a:latin typeface="Times New Roman" panose="02020603050405020304" pitchFamily="18" charset="0"/>
                <a:cs typeface="Times New Roman" panose="02020603050405020304" pitchFamily="18" charset="0"/>
              </a:rPr>
              <a:t> широколистный листовой сорт Чароит; мезоморфные ветвистые среднеоблиственные сорта Ресурс и Красавчик; мезоморфный </a:t>
            </a:r>
            <a:r>
              <a:rPr lang="ru-RU" sz="1600" dirty="0" err="1">
                <a:latin typeface="Times New Roman" panose="02020603050405020304" pitchFamily="18" charset="0"/>
                <a:cs typeface="Times New Roman" panose="02020603050405020304" pitchFamily="18" charset="0"/>
              </a:rPr>
              <a:t>толстостостебельный</a:t>
            </a:r>
            <a:r>
              <a:rPr lang="ru-RU" sz="1600" dirty="0">
                <a:latin typeface="Times New Roman" panose="02020603050405020304" pitchFamily="18" charset="0"/>
                <a:cs typeface="Times New Roman" panose="02020603050405020304" pitchFamily="18" charset="0"/>
              </a:rPr>
              <a:t> среднеоблиственный сорт Барин; и ксероморфный темно-зеленый-</a:t>
            </a:r>
            <a:r>
              <a:rPr lang="ru-RU" sz="1600" dirty="0" err="1">
                <a:latin typeface="Times New Roman" panose="02020603050405020304" pitchFamily="18" charset="0"/>
                <a:cs typeface="Times New Roman" panose="02020603050405020304" pitchFamily="18" charset="0"/>
              </a:rPr>
              <a:t>антоциановый</a:t>
            </a:r>
            <a:r>
              <a:rPr lang="ru-RU" sz="1600" dirty="0">
                <a:latin typeface="Times New Roman" panose="02020603050405020304" pitchFamily="18" charset="0"/>
                <a:cs typeface="Times New Roman" panose="02020603050405020304" pitchFamily="18" charset="0"/>
              </a:rPr>
              <a:t> стеблевой сорт Кумач. Применение обработки </a:t>
            </a:r>
            <a:r>
              <a:rPr lang="ru-RU" sz="1600" dirty="0" err="1">
                <a:latin typeface="Times New Roman" panose="02020603050405020304" pitchFamily="18" charset="0"/>
                <a:cs typeface="Times New Roman" panose="02020603050405020304" pitchFamily="18" charset="0"/>
              </a:rPr>
              <a:t>препарато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Зеребра</a:t>
            </a:r>
            <a:r>
              <a:rPr lang="ru-RU" sz="1600" dirty="0">
                <a:latin typeface="Times New Roman" panose="02020603050405020304" pitchFamily="18" charset="0"/>
                <a:cs typeface="Times New Roman" panose="02020603050405020304" pitchFamily="18" charset="0"/>
              </a:rPr>
              <a:t> Агро для обработки растений сорта Жуковский ранний позволило получить повышение рентабельности производства на 15,2 %, сорта Снегирь на 25,6 %. </a:t>
            </a:r>
          </a:p>
          <a:p>
            <a:pPr marL="0" indent="0" algn="just">
              <a:buNone/>
            </a:pPr>
            <a:endParaRPr lang="ru-RU" sz="1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6F4062D-6A08-43FC-99BA-5AC27CBA9363}"/>
              </a:ext>
            </a:extLst>
          </p:cNvPr>
          <p:cNvSpPr txBox="1"/>
          <p:nvPr/>
        </p:nvSpPr>
        <p:spPr>
          <a:xfrm>
            <a:off x="11399912" y="0"/>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40</a:t>
            </a:r>
          </a:p>
        </p:txBody>
      </p:sp>
    </p:spTree>
    <p:extLst>
      <p:ext uri="{BB962C8B-B14F-4D97-AF65-F5344CB8AC3E}">
        <p14:creationId xmlns:p14="http://schemas.microsoft.com/office/powerpoint/2010/main" val="2002397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D4E65A-D9CC-463E-9079-E212A03A8B40}"/>
              </a:ext>
            </a:extLst>
          </p:cNvPr>
          <p:cNvSpPr>
            <a:spLocks noGrp="1"/>
          </p:cNvSpPr>
          <p:nvPr>
            <p:ph type="title"/>
          </p:nvPr>
        </p:nvSpPr>
        <p:spPr>
          <a:xfrm>
            <a:off x="838200" y="170330"/>
            <a:ext cx="10515600" cy="510708"/>
          </a:xfrm>
        </p:spPr>
        <p:txBody>
          <a:bodyPr>
            <a:noAutofit/>
          </a:bodyPr>
          <a:lstStyle/>
          <a:p>
            <a:pPr algn="ctr"/>
            <a:r>
              <a:rPr lang="ru-RU" sz="3200" b="1" dirty="0">
                <a:latin typeface="Times New Roman" panose="02020603050405020304" pitchFamily="18" charset="0"/>
                <a:cs typeface="Times New Roman" panose="02020603050405020304" pitchFamily="18" charset="0"/>
              </a:rPr>
              <a:t>Предложения производству</a:t>
            </a:r>
          </a:p>
        </p:txBody>
      </p:sp>
      <p:sp>
        <p:nvSpPr>
          <p:cNvPr id="3" name="Объект 2">
            <a:extLst>
              <a:ext uri="{FF2B5EF4-FFF2-40B4-BE49-F238E27FC236}">
                <a16:creationId xmlns:a16="http://schemas.microsoft.com/office/drawing/2014/main" id="{13C3D458-20DE-4500-8382-AC77CED9B6CA}"/>
              </a:ext>
            </a:extLst>
          </p:cNvPr>
          <p:cNvSpPr>
            <a:spLocks noGrp="1"/>
          </p:cNvSpPr>
          <p:nvPr>
            <p:ph idx="1"/>
          </p:nvPr>
        </p:nvSpPr>
        <p:spPr>
          <a:xfrm>
            <a:off x="1" y="1138518"/>
            <a:ext cx="5976095" cy="5190845"/>
          </a:xfrm>
        </p:spPr>
        <p:txBody>
          <a:bodyPr>
            <a:normAutofit fontScale="92500" lnSpcReduction="10000"/>
          </a:bodyPr>
          <a:lstStyle/>
          <a:p>
            <a:pPr marL="0" indent="0" algn="just">
              <a:buNone/>
            </a:pPr>
            <a:r>
              <a:rPr lang="ru-RU" sz="2600" dirty="0">
                <a:latin typeface="Times New Roman" panose="02020603050405020304" pitchFamily="18" charset="0"/>
                <a:cs typeface="Times New Roman" panose="02020603050405020304" pitchFamily="18" charset="0"/>
              </a:rPr>
              <a:t>1. Для получения стабильных урожаев картофеля на уровне 30-35 т/га в условиях Центрального района Нечерноземной зоны рекомендуется возделывать сорта различных </a:t>
            </a:r>
            <a:r>
              <a:rPr lang="ru-RU" sz="2600" dirty="0" err="1">
                <a:latin typeface="Times New Roman" panose="02020603050405020304" pitchFamily="18" charset="0"/>
                <a:cs typeface="Times New Roman" panose="02020603050405020304" pitchFamily="18" charset="0"/>
              </a:rPr>
              <a:t>экоморфотипов</a:t>
            </a:r>
            <a:r>
              <a:rPr lang="ru-RU" sz="2600" dirty="0">
                <a:latin typeface="Times New Roman" panose="02020603050405020304" pitchFamily="18" charset="0"/>
                <a:cs typeface="Times New Roman" panose="02020603050405020304" pitchFamily="18" charset="0"/>
              </a:rPr>
              <a:t>: </a:t>
            </a:r>
            <a:r>
              <a:rPr lang="ru-RU" sz="2600" dirty="0" err="1">
                <a:latin typeface="Times New Roman" panose="02020603050405020304" pitchFamily="18" charset="0"/>
                <a:cs typeface="Times New Roman" panose="02020603050405020304" pitchFamily="18" charset="0"/>
              </a:rPr>
              <a:t>гигроморфного</a:t>
            </a:r>
            <a:r>
              <a:rPr lang="ru-RU" sz="2600" dirty="0">
                <a:latin typeface="Times New Roman" panose="02020603050405020304" pitchFamily="18" charset="0"/>
                <a:cs typeface="Times New Roman" panose="02020603050405020304" pitchFamily="18" charset="0"/>
              </a:rPr>
              <a:t> - Метеор (очень ранний); Снегирь (раннеспелый);  мезоморфного - Красавчик (среднеранний), Барин (среднеспелый); ксероморфного - Кумач (среднеспелый).</a:t>
            </a:r>
          </a:p>
          <a:p>
            <a:pPr marL="0" indent="0" algn="just">
              <a:buNone/>
            </a:pPr>
            <a:r>
              <a:rPr lang="ru-RU" sz="2600" dirty="0">
                <a:latin typeface="Times New Roman" panose="02020603050405020304" pitchFamily="18" charset="0"/>
                <a:cs typeface="Times New Roman" panose="02020603050405020304" pitchFamily="18" charset="0"/>
              </a:rPr>
              <a:t>2. Для повышения урожайности и качества картофеля, снижения экологической нагрузки на агроценозы проводить обработку вегетирующих растений в фазу полных всходов препаратом </a:t>
            </a:r>
            <a:r>
              <a:rPr lang="ru-RU" sz="2600" dirty="0" err="1">
                <a:latin typeface="Times New Roman" panose="02020603050405020304" pitchFamily="18" charset="0"/>
                <a:cs typeface="Times New Roman" panose="02020603050405020304" pitchFamily="18" charset="0"/>
              </a:rPr>
              <a:t>Зеребра-агро</a:t>
            </a:r>
            <a:r>
              <a:rPr lang="ru-RU" sz="2600" dirty="0">
                <a:latin typeface="Times New Roman" panose="02020603050405020304" pitchFamily="18" charset="0"/>
                <a:cs typeface="Times New Roman" panose="02020603050405020304" pitchFamily="18" charset="0"/>
              </a:rPr>
              <a:t> (75 мл/га), расход рабочего раствора 300 л/га.</a:t>
            </a:r>
          </a:p>
          <a:p>
            <a:pPr marL="0" indent="0" algn="ctr">
              <a:buNone/>
            </a:pP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6DA03F8F-EA06-43BB-888E-03FEBE411930}"/>
              </a:ext>
            </a:extLst>
          </p:cNvPr>
          <p:cNvPicPr>
            <a:picLocks noChangeAspect="1"/>
          </p:cNvPicPr>
          <p:nvPr/>
        </p:nvPicPr>
        <p:blipFill>
          <a:blip r:embed="rId2" cstate="print"/>
          <a:stretch>
            <a:fillRect/>
          </a:stretch>
        </p:blipFill>
        <p:spPr>
          <a:xfrm>
            <a:off x="5976096" y="1272988"/>
            <a:ext cx="6215903" cy="4661928"/>
          </a:xfrm>
          <a:prstGeom prst="rect">
            <a:avLst/>
          </a:prstGeom>
        </p:spPr>
      </p:pic>
      <p:sp>
        <p:nvSpPr>
          <p:cNvPr id="5" name="TextBox 4">
            <a:extLst>
              <a:ext uri="{FF2B5EF4-FFF2-40B4-BE49-F238E27FC236}">
                <a16:creationId xmlns:a16="http://schemas.microsoft.com/office/drawing/2014/main" id="{D9FB8EDD-1476-4AF6-9031-F87B594462E1}"/>
              </a:ext>
            </a:extLst>
          </p:cNvPr>
          <p:cNvSpPr txBox="1"/>
          <p:nvPr/>
        </p:nvSpPr>
        <p:spPr>
          <a:xfrm>
            <a:off x="11175577" y="169177"/>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41</a:t>
            </a:r>
          </a:p>
        </p:txBody>
      </p:sp>
    </p:spTree>
    <p:extLst>
      <p:ext uri="{BB962C8B-B14F-4D97-AF65-F5344CB8AC3E}">
        <p14:creationId xmlns:p14="http://schemas.microsoft.com/office/powerpoint/2010/main" val="1443601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8CE962F-351F-2512-0092-BB583F5B64A9}"/>
              </a:ext>
            </a:extLst>
          </p:cNvPr>
          <p:cNvSpPr>
            <a:spLocks noGrp="1"/>
          </p:cNvSpPr>
          <p:nvPr>
            <p:ph idx="1"/>
          </p:nvPr>
        </p:nvSpPr>
        <p:spPr>
          <a:xfrm>
            <a:off x="636494" y="645459"/>
            <a:ext cx="6276033" cy="5970494"/>
          </a:xfrm>
        </p:spPr>
        <p:txBody>
          <a:bodyPr>
            <a:normAutofit/>
          </a:bodyPr>
          <a:lstStyle/>
          <a:p>
            <a:pPr algn="just">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rPr>
              <a:t>Развитие сотрудничества между Р</a:t>
            </a:r>
            <a:r>
              <a:rPr lang="ru-RU" sz="1800" dirty="0">
                <a:latin typeface="Times New Roman" panose="02020603050405020304" pitchFamily="18" charset="0"/>
                <a:ea typeface="Calibri" panose="020F0502020204030204" pitchFamily="34" charset="0"/>
              </a:rPr>
              <a:t>оссией</a:t>
            </a:r>
            <a:r>
              <a:rPr lang="ru-RU" sz="1800" dirty="0">
                <a:effectLst/>
                <a:latin typeface="Times New Roman" panose="02020603050405020304" pitchFamily="18" charset="0"/>
                <a:ea typeface="Calibri" panose="020F0502020204030204" pitchFamily="34" charset="0"/>
              </a:rPr>
              <a:t> и странами Западной Африки в картофельном секторе может привезти к существенному сокращению безработицы, диверсификации экономики, обеспечению продовольственной безопасности, развитию науки. </a:t>
            </a:r>
          </a:p>
          <a:p>
            <a:pPr algn="just">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rPr>
              <a:t>Мы предлагаем создание Регионального Центра картофеля в модели Федерального исследовательского центра картофеля имени А.Г. </a:t>
            </a:r>
            <a:r>
              <a:rPr lang="ru-RU" sz="1800" dirty="0" err="1">
                <a:effectLst/>
                <a:latin typeface="Times New Roman" panose="02020603050405020304" pitchFamily="18" charset="0"/>
                <a:ea typeface="Calibri" panose="020F0502020204030204" pitchFamily="34" charset="0"/>
              </a:rPr>
              <a:t>Лорха</a:t>
            </a:r>
            <a:r>
              <a:rPr lang="ru-RU" sz="1800" dirty="0">
                <a:effectLst/>
                <a:latin typeface="Times New Roman" panose="02020603050405020304" pitchFamily="18" charset="0"/>
                <a:ea typeface="Calibri" panose="020F0502020204030204" pitchFamily="34" charset="0"/>
              </a:rPr>
              <a:t> в Республике Мали. Данный центр мог бы работать со странами регионам (Нигер, Бенин, Кот-д’Ивуар, Нигерия и т.д.) и обеспечить своевременный доступ к семенным материалам. </a:t>
            </a:r>
          </a:p>
          <a:p>
            <a:pPr algn="just">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rPr>
              <a:t>В рамках своей деятельности центр должен поставить себе цель создавать типичные региональные новые сорта. Создание такого центра означает построение очень важного компонента в производстве картофеля – хранилища. Требуется создание габаритного хранилища желательно на солнечных батареях. Очень важно также учитывать аспекты проекта, которые могли бы облегчить полевые работы, имеется в виду механизация производства. Здесь российская сторона сможет обеспечить сельскохозяйственные машины: трактор МТЗ-80, картофелесажалка и другие оборудования.</a:t>
            </a:r>
            <a:endParaRPr lang="ru-RU" dirty="0">
              <a:latin typeface="Times New Roman" panose="02020603050405020304" pitchFamily="18" charset="0"/>
              <a:cs typeface="Times New Roman" panose="02020603050405020304" pitchFamily="18" charset="0"/>
            </a:endParaRPr>
          </a:p>
        </p:txBody>
      </p:sp>
      <p:pic>
        <p:nvPicPr>
          <p:cNvPr id="1028" name="Picture 4">
            <a:extLst>
              <a:ext uri="{FF2B5EF4-FFF2-40B4-BE49-F238E27FC236}">
                <a16:creationId xmlns:a16="http://schemas.microsoft.com/office/drawing/2014/main" id="{10808548-68AF-BB4B-E363-0771E5E4A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5475" y="856130"/>
            <a:ext cx="435142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122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D0C6EA6-F74F-7419-78BE-E0646B543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2341"/>
            <a:ext cx="12192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689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C0A576-EA7C-4E75-8B10-3496EEE22F71}"/>
              </a:ext>
            </a:extLst>
          </p:cNvPr>
          <p:cNvSpPr>
            <a:spLocks noGrp="1"/>
          </p:cNvSpPr>
          <p:nvPr>
            <p:ph type="title"/>
          </p:nvPr>
        </p:nvSpPr>
        <p:spPr>
          <a:xfrm>
            <a:off x="838200" y="116541"/>
            <a:ext cx="10515600" cy="753035"/>
          </a:xfrm>
        </p:spPr>
        <p:txBody>
          <a:bodyPr/>
          <a:lstStyle/>
          <a:p>
            <a:pPr algn="ctr"/>
            <a:r>
              <a:rPr lang="ru-RU" dirty="0">
                <a:latin typeface="Times New Roman" panose="02020603050405020304" pitchFamily="18" charset="0"/>
                <a:cs typeface="Times New Roman" panose="02020603050405020304" pitchFamily="18" charset="0"/>
              </a:rPr>
              <a:t>Спасибо за внимание </a:t>
            </a:r>
          </a:p>
        </p:txBody>
      </p:sp>
      <p:pic>
        <p:nvPicPr>
          <p:cNvPr id="1026" name="Picture 2" descr="https://sun9-45.userapi.com/impf/c847217/v847217154/ecba8/fD-hgKPJSo8.jpg?size=720x960&amp;quality=96&amp;sign=28bf5446c61c16c828267b2427cdad97&amp;type=album"/>
          <p:cNvPicPr>
            <a:picLocks noChangeAspect="1" noChangeArrowheads="1"/>
          </p:cNvPicPr>
          <p:nvPr/>
        </p:nvPicPr>
        <p:blipFill>
          <a:blip r:embed="rId2" cstate="print"/>
          <a:srcRect/>
          <a:stretch>
            <a:fillRect/>
          </a:stretch>
        </p:blipFill>
        <p:spPr bwMode="auto">
          <a:xfrm>
            <a:off x="785934" y="1086416"/>
            <a:ext cx="3810366" cy="5080488"/>
          </a:xfrm>
          <a:prstGeom prst="rect">
            <a:avLst/>
          </a:prstGeom>
          <a:noFill/>
        </p:spPr>
      </p:pic>
      <p:pic>
        <p:nvPicPr>
          <p:cNvPr id="1028" name="Picture 4" descr="https://sun9-50.userapi.com/impf/c849036/v849036282/254ce/Ffsor1NSgqI.jpg?size=2048x1536&amp;quality=96&amp;sign=0032d6b09a70fbb46aa5ac1c88da70c5&amp;type=album"/>
          <p:cNvPicPr>
            <a:picLocks noChangeAspect="1" noChangeArrowheads="1"/>
          </p:cNvPicPr>
          <p:nvPr/>
        </p:nvPicPr>
        <p:blipFill>
          <a:blip r:embed="rId3" cstate="print"/>
          <a:srcRect/>
          <a:stretch>
            <a:fillRect/>
          </a:stretch>
        </p:blipFill>
        <p:spPr bwMode="auto">
          <a:xfrm>
            <a:off x="5228046" y="1095468"/>
            <a:ext cx="6767795" cy="5075847"/>
          </a:xfrm>
          <a:prstGeom prst="rect">
            <a:avLst/>
          </a:prstGeom>
          <a:noFill/>
        </p:spPr>
      </p:pic>
    </p:spTree>
    <p:extLst>
      <p:ext uri="{BB962C8B-B14F-4D97-AF65-F5344CB8AC3E}">
        <p14:creationId xmlns:p14="http://schemas.microsoft.com/office/powerpoint/2010/main" val="2220021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59EA37-8CD2-46A4-A1D5-3C5DBF68A44E}"/>
              </a:ext>
            </a:extLst>
          </p:cNvPr>
          <p:cNvSpPr>
            <a:spLocks noGrp="1"/>
          </p:cNvSpPr>
          <p:nvPr>
            <p:ph type="title"/>
          </p:nvPr>
        </p:nvSpPr>
        <p:spPr>
          <a:xfrm>
            <a:off x="838200" y="89648"/>
            <a:ext cx="10515600" cy="762000"/>
          </a:xfrm>
        </p:spPr>
        <p:txBody>
          <a:bodyPr>
            <a:normAutofit/>
          </a:bodyPr>
          <a:lstStyle/>
          <a:p>
            <a:pPr algn="ctr"/>
            <a:r>
              <a:rPr lang="ru-RU" b="1" dirty="0">
                <a:latin typeface="Times New Roman" panose="02020603050405020304" pitchFamily="18" charset="0"/>
                <a:cs typeface="Times New Roman" panose="02020603050405020304" pitchFamily="18" charset="0"/>
              </a:rPr>
              <a:t>Цель и задачи исследований</a:t>
            </a:r>
          </a:p>
        </p:txBody>
      </p:sp>
      <p:sp>
        <p:nvSpPr>
          <p:cNvPr id="3" name="Объект 2">
            <a:extLst>
              <a:ext uri="{FF2B5EF4-FFF2-40B4-BE49-F238E27FC236}">
                <a16:creationId xmlns:a16="http://schemas.microsoft.com/office/drawing/2014/main" id="{92671C91-F686-4F08-8F9A-0AFCD8EA0686}"/>
              </a:ext>
            </a:extLst>
          </p:cNvPr>
          <p:cNvSpPr>
            <a:spLocks noGrp="1"/>
          </p:cNvSpPr>
          <p:nvPr>
            <p:ph idx="1"/>
          </p:nvPr>
        </p:nvSpPr>
        <p:spPr>
          <a:xfrm>
            <a:off x="838200" y="851648"/>
            <a:ext cx="10515600" cy="5916703"/>
          </a:xfrm>
        </p:spPr>
        <p:txBody>
          <a:bodyPr>
            <a:normAutofit fontScale="92500"/>
          </a:bodyPr>
          <a:lstStyle/>
          <a:p>
            <a:pPr marL="0" indent="0">
              <a:buNone/>
            </a:pPr>
            <a:endParaRPr lang="ru-RU" sz="2200" i="1" dirty="0">
              <a:latin typeface="Times New Roman" pitchFamily="18" charset="0"/>
              <a:cs typeface="Times New Roman" pitchFamily="18" charset="0"/>
            </a:endParaRPr>
          </a:p>
          <a:p>
            <a:pPr marL="0" indent="0" algn="just">
              <a:buNone/>
            </a:pPr>
            <a:r>
              <a:rPr lang="ru-RU" sz="2200" i="1" dirty="0">
                <a:latin typeface="Times New Roman" pitchFamily="18" charset="0"/>
                <a:cs typeface="Times New Roman" pitchFamily="18" charset="0"/>
              </a:rPr>
              <a:t>Цель</a:t>
            </a:r>
            <a:r>
              <a:rPr lang="ru-RU" sz="2200" dirty="0">
                <a:latin typeface="Times New Roman" pitchFamily="18" charset="0"/>
                <a:cs typeface="Times New Roman" pitchFamily="18" charset="0"/>
              </a:rPr>
              <a:t>- установить влияние приемов повышения эффективности производства картофеля на основе управления продукционным процессом культуры. </a:t>
            </a:r>
            <a:endParaRPr lang="en-US" sz="2200" dirty="0">
              <a:latin typeface="Times New Roman" pitchFamily="18" charset="0"/>
              <a:cs typeface="Times New Roman" pitchFamily="18" charset="0"/>
            </a:endParaRPr>
          </a:p>
          <a:p>
            <a:pPr marL="0" indent="0" algn="just">
              <a:buNone/>
            </a:pPr>
            <a:endParaRPr lang="ru-RU" sz="2200" dirty="0">
              <a:latin typeface="Times New Roman" pitchFamily="18" charset="0"/>
              <a:cs typeface="Times New Roman" pitchFamily="18" charset="0"/>
            </a:endParaRPr>
          </a:p>
          <a:p>
            <a:pPr marL="0" indent="0" algn="just">
              <a:buNone/>
            </a:pPr>
            <a:r>
              <a:rPr lang="ru-RU" sz="2200" dirty="0">
                <a:latin typeface="Times New Roman" pitchFamily="18" charset="0"/>
                <a:cs typeface="Times New Roman" pitchFamily="18" charset="0"/>
              </a:rPr>
              <a:t>Реализация поставленной цели предусматривает выполнение следующих </a:t>
            </a:r>
            <a:r>
              <a:rPr lang="ru-RU" sz="2200" i="1" dirty="0">
                <a:latin typeface="Times New Roman" pitchFamily="18" charset="0"/>
                <a:cs typeface="Times New Roman" pitchFamily="18" charset="0"/>
              </a:rPr>
              <a:t>задач:</a:t>
            </a:r>
            <a:endParaRPr lang="en-US" sz="2200" i="1" dirty="0">
              <a:latin typeface="Times New Roman" pitchFamily="18" charset="0"/>
              <a:cs typeface="Times New Roman" pitchFamily="18" charset="0"/>
            </a:endParaRPr>
          </a:p>
          <a:p>
            <a:pPr marL="0" indent="0" algn="just">
              <a:buNone/>
            </a:pPr>
            <a:r>
              <a:rPr lang="ru-RU" sz="2200" dirty="0">
                <a:latin typeface="Times New Roman" pitchFamily="18" charset="0"/>
                <a:cs typeface="Times New Roman" pitchFamily="18" charset="0"/>
              </a:rPr>
              <a:t> - установить влияние эколого-морфологических особенностей и </a:t>
            </a:r>
            <a:r>
              <a:rPr lang="ru-RU" sz="2200" dirty="0" err="1">
                <a:latin typeface="Times New Roman" pitchFamily="18" charset="0"/>
                <a:cs typeface="Times New Roman" pitchFamily="18" charset="0"/>
              </a:rPr>
              <a:t>морфоархитектоники</a:t>
            </a:r>
            <a:r>
              <a:rPr lang="ru-RU" sz="2200" dirty="0">
                <a:latin typeface="Times New Roman" pitchFamily="18" charset="0"/>
                <a:cs typeface="Times New Roman" pitchFamily="18" charset="0"/>
              </a:rPr>
              <a:t> растений картофеля, обеспечивающих адаптацию к изменяющимся условиям тепло- и влагообеспеченности агроценозов, на урожайность и качество продукции; </a:t>
            </a:r>
            <a:endParaRPr lang="en-US" sz="2200" dirty="0">
              <a:latin typeface="Times New Roman" pitchFamily="18" charset="0"/>
              <a:cs typeface="Times New Roman" pitchFamily="18" charset="0"/>
            </a:endParaRPr>
          </a:p>
          <a:p>
            <a:pPr algn="just">
              <a:buFontTx/>
              <a:buChar char="-"/>
            </a:pPr>
            <a:r>
              <a:rPr lang="ru-RU" sz="2200" dirty="0">
                <a:latin typeface="Times New Roman" pitchFamily="18" charset="0"/>
                <a:cs typeface="Times New Roman" pitchFamily="18" charset="0"/>
              </a:rPr>
              <a:t>адаптация технологических приемов возделывания к биологическим особенностям картофеля (площадь питания, фракция семенного клубня); </a:t>
            </a:r>
            <a:endParaRPr lang="en-US" sz="2200" dirty="0">
              <a:latin typeface="Times New Roman" pitchFamily="18" charset="0"/>
              <a:cs typeface="Times New Roman" pitchFamily="18" charset="0"/>
            </a:endParaRPr>
          </a:p>
          <a:p>
            <a:pPr marL="0" indent="0" algn="just">
              <a:buNone/>
            </a:pPr>
            <a:r>
              <a:rPr lang="ru-RU" sz="2200" dirty="0">
                <a:latin typeface="Times New Roman" pitchFamily="18" charset="0"/>
                <a:cs typeface="Times New Roman" pitchFamily="18" charset="0"/>
              </a:rPr>
              <a:t>- повышение фотосинтетической активности, морфо-биологических показателей и продуктивной изменчивости агроценоза под влиянием биологически активных веществ </a:t>
            </a:r>
            <a:endParaRPr lang="en-US" sz="2200" dirty="0">
              <a:latin typeface="Times New Roman" pitchFamily="18" charset="0"/>
              <a:cs typeface="Times New Roman" pitchFamily="18" charset="0"/>
            </a:endParaRPr>
          </a:p>
          <a:p>
            <a:pPr marL="0" indent="0" algn="just">
              <a:buNone/>
            </a:pPr>
            <a:r>
              <a:rPr lang="ru-RU" sz="2200" dirty="0">
                <a:latin typeface="Times New Roman" pitchFamily="18" charset="0"/>
                <a:cs typeface="Times New Roman" pitchFamily="18" charset="0"/>
              </a:rPr>
              <a:t>-определение влияния эколого-морфологических особенностей и </a:t>
            </a:r>
            <a:r>
              <a:rPr lang="ru-RU" sz="2200" dirty="0" err="1">
                <a:latin typeface="Times New Roman" pitchFamily="18" charset="0"/>
                <a:cs typeface="Times New Roman" pitchFamily="18" charset="0"/>
              </a:rPr>
              <a:t>морфоархитектоники</a:t>
            </a:r>
            <a:r>
              <a:rPr lang="ru-RU" sz="2200" dirty="0">
                <a:latin typeface="Times New Roman" pitchFamily="18" charset="0"/>
                <a:cs typeface="Times New Roman" pitchFamily="18" charset="0"/>
              </a:rPr>
              <a:t> растений картофеля, обеспечивающих адаптацию к изменяющимся условиям тепло- и влагообеспеченности агроценозов, на урожайность и качество продукции. </a:t>
            </a:r>
            <a:endParaRPr lang="en-US" sz="2200" dirty="0">
              <a:latin typeface="Times New Roman" pitchFamily="18" charset="0"/>
              <a:cs typeface="Times New Roman" pitchFamily="18" charset="0"/>
            </a:endParaRPr>
          </a:p>
          <a:p>
            <a:pPr marL="0" indent="0" algn="just">
              <a:buNone/>
            </a:pPr>
            <a:r>
              <a:rPr lang="ru-RU" sz="2200" dirty="0">
                <a:latin typeface="Times New Roman" pitchFamily="18" charset="0"/>
                <a:cs typeface="Times New Roman" pitchFamily="18" charset="0"/>
              </a:rPr>
              <a:t>- изучение экономической целесообразности применения предлагаемых приемов при производстве картофеля.</a:t>
            </a:r>
          </a:p>
        </p:txBody>
      </p:sp>
      <p:sp>
        <p:nvSpPr>
          <p:cNvPr id="4" name="TextBox 3">
            <a:extLst>
              <a:ext uri="{FF2B5EF4-FFF2-40B4-BE49-F238E27FC236}">
                <a16:creationId xmlns:a16="http://schemas.microsoft.com/office/drawing/2014/main" id="{C6EBD03C-9A07-4E25-9310-CA004884F32D}"/>
              </a:ext>
            </a:extLst>
          </p:cNvPr>
          <p:cNvSpPr txBox="1"/>
          <p:nvPr/>
        </p:nvSpPr>
        <p:spPr>
          <a:xfrm>
            <a:off x="11353800" y="89648"/>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5</a:t>
            </a:r>
          </a:p>
        </p:txBody>
      </p:sp>
    </p:spTree>
    <p:extLst>
      <p:ext uri="{BB962C8B-B14F-4D97-AF65-F5344CB8AC3E}">
        <p14:creationId xmlns:p14="http://schemas.microsoft.com/office/powerpoint/2010/main" val="2339676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71A99B-9718-40D0-A365-89AB1E8E0A73}"/>
              </a:ext>
            </a:extLst>
          </p:cNvPr>
          <p:cNvSpPr>
            <a:spLocks noGrp="1"/>
          </p:cNvSpPr>
          <p:nvPr>
            <p:ph type="title"/>
          </p:nvPr>
        </p:nvSpPr>
        <p:spPr>
          <a:xfrm>
            <a:off x="930564" y="125507"/>
            <a:ext cx="10515600" cy="636493"/>
          </a:xfrm>
        </p:spPr>
        <p:txBody>
          <a:bodyPr>
            <a:noAutofit/>
          </a:bodyPr>
          <a:lstStyle/>
          <a:p>
            <a:pPr algn="ctr"/>
            <a:r>
              <a:rPr lang="ru-RU" b="1" dirty="0">
                <a:latin typeface="Times New Roman" panose="02020603050405020304" pitchFamily="18" charset="0"/>
                <a:cs typeface="Times New Roman" panose="02020603050405020304" pitchFamily="18" charset="0"/>
              </a:rPr>
              <a:t>Научная новизна</a:t>
            </a:r>
          </a:p>
        </p:txBody>
      </p:sp>
      <p:sp>
        <p:nvSpPr>
          <p:cNvPr id="3" name="Объект 2">
            <a:extLst>
              <a:ext uri="{FF2B5EF4-FFF2-40B4-BE49-F238E27FC236}">
                <a16:creationId xmlns:a16="http://schemas.microsoft.com/office/drawing/2014/main" id="{E0BF6E86-75F2-4261-9D1F-FA05CF4B2C22}"/>
              </a:ext>
            </a:extLst>
          </p:cNvPr>
          <p:cNvSpPr>
            <a:spLocks noGrp="1"/>
          </p:cNvSpPr>
          <p:nvPr>
            <p:ph idx="1"/>
          </p:nvPr>
        </p:nvSpPr>
        <p:spPr>
          <a:xfrm>
            <a:off x="88247" y="842682"/>
            <a:ext cx="6698035" cy="5889811"/>
          </a:xfrm>
        </p:spPr>
        <p:txBody>
          <a:bodyPr>
            <a:normAutofit fontScale="85000" lnSpcReduction="20000"/>
          </a:bodyPr>
          <a:lstStyle/>
          <a:p>
            <a:pPr marL="0" indent="0" algn="just">
              <a:buNone/>
            </a:pPr>
            <a:r>
              <a:rPr lang="ru-RU" dirty="0">
                <a:latin typeface="Times New Roman" panose="02020603050405020304" pitchFamily="18" charset="0"/>
                <a:cs typeface="Times New Roman" panose="02020603050405020304" pitchFamily="18" charset="0"/>
              </a:rPr>
              <a:t>заключается в обосновании перспективных способов управления продукционным процессом картофеля, обеспечивающих </a:t>
            </a:r>
            <a:r>
              <a:rPr lang="ru-RU" dirty="0" err="1">
                <a:latin typeface="Times New Roman" panose="02020603050405020304" pitchFamily="18" charset="0"/>
                <a:cs typeface="Times New Roman" panose="02020603050405020304" pitchFamily="18" charset="0"/>
              </a:rPr>
              <a:t>биологизацию</a:t>
            </a:r>
            <a:r>
              <a:rPr lang="ru-RU" dirty="0">
                <a:latin typeface="Times New Roman" panose="02020603050405020304" pitchFamily="18" charset="0"/>
                <a:cs typeface="Times New Roman" panose="02020603050405020304" pitchFamily="18" charset="0"/>
              </a:rPr>
              <a:t> технологии возделывания этой культуры с учетом </a:t>
            </a:r>
            <a:r>
              <a:rPr lang="ru-RU" dirty="0" err="1">
                <a:latin typeface="Times New Roman" panose="02020603050405020304" pitchFamily="18" charset="0"/>
                <a:cs typeface="Times New Roman" panose="02020603050405020304" pitchFamily="18" charset="0"/>
              </a:rPr>
              <a:t>морфобиологических</a:t>
            </a:r>
            <a:r>
              <a:rPr lang="ru-RU" dirty="0">
                <a:latin typeface="Times New Roman" panose="02020603050405020304" pitchFamily="18" charset="0"/>
                <a:cs typeface="Times New Roman" panose="02020603050405020304" pitchFamily="18" charset="0"/>
              </a:rPr>
              <a:t> особенностей растений (</a:t>
            </a:r>
            <a:r>
              <a:rPr lang="ru-RU" dirty="0" err="1">
                <a:latin typeface="Times New Roman" panose="02020603050405020304" pitchFamily="18" charset="0"/>
                <a:cs typeface="Times New Roman" panose="02020603050405020304" pitchFamily="18" charset="0"/>
              </a:rPr>
              <a:t>экоморфотипов</a:t>
            </a:r>
            <a:r>
              <a:rPr lang="ru-RU" dirty="0">
                <a:latin typeface="Times New Roman" panose="02020603050405020304" pitchFamily="18" charset="0"/>
                <a:cs typeface="Times New Roman" panose="02020603050405020304" pitchFamily="18" charset="0"/>
              </a:rPr>
              <a:t>), обеспечивающую существенное повышение уровня урожайности и качества продукции. Показан процесс формирования отдельных компонентов элементов продуктивности картофеля в зависимости от фазы роста и развития, обоснованы агротехнические приемы, позволяющие целенаправленно воздействовать на него. Обоснован биологический подход управления агроценозом картофеля, основанном на адаптивных реакциях сортов разных </a:t>
            </a:r>
            <a:r>
              <a:rPr lang="ru-RU" dirty="0" err="1">
                <a:latin typeface="Times New Roman" panose="02020603050405020304" pitchFamily="18" charset="0"/>
                <a:cs typeface="Times New Roman" panose="02020603050405020304" pitchFamily="18" charset="0"/>
              </a:rPr>
              <a:t>экоморфотипов</a:t>
            </a:r>
            <a:r>
              <a:rPr lang="ru-RU" dirty="0">
                <a:latin typeface="Times New Roman" panose="02020603050405020304" pitchFamily="18" charset="0"/>
                <a:cs typeface="Times New Roman" panose="02020603050405020304" pitchFamily="18" charset="0"/>
              </a:rPr>
              <a:t> на применение биостимуляторов роста. Выявлены особенности формирования основных элементов урожая, компонентов его структуры и качества клубней в зависимости от применяемых агроприемов. </a:t>
            </a:r>
          </a:p>
        </p:txBody>
      </p:sp>
      <p:pic>
        <p:nvPicPr>
          <p:cNvPr id="5" name="Рисунок 4">
            <a:extLst>
              <a:ext uri="{FF2B5EF4-FFF2-40B4-BE49-F238E27FC236}">
                <a16:creationId xmlns:a16="http://schemas.microsoft.com/office/drawing/2014/main" id="{D3FFBC37-8F8E-4FE0-8FDA-1161418C88A0}"/>
              </a:ext>
            </a:extLst>
          </p:cNvPr>
          <p:cNvPicPr>
            <a:picLocks noChangeAspect="1"/>
          </p:cNvPicPr>
          <p:nvPr/>
        </p:nvPicPr>
        <p:blipFill>
          <a:blip r:embed="rId2" cstate="print"/>
          <a:stretch>
            <a:fillRect/>
          </a:stretch>
        </p:blipFill>
        <p:spPr>
          <a:xfrm>
            <a:off x="6902824" y="842681"/>
            <a:ext cx="4285129" cy="5889811"/>
          </a:xfrm>
          <a:prstGeom prst="rect">
            <a:avLst/>
          </a:prstGeom>
        </p:spPr>
      </p:pic>
      <p:sp>
        <p:nvSpPr>
          <p:cNvPr id="6" name="TextBox 5">
            <a:extLst>
              <a:ext uri="{FF2B5EF4-FFF2-40B4-BE49-F238E27FC236}">
                <a16:creationId xmlns:a16="http://schemas.microsoft.com/office/drawing/2014/main" id="{A47C3BAD-31C5-49A9-832C-814A0B83F79B}"/>
              </a:ext>
            </a:extLst>
          </p:cNvPr>
          <p:cNvSpPr txBox="1"/>
          <p:nvPr/>
        </p:nvSpPr>
        <p:spPr>
          <a:xfrm>
            <a:off x="11187953" y="115669"/>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6</a:t>
            </a:r>
          </a:p>
        </p:txBody>
      </p:sp>
    </p:spTree>
    <p:extLst>
      <p:ext uri="{BB962C8B-B14F-4D97-AF65-F5344CB8AC3E}">
        <p14:creationId xmlns:p14="http://schemas.microsoft.com/office/powerpoint/2010/main" val="1000074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DB0C20-D692-4D69-830C-7C34DF1847AE}"/>
              </a:ext>
            </a:extLst>
          </p:cNvPr>
          <p:cNvSpPr>
            <a:spLocks noGrp="1"/>
          </p:cNvSpPr>
          <p:nvPr>
            <p:ph type="title"/>
          </p:nvPr>
        </p:nvSpPr>
        <p:spPr>
          <a:xfrm>
            <a:off x="838200" y="125508"/>
            <a:ext cx="10515600" cy="555530"/>
          </a:xfrm>
        </p:spPr>
        <p:txBody>
          <a:bodyPr>
            <a:noAutofit/>
          </a:bodyPr>
          <a:lstStyle/>
          <a:p>
            <a:pPr algn="ctr"/>
            <a:r>
              <a:rPr lang="ru-RU" b="1" dirty="0">
                <a:latin typeface="Times New Roman" panose="02020603050405020304" pitchFamily="18" charset="0"/>
                <a:cs typeface="Times New Roman" panose="02020603050405020304" pitchFamily="18" charset="0"/>
              </a:rPr>
              <a:t>Практическая значимость </a:t>
            </a:r>
          </a:p>
        </p:txBody>
      </p:sp>
      <p:sp>
        <p:nvSpPr>
          <p:cNvPr id="3" name="Объект 2">
            <a:extLst>
              <a:ext uri="{FF2B5EF4-FFF2-40B4-BE49-F238E27FC236}">
                <a16:creationId xmlns:a16="http://schemas.microsoft.com/office/drawing/2014/main" id="{76CEDED5-708C-49C9-9CCC-499AFAF6F8F6}"/>
              </a:ext>
            </a:extLst>
          </p:cNvPr>
          <p:cNvSpPr>
            <a:spLocks noGrp="1"/>
          </p:cNvSpPr>
          <p:nvPr>
            <p:ph idx="1"/>
          </p:nvPr>
        </p:nvSpPr>
        <p:spPr>
          <a:xfrm>
            <a:off x="313765" y="833718"/>
            <a:ext cx="7243482" cy="5343245"/>
          </a:xfrm>
        </p:spPr>
        <p:txBody>
          <a:bodyPr>
            <a:normAutofit/>
          </a:bodyPr>
          <a:lstStyle/>
          <a:p>
            <a:pPr marL="0" indent="0" algn="just">
              <a:lnSpc>
                <a:spcPct val="100000"/>
              </a:lnSpc>
              <a:spcBef>
                <a:spcPts val="0"/>
              </a:spcBef>
              <a:buNone/>
            </a:pPr>
            <a:r>
              <a:rPr lang="ru-RU" sz="2400" dirty="0">
                <a:latin typeface="Times New Roman" panose="02020603050405020304" pitchFamily="18" charset="0"/>
                <a:cs typeface="Times New Roman" panose="02020603050405020304" pitchFamily="18" charset="0"/>
              </a:rPr>
              <a:t>заключается в разработке практических рекомендаций по разработке сортовой агротехники картофеля, с учетом </a:t>
            </a:r>
            <a:r>
              <a:rPr lang="ru-RU" sz="2400" dirty="0" err="1">
                <a:latin typeface="Times New Roman" panose="02020603050405020304" pitchFamily="18" charset="0"/>
                <a:cs typeface="Times New Roman" panose="02020603050405020304" pitchFamily="18" charset="0"/>
              </a:rPr>
              <a:t>морфоархитектоники</a:t>
            </a:r>
            <a:r>
              <a:rPr lang="ru-RU" sz="2400" dirty="0">
                <a:latin typeface="Times New Roman" panose="02020603050405020304" pitchFamily="18" charset="0"/>
                <a:cs typeface="Times New Roman" panose="02020603050405020304" pitchFamily="18" charset="0"/>
              </a:rPr>
              <a:t> растений, приемов выращивания картофеля с использованием </a:t>
            </a:r>
            <a:r>
              <a:rPr lang="ru-RU" sz="2400" dirty="0" err="1">
                <a:latin typeface="Times New Roman" panose="02020603050405020304" pitchFamily="18" charset="0"/>
                <a:cs typeface="Times New Roman" panose="02020603050405020304" pitchFamily="18" charset="0"/>
              </a:rPr>
              <a:t>рострегулирующих</a:t>
            </a:r>
            <a:r>
              <a:rPr lang="ru-RU" sz="2400" dirty="0">
                <a:latin typeface="Times New Roman" panose="02020603050405020304" pitchFamily="18" charset="0"/>
                <a:cs typeface="Times New Roman" panose="02020603050405020304" pitchFamily="18" charset="0"/>
              </a:rPr>
              <a:t> соединений с целью повышения урожая и повышения его качества. </a:t>
            </a:r>
          </a:p>
          <a:p>
            <a:pPr marL="0" indent="0" algn="just">
              <a:lnSpc>
                <a:spcPct val="100000"/>
              </a:lnSpc>
              <a:spcBef>
                <a:spcPts val="0"/>
              </a:spcBef>
              <a:buNone/>
            </a:pPr>
            <a:r>
              <a:rPr lang="ru-RU" sz="2400" dirty="0">
                <a:latin typeface="Times New Roman" panose="02020603050405020304" pitchFamily="18" charset="0"/>
                <a:cs typeface="Times New Roman" panose="02020603050405020304" pitchFamily="18" charset="0"/>
              </a:rPr>
              <a:t>Проведенные исследования позволили установить наиболее перспективные сорта для возделывания в условиях Нечерноземной зоны, которые по своим агроклиматическим требованиям соответствуют условиям тепло- и влагообеспеченности республики Бенин.</a:t>
            </a:r>
          </a:p>
        </p:txBody>
      </p:sp>
      <p:pic>
        <p:nvPicPr>
          <p:cNvPr id="4" name="Рисунок 3">
            <a:extLst>
              <a:ext uri="{FF2B5EF4-FFF2-40B4-BE49-F238E27FC236}">
                <a16:creationId xmlns:a16="http://schemas.microsoft.com/office/drawing/2014/main" id="{5724C2F1-EF04-4451-B839-F453F5A82195}"/>
              </a:ext>
            </a:extLst>
          </p:cNvPr>
          <p:cNvPicPr>
            <a:picLocks noChangeAspect="1"/>
          </p:cNvPicPr>
          <p:nvPr/>
        </p:nvPicPr>
        <p:blipFill>
          <a:blip r:embed="rId2" cstate="print"/>
          <a:stretch>
            <a:fillRect/>
          </a:stretch>
        </p:blipFill>
        <p:spPr>
          <a:xfrm>
            <a:off x="7682753" y="896471"/>
            <a:ext cx="3810000" cy="5836021"/>
          </a:xfrm>
          <a:prstGeom prst="rect">
            <a:avLst/>
          </a:prstGeom>
        </p:spPr>
      </p:pic>
      <p:sp>
        <p:nvSpPr>
          <p:cNvPr id="5" name="TextBox 4">
            <a:extLst>
              <a:ext uri="{FF2B5EF4-FFF2-40B4-BE49-F238E27FC236}">
                <a16:creationId xmlns:a16="http://schemas.microsoft.com/office/drawing/2014/main" id="{20526697-3D2F-4437-BF83-6AF4245695DE}"/>
              </a:ext>
            </a:extLst>
          </p:cNvPr>
          <p:cNvSpPr txBox="1"/>
          <p:nvPr/>
        </p:nvSpPr>
        <p:spPr>
          <a:xfrm>
            <a:off x="11289450" y="34707"/>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7</a:t>
            </a:r>
          </a:p>
        </p:txBody>
      </p:sp>
    </p:spTree>
    <p:extLst>
      <p:ext uri="{BB962C8B-B14F-4D97-AF65-F5344CB8AC3E}">
        <p14:creationId xmlns:p14="http://schemas.microsoft.com/office/powerpoint/2010/main" val="1814989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60E787-AFE8-4EBF-A20A-FA185FF531A2}"/>
              </a:ext>
            </a:extLst>
          </p:cNvPr>
          <p:cNvSpPr>
            <a:spLocks noGrp="1"/>
          </p:cNvSpPr>
          <p:nvPr>
            <p:ph type="title"/>
          </p:nvPr>
        </p:nvSpPr>
        <p:spPr>
          <a:xfrm>
            <a:off x="0" y="98613"/>
            <a:ext cx="11353800" cy="986116"/>
          </a:xfrm>
        </p:spPr>
        <p:txBody>
          <a:bodyPr>
            <a:noAutofit/>
          </a:bodyPr>
          <a:lstStyle/>
          <a:p>
            <a:pPr algn="ctr"/>
            <a:r>
              <a:rPr lang="ru-RU" sz="4000" b="1" dirty="0">
                <a:latin typeface="Times New Roman" panose="02020603050405020304" pitchFamily="18" charset="0"/>
                <a:cs typeface="Times New Roman" panose="02020603050405020304" pitchFamily="18" charset="0"/>
              </a:rPr>
              <a:t>Основные положения</a:t>
            </a:r>
          </a:p>
        </p:txBody>
      </p:sp>
      <p:sp>
        <p:nvSpPr>
          <p:cNvPr id="3" name="Объект 2">
            <a:extLst>
              <a:ext uri="{FF2B5EF4-FFF2-40B4-BE49-F238E27FC236}">
                <a16:creationId xmlns:a16="http://schemas.microsoft.com/office/drawing/2014/main" id="{631B297C-8AB2-4F1E-826F-8BB6BB77EC68}"/>
              </a:ext>
            </a:extLst>
          </p:cNvPr>
          <p:cNvSpPr>
            <a:spLocks noGrp="1"/>
          </p:cNvSpPr>
          <p:nvPr>
            <p:ph idx="1"/>
          </p:nvPr>
        </p:nvSpPr>
        <p:spPr>
          <a:xfrm>
            <a:off x="376518" y="1084728"/>
            <a:ext cx="5620870" cy="5576047"/>
          </a:xfrm>
        </p:spPr>
        <p:txBody>
          <a:bodyPr>
            <a:normAutofit/>
          </a:bodyPr>
          <a:lstStyle/>
          <a:p>
            <a:pPr>
              <a:buFontTx/>
              <a:buChar char="-"/>
            </a:pPr>
            <a:r>
              <a:rPr lang="ru-RU" sz="2400" dirty="0">
                <a:latin typeface="Times New Roman" panose="02020603050405020304" pitchFamily="18" charset="0"/>
                <a:cs typeface="Times New Roman" panose="02020603050405020304" pitchFamily="18" charset="0"/>
              </a:rPr>
              <a:t>научно-практические основы эффективности предлагаемых агротехнических приемов управления продуктивностью агроценоза; </a:t>
            </a:r>
            <a:endParaRPr lang="en-US" sz="2400" dirty="0">
              <a:latin typeface="Times New Roman" panose="02020603050405020304" pitchFamily="18" charset="0"/>
              <a:cs typeface="Times New Roman" panose="02020603050405020304" pitchFamily="18" charset="0"/>
            </a:endParaRPr>
          </a:p>
          <a:p>
            <a:pPr>
              <a:buFontTx/>
              <a:buChar char="-"/>
            </a:pPr>
            <a:r>
              <a:rPr lang="ru-RU" sz="2400" dirty="0">
                <a:latin typeface="Times New Roman" panose="02020603050405020304" pitchFamily="18" charset="0"/>
                <a:cs typeface="Times New Roman" panose="02020603050405020304" pitchFamily="18" charset="0"/>
              </a:rPr>
              <a:t>закономерности формирования фотосинтетического аппарата, </a:t>
            </a:r>
            <a:r>
              <a:rPr lang="ru-RU" sz="2400" dirty="0" err="1">
                <a:latin typeface="Times New Roman" panose="02020603050405020304" pitchFamily="18" charset="0"/>
                <a:cs typeface="Times New Roman" panose="02020603050405020304" pitchFamily="18" charset="0"/>
              </a:rPr>
              <a:t>морфобиологических</a:t>
            </a:r>
            <a:r>
              <a:rPr lang="ru-RU" sz="2400" dirty="0">
                <a:latin typeface="Times New Roman" panose="02020603050405020304" pitchFamily="18" charset="0"/>
                <a:cs typeface="Times New Roman" panose="02020603050405020304" pitchFamily="18" charset="0"/>
              </a:rPr>
              <a:t> показателей растений; </a:t>
            </a:r>
            <a:endParaRPr lang="en-US" sz="2400" dirty="0">
              <a:latin typeface="Times New Roman" panose="02020603050405020304" pitchFamily="18" charset="0"/>
              <a:cs typeface="Times New Roman" panose="02020603050405020304" pitchFamily="18" charset="0"/>
            </a:endParaRPr>
          </a:p>
          <a:p>
            <a:pPr>
              <a:buFontTx/>
              <a:buChar char="-"/>
            </a:pPr>
            <a:r>
              <a:rPr lang="ru-RU" sz="2400" dirty="0">
                <a:latin typeface="Times New Roman" panose="02020603050405020304" pitchFamily="18" charset="0"/>
                <a:cs typeface="Times New Roman" panose="02020603050405020304" pitchFamily="18" charset="0"/>
              </a:rPr>
              <a:t>параметры формирования урожая и его структурных компонентов сортов картофеля разных </a:t>
            </a:r>
            <a:r>
              <a:rPr lang="ru-RU" sz="2400" dirty="0" err="1">
                <a:latin typeface="Times New Roman" panose="02020603050405020304" pitchFamily="18" charset="0"/>
                <a:cs typeface="Times New Roman" panose="02020603050405020304" pitchFamily="18" charset="0"/>
              </a:rPr>
              <a:t>экоморфотипов</a:t>
            </a:r>
            <a:r>
              <a:rPr lang="ru-RU"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marL="0" indent="0">
              <a:buNone/>
            </a:pPr>
            <a:r>
              <a:rPr lang="ru-RU" sz="2400" dirty="0">
                <a:latin typeface="Times New Roman" panose="02020603050405020304" pitchFamily="18" charset="0"/>
                <a:cs typeface="Times New Roman" panose="02020603050405020304" pitchFamily="18" charset="0"/>
              </a:rPr>
              <a:t>- оценка экономической эффективности применения регуляторов роста при возделывании картофеля.</a:t>
            </a:r>
          </a:p>
        </p:txBody>
      </p:sp>
      <p:pic>
        <p:nvPicPr>
          <p:cNvPr id="4" name="Рисунок 3">
            <a:extLst>
              <a:ext uri="{FF2B5EF4-FFF2-40B4-BE49-F238E27FC236}">
                <a16:creationId xmlns:a16="http://schemas.microsoft.com/office/drawing/2014/main" id="{7F29CD94-9AAA-418B-A952-C0634F83893F}"/>
              </a:ext>
            </a:extLst>
          </p:cNvPr>
          <p:cNvPicPr>
            <a:picLocks noChangeAspect="1"/>
          </p:cNvPicPr>
          <p:nvPr/>
        </p:nvPicPr>
        <p:blipFill>
          <a:blip r:embed="rId2" cstate="print"/>
          <a:stretch>
            <a:fillRect/>
          </a:stretch>
        </p:blipFill>
        <p:spPr>
          <a:xfrm>
            <a:off x="6266331" y="986117"/>
            <a:ext cx="5307104" cy="5773270"/>
          </a:xfrm>
          <a:prstGeom prst="rect">
            <a:avLst/>
          </a:prstGeom>
        </p:spPr>
      </p:pic>
      <p:sp>
        <p:nvSpPr>
          <p:cNvPr id="5" name="TextBox 4">
            <a:extLst>
              <a:ext uri="{FF2B5EF4-FFF2-40B4-BE49-F238E27FC236}">
                <a16:creationId xmlns:a16="http://schemas.microsoft.com/office/drawing/2014/main" id="{09E23D74-0477-46E1-ACA3-2D5CABF0620C}"/>
              </a:ext>
            </a:extLst>
          </p:cNvPr>
          <p:cNvSpPr txBox="1"/>
          <p:nvPr/>
        </p:nvSpPr>
        <p:spPr>
          <a:xfrm>
            <a:off x="11177391" y="219200"/>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8</a:t>
            </a:r>
          </a:p>
        </p:txBody>
      </p:sp>
    </p:spTree>
    <p:extLst>
      <p:ext uri="{BB962C8B-B14F-4D97-AF65-F5344CB8AC3E}">
        <p14:creationId xmlns:p14="http://schemas.microsoft.com/office/powerpoint/2010/main" val="3890323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Users\User\Desktop\фоторгафии с полей\поля 2012\фазы\DSC01618.JPG"/>
          <p:cNvPicPr>
            <a:picLocks noChangeAspect="1" noChangeArrowheads="1"/>
          </p:cNvPicPr>
          <p:nvPr/>
        </p:nvPicPr>
        <p:blipFill>
          <a:blip r:embed="rId3" cstate="print"/>
          <a:srcRect/>
          <a:stretch>
            <a:fillRect/>
          </a:stretch>
        </p:blipFill>
        <p:spPr bwMode="auto">
          <a:xfrm>
            <a:off x="488950" y="4019550"/>
            <a:ext cx="5311215" cy="2667000"/>
          </a:xfrm>
          <a:prstGeom prst="rect">
            <a:avLst/>
          </a:prstGeom>
          <a:noFill/>
          <a:ln w="9525">
            <a:noFill/>
            <a:miter lim="800000"/>
            <a:headEnd/>
            <a:tailEnd/>
          </a:ln>
        </p:spPr>
      </p:pic>
      <p:sp>
        <p:nvSpPr>
          <p:cNvPr id="21508" name="Rectangle 28"/>
          <p:cNvSpPr>
            <a:spLocks noChangeArrowheads="1"/>
          </p:cNvSpPr>
          <p:nvPr/>
        </p:nvSpPr>
        <p:spPr bwMode="auto">
          <a:xfrm>
            <a:off x="2026024" y="-26894"/>
            <a:ext cx="8462682" cy="1295400"/>
          </a:xfrm>
          <a:prstGeom prst="rect">
            <a:avLst/>
          </a:prstGeom>
          <a:solidFill>
            <a:srgbClr val="FFFFFF">
              <a:alpha val="65097"/>
            </a:srgbClr>
          </a:solidFill>
          <a:ln w="9525">
            <a:noFill/>
            <a:miter lim="800000"/>
            <a:headEnd/>
            <a:tailEnd/>
          </a:ln>
        </p:spPr>
        <p:txBody>
          <a:bodyPr anchor="ctr"/>
          <a:lstStyle/>
          <a:p>
            <a:pPr algn="ctr"/>
            <a:endParaRPr lang="ru-RU" sz="2800" b="1" dirty="0">
              <a:latin typeface="Corbel" pitchFamily="34" charset="0"/>
            </a:endParaRPr>
          </a:p>
          <a:p>
            <a:pPr algn="ctr"/>
            <a:r>
              <a:rPr lang="ru-RU" sz="3200" b="1" dirty="0">
                <a:latin typeface="Times New Roman" panose="02020603050405020304" pitchFamily="18" charset="0"/>
                <a:cs typeface="Times New Roman" panose="02020603050405020304" pitchFamily="18" charset="0"/>
              </a:rPr>
              <a:t>Полевая опытная станция </a:t>
            </a:r>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РГАУ-МСХА имени К.А. Тимирязева </a:t>
            </a:r>
            <a:r>
              <a:rPr lang="ru-RU" dirty="0">
                <a:latin typeface="Corbel" pitchFamily="34" charset="0"/>
              </a:rPr>
              <a:t>	</a:t>
            </a:r>
          </a:p>
        </p:txBody>
      </p:sp>
      <p:pic>
        <p:nvPicPr>
          <p:cNvPr id="21509" name="Picture 2" descr="https://www.timacad.ru/uploads/images/20180405/1522920411_P6170049.JPG"/>
          <p:cNvPicPr>
            <a:picLocks noChangeAspect="1" noChangeArrowheads="1"/>
          </p:cNvPicPr>
          <p:nvPr/>
        </p:nvPicPr>
        <p:blipFill>
          <a:blip r:embed="rId4" cstate="print"/>
          <a:srcRect/>
          <a:stretch>
            <a:fillRect/>
          </a:stretch>
        </p:blipFill>
        <p:spPr bwMode="auto">
          <a:xfrm>
            <a:off x="488950" y="1461248"/>
            <a:ext cx="5311215" cy="2558302"/>
          </a:xfrm>
          <a:prstGeom prst="rect">
            <a:avLst/>
          </a:prstGeom>
          <a:noFill/>
          <a:ln w="9525">
            <a:noFill/>
            <a:miter lim="800000"/>
            <a:headEnd/>
            <a:tailEnd/>
          </a:ln>
        </p:spPr>
      </p:pic>
      <p:pic>
        <p:nvPicPr>
          <p:cNvPr id="3" name="Рисунок 2">
            <a:extLst>
              <a:ext uri="{FF2B5EF4-FFF2-40B4-BE49-F238E27FC236}">
                <a16:creationId xmlns:a16="http://schemas.microsoft.com/office/drawing/2014/main" id="{3048A9D8-3B9C-46B0-873A-3DD05A7D9A88}"/>
              </a:ext>
            </a:extLst>
          </p:cNvPr>
          <p:cNvPicPr>
            <a:picLocks noChangeAspect="1"/>
          </p:cNvPicPr>
          <p:nvPr/>
        </p:nvPicPr>
        <p:blipFill>
          <a:blip r:embed="rId5" cstate="print"/>
          <a:stretch>
            <a:fillRect/>
          </a:stretch>
        </p:blipFill>
        <p:spPr>
          <a:xfrm>
            <a:off x="6025403" y="1461248"/>
            <a:ext cx="4672011" cy="5396751"/>
          </a:xfrm>
          <a:prstGeom prst="rect">
            <a:avLst/>
          </a:prstGeom>
        </p:spPr>
      </p:pic>
      <p:sp>
        <p:nvSpPr>
          <p:cNvPr id="8" name="TextBox 7">
            <a:extLst>
              <a:ext uri="{FF2B5EF4-FFF2-40B4-BE49-F238E27FC236}">
                <a16:creationId xmlns:a16="http://schemas.microsoft.com/office/drawing/2014/main" id="{FA55A522-7315-4B2B-BB13-7127CFDF5B95}"/>
              </a:ext>
            </a:extLst>
          </p:cNvPr>
          <p:cNvSpPr txBox="1"/>
          <p:nvPr/>
        </p:nvSpPr>
        <p:spPr>
          <a:xfrm>
            <a:off x="11050070" y="177557"/>
            <a:ext cx="792088"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3600" dirty="0">
                <a:effectLst>
                  <a:outerShdw blurRad="38100" dist="38100" dir="2700000" algn="tl">
                    <a:srgbClr val="000000">
                      <a:alpha val="43137"/>
                    </a:srgbClr>
                  </a:outerShdw>
                </a:effectLst>
                <a:latin typeface="Bookman Old Style" pitchFamily="18" charset="0"/>
              </a:rPr>
              <a:t>9</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1136</TotalTime>
  <Words>6151</Words>
  <Application>Microsoft Office PowerPoint</Application>
  <PresentationFormat>Широкоэкранный</PresentationFormat>
  <Paragraphs>2903</Paragraphs>
  <Slides>44</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44</vt:i4>
      </vt:variant>
    </vt:vector>
  </HeadingPairs>
  <TitlesOfParts>
    <vt:vector size="53" baseType="lpstr">
      <vt:lpstr>Arial</vt:lpstr>
      <vt:lpstr>Bookman Old Style</vt:lpstr>
      <vt:lpstr>Calibri</vt:lpstr>
      <vt:lpstr>Calibri Light</vt:lpstr>
      <vt:lpstr>Century Schoolbook</vt:lpstr>
      <vt:lpstr>Corbel</vt:lpstr>
      <vt:lpstr>Times New Roman</vt:lpstr>
      <vt:lpstr>Wingdings</vt:lpstr>
      <vt:lpstr>Тема Office</vt:lpstr>
      <vt:lpstr>Презентация PowerPoint</vt:lpstr>
      <vt:lpstr>Презентация PowerPoint</vt:lpstr>
      <vt:lpstr>Картофель в Бенин</vt:lpstr>
      <vt:lpstr>Степень научной разработанности проблемы</vt:lpstr>
      <vt:lpstr>Цель и задачи исследований</vt:lpstr>
      <vt:lpstr>Научная новизна</vt:lpstr>
      <vt:lpstr>Практическая значимость </vt:lpstr>
      <vt:lpstr>Основные положения</vt:lpstr>
      <vt:lpstr>Презентация PowerPoint</vt:lpstr>
      <vt:lpstr>Объекты исследований</vt:lpstr>
      <vt:lpstr>Схема опытов </vt:lpstr>
      <vt:lpstr>Условия тепло- и влагообеспеченности вегетационных периодов в годы исследований</vt:lpstr>
      <vt:lpstr>Характеристика сортов по эколого-морфологическим признакам </vt:lpstr>
      <vt:lpstr> Продолжительность межфазных периодов картофеля, дней</vt:lpstr>
      <vt:lpstr>Густота стеблестоя растений картофеля в фазу цветения в опыте, тыс. штук/га</vt:lpstr>
      <vt:lpstr>Индекс NDVI (Normalized Difference Vegetation Index) </vt:lpstr>
      <vt:lpstr>Содержание хлорофилла в листьях картофеля</vt:lpstr>
      <vt:lpstr>Показатели надземной биомассы растений картофеля сортов  разных экоморфотипов</vt:lpstr>
      <vt:lpstr> Изменение показателей электропроводности (ЭП) листьев  картофеля разных экоморфотипов по фазам развития, мкСм</vt:lpstr>
      <vt:lpstr> Урожайность картофеля в опыте, т/га</vt:lpstr>
      <vt:lpstr>Структура урожая в опыте, 2018 г</vt:lpstr>
      <vt:lpstr>Структура урожая в опыте, 2019 г</vt:lpstr>
      <vt:lpstr>Структура урожая в опыте, 2020 г</vt:lpstr>
      <vt:lpstr>Содержание сухого вещества и крахмала в клубнях, %</vt:lpstr>
      <vt:lpstr>Дегустационная оценка клубней картофеля (по методике ВНИИКХ)</vt:lpstr>
      <vt:lpstr>Дегустационная оценка клубней картофеля после уборки (по методике ФИЦ картофеля имени А.Г.Лорха)</vt:lpstr>
      <vt:lpstr>Опыт 2: Особенности формирования продуктивности картофеля, основанные на управлении величиной площади питания и размером семенной фракции</vt:lpstr>
      <vt:lpstr>Высота растений, см </vt:lpstr>
      <vt:lpstr>Количество стеблей в опыте, штук на куст</vt:lpstr>
      <vt:lpstr>Индекс NDVI в опыте (среднее за 3 года)</vt:lpstr>
      <vt:lpstr> Урожайность картофеля в опыте, т/га </vt:lpstr>
      <vt:lpstr> Опыт 3: Управление продукционным процессом картофеля при применении органоминеральных удобрений и биостимуляторов роста </vt:lpstr>
      <vt:lpstr>Влияние рострегулирующих соединений на показатели индекса INDVI, ед (среднее за три года)</vt:lpstr>
      <vt:lpstr>Содержание сухого вещества и крахмала в клубнях картофеля, %(2018-2020гг.)</vt:lpstr>
      <vt:lpstr> Влияние применения биостимуляторов на урожайность картофеля в опыте, т/га</vt:lpstr>
      <vt:lpstr>Экономическая эффективность  производства картофеля разных экоморфотипов </vt:lpstr>
      <vt:lpstr>Презентация PowerPoint</vt:lpstr>
      <vt:lpstr>Презентация PowerPoint</vt:lpstr>
      <vt:lpstr>ЗАКЛЮЧЕНИЕ</vt:lpstr>
      <vt:lpstr>Презентация PowerPoint</vt:lpstr>
      <vt:lpstr>Предложения производству</vt:lpstr>
      <vt:lpstr>Презентация PowerPoint</vt:lpstr>
      <vt:lpstr>Презентация PowerPoint</vt:lpstr>
      <vt:lpstr>Спасибо за внимание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ADEWALE AUREL ABIALA</dc:creator>
  <cp:lastModifiedBy>Хлевной Александр Сергеевич</cp:lastModifiedBy>
  <cp:revision>31</cp:revision>
  <dcterms:created xsi:type="dcterms:W3CDTF">2021-12-14T20:34:34Z</dcterms:created>
  <dcterms:modified xsi:type="dcterms:W3CDTF">2023-12-29T08:59:11Z</dcterms:modified>
</cp:coreProperties>
</file>