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26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258" r:id="rId8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4472C4"/>
            </a:solidFill>
          </c:spPr>
          <c:invertIfNegative val="0"/>
          <c:dLbls>
            <c:dLbl>
              <c:idx val="0"/>
              <c:layout>
                <c:manualLayout>
                  <c:x val="1.986184767635029E-2"/>
                  <c:y val="0"/>
                </c:manualLayout>
              </c:layout>
              <c:tx>
                <c:rich>
                  <a:bodyPr/>
                  <a:lstStyle/>
                  <a:p>
                    <a:fld id="{5E654808-4EF7-4660-8CD7-FA974C555F34}" type="VALUE">
                      <a:rPr lang="en-US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87-4D73-A089-CA31D255A1C8}"/>
                </c:ext>
              </c:extLst>
            </c:dLbl>
            <c:dLbl>
              <c:idx val="1"/>
              <c:layout>
                <c:manualLayout>
                  <c:x val="1.6806178803065518E-2"/>
                  <c:y val="0"/>
                </c:manualLayout>
              </c:layout>
              <c:tx>
                <c:rich>
                  <a:bodyPr/>
                  <a:lstStyle/>
                  <a:p>
                    <a:fld id="{CEE23E4B-B25A-431D-8E4C-CD0CCB40366A}" type="VALUE">
                      <a:rPr lang="en-US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887-4D73-A089-CA31D255A1C8}"/>
                </c:ext>
              </c:extLst>
            </c:dLbl>
            <c:dLbl>
              <c:idx val="2"/>
              <c:layout>
                <c:manualLayout>
                  <c:x val="1.6806178803065518E-2"/>
                  <c:y val="-5.3225428177159201E-17"/>
                </c:manualLayout>
              </c:layout>
              <c:tx>
                <c:rich>
                  <a:bodyPr/>
                  <a:lstStyle/>
                  <a:p>
                    <a:fld id="{91C9BBA9-0156-4728-82E5-3AAAAAD62F7A}" type="VALUE">
                      <a:rPr lang="en-US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87-4D73-A089-CA31D255A1C8}"/>
                </c:ext>
              </c:extLst>
            </c:dLbl>
            <c:dLbl>
              <c:idx val="3"/>
              <c:layout>
                <c:manualLayout>
                  <c:x val="2.1389682112992619E-2"/>
                  <c:y val="0"/>
                </c:manualLayout>
              </c:layout>
              <c:tx>
                <c:rich>
                  <a:bodyPr/>
                  <a:lstStyle/>
                  <a:p>
                    <a:fld id="{D7755850-A500-430F-AAE3-28AF2DFD73EE}" type="VALUE">
                      <a:rPr lang="en-US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887-4D73-A089-CA31D255A1C8}"/>
                </c:ext>
              </c:extLst>
            </c:dLbl>
            <c:dLbl>
              <c:idx val="4"/>
              <c:layout>
                <c:manualLayout>
                  <c:x val="2.1389682112992508E-2"/>
                  <c:y val="-1.33063570442898E-17"/>
                </c:manualLayout>
              </c:layout>
              <c:tx>
                <c:rich>
                  <a:bodyPr/>
                  <a:lstStyle/>
                  <a:p>
                    <a:fld id="{E48721DA-67CD-4E52-AAAF-5545AF5740F0}" type="VALUE">
                      <a:rPr lang="en-US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87-4D73-A089-CA31D255A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фон-N90P90K90</c:v>
                </c:pt>
                <c:pt idx="1">
                  <c:v>Ф+0,5 ФГ</c:v>
                </c:pt>
                <c:pt idx="2">
                  <c:v>Ф+1,0 ФГ</c:v>
                </c:pt>
                <c:pt idx="3">
                  <c:v>Ф+1,5 ФГ</c:v>
                </c:pt>
                <c:pt idx="4">
                  <c:v>Ф+ 3,0 ФГ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19.7</c:v>
                </c:pt>
                <c:pt idx="1">
                  <c:v>19.899999999999999</c:v>
                </c:pt>
                <c:pt idx="2">
                  <c:v>21.6</c:v>
                </c:pt>
                <c:pt idx="3">
                  <c:v>24</c:v>
                </c:pt>
                <c:pt idx="4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7-4D73-A089-CA31D255A1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6266112"/>
        <c:axId val="81442304"/>
        <c:axId val="0"/>
      </c:bar3DChart>
      <c:catAx>
        <c:axId val="762661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ru-RU"/>
          </a:p>
        </c:txPr>
        <c:crossAx val="81442304"/>
        <c:crosses val="autoZero"/>
        <c:auto val="1"/>
        <c:lblAlgn val="ctr"/>
        <c:lblOffset val="100"/>
        <c:noMultiLvlLbl val="0"/>
      </c:catAx>
      <c:valAx>
        <c:axId val="8144230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ц/га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76266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latin typeface="+mn-lt"/>
        </a:defRPr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84185-578F-4B9D-BF14-7AE465A7F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F5B53-05E1-498C-B359-84EAA97A8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6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hyperlink" Target="http://www.google.ru/url?sa=i&amp;rct=j&amp;q=%D1%84%D0%BE%D1%81%D1%84%D0%BE%D0%B3%D0%B8%D0%BF%D1%81&amp;source=images&amp;cd=&amp;cad=rja&amp;docid=OCPqywWm-PIuvM&amp;tbnid=oJuJwL4-cFXmMM:&amp;ved=0CAUQjRw&amp;url=http://www.ua.all.biz/fosfogips-meliorant-dlya-selskogo-hozyajstva-g1851880&amp;ei=mtclUZn8FeiC4gTGjYHwDQ&amp;bvm=bv.42661473,bs.1,d.bGE&amp;psig=AFQjCNFtsTh7C5m_ZPFAVOtX84Zx1ZnUwg&amp;ust=13615207914633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%D1%84%D0%BE%D1%81%D1%84%D0%BE%D0%B3%D0%B8%D0%BF%D1%81&amp;source=images&amp;cd=&amp;cad=rja&amp;docid=lYfuEFoWmwm7iM&amp;tbnid=LFvpTL06R4I-rM:&amp;ved=0CAUQjRw&amp;url=http://www.megasklad.ru/lots/view/939131&amp;ei=99clUZWQKMWI4ATboICYCQ&amp;bvm=bv.42661473,bs.1,d.bGE&amp;psig=AFQjCNFtsTh7C5m_ZPFAVOtX84Zx1ZnUwg&amp;ust=1361520791463380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www.google.ru/url?sa=i&amp;rct=j&amp;q=%D1%84%D0%BE%D1%81%D1%84%D0%BE%D0%B3%D0%B8%D0%BF%D1%81&amp;source=images&amp;cd=&amp;cad=rja&amp;docid=uGNjjbPdux3SLM&amp;tbnid=EesgXz3Be7J2xM:&amp;ved=0CAUQjRw&amp;url=http://www.gofert.by/catalog/category2/product.aspx?id=28&amp;type=export&amp;ei=tdclUf3gD4aO4gSDs4CYDQ&amp;bvm=bv.42661473,bs.1,d.bGE&amp;psig=AFQjCNFtsTh7C5m_ZPFAVOtX84Zx1ZnUwg&amp;ust=1361520791463380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http://www.rssm.su/images/smartsection/017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3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5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hyperlink" Target="http://www.google.ru/url?sa=i&amp;rct=j&amp;q=%D0%BF%D0%BE%D1%87%D0%B2%D0%B0&amp;source=images&amp;cd=&amp;cad=rja&amp;docid=1vBKIu1Nk5TjCM&amp;tbnid=Hbx7GdDSgEo3PM:&amp;ved=0CAUQjRw&amp;url=http://dachavladivostok.ru/pochva-podgotovka-k-sleduyushhemu-sezonu.html&amp;ei=LNMlUbnLNObl4QTL2IDwAg&amp;bvm=bv.42661473,d.bGE&amp;psig=AFQjCNEyfQUrYchlUiVGLMaE5TZ4LKwaIg&amp;ust=136151978324703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%D0%BF%D0%BE%D1%87%D0%B2%D0%B0&amp;source=images&amp;cd=&amp;cad=rja&amp;docid=KfHOYZ7w3WWlBM&amp;tbnid=TkssC9ZgP4qKqM:&amp;ved=0CAUQjRw&amp;url=http://ogorod.ws/uhod-za-ogorodom/podgotovka-pochvy-dlya-kartofelya.html&amp;ei=kdMlUaGvMuml4gT6kYCIBA&amp;bvm=bv.42661473,d.bGE&amp;psig=AFQjCNEyfQUrYchlUiVGLMaE5TZ4LKwaIg&amp;ust=1361519783247032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www.google.ru/url?sa=i&amp;rct=j&amp;q=%D0%BF%D0%BE%D1%87%D0%B2%D0%B0&amp;source=images&amp;cd=&amp;cad=rja&amp;docid=vGnfVdIRMhSCOM&amp;tbnid=Nl1rUtflsTg60M:&amp;ved=0CAUQjRw&amp;url=http://www.liveinternet.ru/tags/%EF%EE%F7%E2%E0/&amp;ei=YNMlUeWtJMPV4gTG4ID4DA&amp;bvm=bv.42661473,d.bGE&amp;psig=AFQjCNEyfQUrYchlUiVGLMaE5TZ4LKwaIg&amp;ust=1361519783247032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ru/url?sa=i&amp;rct=j&amp;q=%D0%BA%D1%83%D0%BA%D1%83%D1%80%D1%83%D0%B7%D0%B0&amp;source=images&amp;cd=&amp;cad=rja&amp;docid=AYQzqjjoF7UccM&amp;tbnid=Tf7RuFy0M0jyuM:&amp;ved=0CAUQjRw&amp;url=http://portal-health.ru/151-kukuruza.html&amp;ei=T9IlUZTRJues4AS_9IHQBw&amp;bvm=bv.42661473,d.bGE&amp;psig=AFQjCNEnxALfwiN-ao1yEcOGib1HC5fW6Q&amp;ust=136151955505623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5252815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Лекция 4.</a:t>
            </a:r>
            <a:br>
              <a:rPr lang="ru-RU" dirty="0"/>
            </a:br>
            <a:r>
              <a:rPr lang="ru-RU" dirty="0"/>
              <a:t>Оптимизация уровня кислотности почв при применении химических </a:t>
            </a:r>
            <a:r>
              <a:rPr lang="ru-RU" dirty="0" err="1"/>
              <a:t>мелиорантов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5" y="4919460"/>
            <a:ext cx="3389832" cy="893050"/>
          </a:xfrm>
        </p:spPr>
        <p:txBody>
          <a:bodyPr/>
          <a:lstStyle/>
          <a:p>
            <a:r>
              <a:rPr lang="ru-RU" dirty="0"/>
              <a:t>д.б.н. </a:t>
            </a:r>
            <a:r>
              <a:rPr lang="ru-RU" dirty="0" err="1"/>
              <a:t>Аканова</a:t>
            </a:r>
            <a:r>
              <a:rPr lang="ru-RU" dirty="0"/>
              <a:t> Н.И.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" t="1887" r="3428"/>
          <a:stretch/>
        </p:blipFill>
        <p:spPr>
          <a:xfrm>
            <a:off x="688946" y="1018816"/>
            <a:ext cx="4873925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Соединения кальция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Прямоугольник: скругленные углы 3">
            <a:extLst>
              <a:ext uri="{FF2B5EF4-FFF2-40B4-BE49-F238E27FC236}">
                <a16:creationId xmlns:a16="http://schemas.microsoft.com/office/drawing/2014/main" id="{5CFD49CA-93F1-4086-8050-D3BC30D578FC}"/>
              </a:ext>
            </a:extLst>
          </p:cNvPr>
          <p:cNvSpPr/>
          <p:nvPr/>
        </p:nvSpPr>
        <p:spPr>
          <a:xfrm>
            <a:off x="1998909" y="2420926"/>
            <a:ext cx="2030334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Негашеная известь</a:t>
            </a:r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F8B5E65F-7668-4C79-B68E-51EB94A2A006}"/>
              </a:ext>
            </a:extLst>
          </p:cNvPr>
          <p:cNvSpPr/>
          <p:nvPr/>
        </p:nvSpPr>
        <p:spPr>
          <a:xfrm>
            <a:off x="7341043" y="3999944"/>
            <a:ext cx="2791248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Са</a:t>
            </a:r>
            <a:r>
              <a:rPr lang="en-US" b="1" dirty="0"/>
              <a:t>SO</a:t>
            </a:r>
            <a:r>
              <a:rPr lang="ru-RU" b="1" baseline="-25000" dirty="0"/>
              <a:t>4</a:t>
            </a:r>
            <a:r>
              <a:rPr lang="ru-RU" b="1" dirty="0"/>
              <a:t>*2Н</a:t>
            </a:r>
            <a:r>
              <a:rPr lang="ru-RU" b="1" baseline="-25000" dirty="0"/>
              <a:t>2</a:t>
            </a:r>
            <a:r>
              <a:rPr lang="ru-RU" b="1" dirty="0"/>
              <a:t>О гипс = Са</a:t>
            </a:r>
            <a:r>
              <a:rPr lang="en-US" b="1" dirty="0"/>
              <a:t>SO</a:t>
            </a:r>
            <a:r>
              <a:rPr lang="ru-RU" b="1" baseline="-25000" dirty="0"/>
              <a:t>4</a:t>
            </a:r>
            <a:r>
              <a:rPr lang="ru-RU" b="1" dirty="0"/>
              <a:t>*0,5Н</a:t>
            </a:r>
            <a:r>
              <a:rPr lang="ru-RU" b="1" baseline="-25000" dirty="0"/>
              <a:t>2</a:t>
            </a:r>
            <a:r>
              <a:rPr lang="ru-RU" b="1" dirty="0"/>
              <a:t>О +1,5 Н</a:t>
            </a:r>
            <a:r>
              <a:rPr lang="ru-RU" b="1" baseline="-25000" dirty="0"/>
              <a:t>2</a:t>
            </a:r>
            <a:r>
              <a:rPr lang="ru-RU" b="1" dirty="0"/>
              <a:t>О алебастр</a:t>
            </a: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:a16="http://schemas.microsoft.com/office/drawing/2014/main" id="{30DE2D2B-3582-4075-BA39-01C396507FAF}"/>
              </a:ext>
            </a:extLst>
          </p:cNvPr>
          <p:cNvSpPr/>
          <p:nvPr/>
        </p:nvSpPr>
        <p:spPr>
          <a:xfrm>
            <a:off x="1998909" y="1414293"/>
            <a:ext cx="1625356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Оксид кальция</a:t>
            </a:r>
          </a:p>
        </p:txBody>
      </p:sp>
      <p:sp>
        <p:nvSpPr>
          <p:cNvPr id="8" name="Прямоугольник: скругленные углы 6">
            <a:extLst>
              <a:ext uri="{FF2B5EF4-FFF2-40B4-BE49-F238E27FC236}">
                <a16:creationId xmlns:a16="http://schemas.microsoft.com/office/drawing/2014/main" id="{AF233E53-286C-455A-813C-CDFDAA7F79B3}"/>
              </a:ext>
            </a:extLst>
          </p:cNvPr>
          <p:cNvSpPr/>
          <p:nvPr/>
        </p:nvSpPr>
        <p:spPr>
          <a:xfrm>
            <a:off x="7341043" y="2622895"/>
            <a:ext cx="2791249" cy="11836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СаСО</a:t>
            </a:r>
            <a:r>
              <a:rPr lang="ru-RU" b="1" baseline="-25000" dirty="0"/>
              <a:t>3 – </a:t>
            </a:r>
            <a:r>
              <a:rPr lang="ru-RU" b="1" dirty="0"/>
              <a:t>карбонат кальция</a:t>
            </a:r>
          </a:p>
          <a:p>
            <a:pPr algn="ctr"/>
            <a:r>
              <a:rPr lang="ru-RU" b="1" dirty="0"/>
              <a:t>Известняк, мрамор, мел</a:t>
            </a:r>
          </a:p>
        </p:txBody>
      </p:sp>
      <p:sp>
        <p:nvSpPr>
          <p:cNvPr id="9" name="Прямоугольник: скругленные углы 7">
            <a:extLst>
              <a:ext uri="{FF2B5EF4-FFF2-40B4-BE49-F238E27FC236}">
                <a16:creationId xmlns:a16="http://schemas.microsoft.com/office/drawing/2014/main" id="{C7407703-DFF2-43B2-B6DE-3E6F140B1718}"/>
              </a:ext>
            </a:extLst>
          </p:cNvPr>
          <p:cNvSpPr/>
          <p:nvPr/>
        </p:nvSpPr>
        <p:spPr>
          <a:xfrm>
            <a:off x="4813648" y="3921686"/>
            <a:ext cx="2092076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Известковое</a:t>
            </a:r>
            <a:r>
              <a:rPr lang="ru-RU" dirty="0"/>
              <a:t> </a:t>
            </a:r>
            <a:r>
              <a:rPr lang="ru-RU" b="1" dirty="0"/>
              <a:t>молоко</a:t>
            </a: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F2662920-AFFD-4F6D-9FC5-4732FBE3B02B}"/>
              </a:ext>
            </a:extLst>
          </p:cNvPr>
          <p:cNvSpPr/>
          <p:nvPr/>
        </p:nvSpPr>
        <p:spPr>
          <a:xfrm>
            <a:off x="4829969" y="5081077"/>
            <a:ext cx="2092076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Известковая вода</a:t>
            </a:r>
          </a:p>
        </p:txBody>
      </p:sp>
      <p:sp>
        <p:nvSpPr>
          <p:cNvPr id="11" name="Прямоугольник: скругленные углы 9">
            <a:extLst>
              <a:ext uri="{FF2B5EF4-FFF2-40B4-BE49-F238E27FC236}">
                <a16:creationId xmlns:a16="http://schemas.microsoft.com/office/drawing/2014/main" id="{AB77757E-091A-4A82-86A6-E17FA674B684}"/>
              </a:ext>
            </a:extLst>
          </p:cNvPr>
          <p:cNvSpPr/>
          <p:nvPr/>
        </p:nvSpPr>
        <p:spPr>
          <a:xfrm>
            <a:off x="4813648" y="2762296"/>
            <a:ext cx="1971316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Гашеная известь</a:t>
            </a:r>
          </a:p>
        </p:txBody>
      </p:sp>
      <p:sp>
        <p:nvSpPr>
          <p:cNvPr id="12" name="Прямоугольник: скругленные углы 10">
            <a:extLst>
              <a:ext uri="{FF2B5EF4-FFF2-40B4-BE49-F238E27FC236}">
                <a16:creationId xmlns:a16="http://schemas.microsoft.com/office/drawing/2014/main" id="{78AA9743-BF00-40F7-BCDB-FC996FBDC5C6}"/>
              </a:ext>
            </a:extLst>
          </p:cNvPr>
          <p:cNvSpPr/>
          <p:nvPr/>
        </p:nvSpPr>
        <p:spPr>
          <a:xfrm>
            <a:off x="4825788" y="1602906"/>
            <a:ext cx="1971316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Гидроксид кальция</a:t>
            </a:r>
          </a:p>
        </p:txBody>
      </p:sp>
      <p:sp>
        <p:nvSpPr>
          <p:cNvPr id="13" name="Прямоугольник: скругленные углы 11">
            <a:extLst>
              <a:ext uri="{FF2B5EF4-FFF2-40B4-BE49-F238E27FC236}">
                <a16:creationId xmlns:a16="http://schemas.microsoft.com/office/drawing/2014/main" id="{7F0A3526-0161-44E5-865C-FDAD8390F320}"/>
              </a:ext>
            </a:extLst>
          </p:cNvPr>
          <p:cNvSpPr/>
          <p:nvPr/>
        </p:nvSpPr>
        <p:spPr>
          <a:xfrm>
            <a:off x="7507037" y="1589633"/>
            <a:ext cx="2063499" cy="83987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Соли кальция</a:t>
            </a:r>
          </a:p>
        </p:txBody>
      </p:sp>
      <p:sp>
        <p:nvSpPr>
          <p:cNvPr id="14" name="Прямоугольник: скругленные углы 12">
            <a:extLst>
              <a:ext uri="{FF2B5EF4-FFF2-40B4-BE49-F238E27FC236}">
                <a16:creationId xmlns:a16="http://schemas.microsoft.com/office/drawing/2014/main" id="{B224BB43-80C7-41F4-B0E1-97797DF7DA3D}"/>
              </a:ext>
            </a:extLst>
          </p:cNvPr>
          <p:cNvSpPr/>
          <p:nvPr/>
        </p:nvSpPr>
        <p:spPr>
          <a:xfrm>
            <a:off x="1882784" y="3400379"/>
            <a:ext cx="2377155" cy="110750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Получение: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Обжиг известняка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СаСО</a:t>
            </a:r>
            <a:r>
              <a:rPr lang="ru-RU" b="1" baseline="-25000" dirty="0">
                <a:cs typeface="Times New Roman" panose="02020603050405020304" pitchFamily="18" charset="0"/>
              </a:rPr>
              <a:t>3 </a:t>
            </a:r>
            <a:r>
              <a:rPr lang="ru-RU" b="1" dirty="0">
                <a:cs typeface="Times New Roman" panose="02020603050405020304" pitchFamily="18" charset="0"/>
              </a:rPr>
              <a:t>= СаО+СО</a:t>
            </a:r>
            <a:r>
              <a:rPr lang="ru-RU" b="1" baseline="-25000" dirty="0"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Прямоугольник: скругленные углы 13">
            <a:extLst>
              <a:ext uri="{FF2B5EF4-FFF2-40B4-BE49-F238E27FC236}">
                <a16:creationId xmlns:a16="http://schemas.microsoft.com/office/drawing/2014/main" id="{3322BBB9-5EC2-4BE8-8B5F-3ACB7A68D537}"/>
              </a:ext>
            </a:extLst>
          </p:cNvPr>
          <p:cNvSpPr/>
          <p:nvPr/>
        </p:nvSpPr>
        <p:spPr>
          <a:xfrm>
            <a:off x="7341042" y="5081077"/>
            <a:ext cx="2855903" cy="88774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СаСО</a:t>
            </a:r>
            <a:r>
              <a:rPr lang="ru-RU" b="1" baseline="-25000" dirty="0"/>
              <a:t>3</a:t>
            </a:r>
            <a:r>
              <a:rPr lang="ru-RU" b="1" dirty="0"/>
              <a:t>+Н</a:t>
            </a:r>
            <a:r>
              <a:rPr lang="ru-RU" b="1" baseline="-25000" dirty="0"/>
              <a:t>2</a:t>
            </a:r>
            <a:r>
              <a:rPr lang="ru-RU" b="1" dirty="0"/>
              <a:t>О+СО</a:t>
            </a:r>
            <a:r>
              <a:rPr lang="ru-RU" b="1" baseline="-25000" dirty="0"/>
              <a:t>2 </a:t>
            </a:r>
            <a:r>
              <a:rPr lang="ru-RU" b="1" dirty="0"/>
              <a:t>= Са(НСО</a:t>
            </a:r>
            <a:r>
              <a:rPr lang="ru-RU" b="1" baseline="-25000" dirty="0"/>
              <a:t>3</a:t>
            </a:r>
            <a:r>
              <a:rPr lang="ru-RU" b="1" dirty="0"/>
              <a:t>)</a:t>
            </a:r>
            <a:r>
              <a:rPr lang="ru-RU" b="1" baseline="-25000" dirty="0"/>
              <a:t>2</a:t>
            </a:r>
            <a:r>
              <a:rPr lang="ru-RU" b="1" dirty="0"/>
              <a:t> гидрокарбонат кальция</a:t>
            </a:r>
          </a:p>
        </p:txBody>
      </p:sp>
      <p:sp>
        <p:nvSpPr>
          <p:cNvPr id="16" name="Прямоугольник: скругленные углы 14">
            <a:extLst>
              <a:ext uri="{FF2B5EF4-FFF2-40B4-BE49-F238E27FC236}">
                <a16:creationId xmlns:a16="http://schemas.microsoft.com/office/drawing/2014/main" id="{4D864880-9BA4-43E9-AD7C-EF6BC25BE053}"/>
              </a:ext>
            </a:extLst>
          </p:cNvPr>
          <p:cNvSpPr/>
          <p:nvPr/>
        </p:nvSpPr>
        <p:spPr>
          <a:xfrm>
            <a:off x="1854827" y="4507885"/>
            <a:ext cx="2516973" cy="146808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Гигроскопичное в-во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СаО+Н</a:t>
            </a:r>
            <a:r>
              <a:rPr lang="ru-RU" b="1" baseline="-25000" dirty="0">
                <a:cs typeface="Times New Roman" panose="02020603050405020304" pitchFamily="18" charset="0"/>
              </a:rPr>
              <a:t>2</a:t>
            </a:r>
            <a:r>
              <a:rPr lang="ru-RU" b="1" dirty="0">
                <a:cs typeface="Times New Roman" panose="02020603050405020304" pitchFamily="18" charset="0"/>
              </a:rPr>
              <a:t>О = Са(ОН)</a:t>
            </a:r>
            <a:r>
              <a:rPr lang="ru-RU" b="1" baseline="-25000" dirty="0"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(для освобождения газов от СО</a:t>
            </a:r>
            <a:r>
              <a:rPr lang="ru-RU" b="1" baseline="-25000" dirty="0">
                <a:cs typeface="Times New Roman" panose="02020603050405020304" pitchFamily="18" charset="0"/>
              </a:rPr>
              <a:t>2</a:t>
            </a:r>
            <a:r>
              <a:rPr lang="ru-RU" b="1" dirty="0">
                <a:cs typeface="Times New Roman" panose="02020603050405020304" pitchFamily="18" charset="0"/>
              </a:rPr>
              <a:t> и Н</a:t>
            </a:r>
            <a:r>
              <a:rPr lang="ru-RU" b="1" baseline="-25000" dirty="0">
                <a:cs typeface="Times New Roman" panose="02020603050405020304" pitchFamily="18" charset="0"/>
              </a:rPr>
              <a:t>2</a:t>
            </a:r>
            <a:r>
              <a:rPr lang="ru-RU" b="1" dirty="0">
                <a:cs typeface="Times New Roman" panose="02020603050405020304" pitchFamily="18" charset="0"/>
              </a:rPr>
              <a:t>О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114CCA1-E468-4253-B4BE-75F46DAECDC6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667296" y="2864799"/>
            <a:ext cx="3316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2F1E8F4-5846-489A-A9F5-6694AA88D392}"/>
              </a:ext>
            </a:extLst>
          </p:cNvPr>
          <p:cNvCxnSpPr>
            <a:cxnSpLocks/>
          </p:cNvCxnSpPr>
          <p:nvPr/>
        </p:nvCxnSpPr>
        <p:spPr>
          <a:xfrm flipV="1">
            <a:off x="7107626" y="5510659"/>
            <a:ext cx="2019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CFE62C6-FA31-49D3-8921-9F8F4AAA404E}"/>
              </a:ext>
            </a:extLst>
          </p:cNvPr>
          <p:cNvCxnSpPr>
            <a:cxnSpLocks/>
          </p:cNvCxnSpPr>
          <p:nvPr/>
        </p:nvCxnSpPr>
        <p:spPr>
          <a:xfrm>
            <a:off x="1652924" y="1772386"/>
            <a:ext cx="28744" cy="410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D1E95DE-98C7-40B9-9ED1-10AA04F07559}"/>
              </a:ext>
            </a:extLst>
          </p:cNvPr>
          <p:cNvCxnSpPr>
            <a:cxnSpLocks/>
          </p:cNvCxnSpPr>
          <p:nvPr/>
        </p:nvCxnSpPr>
        <p:spPr>
          <a:xfrm>
            <a:off x="1652924" y="1772386"/>
            <a:ext cx="269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420FE01-3C11-4B38-9744-767611F36C4B}"/>
              </a:ext>
            </a:extLst>
          </p:cNvPr>
          <p:cNvCxnSpPr/>
          <p:nvPr/>
        </p:nvCxnSpPr>
        <p:spPr>
          <a:xfrm>
            <a:off x="1667296" y="4100703"/>
            <a:ext cx="215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2ADC149-7830-44BC-9846-EE642A8138B8}"/>
              </a:ext>
            </a:extLst>
          </p:cNvPr>
          <p:cNvCxnSpPr>
            <a:cxnSpLocks/>
          </p:cNvCxnSpPr>
          <p:nvPr/>
        </p:nvCxnSpPr>
        <p:spPr>
          <a:xfrm>
            <a:off x="1681668" y="5297497"/>
            <a:ext cx="173159" cy="110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1E0871F-1E72-4E75-B5ED-FE02280D6428}"/>
              </a:ext>
            </a:extLst>
          </p:cNvPr>
          <p:cNvCxnSpPr>
            <a:cxnSpLocks/>
          </p:cNvCxnSpPr>
          <p:nvPr/>
        </p:nvCxnSpPr>
        <p:spPr>
          <a:xfrm>
            <a:off x="7107626" y="1897624"/>
            <a:ext cx="0" cy="4040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E830C39-E24C-4977-8708-3DDDEBF74C8D}"/>
              </a:ext>
            </a:extLst>
          </p:cNvPr>
          <p:cNvCxnSpPr>
            <a:cxnSpLocks/>
          </p:cNvCxnSpPr>
          <p:nvPr/>
        </p:nvCxnSpPr>
        <p:spPr>
          <a:xfrm>
            <a:off x="4488507" y="1878040"/>
            <a:ext cx="0" cy="4040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0A91018-D2F6-4C6C-9867-E7BEFD3F8060}"/>
              </a:ext>
            </a:extLst>
          </p:cNvPr>
          <p:cNvCxnSpPr>
            <a:cxnSpLocks/>
          </p:cNvCxnSpPr>
          <p:nvPr/>
        </p:nvCxnSpPr>
        <p:spPr>
          <a:xfrm>
            <a:off x="7107628" y="3225754"/>
            <a:ext cx="2334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A6F3A91-6F50-4274-96B4-7424940A8A5A}"/>
              </a:ext>
            </a:extLst>
          </p:cNvPr>
          <p:cNvCxnSpPr>
            <a:cxnSpLocks/>
          </p:cNvCxnSpPr>
          <p:nvPr/>
        </p:nvCxnSpPr>
        <p:spPr>
          <a:xfrm>
            <a:off x="7107627" y="1897624"/>
            <a:ext cx="4018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A54EAC8-E2FA-45D2-8392-ED2CD37BD878}"/>
              </a:ext>
            </a:extLst>
          </p:cNvPr>
          <p:cNvCxnSpPr>
            <a:cxnSpLocks/>
          </p:cNvCxnSpPr>
          <p:nvPr/>
        </p:nvCxnSpPr>
        <p:spPr>
          <a:xfrm>
            <a:off x="4492225" y="3206168"/>
            <a:ext cx="314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AACD8301-4543-4ACC-82BE-B913F7796154}"/>
              </a:ext>
            </a:extLst>
          </p:cNvPr>
          <p:cNvCxnSpPr>
            <a:cxnSpLocks/>
          </p:cNvCxnSpPr>
          <p:nvPr/>
        </p:nvCxnSpPr>
        <p:spPr>
          <a:xfrm>
            <a:off x="4488507" y="4365558"/>
            <a:ext cx="3251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DBF35FA-4555-4E6B-9F7B-EEC46D2F11F6}"/>
              </a:ext>
            </a:extLst>
          </p:cNvPr>
          <p:cNvCxnSpPr>
            <a:cxnSpLocks/>
          </p:cNvCxnSpPr>
          <p:nvPr/>
        </p:nvCxnSpPr>
        <p:spPr>
          <a:xfrm>
            <a:off x="4488507" y="5506716"/>
            <a:ext cx="3251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A54EAC8-E2FA-45D2-8392-ED2CD37BD878}"/>
              </a:ext>
            </a:extLst>
          </p:cNvPr>
          <p:cNvCxnSpPr>
            <a:cxnSpLocks/>
          </p:cNvCxnSpPr>
          <p:nvPr/>
        </p:nvCxnSpPr>
        <p:spPr>
          <a:xfrm>
            <a:off x="4488507" y="1880532"/>
            <a:ext cx="314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592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622124-D5BA-4373-9911-DADF3F04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94" y="1195754"/>
            <a:ext cx="6787660" cy="50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Вынос кальция и магния с урожаем сельскохозяйственных культур </a:t>
            </a:r>
            <a:br>
              <a:rPr lang="ru-RU" dirty="0"/>
            </a:br>
            <a:r>
              <a:rPr lang="ru-RU" dirty="0"/>
              <a:t>(кг на 10 ц продукции) в пересчете на CaCO</a:t>
            </a:r>
            <a:r>
              <a:rPr lang="ru-RU" baseline="-25000" dirty="0"/>
              <a:t>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95D8D82-49C6-41FE-AACE-0BA39E6D1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857353"/>
              </p:ext>
            </p:extLst>
          </p:nvPr>
        </p:nvGraphicFramePr>
        <p:xfrm>
          <a:off x="1005821" y="1437039"/>
          <a:ext cx="10198558" cy="4248000"/>
        </p:xfrm>
        <a:graphic>
          <a:graphicData uri="http://schemas.openxmlformats.org/drawingml/2006/table">
            <a:tbl>
              <a:tblPr/>
              <a:tblGrid>
                <a:gridCol w="2772000">
                  <a:extLst>
                    <a:ext uri="{9D8B030D-6E8A-4147-A177-3AD203B41FA5}">
                      <a16:colId xmlns:a16="http://schemas.microsoft.com/office/drawing/2014/main" val="1380382992"/>
                    </a:ext>
                  </a:extLst>
                </a:gridCol>
                <a:gridCol w="730053">
                  <a:extLst>
                    <a:ext uri="{9D8B030D-6E8A-4147-A177-3AD203B41FA5}">
                      <a16:colId xmlns:a16="http://schemas.microsoft.com/office/drawing/2014/main" val="136344738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9834985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60858119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32216417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498726882"/>
                    </a:ext>
                  </a:extLst>
                </a:gridCol>
                <a:gridCol w="797778">
                  <a:extLst>
                    <a:ext uri="{9D8B030D-6E8A-4147-A177-3AD203B41FA5}">
                      <a16:colId xmlns:a16="http://schemas.microsoft.com/office/drawing/2014/main" val="467858759"/>
                    </a:ext>
                  </a:extLst>
                </a:gridCol>
                <a:gridCol w="1074431">
                  <a:extLst>
                    <a:ext uri="{9D8B030D-6E8A-4147-A177-3AD203B41FA5}">
                      <a16:colId xmlns:a16="http://schemas.microsoft.com/office/drawing/2014/main" val="2909968490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en-US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200" b="1" cap="non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cap="none" baseline="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MgCO</a:t>
                      </a:r>
                      <a:r>
                        <a:rPr lang="en-US" sz="1200" b="1" cap="non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cap="none" baseline="-25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Сумма** карбонатов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en-US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200" b="1" cap="non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cap="non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200" b="1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MgCO</a:t>
                      </a:r>
                      <a:r>
                        <a:rPr lang="en-US" sz="1200" b="1" cap="non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cap="non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cap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Сумма** карбонатов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18088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Озимая рожь*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8,8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14,8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Гречиха*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361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Озимая пшеница*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Горох*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41,5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271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Яровая пшеница*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Капуста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515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Ячмень яровой*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Луговые злаковые (сено)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26376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Овес*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16,9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Люцерна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53,3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03747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Лен-долгунец*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16,4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Картофель (клубни)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6218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Сахарная свекла (корни)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Клевер красный (сено)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42,2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638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Кормовой люпин (зеленая масса)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Однолетние травы (сено)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9968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Луговые бобово-злаковые травы (сено)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Многолетние травы (сено)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27,0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39,5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3211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Луговые бобово-злаковые травы (сено)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21527" marR="21527" marT="28703" marB="28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Кормовые корнеплоды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200" cap="non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150" marR="57150" marT="76200" marB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6899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50D88E-D04E-4D00-9FE0-E63061A16DEB}"/>
              </a:ext>
            </a:extLst>
          </p:cNvPr>
          <p:cNvSpPr txBox="1"/>
          <p:nvPr/>
        </p:nvSpPr>
        <p:spPr>
          <a:xfrm>
            <a:off x="592748" y="5705740"/>
            <a:ext cx="8925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cs typeface="Times New Roman" panose="02020603050405020304" pitchFamily="18" charset="0"/>
              </a:rPr>
              <a:t>*</a:t>
            </a:r>
            <a:r>
              <a:rPr lang="ru-RU" altLang="ru-RU" sz="1600" dirty="0">
                <a:cs typeface="Times New Roman" panose="02020603050405020304" pitchFamily="18" charset="0"/>
              </a:rPr>
              <a:t>Зерно + солома</a:t>
            </a:r>
          </a:p>
          <a:p>
            <a:pPr indent="36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cs typeface="Times New Roman" panose="02020603050405020304" pitchFamily="18" charset="0"/>
              </a:rPr>
              <a:t>** Из произвесткованных почв вынос кальция и магния выше на 10-20%</a:t>
            </a:r>
          </a:p>
        </p:txBody>
      </p:sp>
    </p:spTree>
    <p:extLst>
      <p:ext uri="{BB962C8B-B14F-4D97-AF65-F5344CB8AC3E}">
        <p14:creationId xmlns:p14="http://schemas.microsoft.com/office/powerpoint/2010/main" val="139249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Потери кальция из почв различного механического состава,</a:t>
            </a:r>
            <a:br>
              <a:rPr lang="ru-RU" dirty="0"/>
            </a:br>
            <a:r>
              <a:rPr lang="ru-RU" dirty="0"/>
              <a:t>произвесткованных возрастающими дозами извести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984884"/>
              </p:ext>
            </p:extLst>
          </p:nvPr>
        </p:nvGraphicFramePr>
        <p:xfrm>
          <a:off x="1028451" y="1903041"/>
          <a:ext cx="10197635" cy="217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6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cs typeface="Times New Roman" pitchFamily="18" charset="0"/>
                        </a:rPr>
                        <a:t>                Почвы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cs typeface="Times New Roman" pitchFamily="18" charset="0"/>
                        </a:rPr>
                        <a:t>      Показатели</a:t>
                      </a:r>
                      <a:endParaRPr lang="ru-RU" sz="24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cs typeface="Times New Roman" pitchFamily="18" charset="0"/>
                        </a:rPr>
                        <a:t>Суглинистая</a:t>
                      </a:r>
                      <a:endParaRPr lang="ru-RU" sz="24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cs typeface="Times New Roman" pitchFamily="18" charset="0"/>
                        </a:rPr>
                        <a:t> Супесчаная </a:t>
                      </a:r>
                      <a:endParaRPr lang="ru-RU" sz="24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Дозы извести (</a:t>
                      </a:r>
                      <a:r>
                        <a:rPr lang="en-US" sz="2000" dirty="0" err="1">
                          <a:effectLst/>
                          <a:latin typeface="+mn-lt"/>
                          <a:cs typeface="Times New Roman" pitchFamily="18" charset="0"/>
                        </a:rPr>
                        <a:t>CaCO</a:t>
                      </a:r>
                      <a:r>
                        <a:rPr lang="ru-RU" sz="2000" baseline="-25000" dirty="0"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), т/га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ru-RU" sz="20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  <a:cs typeface="Times New Roman" pitchFamily="18" charset="0"/>
                        </a:rPr>
                        <a:t>19</a:t>
                      </a:r>
                      <a:endParaRPr lang="ru-RU" sz="20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Ежегодные потери, (</a:t>
                      </a:r>
                      <a:r>
                        <a:rPr lang="en-US" sz="2000" dirty="0" err="1">
                          <a:effectLst/>
                          <a:latin typeface="+mn-lt"/>
                          <a:cs typeface="Times New Roman" pitchFamily="18" charset="0"/>
                        </a:rPr>
                        <a:t>CaCO</a:t>
                      </a:r>
                      <a:r>
                        <a:rPr lang="ru-RU" sz="2000" baseline="-25000" dirty="0"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),</a:t>
                      </a:r>
                      <a:r>
                        <a:rPr lang="ru-RU" sz="2000" baseline="-25000" dirty="0"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кг/га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 88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 138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904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176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703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1343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Line 1"/>
          <p:cNvSpPr>
            <a:spLocks noChangeShapeType="1"/>
          </p:cNvSpPr>
          <p:nvPr/>
        </p:nvSpPr>
        <p:spPr bwMode="auto">
          <a:xfrm>
            <a:off x="1028451" y="1903041"/>
            <a:ext cx="4660172" cy="7022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90683" y="4663021"/>
            <a:ext cx="10235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1600" dirty="0">
                <a:cs typeface="Times New Roman" pitchFamily="18" charset="0"/>
              </a:rPr>
              <a:t>Результаты опыта показывают, что при увеличении доз извести с 5 до 20 т/га потери </a:t>
            </a:r>
            <a:r>
              <a:rPr lang="en-US" sz="1600" dirty="0" err="1">
                <a:cs typeface="Times New Roman" pitchFamily="18" charset="0"/>
              </a:rPr>
              <a:t>CaCO</a:t>
            </a:r>
            <a:r>
              <a:rPr lang="ru-RU" sz="1600" baseline="-25000" dirty="0">
                <a:cs typeface="Times New Roman" pitchFamily="18" charset="0"/>
              </a:rPr>
              <a:t>3 </a:t>
            </a:r>
            <a:r>
              <a:rPr lang="ru-RU" sz="1600" dirty="0">
                <a:cs typeface="Times New Roman" pitchFamily="18" charset="0"/>
              </a:rPr>
              <a:t>из суглинистой почвы возросли на 816 кг, а из супесчаной – на 1167 кг/га.</a:t>
            </a:r>
          </a:p>
        </p:txBody>
      </p:sp>
    </p:spTree>
    <p:extLst>
      <p:ext uri="{BB962C8B-B14F-4D97-AF65-F5344CB8AC3E}">
        <p14:creationId xmlns:p14="http://schemas.microsoft.com/office/powerpoint/2010/main" val="228310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092445" y="1269689"/>
            <a:ext cx="5076824" cy="4965428"/>
            <a:chOff x="847726" y="1313649"/>
            <a:chExt cx="5076824" cy="49654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E02016-5645-4603-B8A8-C2AF7599D7DE}"/>
                </a:ext>
              </a:extLst>
            </p:cNvPr>
            <p:cNvSpPr txBox="1"/>
            <p:nvPr/>
          </p:nvSpPr>
          <p:spPr>
            <a:xfrm>
              <a:off x="847726" y="5694302"/>
              <a:ext cx="50768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cs typeface="Times New Roman" panose="02020603050405020304" pitchFamily="18" charset="0"/>
                </a:rPr>
                <a:t>Кальций движется внутри растения </a:t>
              </a:r>
              <a:br>
                <a:rPr lang="ru-RU" sz="1600" dirty="0">
                  <a:cs typeface="Times New Roman" panose="02020603050405020304" pitchFamily="18" charset="0"/>
                </a:rPr>
              </a:br>
              <a:r>
                <a:rPr lang="ru-RU" sz="1600" dirty="0">
                  <a:cs typeface="Times New Roman" panose="02020603050405020304" pitchFamily="18" charset="0"/>
                </a:rPr>
                <a:t>в соответствии с указанной схемой</a:t>
              </a: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694293" y="1313649"/>
              <a:ext cx="3383689" cy="4389891"/>
              <a:chOff x="1178172" y="175848"/>
              <a:chExt cx="4333053" cy="5621565"/>
            </a:xfrm>
          </p:grpSpPr>
          <p:pic>
            <p:nvPicPr>
              <p:cNvPr id="6" name="Picture 15">
                <a:extLst>
                  <a:ext uri="{FF2B5EF4-FFF2-40B4-BE49-F238E27FC236}">
                    <a16:creationId xmlns:a16="http://schemas.microsoft.com/office/drawing/2014/main" id="{5080EAB2-8208-4CAA-9117-1D47A64BD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8172" y="175848"/>
                <a:ext cx="4314825" cy="56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" descr="kalciy_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6400" y="227681"/>
                <a:ext cx="4314825" cy="3952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04C68A-7753-4AB7-8CBE-25610BB44378}"/>
              </a:ext>
            </a:extLst>
          </p:cNvPr>
          <p:cNvSpPr txBox="1"/>
          <p:nvPr/>
        </p:nvSpPr>
        <p:spPr>
          <a:xfrm>
            <a:off x="5308467" y="1472730"/>
            <a:ext cx="38882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Потребление корнями растения кальция требует больших энергозатрат, поэтому значительная его часть потребляется пассивно (с током воды). Кальций поступает в растения в течение всего периода активного роста. При наличии в р-ре нитратного азота проникновение его в растения усиливается, а в присутствии аммиачного азота – снижается. Кальций обладает довольно низкой подвижностью в почве и в растительных тканях, где он мобилизуется потоком транспирации. Из-за ограниченной мобильности кальций не перераспределяется в растении, не может перемещаться от старых листьев к молодым, также как азот.</a:t>
            </a:r>
          </a:p>
        </p:txBody>
      </p:sp>
    </p:spTree>
    <p:extLst>
      <p:ext uri="{BB962C8B-B14F-4D97-AF65-F5344CB8AC3E}">
        <p14:creationId xmlns:p14="http://schemas.microsoft.com/office/powerpoint/2010/main" val="268143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Группировка почв по содержанию обменных кальция и магния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64123"/>
              </p:ext>
            </p:extLst>
          </p:nvPr>
        </p:nvGraphicFramePr>
        <p:xfrm>
          <a:off x="856521" y="1395196"/>
          <a:ext cx="10368000" cy="45365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3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Группа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Содержание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элементов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  <a:cs typeface="Times New Roman" pitchFamily="18" charset="0"/>
                        </a:rPr>
                        <a:t>мг.экв</a:t>
                      </a: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./100 г почвы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кальций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магний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Очень низкое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0 – 2,5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0 – 0,5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Низкое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2,6 – 5,0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06 – 1,0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Среднее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5,1 – 10,0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1,1 – 2,0 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Повышенное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10,1 – 15,0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2,1 – 3,0 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Высокое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15,1 – 20,0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3,1 – 4,0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Очень высокое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более 20,0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более 4,0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029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кальция и способы его регулирования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666393" y="2668118"/>
            <a:ext cx="7350370" cy="247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>
                <a:latin typeface="+mn-lt"/>
                <a:cs typeface="Times New Roman" pitchFamily="18" charset="0"/>
              </a:rPr>
              <a:t>По анализу приходных и расходных статей баланса кальция известкование почв подразделяют на основное или мелиоративное, обеспечивающее сдвиг реакции до оптимального уровня рН, и поддерживающее, которое компенсирует потери кальция из почв и стабилизирует достигнутый уровень реакции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 descr="ca_c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372" y="2706782"/>
            <a:ext cx="1680960" cy="188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58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+mn-lt"/>
                <a:cs typeface="Times New Roman" pitchFamily="18" charset="0"/>
              </a:rPr>
              <a:t>В статьях прихода баланса кальция следует учитывать прежде всего только влияющие на реакцию почвы его соединения: все известковые удобрения, фосфоритную муку, навоз и высокозольный низинный торф (и компосты на их основе), цианамид кальция, кальциевую селитру и др., выпадающий из атмосферы с осадками и пылью кальций.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+mn-lt"/>
              <a:cs typeface="Times New Roman" pitchFamily="18" charset="0"/>
            </a:endParaRP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+mn-lt"/>
                <a:cs typeface="Times New Roman" pitchFamily="18" charset="0"/>
              </a:rPr>
              <a:t>Среди статей расхода преобладают следующие: выщелачивание (вымывание) кальция осадками и хозяйственный вынос его возделываемыми культурами. Вымывание кальция из почвы значительно возрастает при внесении минеральных, особенно физиологически подкисляющих форм (азотные, калийные), удобрений.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563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Кислотность почвы – засоленность почвы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</a:rPr>
              <a:t>Повышенная кислотность и засоленность влияют на доступность всех питательных элементов, необходимых для растения </a:t>
            </a:r>
          </a:p>
          <a:p>
            <a:r>
              <a:rPr lang="ru-RU" sz="2000" dirty="0">
                <a:latin typeface="+mn-lt"/>
              </a:rPr>
              <a:t>Неоптимальный уровень рН сокращает потенциал урожайности </a:t>
            </a:r>
          </a:p>
          <a:p>
            <a:r>
              <a:rPr lang="ru-RU" sz="2000" dirty="0">
                <a:latin typeface="+mn-lt"/>
              </a:rPr>
              <a:t>Высокий уровень засоленности снижает потенциал урожайности </a:t>
            </a:r>
          </a:p>
          <a:p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349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Уменьшение гумуса приводит к физической деградации почв, увеличению плотности и разрушению структуры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82" y="1412979"/>
            <a:ext cx="393473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22" y="1412979"/>
            <a:ext cx="397402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5833844" y="3416629"/>
            <a:ext cx="310128" cy="40575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7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664"/>
            <a:ext cx="10515600" cy="4351338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+mn-lt"/>
              </a:rPr>
              <a:t>На почвах с избыточной кислотностью, которые в наибольшей степени обеднены подвижной кремневой кислотой, эффективен и </a:t>
            </a:r>
            <a:r>
              <a:rPr lang="ru-RU" sz="1600" dirty="0" err="1">
                <a:latin typeface="+mn-lt"/>
              </a:rPr>
              <a:t>фосфогипс</a:t>
            </a:r>
            <a:r>
              <a:rPr lang="ru-RU" sz="1600" dirty="0">
                <a:latin typeface="+mn-lt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+mn-lt"/>
              </a:rPr>
              <a:t>В Нечерноземной зоне и на оподзоленных и выщелоченных черноземах целесообразно совместное применение фосфоритной муки и </a:t>
            </a:r>
            <a:r>
              <a:rPr lang="ru-RU" sz="1600" dirty="0" err="1">
                <a:latin typeface="+mn-lt"/>
              </a:rPr>
              <a:t>фосфогипса</a:t>
            </a:r>
            <a:r>
              <a:rPr lang="ru-RU" sz="1600" dirty="0">
                <a:latin typeface="+mn-lt"/>
              </a:rPr>
              <a:t>, что способствует лучшему усвоению фосфора растениями вследствие его перехода в более доступные формы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+mn-lt"/>
              </a:rPr>
              <a:t>На дерново-подзолистых почвах и черноземах высокий эффект обеспечивает применение смесей фосфогипса с известковыми материалами в соотношении 1:1,5. Преимущество смесей состоит в улучшении их физико-механических и мелиорирующих свойств, прибавки урожая по сравнению с чистыми химическими </a:t>
            </a:r>
            <a:r>
              <a:rPr lang="ru-RU" sz="1600" dirty="0" err="1">
                <a:latin typeface="+mn-lt"/>
              </a:rPr>
              <a:t>мелиорантами</a:t>
            </a:r>
            <a:r>
              <a:rPr lang="ru-RU" sz="1600" dirty="0">
                <a:latin typeface="+mn-lt"/>
              </a:rPr>
              <a:t> повышаются не меньше чем на -2,5 ц/га зерновых единиц.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+mn-lt"/>
              </a:rPr>
              <a:t>На мелиорируемых почвах рекомендуется вносить смеси </a:t>
            </a:r>
            <a:r>
              <a:rPr lang="ru-RU" sz="1600" dirty="0" err="1">
                <a:latin typeface="+mn-lt"/>
              </a:rPr>
              <a:t>фосфогипса</a:t>
            </a:r>
            <a:r>
              <a:rPr lang="ru-RU" sz="1600" dirty="0">
                <a:latin typeface="+mn-lt"/>
              </a:rPr>
              <a:t> и извести в соотношении 1:3 или 1:4.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sz="160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68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17" y="1447800"/>
            <a:ext cx="9223210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9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Профиль солонцов чернозёмных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8" name="Picture 5" descr="Солонец чернозём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296132"/>
            <a:ext cx="1402833" cy="495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347546" y="868234"/>
            <a:ext cx="8906608" cy="5739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endParaRPr lang="ru-RU" sz="1400" b="0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7547" y="1439010"/>
            <a:ext cx="88011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 err="1">
                <a:cs typeface="Times New Roman" pitchFamily="18" charset="0"/>
              </a:rPr>
              <a:t>Ad</a:t>
            </a:r>
            <a:r>
              <a:rPr lang="ru-RU" sz="1400" dirty="0">
                <a:cs typeface="Times New Roman" pitchFamily="18" charset="0"/>
              </a:rPr>
              <a:t> – дернина мощностью 2-3 см, переплетена живыми и отмершими корнями растений, в распаханных почвах отсутствует;</a:t>
            </a:r>
            <a:endParaRPr lang="en-US" sz="1400" dirty="0">
              <a:cs typeface="Times New Roman" pitchFamily="18" charset="0"/>
            </a:endParaRPr>
          </a:p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>
                <a:cs typeface="Times New Roman" pitchFamily="18" charset="0"/>
              </a:rPr>
              <a:t>A(A</a:t>
            </a:r>
            <a:r>
              <a:rPr lang="ru-RU" sz="1400" b="1" baseline="-25000" dirty="0">
                <a:cs typeface="Times New Roman" pitchFamily="18" charset="0"/>
              </a:rPr>
              <a:t>1</a:t>
            </a:r>
            <a:r>
              <a:rPr lang="ru-RU" sz="1400" b="1" dirty="0">
                <a:cs typeface="Times New Roman" pitchFamily="18" charset="0"/>
              </a:rPr>
              <a:t>) </a:t>
            </a:r>
            <a:r>
              <a:rPr lang="ru-RU" sz="1400" dirty="0">
                <a:cs typeface="Times New Roman" pitchFamily="18" charset="0"/>
              </a:rPr>
              <a:t>– гумусовый, элювиальный </a:t>
            </a:r>
            <a:r>
              <a:rPr lang="ru-RU" sz="1400" dirty="0" err="1">
                <a:cs typeface="Times New Roman" pitchFamily="18" charset="0"/>
              </a:rPr>
              <a:t>надсолонцовый</a:t>
            </a:r>
            <a:r>
              <a:rPr lang="ru-RU" sz="1400" dirty="0">
                <a:cs typeface="Times New Roman" pitchFamily="18" charset="0"/>
              </a:rPr>
              <a:t> горизонт мощностью 5-18 см и более, темно-серый или серый, комковато-пылеватой, пластинчатой или </a:t>
            </a:r>
            <a:r>
              <a:rPr lang="ru-RU" sz="1400" dirty="0" err="1">
                <a:cs typeface="Times New Roman" pitchFamily="18" charset="0"/>
              </a:rPr>
              <a:t>слоеватой</a:t>
            </a:r>
            <a:r>
              <a:rPr lang="ru-RU" sz="1400" dirty="0">
                <a:cs typeface="Times New Roman" pitchFamily="18" charset="0"/>
              </a:rPr>
              <a:t> структуры, пористый;</a:t>
            </a:r>
            <a:endParaRPr lang="en-US" sz="1400" dirty="0">
              <a:cs typeface="Times New Roman" pitchFamily="18" charset="0"/>
            </a:endParaRPr>
          </a:p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>
                <a:cs typeface="Times New Roman" pitchFamily="18" charset="0"/>
              </a:rPr>
              <a:t>А</a:t>
            </a:r>
            <a:r>
              <a:rPr lang="ru-RU" sz="1400" b="1" baseline="-25000" dirty="0">
                <a:cs typeface="Times New Roman" pitchFamily="18" charset="0"/>
              </a:rPr>
              <a:t>2</a:t>
            </a:r>
            <a:r>
              <a:rPr lang="ru-RU" sz="1400" dirty="0">
                <a:cs typeface="Times New Roman" pitchFamily="18" charset="0"/>
              </a:rPr>
              <a:t> – осолоделый горизонт мощностью 2-3 см, белесовато-серый, </a:t>
            </a:r>
            <a:r>
              <a:rPr lang="ru-RU" sz="1400" dirty="0" err="1">
                <a:cs typeface="Times New Roman" pitchFamily="18" charset="0"/>
              </a:rPr>
              <a:t>тонкослоеватой</a:t>
            </a:r>
            <a:r>
              <a:rPr lang="ru-RU" sz="1400" dirty="0">
                <a:cs typeface="Times New Roman" pitchFamily="18" charset="0"/>
              </a:rPr>
              <a:t> и </a:t>
            </a:r>
            <a:r>
              <a:rPr lang="ru-RU" sz="1400" dirty="0" err="1">
                <a:cs typeface="Times New Roman" pitchFamily="18" charset="0"/>
              </a:rPr>
              <a:t>слоеватой</a:t>
            </a:r>
            <a:r>
              <a:rPr lang="ru-RU" sz="1400" dirty="0">
                <a:cs typeface="Times New Roman" pitchFamily="18" charset="0"/>
              </a:rPr>
              <a:t> структуры; выделяется не всегда;</a:t>
            </a:r>
            <a:endParaRPr lang="en-US" sz="1400" dirty="0">
              <a:cs typeface="Times New Roman" pitchFamily="18" charset="0"/>
            </a:endParaRPr>
          </a:p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>
                <a:cs typeface="Times New Roman" pitchFamily="18" charset="0"/>
              </a:rPr>
              <a:t>В</a:t>
            </a:r>
            <a:r>
              <a:rPr lang="ru-RU" sz="1400" b="1" baseline="-25000" dirty="0">
                <a:cs typeface="Times New Roman" pitchFamily="18" charset="0"/>
              </a:rPr>
              <a:t>1</a:t>
            </a:r>
            <a:r>
              <a:rPr lang="ru-RU" sz="1400" dirty="0">
                <a:cs typeface="Times New Roman" pitchFamily="18" charset="0"/>
              </a:rPr>
              <a:t> – собственно солонцовый, иллювиальный гумусовый горизонт мощностью 10-20 см, темно-бурый или коричневато-бурый с хорошо выраженной столбчатой, </a:t>
            </a:r>
            <a:r>
              <a:rPr lang="ru-RU" sz="1400" dirty="0" err="1">
                <a:cs typeface="Times New Roman" pitchFamily="18" charset="0"/>
              </a:rPr>
              <a:t>призмовидной</a:t>
            </a:r>
            <a:r>
              <a:rPr lang="ru-RU" sz="1400" dirty="0">
                <a:cs typeface="Times New Roman" pitchFamily="18" charset="0"/>
              </a:rPr>
              <a:t> или глыбистой структурой; крупные структурные отдельности распадаются на </a:t>
            </a:r>
            <a:r>
              <a:rPr lang="ru-RU" sz="1400" dirty="0" err="1">
                <a:cs typeface="Times New Roman" pitchFamily="18" charset="0"/>
              </a:rPr>
              <a:t>ореховатые</a:t>
            </a:r>
            <a:r>
              <a:rPr lang="ru-RU" sz="1400" dirty="0">
                <a:cs typeface="Times New Roman" pitchFamily="18" charset="0"/>
              </a:rPr>
              <a:t> отдельности, по граням которых часто заметен глянцевый налет; горизонт очень плотный, в сухом состоянии трещиноват; для его раздробления требуется применение большой силы; иногда в нижней части горизонта отмечается вскипание, как правило, почвы вскипают под В</a:t>
            </a:r>
            <a:r>
              <a:rPr lang="ru-RU" sz="1400" baseline="-25000" dirty="0">
                <a:cs typeface="Times New Roman" pitchFamily="18" charset="0"/>
              </a:rPr>
              <a:t>1</a:t>
            </a:r>
            <a:r>
              <a:rPr lang="ru-RU" sz="1400" dirty="0">
                <a:cs typeface="Times New Roman" pitchFamily="18" charset="0"/>
              </a:rPr>
              <a:t>.</a:t>
            </a:r>
            <a:br>
              <a:rPr lang="ru-RU" sz="1400" dirty="0">
                <a:cs typeface="Times New Roman" pitchFamily="18" charset="0"/>
              </a:rPr>
            </a:br>
            <a:r>
              <a:rPr lang="ru-RU" sz="1400" dirty="0">
                <a:cs typeface="Times New Roman" pitchFamily="18" charset="0"/>
              </a:rPr>
              <a:t>Общая мощность A + B</a:t>
            </a:r>
            <a:r>
              <a:rPr lang="ru-RU" sz="1400" baseline="-25000" dirty="0">
                <a:cs typeface="Times New Roman" pitchFamily="18" charset="0"/>
              </a:rPr>
              <a:t>1</a:t>
            </a:r>
            <a:r>
              <a:rPr lang="ru-RU" sz="1400" dirty="0">
                <a:cs typeface="Times New Roman" pitchFamily="18" charset="0"/>
              </a:rPr>
              <a:t> может достигать 30-40 см;</a:t>
            </a:r>
            <a:endParaRPr lang="en-US" sz="1400" dirty="0">
              <a:cs typeface="Times New Roman" pitchFamily="18" charset="0"/>
            </a:endParaRPr>
          </a:p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>
                <a:cs typeface="Times New Roman" pitchFamily="18" charset="0"/>
              </a:rPr>
              <a:t>В</a:t>
            </a:r>
            <a:r>
              <a:rPr lang="ru-RU" sz="1400" b="1" baseline="-25000" dirty="0">
                <a:cs typeface="Times New Roman" pitchFamily="18" charset="0"/>
              </a:rPr>
              <a:t>2</a:t>
            </a:r>
            <a:r>
              <a:rPr lang="ru-RU" sz="1400" dirty="0">
                <a:cs typeface="Times New Roman" pitchFamily="18" charset="0"/>
              </a:rPr>
              <a:t> – второй солонцовый, или </a:t>
            </a:r>
            <a:r>
              <a:rPr lang="ru-RU" sz="1400" dirty="0" err="1">
                <a:cs typeface="Times New Roman" pitchFamily="18" charset="0"/>
              </a:rPr>
              <a:t>подсолонцовый</a:t>
            </a:r>
            <a:r>
              <a:rPr lang="ru-RU" sz="1400" dirty="0">
                <a:cs typeface="Times New Roman" pitchFamily="18" charset="0"/>
              </a:rPr>
              <a:t>, горизонт, более светлой окраски, крупно-</a:t>
            </a:r>
            <a:r>
              <a:rPr lang="ru-RU" sz="1400" dirty="0" err="1">
                <a:cs typeface="Times New Roman" pitchFamily="18" charset="0"/>
              </a:rPr>
              <a:t>ореховатой</a:t>
            </a:r>
            <a:r>
              <a:rPr lang="ru-RU" sz="1400" dirty="0">
                <a:cs typeface="Times New Roman" pitchFamily="18" charset="0"/>
              </a:rPr>
              <a:t> или </a:t>
            </a:r>
            <a:r>
              <a:rPr lang="ru-RU" sz="1400" dirty="0" err="1">
                <a:cs typeface="Times New Roman" pitchFamily="18" charset="0"/>
              </a:rPr>
              <a:t>призмовидно</a:t>
            </a:r>
            <a:r>
              <a:rPr lang="ru-RU" sz="1400" dirty="0">
                <a:cs typeface="Times New Roman" pitchFamily="18" charset="0"/>
              </a:rPr>
              <a:t>-комковатой структуры; по граням структурных отдельностей более темная глянцевая корочка, внутри структурные отдельности имеют более светлую окраску; часто содержит карбонаты в виде белоглазки; выделения легкорастворимых солей могут содержаться в горизонте В</a:t>
            </a:r>
            <a:r>
              <a:rPr lang="ru-RU" sz="1400" baseline="-25000" dirty="0">
                <a:cs typeface="Times New Roman" pitchFamily="18" charset="0"/>
              </a:rPr>
              <a:t>2</a:t>
            </a:r>
            <a:r>
              <a:rPr lang="ru-RU" sz="1400" dirty="0">
                <a:cs typeface="Times New Roman" pitchFamily="18" charset="0"/>
              </a:rPr>
              <a:t>, подниматься в горизонт В</a:t>
            </a:r>
            <a:r>
              <a:rPr lang="ru-RU" sz="1400" baseline="-25000" dirty="0">
                <a:cs typeface="Times New Roman" pitchFamily="18" charset="0"/>
              </a:rPr>
              <a:t>1</a:t>
            </a:r>
            <a:r>
              <a:rPr lang="ru-RU" sz="1400" dirty="0">
                <a:cs typeface="Times New Roman" pitchFamily="18" charset="0"/>
              </a:rPr>
              <a:t> или появляться только на глубине 80-150 см. Глубина появления выделений гипса также значительно варьируется;</a:t>
            </a:r>
            <a:endParaRPr lang="en-US" sz="1400" dirty="0">
              <a:cs typeface="Times New Roman" pitchFamily="18" charset="0"/>
            </a:endParaRPr>
          </a:p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>
                <a:cs typeface="Times New Roman" pitchFamily="18" charset="0"/>
              </a:rPr>
              <a:t>ВС</a:t>
            </a:r>
            <a:r>
              <a:rPr lang="ru-RU" sz="1400" dirty="0">
                <a:cs typeface="Times New Roman" pitchFamily="18" charset="0"/>
              </a:rPr>
              <a:t> – переходный горизонт с выделениями легкорастворимых солей, гипса и карбонатов;</a:t>
            </a:r>
            <a:endParaRPr lang="en-US" sz="1400" dirty="0">
              <a:cs typeface="Times New Roman" pitchFamily="18" charset="0"/>
            </a:endParaRPr>
          </a:p>
          <a:p>
            <a:pPr indent="360000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>
                <a:cs typeface="Times New Roman" pitchFamily="18" charset="0"/>
              </a:rPr>
              <a:t>С</a:t>
            </a:r>
            <a:r>
              <a:rPr lang="ru-RU" sz="1400" dirty="0">
                <a:cs typeface="Times New Roman" pitchFamily="18" charset="0"/>
              </a:rPr>
              <a:t> – засоленная материнская порода.</a:t>
            </a:r>
          </a:p>
        </p:txBody>
      </p:sp>
    </p:spTree>
    <p:extLst>
      <p:ext uri="{BB962C8B-B14F-4D97-AF65-F5344CB8AC3E}">
        <p14:creationId xmlns:p14="http://schemas.microsoft.com/office/powerpoint/2010/main" val="2431522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Доля засоленных почв в Федеральных округах </a:t>
            </a:r>
            <a:br>
              <a:rPr lang="ru-RU" dirty="0"/>
            </a:br>
            <a:r>
              <a:rPr lang="ru-RU" dirty="0"/>
              <a:t>(% от общей обследованной площади пашни)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79182869"/>
              </p:ext>
            </p:extLst>
          </p:nvPr>
        </p:nvGraphicFramePr>
        <p:xfrm>
          <a:off x="1926279" y="1605762"/>
          <a:ext cx="7993583" cy="4174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Диаграмма" r:id="rId3" imgW="7791450" imgH="3038475" progId="Excel.Chart.8">
                  <p:embed/>
                </p:oleObj>
              </mc:Choice>
              <mc:Fallback>
                <p:oleObj name="Диаграмма" r:id="rId3" imgW="7791450" imgH="3038475" progId="Excel.Chart.8">
                  <p:embed/>
                  <p:pic>
                    <p:nvPicPr>
                      <p:cNvPr id="4" name="Объект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6279" y="1605762"/>
                        <a:ext cx="7993583" cy="4174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4049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847725" y="2629227"/>
            <a:ext cx="7056560" cy="4536504"/>
          </a:xfrm>
        </p:spPr>
        <p:txBody>
          <a:bodyPr>
            <a:normAutofit/>
          </a:bodyPr>
          <a:lstStyle/>
          <a:p>
            <a:pPr marL="0" indent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+mn-lt"/>
                <a:cs typeface="Times New Roman" pitchFamily="18" charset="0"/>
              </a:rPr>
              <a:t>Натрий, поглощенный ППК, вытесняется угольной кислотой или ее солями; при этом образуются карбонаты и гидрокарбонаты, </a:t>
            </a:r>
            <a:r>
              <a:rPr lang="ru-RU" sz="1600" dirty="0" err="1">
                <a:latin typeface="+mn-lt"/>
                <a:cs typeface="Times New Roman" pitchFamily="18" charset="0"/>
              </a:rPr>
              <a:t>гидролитически</a:t>
            </a:r>
            <a:r>
              <a:rPr lang="ru-RU" sz="1600" dirty="0">
                <a:latin typeface="+mn-lt"/>
                <a:cs typeface="Times New Roman" pitchFamily="18" charset="0"/>
              </a:rPr>
              <a:t> щелочные соли натрия, которые и создают повышенную щелочность (рН &gt; 9) почвенного раствора:</a:t>
            </a:r>
          </a:p>
          <a:p>
            <a:pPr algn="ctr">
              <a:buNone/>
            </a:pPr>
            <a:r>
              <a:rPr lang="ru-RU" sz="1600" b="1" dirty="0" err="1">
                <a:latin typeface="+mn-lt"/>
                <a:cs typeface="Times New Roman" pitchFamily="18" charset="0"/>
              </a:rPr>
              <a:t>Na</a:t>
            </a:r>
            <a:r>
              <a:rPr lang="ru-RU" sz="1600" b="1" dirty="0">
                <a:latin typeface="+mn-lt"/>
                <a:cs typeface="Times New Roman" pitchFamily="18" charset="0"/>
              </a:rPr>
              <a:t>                               Н</a:t>
            </a:r>
          </a:p>
          <a:p>
            <a:pPr algn="ctr">
              <a:buNone/>
            </a:pPr>
            <a:r>
              <a:rPr lang="ru-RU" sz="1600" b="1" dirty="0">
                <a:latin typeface="+mn-lt"/>
                <a:cs typeface="Times New Roman" pitchFamily="18" charset="0"/>
              </a:rPr>
              <a:t>[ППК]    +Н</a:t>
            </a:r>
            <a:r>
              <a:rPr lang="ru-RU" sz="1600" b="1" baseline="-25000" dirty="0">
                <a:latin typeface="+mn-lt"/>
                <a:cs typeface="Times New Roman" pitchFamily="18" charset="0"/>
              </a:rPr>
              <a:t>2</a:t>
            </a:r>
            <a:r>
              <a:rPr lang="ru-RU" sz="1600" b="1" dirty="0">
                <a:latin typeface="+mn-lt"/>
                <a:cs typeface="Times New Roman" pitchFamily="18" charset="0"/>
              </a:rPr>
              <a:t>СО</a:t>
            </a:r>
            <a:r>
              <a:rPr lang="ru-RU" sz="1600" b="1" baseline="-25000" dirty="0">
                <a:latin typeface="+mn-lt"/>
                <a:cs typeface="Times New Roman" pitchFamily="18" charset="0"/>
              </a:rPr>
              <a:t>3</a:t>
            </a:r>
            <a:r>
              <a:rPr lang="ru-RU" sz="1600" b="1" dirty="0">
                <a:latin typeface="+mn-lt"/>
                <a:cs typeface="Times New Roman" pitchFamily="18" charset="0"/>
              </a:rPr>
              <a:t> → [ППК]   + NaHCO</a:t>
            </a:r>
            <a:r>
              <a:rPr lang="ru-RU" sz="1600" b="1" baseline="-25000" dirty="0">
                <a:latin typeface="+mn-lt"/>
                <a:cs typeface="Times New Roman" pitchFamily="18" charset="0"/>
              </a:rPr>
              <a:t>3</a:t>
            </a:r>
            <a:endParaRPr lang="ru-RU" sz="1600" b="1" dirty="0">
              <a:latin typeface="+mn-lt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 err="1">
                <a:latin typeface="+mn-lt"/>
                <a:cs typeface="Times New Roman" pitchFamily="18" charset="0"/>
              </a:rPr>
              <a:t>Na</a:t>
            </a:r>
            <a:r>
              <a:rPr lang="ru-RU" sz="1600" b="1" dirty="0">
                <a:latin typeface="+mn-lt"/>
                <a:cs typeface="Times New Roman" pitchFamily="18" charset="0"/>
              </a:rPr>
              <a:t>                               </a:t>
            </a:r>
            <a:r>
              <a:rPr lang="ru-RU" sz="1600" b="1" dirty="0" err="1">
                <a:latin typeface="+mn-lt"/>
                <a:cs typeface="Times New Roman" pitchFamily="18" charset="0"/>
              </a:rPr>
              <a:t>Na</a:t>
            </a:r>
            <a:endParaRPr lang="ru-RU" sz="1600" b="1" dirty="0">
              <a:latin typeface="+mn-lt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>
                <a:latin typeface="+mn-lt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1600" b="1" dirty="0">
                <a:latin typeface="+mn-lt"/>
                <a:cs typeface="Times New Roman" pitchFamily="18" charset="0"/>
              </a:rPr>
              <a:t>Н                                   Н</a:t>
            </a:r>
          </a:p>
          <a:p>
            <a:pPr algn="ctr">
              <a:buNone/>
            </a:pPr>
            <a:r>
              <a:rPr lang="ru-RU" sz="1600" b="1" dirty="0">
                <a:latin typeface="+mn-lt"/>
                <a:cs typeface="Times New Roman" pitchFamily="18" charset="0"/>
              </a:rPr>
              <a:t>[ППК] + NaHCO</a:t>
            </a:r>
            <a:r>
              <a:rPr lang="ru-RU" sz="1600" b="1" baseline="-25000" dirty="0">
                <a:latin typeface="+mn-lt"/>
                <a:cs typeface="Times New Roman" pitchFamily="18" charset="0"/>
              </a:rPr>
              <a:t>3</a:t>
            </a:r>
            <a:r>
              <a:rPr lang="ru-RU" sz="1600" b="1" dirty="0">
                <a:latin typeface="+mn-lt"/>
                <a:cs typeface="Times New Roman" pitchFamily="18" charset="0"/>
              </a:rPr>
              <a:t> → [ППК]   Na</a:t>
            </a:r>
            <a:r>
              <a:rPr lang="ru-RU" sz="1600" b="1" baseline="-25000" dirty="0">
                <a:cs typeface="Times New Roman" pitchFamily="18" charset="0"/>
              </a:rPr>
              <a:t>2</a:t>
            </a:r>
            <a:r>
              <a:rPr lang="ru-RU" sz="1600" b="1" dirty="0">
                <a:latin typeface="+mn-lt"/>
                <a:cs typeface="Times New Roman" pitchFamily="18" charset="0"/>
              </a:rPr>
              <a:t>CO</a:t>
            </a:r>
            <a:r>
              <a:rPr lang="ru-RU" sz="1600" b="1" baseline="-25000" dirty="0">
                <a:cs typeface="Times New Roman" pitchFamily="18" charset="0"/>
              </a:rPr>
              <a:t>3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847725" y="1714593"/>
            <a:ext cx="7126898" cy="227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000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>
                <a:cs typeface="Times New Roman" pitchFamily="18" charset="0"/>
              </a:rPr>
              <a:t>По глубине залегания солонцового горизонта выделяют мелкие, </a:t>
            </a:r>
            <a:r>
              <a:rPr lang="en-US" sz="1600" dirty="0">
                <a:cs typeface="Times New Roman" pitchFamily="18" charset="0"/>
              </a:rPr>
              <a:t/>
            </a:r>
            <a:br>
              <a:rPr lang="en-US" sz="1600" dirty="0">
                <a:cs typeface="Times New Roman" pitchFamily="18" charset="0"/>
              </a:rPr>
            </a:br>
            <a:r>
              <a:rPr lang="ru-RU" sz="1600" dirty="0">
                <a:cs typeface="Times New Roman" pitchFamily="18" charset="0"/>
              </a:rPr>
              <a:t>или корковые (не более 7 см от поверхности почвы), </a:t>
            </a:r>
            <a:r>
              <a:rPr lang="ru-RU" sz="1600" dirty="0" err="1">
                <a:cs typeface="Times New Roman" pitchFamily="18" charset="0"/>
              </a:rPr>
              <a:t>среднестолбчатые</a:t>
            </a:r>
            <a:r>
              <a:rPr lang="ru-RU" sz="1600" dirty="0"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/>
            </a:r>
            <a:br>
              <a:rPr lang="en-US" sz="1600" dirty="0">
                <a:cs typeface="Times New Roman" pitchFamily="18" charset="0"/>
              </a:rPr>
            </a:br>
            <a:r>
              <a:rPr lang="ru-RU" sz="1600" dirty="0">
                <a:cs typeface="Times New Roman" pitchFamily="18" charset="0"/>
              </a:rPr>
              <a:t>(на глубине 7-15 см) и </a:t>
            </a:r>
            <a:r>
              <a:rPr lang="ru-RU" sz="1600" dirty="0" err="1">
                <a:cs typeface="Times New Roman" pitchFamily="18" charset="0"/>
              </a:rPr>
              <a:t>глубокостолбчатые</a:t>
            </a:r>
            <a:r>
              <a:rPr lang="ru-RU" sz="1600" dirty="0">
                <a:cs typeface="Times New Roman" pitchFamily="18" charset="0"/>
              </a:rPr>
              <a:t> (глубже 15 см) разности солонцов. </a:t>
            </a:r>
          </a:p>
        </p:txBody>
      </p:sp>
      <p:pic>
        <p:nvPicPr>
          <p:cNvPr id="7" name="Рисунок 6" descr="гипс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0698" y="1714593"/>
            <a:ext cx="2987824" cy="22768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8299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Образование бикарбоната и карбоната натрия в почвенном растворе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493263" y="2641476"/>
            <a:ext cx="8496300" cy="2311896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+mn-lt"/>
              </a:rPr>
              <a:t>ППК)</a:t>
            </a:r>
            <a:r>
              <a:rPr lang="en-US" sz="2800" b="1" dirty="0">
                <a:latin typeface="+mn-lt"/>
              </a:rPr>
              <a:t>Na</a:t>
            </a:r>
            <a:r>
              <a:rPr lang="ru-RU" sz="2800" b="1" baseline="30000" dirty="0">
                <a:latin typeface="+mn-lt"/>
              </a:rPr>
              <a:t>+</a:t>
            </a:r>
            <a:r>
              <a:rPr lang="ru-RU" sz="2800" b="1" dirty="0">
                <a:latin typeface="+mn-lt"/>
              </a:rPr>
              <a:t> + Н</a:t>
            </a:r>
            <a:r>
              <a:rPr lang="ru-RU" sz="2800" b="1" baseline="-25000" dirty="0">
                <a:latin typeface="+mn-lt"/>
              </a:rPr>
              <a:t>2</a:t>
            </a:r>
            <a:r>
              <a:rPr lang="ru-RU" sz="2800" b="1" dirty="0">
                <a:latin typeface="+mn-lt"/>
              </a:rPr>
              <a:t>СО</a:t>
            </a:r>
            <a:r>
              <a:rPr lang="ru-RU" sz="2800" b="1" baseline="-25000" dirty="0">
                <a:latin typeface="+mn-lt"/>
              </a:rPr>
              <a:t>3</a:t>
            </a:r>
            <a:r>
              <a:rPr lang="ru-RU" sz="2800" b="1" dirty="0">
                <a:latin typeface="+mn-lt"/>
              </a:rPr>
              <a:t> → ППК)Н</a:t>
            </a:r>
            <a:r>
              <a:rPr lang="ru-RU" sz="2800" b="1" baseline="30000" dirty="0">
                <a:latin typeface="+mn-lt"/>
              </a:rPr>
              <a:t>+</a:t>
            </a:r>
            <a:r>
              <a:rPr lang="ru-RU" sz="2800" b="1" dirty="0">
                <a:latin typeface="+mn-lt"/>
              </a:rPr>
              <a:t> + </a:t>
            </a:r>
            <a:r>
              <a:rPr lang="en-US" sz="2800" b="1" dirty="0" err="1">
                <a:latin typeface="+mn-lt"/>
              </a:rPr>
              <a:t>NaHCO</a:t>
            </a:r>
            <a:r>
              <a:rPr lang="ru-RU" sz="2800" b="1" baseline="-25000" dirty="0">
                <a:latin typeface="+mn-lt"/>
              </a:rPr>
              <a:t>3</a:t>
            </a:r>
          </a:p>
          <a:p>
            <a:pPr algn="ctr">
              <a:buFontTx/>
              <a:buNone/>
            </a:pPr>
            <a:endParaRPr lang="ru-RU" sz="2800" b="1" dirty="0">
              <a:latin typeface="+mn-lt"/>
            </a:endParaRPr>
          </a:p>
          <a:p>
            <a:pPr algn="ctr">
              <a:buFontTx/>
              <a:buNone/>
            </a:pPr>
            <a:r>
              <a:rPr lang="ru-RU" sz="2800" b="1" dirty="0">
                <a:latin typeface="+mn-lt"/>
              </a:rPr>
              <a:t>ППК</a:t>
            </a:r>
            <a:r>
              <a:rPr lang="en-US" sz="2800" b="1" dirty="0">
                <a:latin typeface="+mn-lt"/>
              </a:rPr>
              <a:t>)Na</a:t>
            </a:r>
            <a:r>
              <a:rPr lang="en-US" sz="2800" b="1" baseline="30000" dirty="0">
                <a:latin typeface="+mn-lt"/>
              </a:rPr>
              <a:t>+</a:t>
            </a:r>
            <a:r>
              <a:rPr lang="en-US" sz="2800" b="1" dirty="0">
                <a:latin typeface="+mn-lt"/>
              </a:rPr>
              <a:t> + NaHCO</a:t>
            </a:r>
            <a:r>
              <a:rPr lang="en-US" sz="2800" b="1" baseline="-25000" dirty="0">
                <a:latin typeface="+mn-lt"/>
              </a:rPr>
              <a:t>3</a:t>
            </a:r>
            <a:r>
              <a:rPr lang="en-US" sz="2800" b="1" dirty="0">
                <a:latin typeface="+mn-lt"/>
              </a:rPr>
              <a:t> → </a:t>
            </a:r>
            <a:r>
              <a:rPr lang="ru-RU" sz="2800" b="1" dirty="0">
                <a:latin typeface="+mn-lt"/>
              </a:rPr>
              <a:t>ППК</a:t>
            </a:r>
            <a:r>
              <a:rPr lang="en-US" sz="2800" b="1" dirty="0">
                <a:latin typeface="+mn-lt"/>
              </a:rPr>
              <a:t>)</a:t>
            </a:r>
            <a:r>
              <a:rPr lang="ru-RU" sz="2800" b="1" dirty="0">
                <a:latin typeface="+mn-lt"/>
              </a:rPr>
              <a:t>Н</a:t>
            </a:r>
            <a:r>
              <a:rPr lang="en-US" sz="2800" b="1" baseline="30000" dirty="0">
                <a:latin typeface="+mn-lt"/>
              </a:rPr>
              <a:t>+</a:t>
            </a:r>
            <a:r>
              <a:rPr lang="en-US" sz="2800" b="1" dirty="0">
                <a:latin typeface="+mn-lt"/>
              </a:rPr>
              <a:t> + Na</a:t>
            </a:r>
            <a:r>
              <a:rPr lang="en-US" sz="2800" b="1" baseline="-25000" dirty="0">
                <a:latin typeface="+mn-lt"/>
              </a:rPr>
              <a:t>2</a:t>
            </a:r>
            <a:r>
              <a:rPr lang="en-US" sz="2800" b="1" dirty="0">
                <a:latin typeface="+mn-lt"/>
              </a:rPr>
              <a:t>CO</a:t>
            </a:r>
            <a:r>
              <a:rPr lang="en-US" sz="2800" b="1" baseline="-25000" dirty="0">
                <a:latin typeface="+mn-lt"/>
              </a:rPr>
              <a:t>3</a:t>
            </a:r>
            <a:r>
              <a:rPr lang="ru-RU" sz="28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034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Гипсование солонцеватых и солонцовых почв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55941"/>
            <a:ext cx="10515600" cy="4351338"/>
          </a:xfrm>
        </p:spPr>
        <p:txBody>
          <a:bodyPr>
            <a:normAutofit/>
          </a:bodyPr>
          <a:lstStyle/>
          <a:p>
            <a:pPr marL="0" lv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+mn-lt"/>
                <a:cs typeface="Times New Roman" pitchFamily="18" charset="0"/>
              </a:rPr>
              <a:t>Гипсование</a:t>
            </a:r>
            <a:r>
              <a:rPr lang="ru-RU" sz="2000" dirty="0">
                <a:latin typeface="+mn-lt"/>
                <a:cs typeface="Times New Roman" pitchFamily="18" charset="0"/>
              </a:rPr>
              <a:t> – химическая мелиорация с помощью гипса (CaSO</a:t>
            </a:r>
            <a:r>
              <a:rPr lang="ru-RU" sz="2000" baseline="-25000" dirty="0">
                <a:latin typeface="+mn-lt"/>
                <a:cs typeface="Times New Roman" pitchFamily="18" charset="0"/>
              </a:rPr>
              <a:t>4</a:t>
            </a:r>
            <a:r>
              <a:rPr lang="ru-RU" sz="2000" dirty="0">
                <a:latin typeface="+mn-lt"/>
                <a:cs typeface="Times New Roman" pitchFamily="18" charset="0"/>
              </a:rPr>
              <a:t> • 2Н</a:t>
            </a:r>
            <a:r>
              <a:rPr lang="ru-RU" sz="2000" baseline="-25000" dirty="0">
                <a:latin typeface="+mn-lt"/>
                <a:cs typeface="Times New Roman" pitchFamily="18" charset="0"/>
              </a:rPr>
              <a:t>2</a:t>
            </a:r>
            <a:r>
              <a:rPr lang="ru-RU" sz="2000" dirty="0">
                <a:latin typeface="+mn-lt"/>
                <a:cs typeface="Times New Roman" pitchFamily="18" charset="0"/>
              </a:rPr>
              <a:t>О) солонцовых почв, имеющих высокую долю натрия в ППК и щелочную реакцию, что и обусловливает неблагоприятные физические, химические, физико-химические и биологические свойства и низкое плодородие почв. По доле натрия в ППК почвы подразделяют на слабосолонцеватые (5-10%), солонцеватые (10-20%) и солонцы (более 20%); концентрация водорастворимых солей в солонцах обычно не более 0,25% от их массы.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+mn-lt"/>
              </a:rPr>
              <a:t>		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28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Классификация солонцов по глубине залегания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солонцового горизонта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8664"/>
            <a:ext cx="10515600" cy="4351338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ru-RU" sz="2000" dirty="0">
                <a:latin typeface="+mn-lt"/>
              </a:rPr>
              <a:t>1</a:t>
            </a:r>
            <a:r>
              <a:rPr lang="ru-RU" sz="2000" dirty="0">
                <a:latin typeface="+mn-lt"/>
                <a:cs typeface="Times New Roman" pitchFamily="18" charset="0"/>
              </a:rPr>
              <a:t>) мелкие (корковые) солонцы – не более 7 см от поверхности почвы</a:t>
            </a:r>
          </a:p>
          <a:p>
            <a:pPr marL="609600" indent="-609600">
              <a:buNone/>
            </a:pPr>
            <a:r>
              <a:rPr lang="ru-RU" sz="2000" dirty="0">
                <a:latin typeface="+mn-lt"/>
                <a:cs typeface="Times New Roman" pitchFamily="18" charset="0"/>
              </a:rPr>
              <a:t>2) </a:t>
            </a:r>
            <a:r>
              <a:rPr lang="ru-RU" sz="2000" dirty="0" err="1">
                <a:latin typeface="+mn-lt"/>
                <a:cs typeface="Times New Roman" pitchFamily="18" charset="0"/>
              </a:rPr>
              <a:t>среднестолбчатые</a:t>
            </a:r>
            <a:r>
              <a:rPr lang="ru-RU" sz="2000" dirty="0">
                <a:latin typeface="+mn-lt"/>
                <a:cs typeface="Times New Roman" pitchFamily="18" charset="0"/>
              </a:rPr>
              <a:t> – 7-15 см</a:t>
            </a:r>
          </a:p>
          <a:p>
            <a:pPr marL="609600" indent="-609600">
              <a:buNone/>
            </a:pPr>
            <a:r>
              <a:rPr lang="ru-RU" sz="2000" dirty="0">
                <a:latin typeface="+mn-lt"/>
                <a:cs typeface="Times New Roman" pitchFamily="18" charset="0"/>
              </a:rPr>
              <a:t>3) </a:t>
            </a:r>
            <a:r>
              <a:rPr lang="ru-RU" sz="2000" dirty="0" err="1">
                <a:latin typeface="+mn-lt"/>
                <a:cs typeface="Times New Roman" pitchFamily="18" charset="0"/>
              </a:rPr>
              <a:t>глубокостолбчатые</a:t>
            </a:r>
            <a:r>
              <a:rPr lang="ru-RU" sz="2000" dirty="0">
                <a:latin typeface="+mn-lt"/>
                <a:cs typeface="Times New Roman" pitchFamily="18" charset="0"/>
              </a:rPr>
              <a:t> – более 15 см</a:t>
            </a:r>
          </a:p>
          <a:p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39649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None/>
            </a:pPr>
            <a:r>
              <a:rPr lang="ru-RU" sz="2000" dirty="0">
                <a:latin typeface="+mn-lt"/>
              </a:rPr>
              <a:t>1) насыщенные кальцием – содержание обменного кальция более 70% ЕКО </a:t>
            </a:r>
          </a:p>
          <a:p>
            <a:pPr marL="609600" indent="-609600">
              <a:buNone/>
            </a:pPr>
            <a:r>
              <a:rPr lang="ru-RU" sz="2000" dirty="0">
                <a:latin typeface="+mn-lt"/>
              </a:rPr>
              <a:t>2) не насыщенные кальцием – содержание обменного кальция менее 70% ЕКО </a:t>
            </a:r>
          </a:p>
          <a:p>
            <a:pPr marL="609600" indent="-609600">
              <a:buNone/>
            </a:pPr>
            <a:r>
              <a:rPr lang="ru-RU" sz="2000" dirty="0">
                <a:latin typeface="+mn-lt"/>
              </a:rPr>
              <a:t>	2.1) </a:t>
            </a:r>
            <a:r>
              <a:rPr lang="ru-RU" sz="2000" dirty="0" err="1">
                <a:latin typeface="+mn-lt"/>
              </a:rPr>
              <a:t>многонатриевые</a:t>
            </a:r>
            <a:r>
              <a:rPr lang="ru-RU" sz="2000" dirty="0">
                <a:latin typeface="+mn-lt"/>
              </a:rPr>
              <a:t> (типичные) </a:t>
            </a:r>
          </a:p>
          <a:p>
            <a:pPr marL="609600" indent="-609600">
              <a:buNone/>
            </a:pPr>
            <a:r>
              <a:rPr lang="ru-RU" sz="2000" dirty="0">
                <a:latin typeface="+mn-lt"/>
              </a:rPr>
              <a:t>	2.2) </a:t>
            </a:r>
            <a:r>
              <a:rPr lang="ru-RU" sz="2000" dirty="0" err="1">
                <a:latin typeface="+mn-lt"/>
              </a:rPr>
              <a:t>малонатриевые</a:t>
            </a:r>
            <a:r>
              <a:rPr lang="ru-RU" sz="2000" dirty="0">
                <a:latin typeface="+mn-lt"/>
              </a:rPr>
              <a:t> – содержание обменного натрия не превышает 10% ЕКО, 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ru-RU" sz="2000" dirty="0">
                <a:latin typeface="+mn-lt"/>
              </a:rPr>
              <a:t>в то же время значительную долю в ППК занимает магний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47725" y="3015508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500" dirty="0"/>
              <a:t>Классификация солонцов по степени насыщенности кальцием</a:t>
            </a:r>
          </a:p>
        </p:txBody>
      </p:sp>
    </p:spTree>
    <p:extLst>
      <p:ext uri="{BB962C8B-B14F-4D97-AF65-F5344CB8AC3E}">
        <p14:creationId xmlns:p14="http://schemas.microsoft.com/office/powerpoint/2010/main" val="2658233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Группировка почв по степени </a:t>
            </a:r>
            <a:r>
              <a:rPr lang="ru-RU" dirty="0" err="1"/>
              <a:t>солонцеватости</a:t>
            </a:r>
            <a:r>
              <a:rPr lang="ru-RU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 нуждаемости в гипсовании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+mn-lt"/>
              </a:rPr>
              <a:t>1) </a:t>
            </a:r>
            <a:r>
              <a:rPr lang="ru-RU" sz="2000" dirty="0" err="1">
                <a:latin typeface="+mn-lt"/>
              </a:rPr>
              <a:t>несолонцеватые</a:t>
            </a:r>
            <a:r>
              <a:rPr lang="ru-RU" sz="2000" dirty="0">
                <a:latin typeface="+mn-lt"/>
              </a:rPr>
              <a:t> – содержат менее 5% натрия от ЕКО, не нуждаются в гипсовании</a:t>
            </a:r>
          </a:p>
          <a:p>
            <a:pPr marL="0" indent="0">
              <a:buNone/>
            </a:pPr>
            <a:r>
              <a:rPr lang="ru-RU" sz="2000" dirty="0">
                <a:latin typeface="+mn-lt"/>
              </a:rPr>
              <a:t>2) слабосолонцеватые – содержат 5-10% натрия от ЕКО, нуждаемость слабая </a:t>
            </a:r>
          </a:p>
          <a:p>
            <a:pPr marL="0" indent="0">
              <a:buNone/>
            </a:pPr>
            <a:r>
              <a:rPr lang="ru-RU" sz="2000" dirty="0">
                <a:latin typeface="+mn-lt"/>
              </a:rPr>
              <a:t>3) солонцеватые – содержат 10-20% натрия от ЕКО, нуждаемость средняя </a:t>
            </a:r>
          </a:p>
          <a:p>
            <a:pPr marL="0" indent="0">
              <a:buNone/>
            </a:pPr>
            <a:r>
              <a:rPr lang="ru-RU" sz="2000" dirty="0">
                <a:latin typeface="+mn-lt"/>
              </a:rPr>
              <a:t>4) солонцы – содержат более 20% натрия от ЕКО, нуждаемость сильная </a:t>
            </a:r>
          </a:p>
          <a:p>
            <a:pPr marL="0" indent="0">
              <a:buNone/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901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Нуждаемость в гипсовании, дозы, сроки и способы внесения гипса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+mn-lt"/>
              </a:rPr>
              <a:t>Нуждаемость в химической мелиорации солонцовых почв возрастает (от слабой к средней и сильной) при переходе от слабосолонцеватых к солонцеватым почвам и солонцам, т. е. с увеличением доли в ЕКО натрия от 5-10 до 20% и более. Гипсование необходимо для солонцовых почв (10-20% натрия) и солонцов (более 20% натрия в ЕКО).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443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Приемы улучшения свойств слабосолонцеватых почв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>
                <a:latin typeface="+mn-lt"/>
              </a:rPr>
              <a:t>1) </a:t>
            </a:r>
            <a:r>
              <a:rPr lang="ru-RU" sz="2000" b="1" dirty="0">
                <a:latin typeface="+mn-lt"/>
              </a:rPr>
              <a:t>Внесение известковых удобрений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>
                <a:latin typeface="+mn-lt"/>
              </a:rPr>
              <a:t>2) </a:t>
            </a:r>
            <a:r>
              <a:rPr lang="ru-RU" sz="2000" b="1" dirty="0" err="1">
                <a:latin typeface="+mn-lt"/>
              </a:rPr>
              <a:t>Кислование</a:t>
            </a:r>
            <a:endParaRPr lang="ru-RU" sz="20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>
                <a:latin typeface="+mn-lt"/>
              </a:rPr>
              <a:t>3) </a:t>
            </a:r>
            <a:r>
              <a:rPr lang="ru-RU" sz="2000" b="1" dirty="0" err="1">
                <a:latin typeface="+mn-lt"/>
              </a:rPr>
              <a:t>Самомелиорация</a:t>
            </a:r>
            <a:r>
              <a:rPr lang="ru-RU" sz="2000" dirty="0">
                <a:latin typeface="+mn-lt"/>
              </a:rPr>
              <a:t> — метод мелиорации солонцов без внесения химических веществ извне.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>
                <a:latin typeface="+mn-lt"/>
              </a:rPr>
              <a:t>4) </a:t>
            </a:r>
            <a:r>
              <a:rPr lang="ru-RU" sz="2000" b="1" dirty="0">
                <a:latin typeface="+mn-lt"/>
              </a:rPr>
              <a:t>Землевание</a:t>
            </a:r>
            <a:r>
              <a:rPr lang="ru-RU" sz="2000" dirty="0">
                <a:latin typeface="+mn-lt"/>
              </a:rPr>
              <a:t>— метод мелиорации солонцов, заключающийся в нанесении на их поверхность слоя земли, взятой из гумусового горизонта чернозема или других плодородных почв.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>
                <a:latin typeface="+mn-lt"/>
              </a:rPr>
              <a:t>5) </a:t>
            </a:r>
            <a:r>
              <a:rPr lang="ru-RU" sz="2000" b="1" dirty="0" err="1">
                <a:latin typeface="+mn-lt"/>
              </a:rPr>
              <a:t>Фитомелиорация</a:t>
            </a:r>
            <a:r>
              <a:rPr lang="ru-RU" sz="2000" dirty="0">
                <a:latin typeface="+mn-lt"/>
              </a:rPr>
              <a:t> — система мероприятий по улучшению природных условий путем регламентированного использования сообществ (создания лесополос, кулисных посадок, посева трав и т. д.).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11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9805" y="365125"/>
            <a:ext cx="10020300" cy="758825"/>
          </a:xfrm>
        </p:spPr>
        <p:txBody>
          <a:bodyPr>
            <a:normAutofit fontScale="90000"/>
          </a:bodyPr>
          <a:lstStyle/>
          <a:p>
            <a:r>
              <a:rPr lang="ru-RU" dirty="0"/>
              <a:t>Эффективность </a:t>
            </a:r>
            <a:r>
              <a:rPr lang="ru-RU" dirty="0" err="1"/>
              <a:t>фосфогипса</a:t>
            </a:r>
            <a:r>
              <a:rPr lang="ru-RU" dirty="0"/>
              <a:t> под картофель </a:t>
            </a:r>
            <a:br>
              <a:rPr lang="ru-RU" dirty="0"/>
            </a:br>
            <a:r>
              <a:rPr lang="ru-RU" dirty="0"/>
              <a:t>на дерново-подзолистой почве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547355"/>
              </p:ext>
            </p:extLst>
          </p:nvPr>
        </p:nvGraphicFramePr>
        <p:xfrm>
          <a:off x="838200" y="327342"/>
          <a:ext cx="1249774" cy="671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818076" imgH="522111" progId="Word.Document.8">
                  <p:embed/>
                </p:oleObj>
              </mc:Choice>
              <mc:Fallback>
                <p:oleObj name="Document" r:id="rId3" imgW="818076" imgH="522111" progId="Word.Document.8">
                  <p:embed/>
                  <p:pic>
                    <p:nvPicPr>
                      <p:cNvPr id="9277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7342"/>
                        <a:ext cx="1249774" cy="671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094557"/>
              </p:ext>
            </p:extLst>
          </p:nvPr>
        </p:nvGraphicFramePr>
        <p:xfrm>
          <a:off x="838200" y="1781324"/>
          <a:ext cx="10410160" cy="2857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441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Доза ФГ, т/га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Урожай, т/га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Прибавка урожая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Товарность, 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т/га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r>
                        <a:rPr lang="ru-RU" sz="1600" b="1" baseline="-25000" dirty="0">
                          <a:effectLst/>
                        </a:rPr>
                        <a:t>90</a:t>
                      </a:r>
                      <a:r>
                        <a:rPr lang="en-US" sz="1600" b="1" dirty="0">
                          <a:effectLst/>
                        </a:rPr>
                        <a:t>P</a:t>
                      </a:r>
                      <a:r>
                        <a:rPr lang="ru-RU" sz="1600" b="1" baseline="-25000" dirty="0">
                          <a:effectLst/>
                        </a:rPr>
                        <a:t>90</a:t>
                      </a:r>
                      <a:r>
                        <a:rPr lang="en-US" sz="1600" b="1" dirty="0">
                          <a:effectLst/>
                        </a:rPr>
                        <a:t>K</a:t>
                      </a:r>
                      <a:r>
                        <a:rPr lang="ru-RU" sz="1600" b="1" baseline="-25000" dirty="0">
                          <a:effectLst/>
                        </a:rPr>
                        <a:t>180</a:t>
                      </a:r>
                      <a:r>
                        <a:rPr lang="ru-RU" sz="1600" b="1" dirty="0">
                          <a:effectLst/>
                        </a:rPr>
                        <a:t> –фон (Ф)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25,7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78,2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6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Фон +0,5 т/га ФГ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29,5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3,8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14,8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89,1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Фон +1,0 т/га ФГ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31,3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5,6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21,8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88,5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Фон +1,5 т/га ФГ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34,5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8,8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34,2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87,8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6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Фон + 3,0 т/га ФГ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33,0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7,3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28,4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86,3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3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НСР</a:t>
                      </a:r>
                      <a:r>
                        <a:rPr lang="ru-RU" sz="1600" b="1" baseline="-25000">
                          <a:effectLst/>
                        </a:rPr>
                        <a:t>05</a:t>
                      </a:r>
                      <a:r>
                        <a:rPr lang="ru-RU" sz="1600" b="1">
                          <a:effectLst/>
                        </a:rPr>
                        <a:t>, т/га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3,0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 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838200" y="4989428"/>
            <a:ext cx="104101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60000" algn="just" eaLnBrk="1" hangingPunct="1"/>
            <a:r>
              <a:rPr lang="ru-RU" altLang="ru-RU" sz="1600" dirty="0">
                <a:ea typeface="Calibri" pitchFamily="34" charset="0"/>
                <a:cs typeface="Calibri" pitchFamily="34" charset="0"/>
              </a:rPr>
              <a:t>В среднем за 2 года при внесении фосфогипса на дерново-подзолистой почве выход крахмала увеличился на </a:t>
            </a:r>
            <a:br>
              <a:rPr lang="ru-RU" altLang="ru-RU" sz="1600" dirty="0">
                <a:ea typeface="Calibri" pitchFamily="34" charset="0"/>
                <a:cs typeface="Calibri" pitchFamily="34" charset="0"/>
              </a:rPr>
            </a:br>
            <a:r>
              <a:rPr lang="ru-RU" altLang="ru-RU" sz="1600" dirty="0">
                <a:ea typeface="Calibri" pitchFamily="34" charset="0"/>
                <a:cs typeface="Calibri" pitchFamily="34" charset="0"/>
              </a:rPr>
              <a:t>24-35%, витамина С – на 22-29%. Наибольший выход крахмала 49,2 ц/га и витамина С – 6,6 кг/га был получен на фоне внесения ФГ в дозе 1,5 т/га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82143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</a:t>
            </a:r>
            <a:r>
              <a:rPr lang="ru-RU" dirty="0" err="1"/>
              <a:t>самогипсования</a:t>
            </a:r>
            <a:r>
              <a:rPr lang="ru-RU" dirty="0"/>
              <a:t> (</a:t>
            </a:r>
            <a:r>
              <a:rPr lang="ru-RU" dirty="0" err="1"/>
              <a:t>самомелиорации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048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+mn-lt"/>
              </a:rPr>
              <a:t>1) Вспашка трёхъярусным плугом ПТН-40 – на глубоких и средних солонцах</a:t>
            </a:r>
          </a:p>
          <a:p>
            <a:pPr marL="0" indent="0">
              <a:buNone/>
            </a:pPr>
            <a:r>
              <a:rPr lang="ru-RU" sz="2000" dirty="0">
                <a:latin typeface="+mn-lt"/>
              </a:rPr>
              <a:t>2) Плантажная вспашка – на мелких солонцах</a:t>
            </a:r>
          </a:p>
          <a:p>
            <a:pPr marL="0" indent="0">
              <a:buNone/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15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</a:t>
            </a:r>
            <a:r>
              <a:rPr lang="ru-RU" dirty="0" err="1"/>
              <a:t>фосфогипса</a:t>
            </a:r>
            <a:r>
              <a:rPr lang="ru-RU" dirty="0"/>
              <a:t> (% </a:t>
            </a:r>
            <a:r>
              <a:rPr lang="ru-RU" dirty="0" err="1"/>
              <a:t>возд</a:t>
            </a:r>
            <a:r>
              <a:rPr lang="ru-RU" dirty="0"/>
              <a:t>-сух. массы)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31</a:t>
            </a:fld>
            <a:endParaRPr lang="ru-RU" dirty="0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325361"/>
              </p:ext>
            </p:extLst>
          </p:nvPr>
        </p:nvGraphicFramePr>
        <p:xfrm>
          <a:off x="847725" y="1491462"/>
          <a:ext cx="10368000" cy="4185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3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Элемент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Элемент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0,025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&lt;0,001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SiO</a:t>
                      </a:r>
                      <a:r>
                        <a:rPr kumimoji="0" lang="en-US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20,98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CaO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37,12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</a:t>
                      </a:r>
                      <a:r>
                        <a:rPr kumimoji="0" lang="en-US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0,070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общая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21,5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0,0008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&lt;0,001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&lt;0,001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TiO</a:t>
                      </a:r>
                      <a:r>
                        <a:rPr kumimoji="0" lang="en-US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0,0014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общ.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(по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0,0075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 (СеО</a:t>
                      </a:r>
                      <a:r>
                        <a:rPr kumimoji="0" lang="ru-RU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0,46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общий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001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Углерод общий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0,41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935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тяжелых металлов и фтора в пробах </a:t>
            </a:r>
            <a:r>
              <a:rPr lang="ru-RU" dirty="0" err="1"/>
              <a:t>фосфогипса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32</a:t>
            </a:fld>
            <a:endParaRPr lang="ru-RU" dirty="0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549570"/>
              </p:ext>
            </p:extLst>
          </p:nvPr>
        </p:nvGraphicFramePr>
        <p:xfrm>
          <a:off x="847725" y="1472208"/>
          <a:ext cx="10404000" cy="41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10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Элемент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Содержание, мг/кг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2012 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среднее из 20 проб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2013 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среднее из 20 проб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среднее из 40 проб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Свинец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37,6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26,3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31,9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Кадмий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2,35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Медь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47,9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41,5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Цинк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16,8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12,0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Хром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Кобальт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3,75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Никель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7,55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Марганец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17,1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16,5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Фтор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1900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2080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026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Содержание тяжелых металлов и токсичных элементов (мг/кг) </a:t>
            </a:r>
            <a:br>
              <a:rPr lang="ru-RU" dirty="0"/>
            </a:br>
            <a:r>
              <a:rPr lang="ru-RU" dirty="0"/>
              <a:t>в природных фосфоритах и апатитах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27720"/>
              </p:ext>
            </p:extLst>
          </p:nvPr>
        </p:nvGraphicFramePr>
        <p:xfrm>
          <a:off x="847725" y="1328910"/>
          <a:ext cx="10368000" cy="4890847"/>
        </p:xfrm>
        <a:graphic>
          <a:graphicData uri="http://schemas.openxmlformats.org/drawingml/2006/table">
            <a:tbl>
              <a:tblPr/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14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Месторождение фосфоритов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(%Р</a:t>
                      </a:r>
                      <a:r>
                        <a:rPr lang="ru-RU" sz="900" b="1" baseline="-250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900" b="1" baseline="-250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5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Cd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Hg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As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Pb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Cr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F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Cu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Ni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Zn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Co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Mn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Sr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V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радиоактивность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Бу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Края (Марокко)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36,6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34,4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5,8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131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3,9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14,0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120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2200-3500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Хурибга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(Марокко)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32-32,5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8,8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181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252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15,5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618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106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2200-3500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Бенни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(Того)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36,6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58,8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0,2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1000-2000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Тайба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(Сенегал)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36,6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73,0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0,3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70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3,7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460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140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1200-2500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Шидия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(Иордания)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33,4-34,3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5,5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85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150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85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600-800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Ель </a:t>
                      </a: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Хасса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(Иордания)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32,9-33,9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5,4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0,2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6,5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8,0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24,0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45,0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195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17,3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2160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55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800-1200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Гафса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(Тунис)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(28,8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34,1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0,2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11,4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81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24,0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28,0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370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16,6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1925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700-900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Джебел (Алжир)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28,8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15,3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188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17,1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27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2022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2000-5000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Онк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(Алжир)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28,8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15,3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12,5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188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17,1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27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2022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2000-5000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3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Флорида (США)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(34,3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9,4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9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18,0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91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9,0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9,0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95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290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70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5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Нахал Зин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(Израиль)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34,3-35,2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0,5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30,0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2500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130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Кнейфис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(Сирия)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1,1-32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8,7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68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3,7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192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9,1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1900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44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+mn-lt"/>
                          <a:ea typeface="Times New Roman"/>
                        </a:rPr>
                        <a:t>&lt;250</a:t>
                      </a:r>
                      <a:endParaRPr lang="ru-RU" sz="900" b="1"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Хибины (Россия)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39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0,5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5,3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3,0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11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3,2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60,0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60,0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30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5,0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254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27000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103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&lt;150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Ковдор</a:t>
                      </a: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 (Россия)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38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0,8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0,1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4,0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64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4,6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263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2700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33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&lt;250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+mn-lt"/>
                          <a:ea typeface="Times New Roman"/>
                        </a:rPr>
                        <a:t>Фалаборва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(ЮАР) 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40,3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0,2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10,3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14,8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2,4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+mn-lt"/>
                          <a:ea typeface="Times New Roman"/>
                        </a:rPr>
                        <a:t>120,0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120,0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15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160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4600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+mn-lt"/>
                          <a:ea typeface="Times New Roman"/>
                        </a:rPr>
                        <a:t>8,4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latin typeface="+mn-lt"/>
                        <a:ea typeface="Times New Roman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065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5E04CBB-A81E-47A2-AA20-86E0B5DB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5338" y="1303514"/>
            <a:ext cx="8097970" cy="442859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31985" y="5732104"/>
            <a:ext cx="1041009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ea typeface="Times New Roman" pitchFamily="18" charset="0"/>
                <a:cs typeface="Arial" pitchFamily="34" charset="0"/>
              </a:rPr>
              <a:t>Месторождения</a:t>
            </a:r>
            <a:endParaRPr lang="ru-RU" sz="1100" dirty="0"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ea typeface="Times New Roman" pitchFamily="18" charset="0"/>
                <a:cs typeface="Arial" pitchFamily="34" charset="0"/>
              </a:rPr>
              <a:t>1. Россия,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Ковдор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2. Россия, Хибины, 3. ЮАР,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Фелаборва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4. Иордания,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Шидия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5. США, Флорида, 6. Иордания, Ель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Хасса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7. Марокко,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Хурибва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8. Марокко,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Бу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 Края, </a:t>
            </a:r>
            <a:br>
              <a:rPr lang="ru-RU" sz="1100" dirty="0">
                <a:ea typeface="Times New Roman" pitchFamily="18" charset="0"/>
                <a:cs typeface="Arial" pitchFamily="34" charset="0"/>
              </a:rPr>
            </a:br>
            <a:r>
              <a:rPr lang="ru-RU" sz="1100" dirty="0">
                <a:ea typeface="Times New Roman" pitchFamily="18" charset="0"/>
                <a:cs typeface="Arial" pitchFamily="34" charset="0"/>
              </a:rPr>
              <a:t>9. Израиль, Нахал Зин, 10. Того, Бенин, 11. Алжир, Джебел ОНК, 12. Сирия,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Кнейфис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13. Сенегал,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Тайба</a:t>
            </a:r>
            <a:r>
              <a:rPr lang="ru-RU" sz="1100" dirty="0">
                <a:ea typeface="Times New Roman" pitchFamily="18" charset="0"/>
                <a:cs typeface="Arial" pitchFamily="34" charset="0"/>
              </a:rPr>
              <a:t>, 14. Тунис, </a:t>
            </a:r>
            <a:r>
              <a:rPr lang="ru-RU" sz="1100" dirty="0" err="1">
                <a:ea typeface="Times New Roman" pitchFamily="18" charset="0"/>
                <a:cs typeface="Arial" pitchFamily="34" charset="0"/>
              </a:rPr>
              <a:t>Гафса</a:t>
            </a:r>
            <a:endParaRPr lang="ru-RU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55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</a:t>
            </a:r>
            <a:r>
              <a:rPr lang="ru-RU" dirty="0" err="1"/>
              <a:t>оструктуренность</a:t>
            </a:r>
            <a:r>
              <a:rPr lang="ru-RU" dirty="0"/>
              <a:t> лугово-черноземной почвы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679" y="1376775"/>
            <a:ext cx="2348777" cy="1382308"/>
          </a:xfr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4936149" y="1658446"/>
            <a:ext cx="470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внесении фосфогипса в почву активизируются процессы структурообразования, в слое 0-10 см образуются устойчивые гранулы диаметром 1-3 мм</a:t>
            </a:r>
          </a:p>
        </p:txBody>
      </p:sp>
      <p:graphicFrame>
        <p:nvGraphicFramePr>
          <p:cNvPr id="7" name="Group 6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95609"/>
              </p:ext>
            </p:extLst>
          </p:nvPr>
        </p:nvGraphicFramePr>
        <p:xfrm>
          <a:off x="1328484" y="2941570"/>
          <a:ext cx="9140825" cy="3198873"/>
        </p:xfrm>
        <a:graphic>
          <a:graphicData uri="http://schemas.openxmlformats.org/drawingml/2006/table">
            <a:tbl>
              <a:tblPr/>
              <a:tblGrid>
                <a:gridCol w="1211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25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2306"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Варианты</a:t>
                      </a:r>
                      <a:b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опыта,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слой почвы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 фракций, %</a:t>
                      </a: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на </a:t>
                      </a:r>
                      <a:r>
                        <a:rPr kumimoji="0" lang="ru-RU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абсол</a:t>
                      </a:r>
                      <a:r>
                        <a:rPr kumimoji="0" lang="ru-RU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сухую почву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1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Размер фракций¸ мм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Сумма фракций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фракций &lt;0,005 мм к фракции  &gt;0,005 мм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1-0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0,25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0,25-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0,05-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0,01-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0,005-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&lt;0.001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731838" algn="l"/>
                        </a:tabLst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&lt;0,005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&gt;0,005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109">
                <a:tc gridSpan="10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Контроль (без/удобрений)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7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 см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39,91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23,38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1,23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11,28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20,9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32,18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67,82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0,47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 см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37,59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24,44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2,34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9,82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19,7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29,51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70,49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0,42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7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40-70 см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32,64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31,76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3,87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8,56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16,9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25,53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74,47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0,34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20">
                <a:tc gridSpan="10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Фон +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фосфогипс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3 т/га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 см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36,89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23,23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1,19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14,85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21,0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35,89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64,11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0,56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39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 см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5,4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25,45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29,38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2,97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11,52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25,3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36,8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63,2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0,58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40-70 см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33,71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26,84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3,12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10,15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20,1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30,23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69,77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0,43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607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Фосфогипс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38200" y="1274127"/>
            <a:ext cx="10325062" cy="4983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dirty="0">
                <a:latin typeface="+mn-lt"/>
                <a:cs typeface="Times New Roman" pitchFamily="18" charset="0"/>
              </a:rPr>
              <a:t>Содержание </a:t>
            </a:r>
            <a:r>
              <a:rPr lang="en-US" altLang="ru-RU" sz="16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P</a:t>
            </a:r>
            <a:r>
              <a:rPr lang="en-US" altLang="ru-RU" sz="1600" b="1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в </a:t>
            </a:r>
            <a:r>
              <a:rPr lang="ru-RU" altLang="ru-RU" sz="1600" b="1" dirty="0" err="1">
                <a:latin typeface="+mn-lt"/>
                <a:cs typeface="Times New Roman" pitchFamily="18" charset="0"/>
              </a:rPr>
              <a:t>фосфогипсе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 – 2-4% </a:t>
            </a:r>
            <a:endParaRPr lang="en-US" altLang="ru-RU" sz="1600" b="1" dirty="0">
              <a:latin typeface="+mn-lt"/>
              <a:cs typeface="Times New Roman" pitchFamily="18" charset="0"/>
            </a:endParaRPr>
          </a:p>
          <a:p>
            <a: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При внесении 5 тонн </a:t>
            </a:r>
            <a:r>
              <a:rPr lang="ru-RU" altLang="ru-RU" sz="1600" dirty="0" err="1">
                <a:latin typeface="+mn-lt"/>
                <a:cs typeface="Times New Roman" pitchFamily="18" charset="0"/>
              </a:rPr>
              <a:t>фосфогипса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 на </a:t>
            </a:r>
            <a:r>
              <a:rPr lang="en-US" altLang="ru-RU" sz="1600" dirty="0">
                <a:latin typeface="+mn-lt"/>
                <a:cs typeface="Times New Roman" pitchFamily="18" charset="0"/>
              </a:rPr>
              <a:t>1 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га в почву поступает 60-65 кг Р</a:t>
            </a:r>
            <a:r>
              <a:rPr lang="ru-RU" altLang="ru-RU" sz="1600" baseline="-25000" dirty="0">
                <a:latin typeface="+mn-lt"/>
                <a:cs typeface="Times New Roman" pitchFamily="18" charset="0"/>
              </a:rPr>
              <a:t>2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О</a:t>
            </a:r>
            <a:r>
              <a:rPr lang="ru-RU" altLang="ru-RU" sz="1600" baseline="-25000" dirty="0">
                <a:latin typeface="+mn-lt"/>
                <a:cs typeface="Times New Roman" pitchFamily="18" charset="0"/>
              </a:rPr>
              <a:t>5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 </a:t>
            </a:r>
            <a:br>
              <a:rPr lang="ru-RU" altLang="ru-RU" sz="1600" dirty="0">
                <a:latin typeface="+mn-lt"/>
                <a:cs typeface="Times New Roman" pitchFamily="18" charset="0"/>
              </a:rPr>
            </a:br>
            <a:r>
              <a:rPr lang="ru-RU" altLang="ru-RU" sz="1600" dirty="0">
                <a:latin typeface="+mn-lt"/>
                <a:cs typeface="Times New Roman" pitchFamily="18" charset="0"/>
              </a:rPr>
              <a:t>в усвояемой форме, что возмещает затраты на внесение и транспортирование </a:t>
            </a:r>
            <a:br>
              <a:rPr lang="ru-RU" altLang="ru-RU" sz="1600" dirty="0">
                <a:latin typeface="+mn-lt"/>
                <a:cs typeface="Times New Roman" pitchFamily="18" charset="0"/>
              </a:rPr>
            </a:br>
            <a:r>
              <a:rPr lang="ru-RU" altLang="ru-RU" sz="1600" dirty="0" err="1">
                <a:latin typeface="+mn-lt"/>
                <a:cs typeface="Times New Roman" pitchFamily="18" charset="0"/>
              </a:rPr>
              <a:t>фосфогипса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dirty="0">
                <a:latin typeface="+mn-lt"/>
                <a:cs typeface="Times New Roman" pitchFamily="18" charset="0"/>
              </a:rPr>
              <a:t>Вынос </a:t>
            </a:r>
            <a:r>
              <a:rPr lang="en-US" altLang="ru-RU" sz="16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 из почв </a:t>
            </a:r>
            <a:endParaRPr lang="en-US" altLang="ru-RU" sz="1600" b="1" dirty="0">
              <a:latin typeface="+mn-lt"/>
              <a:cs typeface="Times New Roman" pitchFamily="18" charset="0"/>
            </a:endParaRPr>
          </a:p>
          <a:p>
            <a: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Недостаток связан с активным выносом серы из почвы с урожаями </a:t>
            </a:r>
            <a:br>
              <a:rPr lang="ru-RU" altLang="ru-RU" sz="1600" dirty="0">
                <a:latin typeface="+mn-lt"/>
                <a:cs typeface="Times New Roman" pitchFamily="18" charset="0"/>
              </a:rPr>
            </a:br>
            <a:r>
              <a:rPr lang="ru-RU" altLang="ru-RU" sz="1600" dirty="0">
                <a:latin typeface="+mn-lt"/>
                <a:cs typeface="Times New Roman" pitchFamily="18" charset="0"/>
              </a:rPr>
              <a:t>сельскохозяйственных культур (20-50 кг/га в год) и миграцией </a:t>
            </a:r>
            <a:br>
              <a:rPr lang="ru-RU" altLang="ru-RU" sz="1600" dirty="0">
                <a:latin typeface="+mn-lt"/>
                <a:cs typeface="Times New Roman" pitchFamily="18" charset="0"/>
              </a:rPr>
            </a:br>
            <a:r>
              <a:rPr lang="ru-RU" altLang="ru-RU" sz="1600" dirty="0">
                <a:latin typeface="+mn-lt"/>
                <a:cs typeface="Times New Roman" pitchFamily="18" charset="0"/>
              </a:rPr>
              <a:t>из корнеобитаемого слоя с инфильтрационными водами (20-40 кг/га).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ru-RU" sz="1600" b="1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89,3%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 почв нуждаются в повышении содержания </a:t>
            </a:r>
            <a:r>
              <a:rPr lang="en-US" altLang="ru-RU" sz="16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</a:t>
            </a:r>
            <a:endParaRPr lang="ru-RU" altLang="ru-RU" sz="16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Обеспеченность почв серой</a:t>
            </a:r>
            <a:r>
              <a:rPr lang="en-US" altLang="ru-RU" sz="1600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в России значительно ниже, в сравнении </a:t>
            </a:r>
            <a:br>
              <a:rPr lang="ru-RU" altLang="ru-RU" sz="1600" dirty="0">
                <a:latin typeface="+mn-lt"/>
                <a:cs typeface="Times New Roman" pitchFamily="18" charset="0"/>
              </a:rPr>
            </a:br>
            <a:r>
              <a:rPr lang="ru-RU" altLang="ru-RU" sz="1600" dirty="0">
                <a:latin typeface="+mn-lt"/>
                <a:cs typeface="Times New Roman" pitchFamily="18" charset="0"/>
              </a:rPr>
              <a:t>с другими макроэлементами (фосфор, калий),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ru-RU" sz="1600" b="1" dirty="0">
                <a:latin typeface="+mn-lt"/>
                <a:cs typeface="Times New Roman" pitchFamily="18" charset="0"/>
              </a:rPr>
              <a:t>54,7% почв имеют низкое содержание серы;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dirty="0">
                <a:latin typeface="+mn-lt"/>
                <a:cs typeface="Times New Roman" pitchFamily="18" charset="0"/>
              </a:rPr>
              <a:t>34,6% – среднее. </a:t>
            </a:r>
          </a:p>
          <a:p>
            <a: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Признаки недостатка </a:t>
            </a:r>
            <a:r>
              <a:rPr lang="en-US" altLang="ru-RU" sz="16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</a:t>
            </a:r>
            <a:endParaRPr lang="ru-RU" altLang="ru-RU" sz="16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Как и признаки недостатка </a:t>
            </a:r>
            <a:r>
              <a:rPr lang="en-US" altLang="ru-RU" sz="16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N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 появляются на молодых растениях, пожелтение происходит постепенно, начинается с более молодых листьев;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ru-RU" sz="1600" dirty="0">
                <a:latin typeface="+mn-lt"/>
                <a:cs typeface="Times New Roman" pitchFamily="18" charset="0"/>
              </a:rPr>
              <a:t>Ухудшаются рост и развитие растений;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Накапливается небелковый азот и снижается отзывчивость растений на азотные удобрения.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altLang="ru-RU" sz="1600" dirty="0">
              <a:latin typeface="+mn-lt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451561" y="1441181"/>
            <a:ext cx="2711701" cy="3464927"/>
            <a:chOff x="9481168" y="1533658"/>
            <a:chExt cx="2520424" cy="3220519"/>
          </a:xfrm>
        </p:grpSpPr>
        <p:pic>
          <p:nvPicPr>
            <p:cNvPr id="6" name="Picture 2" descr="http://ua.all.biz/img/ua/catalog/1851880.jpe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81592" y="1533658"/>
              <a:ext cx="2520000" cy="13985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4" descr="http://www.gofert.by/dbImage_117_242_203.aspx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t="22344" b="21794"/>
            <a:stretch>
              <a:fillRect/>
            </a:stretch>
          </p:blipFill>
          <p:spPr bwMode="auto">
            <a:xfrm>
              <a:off x="9481592" y="4053083"/>
              <a:ext cx="2520000" cy="7010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6" descr="http://megasklad.ru/data/photoes/939131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11586" t="19385" r="4415" b="6955"/>
            <a:stretch>
              <a:fillRect/>
            </a:stretch>
          </p:blipFill>
          <p:spPr bwMode="auto">
            <a:xfrm>
              <a:off x="9481168" y="3045813"/>
              <a:ext cx="2520424" cy="89365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76198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Фосфогипс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26687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  <a:tabLst>
                <a:tab pos="342900" algn="l"/>
              </a:tabLst>
            </a:pPr>
            <a:r>
              <a:rPr lang="ru-RU" sz="2000" b="1" dirty="0">
                <a:latin typeface="+mn-lt"/>
                <a:cs typeface="Times New Roman" pitchFamily="18" charset="0"/>
              </a:rPr>
              <a:t>Применение фосфогипса обеспечивает: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Повышение плодородия почв, биологической активности, содержания гумуса, улучшения агрономической структуры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Снабжение почвы кальцием, магнием, серой, азотом, фосфором, и др. активными веществами в растворимой и усвояемой форме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Снижение потерь макроэлементов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Сорбция, накопление влаги до 30% и улучшение физико-химических свойств почв, повышения скорости впитывания, экономия воды в засушливый период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Мобилизация закреплённых почвенных фосфатов, СО</a:t>
            </a:r>
            <a:r>
              <a:rPr lang="ru-RU" sz="1500" baseline="-25000" dirty="0">
                <a:latin typeface="+mn-lt"/>
                <a:cs typeface="Times New Roman" pitchFamily="18" charset="0"/>
              </a:rPr>
              <a:t>2</a:t>
            </a:r>
            <a:r>
              <a:rPr lang="ru-RU" sz="1500" dirty="0">
                <a:latin typeface="+mn-lt"/>
                <a:cs typeface="Times New Roman" pitchFamily="18" charset="0"/>
              </a:rPr>
              <a:t> почвы, высокая подвижность NРК и повышение их эффективности, снижение нормы внесения NPK в почву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Снятие засоления почвы, улучшение структуры, плотности сложения и водно-воздушного режима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Снижение накопления тяжелых металлов и радионуклидов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Ускорение роста и развития растений, повышение урожайности сельскохозяйственных культур, их качественной ценности </a:t>
            </a:r>
            <a:br>
              <a:rPr lang="ru-RU" sz="1500" dirty="0">
                <a:latin typeface="+mn-lt"/>
                <a:cs typeface="Times New Roman" pitchFamily="18" charset="0"/>
              </a:rPr>
            </a:br>
            <a:r>
              <a:rPr lang="ru-RU" sz="1500" dirty="0">
                <a:latin typeface="+mn-lt"/>
                <a:cs typeface="Times New Roman" pitchFamily="18" charset="0"/>
              </a:rPr>
              <a:t>и экологической чистоты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Эффективность действия: 5-6 лет после внесения</a:t>
            </a:r>
          </a:p>
          <a:p>
            <a:pPr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dirty="0">
                <a:latin typeface="+mn-lt"/>
                <a:cs typeface="Times New Roman" pitchFamily="18" charset="0"/>
              </a:rPr>
              <a:t>Для восстановления плодородия почв целесообразно внесение фосфогипса как на орошаемых, так и богарных землях.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sz="16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28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Влияние различных доз </a:t>
            </a:r>
            <a:r>
              <a:rPr lang="ru-RU" dirty="0" err="1"/>
              <a:t>фосфогипса</a:t>
            </a:r>
            <a:r>
              <a:rPr lang="ru-RU" dirty="0"/>
              <a:t> на реакцию среды и содержание поглощенных оснований в чернозёмной почве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38</a:t>
            </a:fld>
            <a:endParaRPr lang="ru-RU" dirty="0"/>
          </a:p>
        </p:txBody>
      </p:sp>
      <p:graphicFrame>
        <p:nvGraphicFramePr>
          <p:cNvPr id="5" name="Group 6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19267"/>
              </p:ext>
            </p:extLst>
          </p:nvPr>
        </p:nvGraphicFramePr>
        <p:xfrm>
          <a:off x="920262" y="1499001"/>
          <a:ext cx="10290600" cy="4550664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292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Варианты опыта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Слой почвы, см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Показатели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9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рН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содержание,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мг-экв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/100 г почвы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9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среднем за 3 года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%, ± к контролю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Контроль, б/удобрен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5,80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22,83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5,95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19,13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3,15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4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120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 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 фон (Ф)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5,70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21,91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2,79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-10,0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5,87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20,73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4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Ф+фосфогипс,1,5 т/га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6,03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23,58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2,45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-34,3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6,21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21,37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2,61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Ф+фосфогипс,3,0 т/га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6,06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24,97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1,95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-43,7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6,50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22,05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4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Ф+фосфогипс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5,0 т/га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0-20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6,02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27,10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1,74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-59,4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20-40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6,41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23,54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1,99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НСР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1,73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496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Урожайность риса в условиях применения фосфогипса </a:t>
            </a:r>
            <a:br>
              <a:rPr lang="ru-RU" dirty="0"/>
            </a:br>
            <a:r>
              <a:rPr lang="ru-RU" dirty="0"/>
              <a:t>и минеральных удобрений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39</a:t>
            </a:fld>
            <a:endParaRPr lang="ru-RU" dirty="0"/>
          </a:p>
        </p:txBody>
      </p:sp>
      <p:graphicFrame>
        <p:nvGraphicFramePr>
          <p:cNvPr id="5" name="Group 4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007394"/>
              </p:ext>
            </p:extLst>
          </p:nvPr>
        </p:nvGraphicFramePr>
        <p:xfrm>
          <a:off x="847725" y="1310041"/>
          <a:ext cx="10331752" cy="3029088"/>
        </p:xfrm>
        <a:graphic>
          <a:graphicData uri="http://schemas.openxmlformats.org/drawingml/2006/table">
            <a:tbl>
              <a:tblPr/>
              <a:tblGrid>
                <a:gridCol w="2339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72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Варианты опыта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Озернён-ность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метелки, шт.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Масса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Урожай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Прибавка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зерна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зерен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к контролю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 ФГ, ц/га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Контроль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36,5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58,4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ФГ, 3 т/га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10,2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+ФГ, 3т/га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63,4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+ФГ, 3т/га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127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54,9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969077" y="4507636"/>
            <a:ext cx="8089048" cy="1706274"/>
            <a:chOff x="905483" y="4705513"/>
            <a:chExt cx="9144000" cy="1928802"/>
          </a:xfrm>
        </p:grpSpPr>
        <p:pic>
          <p:nvPicPr>
            <p:cNvPr id="6" name="Picture 2" descr="7841e9226634c7a6edd4ff013d47598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34805" y="4705513"/>
              <a:ext cx="3214678" cy="1928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06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05483" y="4705513"/>
              <a:ext cx="3071802" cy="1928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http://ic.pics.livejournal.com/avia_gorizont/18761498/272904/272904_origin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1533" y="4705513"/>
              <a:ext cx="3286148" cy="19288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4802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урожайность ярового ячменя </a:t>
            </a:r>
            <a:br>
              <a:rPr lang="ru-RU" dirty="0"/>
            </a:br>
            <a:r>
              <a:rPr lang="ru-RU" dirty="0"/>
              <a:t>на дерново-подзолистой почве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25414329"/>
              </p:ext>
            </p:extLst>
          </p:nvPr>
        </p:nvGraphicFramePr>
        <p:xfrm>
          <a:off x="1553591" y="1696720"/>
          <a:ext cx="8312419" cy="437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7295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Урожайность риса при внесении </a:t>
            </a:r>
            <a:r>
              <a:rPr lang="ru-RU" dirty="0" err="1"/>
              <a:t>фосфогипса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40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798601"/>
              </p:ext>
            </p:extLst>
          </p:nvPr>
        </p:nvGraphicFramePr>
        <p:xfrm>
          <a:off x="847725" y="1539503"/>
          <a:ext cx="10332000" cy="3240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00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Вариант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8580" indent="450215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2013 г.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8580" indent="450215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2014 г.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урожайность, т/га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прибавка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урожайность, т/га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прибавка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т/га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т/га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Контроль – б/уд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5,12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5,62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110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P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80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K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60 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6,22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7,77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</a:t>
                      </a:r>
                      <a:r>
                        <a:rPr lang="ru-RU" sz="1600" baseline="-25000" dirty="0">
                          <a:effectLst/>
                          <a:latin typeface="+mn-lt"/>
                        </a:rPr>
                        <a:t>110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K</a:t>
                      </a:r>
                      <a:r>
                        <a:rPr lang="ru-RU" sz="1600" baseline="-25000" dirty="0">
                          <a:effectLst/>
                          <a:latin typeface="+mn-lt"/>
                        </a:rPr>
                        <a:t>60</a:t>
                      </a:r>
                      <a:r>
                        <a:rPr lang="ru-RU" sz="1600" baseline="0" dirty="0">
                          <a:effectLst/>
                          <a:latin typeface="+mn-lt"/>
                        </a:rPr>
                        <a:t> – фон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5,86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- 0,36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-5,8</a:t>
                      </a: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7,61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–0,02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–0,26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Фон +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ФГ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, 2 т/га осенью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6,35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+0,13 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2,10 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7,77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+mn-lt"/>
                        </a:rPr>
                        <a:t>Фон</a:t>
                      </a:r>
                      <a:r>
                        <a:rPr lang="ru-RU" sz="1600" baseline="-250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+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ФГ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, 4 т/га осенью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6,88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+0,66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10,6 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8,75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0,98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12,61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Фон+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ФГ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, 6 т/га осенью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6,92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+ 0,70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8,63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0,36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4,63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НСР</a:t>
                      </a:r>
                      <a:r>
                        <a:rPr lang="ru-RU" sz="1600" baseline="-25000" dirty="0">
                          <a:effectLst/>
                          <a:latin typeface="+mn-lt"/>
                        </a:rPr>
                        <a:t>05</a:t>
                      </a:r>
                      <a:endParaRPr lang="ru-RU" sz="1600" dirty="0">
                        <a:solidFill>
                          <a:srgbClr val="00421E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0,32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2241" y="4993165"/>
            <a:ext cx="10447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spcBef>
                <a:spcPts val="1200"/>
              </a:spcBef>
              <a:defRPr/>
            </a:pPr>
            <a:r>
              <a:rPr lang="ru-RU" sz="1600" dirty="0"/>
              <a:t>Замена в системе удобрения риса в основной прием 150 кг/га аммофоса на 40 кг/га карбамида и 4 т/га </a:t>
            </a:r>
            <a:r>
              <a:rPr lang="ru-RU" sz="1600" dirty="0" err="1"/>
              <a:t>фосфогипса</a:t>
            </a:r>
            <a:r>
              <a:rPr lang="ru-RU" sz="1600" dirty="0"/>
              <a:t> обеспечивает более высокий уровень содержания доступных растениям форм азота, фосфора и калия в почве. При внесении </a:t>
            </a:r>
            <a:r>
              <a:rPr lang="ru-RU" sz="1600" dirty="0" err="1"/>
              <a:t>фосфогипса</a:t>
            </a:r>
            <a:r>
              <a:rPr lang="ru-RU" sz="1600" dirty="0"/>
              <a:t> прибавка урожая в 2014 г. составила 0,98 т/га или 12,6%. Рост урожайности происходит в результате повышения выживаемости растений, </a:t>
            </a:r>
            <a:r>
              <a:rPr lang="ru-RU" sz="1600" dirty="0" err="1"/>
              <a:t>озерненности</a:t>
            </a:r>
            <a:r>
              <a:rPr lang="ru-RU" sz="1600" dirty="0"/>
              <a:t> метелки и массы зерна с растения.</a:t>
            </a:r>
          </a:p>
        </p:txBody>
      </p:sp>
    </p:spTree>
    <p:extLst>
      <p:ext uri="{BB962C8B-B14F-4D97-AF65-F5344CB8AC3E}">
        <p14:creationId xmlns:p14="http://schemas.microsoft.com/office/powerpoint/2010/main" val="3122301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Экономическая эффективность применения </a:t>
            </a:r>
            <a:r>
              <a:rPr lang="ru-RU" dirty="0" err="1"/>
              <a:t>фосфогипса</a:t>
            </a:r>
            <a:r>
              <a:rPr lang="ru-RU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на посевах риса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41</a:t>
            </a:fld>
            <a:endParaRPr lang="ru-RU" dirty="0"/>
          </a:p>
        </p:txBody>
      </p:sp>
      <p:graphicFrame>
        <p:nvGraphicFramePr>
          <p:cNvPr id="5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226126"/>
              </p:ext>
            </p:extLst>
          </p:nvPr>
        </p:nvGraphicFramePr>
        <p:xfrm>
          <a:off x="847725" y="1585493"/>
          <a:ext cx="10364838" cy="43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5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5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3910">
                <a:tc rowSpan="2">
                  <a:txBody>
                    <a:bodyPr/>
                    <a:lstStyle/>
                    <a:p>
                      <a:pPr marL="685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85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2013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85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2014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контроль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ФГ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, 4 т/га весной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откл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. от контроля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контроль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ФГ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, 4 т/га весной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откл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. от контроля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Урожайность риса, т/га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+5,7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7,77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8,75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+0,98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Затраты на внесение удобрений (стоимость удобрений, погрузки,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доставки, внесения), руб./га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4139,04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5532,5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+1393,5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5045,5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6625,4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+1579,9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Цена реализации 1 т риса,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15020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15020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Сумма реализации с 1 га,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74930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81656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+6726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116705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131425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+14720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Условная выгода с 1 га,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+5332,5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15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+13140,1</a:t>
                      </a:r>
                      <a:endParaRPr lang="ru-RU" sz="1600" spc="-15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371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формирование продуктивности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озимой пшеницы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42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1079"/>
              </p:ext>
            </p:extLst>
          </p:nvPr>
        </p:nvGraphicFramePr>
        <p:xfrm>
          <a:off x="847725" y="1344333"/>
          <a:ext cx="10368000" cy="486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Вариант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Урожайность, </a:t>
                      </a:r>
                      <a:r>
                        <a:rPr lang="ru-RU" sz="1600" spc="-1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ц</a:t>
                      </a:r>
                      <a:r>
                        <a:rPr lang="ru-RU" sz="1600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/га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Прибавка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ц/га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предшественник – соя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ФГ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77,4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ФГ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4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79,2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ФГ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78,1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HCP</a:t>
                      </a:r>
                      <a:r>
                        <a:rPr lang="en-US" sz="11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05</a:t>
                      </a:r>
                      <a:r>
                        <a:rPr lang="en-US" sz="11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предшественник – кукуруза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ФГ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ФГ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4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78,9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r>
                        <a:rPr lang="en-US" sz="16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ФГ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 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76,9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HCP</a:t>
                      </a:r>
                      <a:r>
                        <a:rPr lang="en-US" sz="1100" spc="-1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05</a:t>
                      </a:r>
                      <a:r>
                        <a:rPr lang="en-US" sz="11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5" marR="6061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057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43</a:t>
            </a:fld>
            <a:endParaRPr lang="ru-RU" dirty="0"/>
          </a:p>
        </p:txBody>
      </p:sp>
      <p:graphicFrame>
        <p:nvGraphicFramePr>
          <p:cNvPr id="5" name="Group 3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75611"/>
              </p:ext>
            </p:extLst>
          </p:nvPr>
        </p:nvGraphicFramePr>
        <p:xfrm>
          <a:off x="1551109" y="1444221"/>
          <a:ext cx="5429256" cy="2663870"/>
        </p:xfrm>
        <a:graphic>
          <a:graphicData uri="http://schemas.openxmlformats.org/drawingml/2006/table">
            <a:tbl>
              <a:tblPr/>
              <a:tblGrid>
                <a:gridCol w="271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5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Вариант опыта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урожай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Прибавка урожая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Вспашка на 20-25 см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265,7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 же + ФГ 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294,1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 же + ФГ поверхностно с последующим рыхлением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287,7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 же + ФГ зимнее внесение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291,4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2"/>
          <a:srcRect t="18981" b="20402"/>
          <a:stretch/>
        </p:blipFill>
        <p:spPr>
          <a:xfrm>
            <a:off x="1551109" y="4207746"/>
            <a:ext cx="5429256" cy="1961941"/>
          </a:xfrm>
          <a:prstGeom prst="rect">
            <a:avLst/>
          </a:prstGeom>
          <a:ln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/>
          <a:srcRect l="9355" r="20475" b="884"/>
          <a:stretch/>
        </p:blipFill>
        <p:spPr>
          <a:xfrm>
            <a:off x="7084359" y="1444221"/>
            <a:ext cx="2952000" cy="2665555"/>
          </a:xfrm>
          <a:prstGeom prst="rect">
            <a:avLst/>
          </a:prstGeom>
          <a:ln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7" y="4202192"/>
            <a:ext cx="2950202" cy="1962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9862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Урожайность риса при внесении </a:t>
            </a:r>
            <a:r>
              <a:rPr lang="ru-RU" dirty="0" err="1"/>
              <a:t>фосфогипса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44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48235"/>
              </p:ext>
            </p:extLst>
          </p:nvPr>
        </p:nvGraphicFramePr>
        <p:xfrm>
          <a:off x="847725" y="1579533"/>
          <a:ext cx="7920000" cy="4320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Вариант опыта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8580" indent="450215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2016 г.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урожайность, т/га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прибавка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т/га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ru-RU" sz="2000" b="0" baseline="-25000" dirty="0">
                          <a:solidFill>
                            <a:schemeClr val="tx1"/>
                          </a:solidFill>
                          <a:effectLst/>
                        </a:rPr>
                        <a:t>18+55,2+46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ru-RU" sz="2000" b="0" baseline="-25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en-US" sz="20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20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 – контроль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7,77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ru-RU" sz="2000" b="0" baseline="-25000" dirty="0">
                          <a:solidFill>
                            <a:schemeClr val="tx1"/>
                          </a:solidFill>
                          <a:effectLst/>
                        </a:rPr>
                        <a:t>18+55,2+46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ru-RU" sz="2000" b="0" baseline="-250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effectLst/>
                        </a:rPr>
                        <a:t> – фон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7,75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–0,02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–0,26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Фон + ФГ, 2 т/га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7,77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</a:rPr>
                        <a:t>Фон</a:t>
                      </a:r>
                      <a:r>
                        <a:rPr lang="ru-RU" sz="2000" b="1" baseline="-25000" dirty="0">
                          <a:effectLst/>
                        </a:rPr>
                        <a:t> </a:t>
                      </a:r>
                      <a:r>
                        <a:rPr lang="ru-RU" sz="2000" b="1" dirty="0">
                          <a:effectLst/>
                        </a:rPr>
                        <a:t>+ ФГ, 4 т/га</a:t>
                      </a:r>
                      <a:endParaRPr lang="ru-RU" sz="2000" b="1" dirty="0">
                        <a:solidFill>
                          <a:srgbClr val="00421E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8,85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1,08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14,0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Фон+ ФГ, 6 т/га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8,13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0,36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4,63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56" marR="271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2" descr="G:\Работа 2013\IMGP0033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17667" r="32993" b="27887"/>
          <a:stretch>
            <a:fillRect/>
          </a:stretch>
        </p:blipFill>
        <p:spPr bwMode="auto">
          <a:xfrm>
            <a:off x="8876459" y="1579533"/>
            <a:ext cx="2327454" cy="170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803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формирование продуктивности риса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45</a:t>
            </a:fld>
            <a:endParaRPr lang="ru-RU" dirty="0"/>
          </a:p>
        </p:txBody>
      </p:sp>
      <p:graphicFrame>
        <p:nvGraphicFramePr>
          <p:cNvPr id="5" name="Group 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067888"/>
              </p:ext>
            </p:extLst>
          </p:nvPr>
        </p:nvGraphicFramePr>
        <p:xfrm>
          <a:off x="1429382" y="1825625"/>
          <a:ext cx="8856985" cy="3384551"/>
        </p:xfrm>
        <a:graphic>
          <a:graphicData uri="http://schemas.openxmlformats.org/drawingml/2006/table">
            <a:tbl>
              <a:tblPr/>
              <a:tblGrid>
                <a:gridCol w="273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3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Вариант опыта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Биологическая урожайность, т/га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Прибавка урожая,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Контроль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т/га ФГ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 т/га ФГ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ИРО + 10 т/га ФГ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85"/>
          <p:cNvSpPr>
            <a:spLocks noChangeArrowheads="1"/>
          </p:cNvSpPr>
          <p:nvPr/>
        </p:nvSpPr>
        <p:spPr bwMode="auto">
          <a:xfrm>
            <a:off x="1338950" y="5478892"/>
            <a:ext cx="8599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cs typeface="Times New Roman" pitchFamily="18" charset="0"/>
              </a:rPr>
              <a:t>ИРО – имитацией ротационной внутрипочвенной 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3222641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28" y="1316334"/>
            <a:ext cx="6821732" cy="429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7725" y="5684155"/>
            <a:ext cx="10346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cs typeface="Times New Roman" pitchFamily="18" charset="0"/>
              </a:rPr>
              <a:t>Изменение содержания поглощенного натрия в солонцах лугово-черноземных при химической мелиорации</a:t>
            </a:r>
          </a:p>
          <a:p>
            <a:pPr algn="ctr"/>
            <a:r>
              <a:rPr lang="ru-RU" sz="1600" dirty="0">
                <a:cs typeface="Times New Roman" pitchFamily="18" charset="0"/>
              </a:rPr>
              <a:t> (Ростовская область)</a:t>
            </a:r>
          </a:p>
        </p:txBody>
      </p:sp>
    </p:spTree>
    <p:extLst>
      <p:ext uri="{BB962C8B-B14F-4D97-AF65-F5344CB8AC3E}">
        <p14:creationId xmlns:p14="http://schemas.microsoft.com/office/powerpoint/2010/main" val="310049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Исследования </a:t>
            </a:r>
            <a:r>
              <a:rPr lang="ru-RU" dirty="0" err="1"/>
              <a:t>Радевича</a:t>
            </a:r>
            <a:r>
              <a:rPr lang="ru-RU" dirty="0"/>
              <a:t> Е.В. на Пролетарской оросительной системе Ростовской области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при внесении 10-40 т/га фосфогипса на комплексных почвах каштановой зоны наблюдается наибольшее снижение плотности по сравнению с контролем в слое 0-20 см в среднем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на 10-15%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отмечено оструктуривание пахотного горизонта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улучшении агрегатного состава и физических свойств почв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что в свою очередь, оказало положительное влияние на питание растений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и их урожайности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при внесении фосфогипса содержание гумуса в пахотном слое увеличилось на 1,5-2%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от контрольного варианта, что способствовало улучшению агрономических свойств солонцовых темно-каштановых почв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969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продуктивность риса </a:t>
            </a:r>
            <a:br>
              <a:rPr lang="ru-RU" dirty="0"/>
            </a:br>
            <a:r>
              <a:rPr lang="ru-RU" dirty="0"/>
              <a:t>на выщелоченном черноземе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48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608058"/>
              </p:ext>
            </p:extLst>
          </p:nvPr>
        </p:nvGraphicFramePr>
        <p:xfrm>
          <a:off x="854199" y="1458659"/>
          <a:ext cx="10439875" cy="4340100"/>
        </p:xfrm>
        <a:graphic>
          <a:graphicData uri="http://schemas.openxmlformats.org/drawingml/2006/table">
            <a:tbl>
              <a:tblPr/>
              <a:tblGrid>
                <a:gridCol w="255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7140">
                <a:tc rowSpan="3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Вариант опыта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Урожай­ность, т/га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Прибавка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Пленча­тость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Стекло­вид­ность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Трещи­нова­тость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Выход крупы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т/га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rowSpan="2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Без удобрений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5,99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ru-RU" altLang="ru-RU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ru-RU" altLang="ru-RU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ru-RU" altLang="ru-RU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7,53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71,6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+ прямое действие ФГ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+ последействие ФГ 2-й год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7,34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1,35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+ последействие ФГ 3-й год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7,29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+ повторное внесение ФГ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7,48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1,49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kumimoji="0" lang="ru-RU" altLang="ru-RU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ourier New" panose="02070309020205020404" pitchFamily="49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F7F7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 flipH="1">
            <a:off x="847725" y="5901328"/>
            <a:ext cx="6218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+mn-lt"/>
                <a:cs typeface="Times New Roman" pitchFamily="18" charset="0"/>
              </a:rPr>
              <a:t>Доза нейтрализованного </a:t>
            </a:r>
            <a:r>
              <a:rPr lang="ru-RU" altLang="ru-RU" sz="1600" dirty="0" err="1">
                <a:latin typeface="+mn-lt"/>
                <a:cs typeface="Times New Roman" pitchFamily="18" charset="0"/>
              </a:rPr>
              <a:t>фосфогипса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 4 т/га </a:t>
            </a:r>
          </a:p>
        </p:txBody>
      </p:sp>
    </p:spTree>
    <p:extLst>
      <p:ext uri="{BB962C8B-B14F-4D97-AF65-F5344CB8AC3E}">
        <p14:creationId xmlns:p14="http://schemas.microsoft.com/office/powerpoint/2010/main" val="2560922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Динамика содержания подвижного фосфора в почве на посеве озимой пшеницы, мг/кг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49</a:t>
            </a:fld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49711"/>
              </p:ext>
            </p:extLst>
          </p:nvPr>
        </p:nvGraphicFramePr>
        <p:xfrm>
          <a:off x="838200" y="1614610"/>
          <a:ext cx="5474558" cy="437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3" imgW="3737172" imgH="3346994" progId="Excel.Sheet.8">
                  <p:embed/>
                </p:oleObj>
              </mc:Choice>
              <mc:Fallback>
                <p:oleObj r:id="rId3" imgW="3737172" imgH="3346994" progId="Excel.Sheet.8">
                  <p:embed/>
                  <p:pic>
                    <p:nvPicPr>
                      <p:cNvPr id="3" name="Объект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14610"/>
                        <a:ext cx="5474558" cy="437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417910"/>
              </p:ext>
            </p:extLst>
          </p:nvPr>
        </p:nvGraphicFramePr>
        <p:xfrm>
          <a:off x="5615179" y="1554322"/>
          <a:ext cx="5759554" cy="4534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5" imgW="5285690" imgH="3304318" progId="Excel.Sheet.8">
                  <p:embed/>
                </p:oleObj>
              </mc:Choice>
              <mc:Fallback>
                <p:oleObj r:id="rId5" imgW="5285690" imgH="3304318" progId="Excel.Sheet.8">
                  <p:embed/>
                  <p:pic>
                    <p:nvPicPr>
                      <p:cNvPr id="4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179" y="1554322"/>
                        <a:ext cx="5759554" cy="4534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58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" y="365125"/>
            <a:ext cx="10020300" cy="758825"/>
          </a:xfrm>
        </p:spPr>
        <p:txBody>
          <a:bodyPr lIns="2250000"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содержание подвижной серы в дерново-подзолистой почве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171206"/>
              </p:ext>
            </p:extLst>
          </p:nvPr>
        </p:nvGraphicFramePr>
        <p:xfrm>
          <a:off x="838200" y="327342"/>
          <a:ext cx="1249774" cy="671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818076" imgH="522111" progId="Word.Document.8">
                  <p:embed/>
                </p:oleObj>
              </mc:Choice>
              <mc:Fallback>
                <p:oleObj name="Document" r:id="rId3" imgW="818076" imgH="522111" progId="Word.Document.8">
                  <p:embed/>
                  <p:pic>
                    <p:nvPicPr>
                      <p:cNvPr id="5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7342"/>
                        <a:ext cx="1249774" cy="671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817010"/>
              </p:ext>
            </p:extLst>
          </p:nvPr>
        </p:nvGraphicFramePr>
        <p:xfrm>
          <a:off x="838200" y="1507081"/>
          <a:ext cx="10368000" cy="3297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84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Варианты опыта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Содержание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мг/кг почвы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весна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осень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± к весне 2016 г.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мг/кг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4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180</a:t>
                      </a: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–контроль – фон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7,8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5,9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-8,6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-71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</a:t>
                      </a:r>
                      <a:r>
                        <a:rPr lang="ru-RU" sz="14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 ФГ 0,5 т/га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22,8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+9,7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+74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 + ФГ 1,0 т/га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14,1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20,9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31,6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+17,5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+124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 + ФГ 1,5 т/га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38,1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26,4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37,1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+26,5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+250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</a:t>
                      </a:r>
                      <a:r>
                        <a:rPr lang="ru-RU" sz="14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 ФГ 3,0 т/га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47,8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46,6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+32,9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+240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4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05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2,1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3,9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4,3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7,6</a:t>
                      </a:r>
                      <a:endParaRPr lang="ru-RU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804801" y="4975737"/>
            <a:ext cx="104321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60000" algn="just" eaLnBrk="1" hangingPunct="1"/>
            <a:r>
              <a:rPr lang="ru-RU" altLang="ru-RU" sz="1600" dirty="0">
                <a:ea typeface="Calibri" pitchFamily="34" charset="0"/>
                <a:cs typeface="Calibri" pitchFamily="34" charset="0"/>
              </a:rPr>
              <a:t>К осени 2018 года на контроле содержание серы снизилось на 8,6 мг/кг или на 71% в сравнении с исходными значениями. </a:t>
            </a:r>
            <a:endParaRPr lang="en-US" altLang="ru-RU" sz="1600" dirty="0">
              <a:ea typeface="Calibri" pitchFamily="34" charset="0"/>
              <a:cs typeface="Calibri" pitchFamily="34" charset="0"/>
            </a:endParaRPr>
          </a:p>
          <a:p>
            <a:pPr indent="360000" algn="just"/>
            <a:r>
              <a:rPr lang="ru-RU" altLang="ru-RU" sz="1600" dirty="0">
                <a:ea typeface="Calibri" pitchFamily="34" charset="0"/>
                <a:cs typeface="Times New Roman" pitchFamily="18" charset="0"/>
              </a:rPr>
              <a:t>Использование на дерново-подзолистой почве </a:t>
            </a:r>
            <a:r>
              <a:rPr lang="ru-RU" altLang="ru-RU" sz="1600" dirty="0" err="1">
                <a:ea typeface="Calibri" pitchFamily="34" charset="0"/>
                <a:cs typeface="Times New Roman" pitchFamily="18" charset="0"/>
              </a:rPr>
              <a:t>фосфогипса</a:t>
            </a:r>
            <a:r>
              <a:rPr lang="ru-RU" altLang="ru-RU" sz="1600" dirty="0">
                <a:ea typeface="Calibri" pitchFamily="34" charset="0"/>
                <a:cs typeface="Times New Roman" pitchFamily="18" charset="0"/>
              </a:rPr>
              <a:t> обеспечило увеличение содержания подвижной серы на фоне дозы 0,5 т/га ФГ +35,1 кг/га, 1,0 т/га ФГ+ 57,6 кг/га, 1,5 т/га+79,8 кг/га, 3,0 т/га ФГ+105,6 кг/га.</a:t>
            </a:r>
          </a:p>
          <a:p>
            <a:pPr indent="360000" algn="just" eaLnBrk="1" hangingPunct="1"/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4164251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урожайность моркови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50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78633"/>
              </p:ext>
            </p:extLst>
          </p:nvPr>
        </p:nvGraphicFramePr>
        <p:xfrm>
          <a:off x="847725" y="1441049"/>
          <a:ext cx="10207832" cy="4377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1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84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Вариант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Средняя масса корне-плода, г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к контролю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Диаметр корне-плода,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см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к контролю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Урожайность 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3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т/га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к контролю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1. Контроль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90,1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3,8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23,9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2.</a:t>
                      </a:r>
                      <a:r>
                        <a:rPr lang="en-US" sz="1600">
                          <a:effectLst/>
                          <a:latin typeface="+mn-lt"/>
                          <a:cs typeface="Times New Roman" pitchFamily="18" charset="0"/>
                        </a:rPr>
                        <a:t> N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90</a:t>
                      </a:r>
                      <a:r>
                        <a:rPr lang="en-US" sz="1600"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120 </a:t>
                      </a:r>
                      <a:r>
                        <a:rPr lang="en-US" sz="1600">
                          <a:effectLst/>
                          <a:latin typeface="+mn-lt"/>
                          <a:cs typeface="Times New Roman" pitchFamily="18" charset="0"/>
                        </a:rPr>
                        <a:t>K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60 </a:t>
                      </a: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– фон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100,5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111,5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4,0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92,5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27,2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13,8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3. Фон – 1,5 т/га ФГ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131,2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145,6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4,2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105,0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29,1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21,8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4. Фон – 3,0 т/га ФГ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149,6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166,0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4,9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117,5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31,4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31,4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5. Фон – 4,5 т/га ФГ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155,1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172,1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5,0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120,0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33,8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41,4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НСР</a:t>
                      </a:r>
                      <a:r>
                        <a:rPr lang="ru-RU" sz="1600" baseline="-25000" dirty="0">
                          <a:effectLst/>
                          <a:latin typeface="+mn-lt"/>
                          <a:cs typeface="Times New Roman" pitchFamily="18" charset="0"/>
                        </a:rPr>
                        <a:t>05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8,8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0,2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2,1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802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Влияние фосфогипса на урожайность сахарной свеклы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51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768226"/>
              </p:ext>
            </p:extLst>
          </p:nvPr>
        </p:nvGraphicFramePr>
        <p:xfrm>
          <a:off x="847725" y="1437194"/>
          <a:ext cx="10405483" cy="4438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33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Вариант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Средняя масса корнеплода, г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к контролю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Диаметр корнеплода,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см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Урожайность 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т/га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%  </a:t>
                      </a:r>
                      <a:b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к контролю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1. Контроль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402,4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7,8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30,2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2.</a:t>
                      </a:r>
                      <a:r>
                        <a:rPr lang="en-US" sz="1600">
                          <a:effectLst/>
                          <a:latin typeface="+mn-lt"/>
                          <a:cs typeface="Times New Roman" pitchFamily="18" charset="0"/>
                        </a:rPr>
                        <a:t> N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90</a:t>
                      </a:r>
                      <a:r>
                        <a:rPr lang="en-US" sz="1600"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120 </a:t>
                      </a:r>
                      <a:r>
                        <a:rPr lang="en-US" sz="1600">
                          <a:effectLst/>
                          <a:latin typeface="+mn-lt"/>
                          <a:cs typeface="Times New Roman" pitchFamily="18" charset="0"/>
                        </a:rPr>
                        <a:t>K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60 </a:t>
                      </a: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– фон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490,1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106,9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7,6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44,2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46,4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3. Фон – 1,5 т/га ФГ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580,2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144,1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9,4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45,1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48,3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4. Фон – 3,0 т/га ФГ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743,5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184,8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11,1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46,4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53,6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5. Фон – 4,5 т/га ФГ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783,6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194,5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11,0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47,8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58,3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НСР</a:t>
                      </a:r>
                      <a:r>
                        <a:rPr lang="ru-RU" sz="1600" baseline="-25000">
                          <a:effectLst/>
                          <a:latin typeface="+mn-lt"/>
                          <a:cs typeface="Times New Roman" pitchFamily="18" charset="0"/>
                        </a:rPr>
                        <a:t>05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cs typeface="Times New Roman" pitchFamily="18" charset="0"/>
                        </a:rPr>
                        <a:t>1,4</a:t>
                      </a:r>
                      <a:endParaRPr lang="ru-RU" sz="16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021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качество урожая картофеля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24613"/>
            <a:ext cx="2743200" cy="365125"/>
          </a:xfrm>
        </p:spPr>
        <p:txBody>
          <a:bodyPr/>
          <a:lstStyle/>
          <a:p>
            <a:fld id="{53AA2489-8771-4ECC-A7A9-19993BD059B0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7" name="Picture 2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b="2198"/>
          <a:stretch/>
        </p:blipFill>
        <p:spPr bwMode="auto">
          <a:xfrm>
            <a:off x="5902778" y="783771"/>
            <a:ext cx="4451618" cy="544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111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n-lt"/>
              </a:rPr>
              <a:t>В почве свеклосеющих районов отмечается низкое содержание серы. Многочисленными опытами в Белоруссии, Украине, РФ – в Белгородской и Воронежской области доказана высокая эффективность фосфогипса, как серо­содержащего удобрения, в дозе 2-3 т/га.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n-lt"/>
              </a:rPr>
              <a:t>Высокий агроэкономический эффект получен и в условиях Воронежской области в Каменной степи. В исследованиях Воронина А.А., на естественном и повышенном фонах чернозема ежегодное внесение фосфогипса и минеральных удобрений в дозе N40P40K40 выявлено значительное улучшение обеспеченности чернозема обыкновенного подвижными соединениями азота, фосфора, калия и Zn, что повысило уровень его эффективного плодородия и, как следствие, его ферментативную активность. При этом усиливается рост и развитие возделываемых культур: достоверно повышается урожайность проса, кукурузы, картофеля в среднем на 22-30%.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6493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гумуса в исследуемых почвах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54</a:t>
            </a:fld>
            <a:endParaRPr lang="ru-RU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40" y="1884347"/>
            <a:ext cx="8490683" cy="3873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99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многолетних исследований Донского ГАУ </a:t>
            </a:r>
            <a:br>
              <a:rPr lang="ru-RU" dirty="0"/>
            </a:br>
            <a:r>
              <a:rPr lang="ru-RU" dirty="0"/>
              <a:t>(Е. </a:t>
            </a:r>
            <a:r>
              <a:rPr lang="ru-RU" dirty="0" err="1"/>
              <a:t>Стацко</a:t>
            </a:r>
            <a:r>
              <a:rPr lang="ru-RU" dirty="0"/>
              <a:t>, В. Серенко, А. Зинченко)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+mn-lt"/>
              </a:rPr>
              <a:t>улучшение морфологической структуры почвы; более глубокое и равномерное проникновение в почву корневой системы подсолнечника</a:t>
            </a:r>
          </a:p>
          <a:p>
            <a:r>
              <a:rPr lang="ru-RU" sz="2000" dirty="0">
                <a:latin typeface="+mn-lt"/>
              </a:rPr>
              <a:t>при дозе фосфогипса 20 т/га повышение урожая кукурузы на зерно на 27,2% – до 12,44 т/га, подсолнечника на 16,9% – до 5,73 т/га, озимой пшеницы на 19,3% – до 5,44 т/га, сена донника в 2,5-3,3 раза</a:t>
            </a:r>
          </a:p>
          <a:p>
            <a:r>
              <a:rPr lang="ru-RU" sz="2000" dirty="0">
                <a:latin typeface="+mn-lt"/>
              </a:rPr>
              <a:t>значительно влияет на запасы продуктивной влаги в почве: в зависимости от дозы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на 77–137%, снижение дисперсности почвы (слой 0-20 см) в зависимости от дозы применения, на 48-31%</a:t>
            </a:r>
          </a:p>
          <a:p>
            <a:r>
              <a:rPr lang="ru-RU" sz="2000" dirty="0">
                <a:latin typeface="+mn-lt"/>
              </a:rPr>
              <a:t>обеспечение высокой степени </a:t>
            </a:r>
            <a:r>
              <a:rPr lang="ru-RU" sz="2000" dirty="0" err="1">
                <a:latin typeface="+mn-lt"/>
              </a:rPr>
              <a:t>оструктуривания</a:t>
            </a:r>
            <a:r>
              <a:rPr lang="ru-RU" sz="2000" dirty="0">
                <a:latin typeface="+mn-lt"/>
              </a:rPr>
              <a:t> почвы – на 26–142%</a:t>
            </a:r>
          </a:p>
          <a:p>
            <a:r>
              <a:rPr lang="ru-RU" sz="2000" dirty="0">
                <a:latin typeface="+mn-lt"/>
              </a:rPr>
              <a:t>существенное повышение микробиологической активности почвы. Внесение азотного удобрения в сочетании с фосфогипсом 5 т/га способствовало существенной активации микробиологических процессов в почве на 67-87%</a:t>
            </a:r>
          </a:p>
          <a:p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588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56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20" y="1341749"/>
            <a:ext cx="6522265" cy="489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154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различных доз </a:t>
            </a:r>
            <a:r>
              <a:rPr lang="ru-RU" dirty="0" err="1"/>
              <a:t>мелиорантов</a:t>
            </a:r>
            <a:r>
              <a:rPr lang="ru-RU" dirty="0"/>
              <a:t> на урожайность винограда, ц/га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57</a:t>
            </a:fld>
            <a:endParaRPr lang="ru-RU" dirty="0"/>
          </a:p>
        </p:txBody>
      </p:sp>
      <p:graphicFrame>
        <p:nvGraphicFramePr>
          <p:cNvPr id="5" name="Group 10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43409"/>
              </p:ext>
            </p:extLst>
          </p:nvPr>
        </p:nvGraphicFramePr>
        <p:xfrm>
          <a:off x="1676239" y="1526433"/>
          <a:ext cx="8363272" cy="4495800"/>
        </p:xfrm>
        <a:graphic>
          <a:graphicData uri="http://schemas.openxmlformats.org/drawingml/2006/table">
            <a:tbl>
              <a:tblPr/>
              <a:tblGrid>
                <a:gridCol w="209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0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0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Вид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мелиоранта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Доза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мелиоранта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Сорт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Агадаи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Сорт Ркацители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Контроль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Фосфогипс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т/га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85,1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Гипс, т/га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85,1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Чапра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т/га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079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58</a:t>
            </a:fld>
            <a:endParaRPr lang="ru-RU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231" y="1235040"/>
            <a:ext cx="5627173" cy="5078586"/>
          </a:xfrm>
        </p:spPr>
      </p:pic>
    </p:spTree>
    <p:extLst>
      <p:ext uri="{BB962C8B-B14F-4D97-AF65-F5344CB8AC3E}">
        <p14:creationId xmlns:p14="http://schemas.microsoft.com/office/powerpoint/2010/main" val="27173085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59</a:t>
            </a:fld>
            <a:endParaRPr lang="ru-RU" dirty="0"/>
          </a:p>
        </p:txBody>
      </p:sp>
      <p:pic>
        <p:nvPicPr>
          <p:cNvPr id="5" name="Picture 4" descr="http://www.rssm.su/images/smartsection/017.jpg"/>
          <p:cNvPicPr>
            <a:picLocks noChangeAspect="1" noChangeArrowheads="1"/>
          </p:cNvPicPr>
          <p:nvPr/>
        </p:nvPicPr>
        <p:blipFill rotWithShape="1">
          <a:blip r:embed="rId2" r:link="rId3"/>
          <a:srcRect l="2549" t="4125" r="2610" b="2327"/>
          <a:stretch/>
        </p:blipFill>
        <p:spPr bwMode="auto">
          <a:xfrm>
            <a:off x="2140300" y="1356527"/>
            <a:ext cx="7232054" cy="4943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465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Рекомендуемый календарь проведения известкования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70025"/>
              </p:ext>
            </p:extLst>
          </p:nvPr>
        </p:nvGraphicFramePr>
        <p:xfrm>
          <a:off x="847725" y="1577239"/>
          <a:ext cx="10429875" cy="4104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cs typeface="Times New Roman" pitchFamily="18" charset="0"/>
                        </a:rPr>
                        <a:t>Сроки проведения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+mn-lt"/>
                          <a:cs typeface="Times New Roman" pitchFamily="18" charset="0"/>
                        </a:rPr>
                        <a:t>Место внесения известковых удобрений</a:t>
                      </a:r>
                      <a:endParaRPr lang="ru-RU" sz="2000" b="1" kern="1600" dirty="0"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3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0" dirty="0">
                          <a:effectLst/>
                          <a:latin typeface="+mn-lt"/>
                          <a:cs typeface="Times New Roman" pitchFamily="18" charset="0"/>
                        </a:rPr>
                        <a:t>Апрель-май</a:t>
                      </a:r>
                      <a:endParaRPr lang="ru-RU" sz="1800" b="1" kern="1600" dirty="0"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8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Под культуры ярового сева, прежде всего под покров многолетних трав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Июнь-август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После уборки </a:t>
                      </a:r>
                      <a:r>
                        <a:rPr lang="ru-RU" sz="1800" dirty="0" err="1">
                          <a:effectLst/>
                          <a:latin typeface="+mn-lt"/>
                          <a:cs typeface="Times New Roman" pitchFamily="18" charset="0"/>
                        </a:rPr>
                        <a:t>парозанимающих</a:t>
                      </a: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 культур и трав первого 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en-US" sz="1800" dirty="0"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и второго года пользования, под озимые 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1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Сентябрь-октябрь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После уборки озимых, яровых и пропашных культур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Ноябрь-март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Под все яровые культуры (кроме льна), на лугах, сенокосах и пастбищах 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780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Эффективность </a:t>
            </a:r>
            <a:r>
              <a:rPr lang="ru-RU" dirty="0" err="1"/>
              <a:t>фосфогипса</a:t>
            </a:r>
            <a:r>
              <a:rPr lang="ru-RU" dirty="0"/>
              <a:t> под картофель </a:t>
            </a:r>
            <a:br>
              <a:rPr lang="ru-RU" dirty="0"/>
            </a:br>
            <a:r>
              <a:rPr lang="ru-RU" dirty="0"/>
              <a:t>на дерново-подзолистой почве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60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74786"/>
              </p:ext>
            </p:extLst>
          </p:nvPr>
        </p:nvGraphicFramePr>
        <p:xfrm>
          <a:off x="1074516" y="1497166"/>
          <a:ext cx="9928459" cy="3817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8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63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Доза ФГ, т/га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Урожай, т/га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Прибавка урожая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Товарность, 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6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т/га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%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r>
                        <a:rPr lang="ru-RU" sz="1600" b="1" baseline="-25000" dirty="0">
                          <a:effectLst/>
                        </a:rPr>
                        <a:t>90</a:t>
                      </a:r>
                      <a:r>
                        <a:rPr lang="en-US" sz="1600" b="1" dirty="0">
                          <a:effectLst/>
                        </a:rPr>
                        <a:t>P</a:t>
                      </a:r>
                      <a:r>
                        <a:rPr lang="ru-RU" sz="1600" b="1" baseline="-25000" dirty="0">
                          <a:effectLst/>
                        </a:rPr>
                        <a:t>90</a:t>
                      </a:r>
                      <a:r>
                        <a:rPr lang="en-US" sz="1600" b="1" dirty="0">
                          <a:effectLst/>
                        </a:rPr>
                        <a:t>K</a:t>
                      </a:r>
                      <a:r>
                        <a:rPr lang="ru-RU" sz="1600" b="1" baseline="-25000" dirty="0">
                          <a:effectLst/>
                        </a:rPr>
                        <a:t>180</a:t>
                      </a:r>
                      <a:r>
                        <a:rPr lang="ru-RU" sz="1600" b="1" dirty="0">
                          <a:effectLst/>
                        </a:rPr>
                        <a:t> –фон (Ф)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25,7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78,2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Фон +0,5 т/га ФГ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29,5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3,8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14,8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89,1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Фон +1,0 т/га ФГ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31,3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5,6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21,8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88,5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Фон +1,5 т/га ФГ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34,5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8,8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34,2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87,8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Фон + 3,0 т/га ФГ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33,0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7,3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28,4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86,3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НСР</a:t>
                      </a:r>
                      <a:r>
                        <a:rPr lang="ru-RU" sz="1600" b="1" baseline="-25000">
                          <a:effectLst/>
                        </a:rPr>
                        <a:t>05</a:t>
                      </a:r>
                      <a:r>
                        <a:rPr lang="ru-RU" sz="1600" b="1">
                          <a:effectLst/>
                        </a:rPr>
                        <a:t>, т/га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3,0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992830" y="5401278"/>
            <a:ext cx="9040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600" dirty="0">
                <a:ea typeface="Calibri" pitchFamily="34" charset="0"/>
                <a:cs typeface="Calibri" pitchFamily="34" charset="0"/>
              </a:rPr>
              <a:t>В среднем за 2 года при внесении фосфогипса на дерново-подзолистой почве выход крахмала увеличился на 24-35%, витамина С – на 22-29%. Наибольший выход крахмала 49,2 ц/га и витамина </a:t>
            </a:r>
            <a:br>
              <a:rPr lang="ru-RU" altLang="ru-RU" sz="1600" dirty="0">
                <a:ea typeface="Calibri" pitchFamily="34" charset="0"/>
                <a:cs typeface="Calibri" pitchFamily="34" charset="0"/>
              </a:rPr>
            </a:br>
            <a:r>
              <a:rPr lang="ru-RU" altLang="ru-RU" sz="1600" dirty="0">
                <a:ea typeface="Calibri" pitchFamily="34" charset="0"/>
                <a:cs typeface="Calibri" pitchFamily="34" charset="0"/>
              </a:rPr>
              <a:t>С – 6,6 кг/га был получен на фоне внесения ФГ в дозе 1,5 т/га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944348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В земледелии РФ усиливается недостаток для растений серы в почве. Этот процесс связан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с активным выносом серы из почвы с урожаями сельскохозяйственных культур (20-50 кг/га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в год) и миграцией из корнеобитаемого слоя с инфильтрационными водами (20-40 кг/га).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Обеспеченность почв серой по стране значительно ниже, в сравнении с другими макроэлементами, в частности, чем фосфором и калием. По содержанию подвижной серы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в почвах страны из обследованных земель 54,7% имеют низкое содержание серы; 34,6% – среднее. Следовательно, 89,3% почв нуждаются в улучшении их состояния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по содержанию этого важнейшего питательного элемента.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1463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Группировка почв по содержанию сульфатной серы (в 1н </a:t>
            </a:r>
            <a:r>
              <a:rPr lang="ru-RU" dirty="0" err="1"/>
              <a:t>КCl</a:t>
            </a:r>
            <a:r>
              <a:rPr lang="ru-RU" dirty="0"/>
              <a:t> вытяжке)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62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320801"/>
              </p:ext>
            </p:extLst>
          </p:nvPr>
        </p:nvGraphicFramePr>
        <p:xfrm>
          <a:off x="2031411" y="1578878"/>
          <a:ext cx="8119653" cy="2890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708"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Групп. почв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содержания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 серы (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), мг/кг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Дерново-подзолистые и серые лесные почвы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Чернозёмы выщелоченные </a:t>
                      </a:r>
                      <a:b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оподзоленные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низкий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  <a:sym typeface="Symbol"/>
                        </a:rPr>
                        <a:t></a:t>
                      </a: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 6,0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  <a:sym typeface="Symbol"/>
                        </a:rPr>
                        <a:t></a:t>
                      </a: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12,0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средний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6,1 – 12,0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12,0 – 20,0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высокий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12,0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ru-RU" sz="1600" b="0" dirty="0">
                          <a:effectLst/>
                          <a:latin typeface="+mn-lt"/>
                          <a:cs typeface="Times New Roman" pitchFamily="18" charset="0"/>
                        </a:rPr>
                        <a:t>20,0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38200" y="4701168"/>
            <a:ext cx="105060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cs typeface="Times New Roman" pitchFamily="18" charset="0"/>
              </a:rPr>
              <a:t>Для оценки содержания серы в почве агрохимическая служба руководствуется группировкой почв по содержанию сульфатной серы в одно нормальной К</a:t>
            </a:r>
            <a:r>
              <a:rPr lang="en-US" sz="1600" dirty="0" err="1">
                <a:cs typeface="Times New Roman" pitchFamily="18" charset="0"/>
              </a:rPr>
              <a:t>Cl</a:t>
            </a:r>
            <a:r>
              <a:rPr lang="ru-RU" sz="1600" dirty="0">
                <a:cs typeface="Times New Roman" pitchFamily="18" charset="0"/>
              </a:rPr>
              <a:t> вытяжке.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cs typeface="Times New Roman" pitchFamily="18" charset="0"/>
              </a:rPr>
              <a:t>В целом по стране более 35% площадей почв остро нуждается в применении серосодержащих удобрений под все культуры (при низком содержании серы в почвах), 41,9% (средняя обеспеченность почв серой) требует внесения этого вида удобрений под наиболее требовательные к сере культуры. </a:t>
            </a:r>
          </a:p>
          <a:p>
            <a:pPr>
              <a:spcAft>
                <a:spcPts val="600"/>
              </a:spcAft>
            </a:pPr>
            <a:endParaRPr lang="ru-RU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58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Группировка почв по содержанию подвижной серы за рубежом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63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840109"/>
              </p:ext>
            </p:extLst>
          </p:nvPr>
        </p:nvGraphicFramePr>
        <p:xfrm>
          <a:off x="1684333" y="2160856"/>
          <a:ext cx="8784976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682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Группа почв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Уровень содержания элемента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Содержание серы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273">
                <a:tc vMerge="1"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мг/кг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кг/га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2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Очень 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&lt;5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&lt;15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2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Низкий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5-10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15-30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2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10-35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30-105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2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35-90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105-270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2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Очень 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&gt;90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&gt;270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626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64</a:t>
            </a:fld>
            <a:endParaRPr lang="ru-RU" dirty="0"/>
          </a:p>
        </p:txBody>
      </p:sp>
      <p:pic>
        <p:nvPicPr>
          <p:cNvPr id="5" name="Picture 4" descr="Карта Р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26" y="1207371"/>
            <a:ext cx="8146862" cy="51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761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65</a:t>
            </a:fld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2150349" y="927548"/>
            <a:ext cx="7636745" cy="5267756"/>
            <a:chOff x="2" y="-564588"/>
            <a:chExt cx="9167812" cy="632387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286125" y="1790702"/>
              <a:ext cx="2571750" cy="1438275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>
                  <a:ea typeface="Calibri"/>
                  <a:cs typeface="Times New Roman"/>
                </a:rPr>
                <a:t>Значение серы </a:t>
              </a:r>
              <a:br>
                <a:rPr lang="ru-RU" b="1" dirty="0">
                  <a:ea typeface="Calibri"/>
                  <a:cs typeface="Times New Roman"/>
                </a:rPr>
              </a:br>
              <a:r>
                <a:rPr lang="ru-RU" b="1" dirty="0">
                  <a:ea typeface="Calibri"/>
                  <a:cs typeface="Times New Roman"/>
                </a:rPr>
                <a:t>в жизни и питании растений</a:t>
              </a:r>
              <a:endParaRPr lang="ru-RU" dirty="0">
                <a:ea typeface="Calibri"/>
                <a:cs typeface="Times New Roman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41769" y="4701982"/>
              <a:ext cx="2930284" cy="93131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Усиливает устойчивость растений к повышенным и пониженным температурам, засухе, вредной радиации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41769" y="3557589"/>
              <a:ext cx="1760220" cy="10763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Повышает эффективность использования </a:t>
              </a:r>
              <a:r>
                <a:rPr lang="en-US" sz="1200" dirty="0">
                  <a:ea typeface="Calibri"/>
                  <a:cs typeface="Times New Roman"/>
                </a:rPr>
                <a:t>NPK</a:t>
              </a:r>
              <a:r>
                <a:rPr lang="ru-RU" sz="1200" dirty="0">
                  <a:ea typeface="Calibri"/>
                  <a:cs typeface="Times New Roman"/>
                </a:rPr>
                <a:t> удобрений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141769" y="2133602"/>
              <a:ext cx="2263170" cy="127825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Способствует мобилизации питательных веществ почвы (Р, К, Са, микроэлементы и др.)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41769" y="2319"/>
              <a:ext cx="18669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Улучшает качество продукции с.-х. культур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41769" y="1009650"/>
              <a:ext cx="2438400" cy="10287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Участвует в метаболизме растений, усиливает их рост и развитие, фотосинтез, дыхание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182648" y="3554156"/>
              <a:ext cx="1676400" cy="106595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Улучшает фитосанитарное состояние </a:t>
              </a:r>
              <a:r>
                <a:rPr lang="ru-RU" sz="1200" dirty="0" err="1">
                  <a:ea typeface="Calibri"/>
                  <a:cs typeface="Times New Roman"/>
                </a:rPr>
                <a:t>агроэкосистем</a:t>
              </a:r>
              <a:endParaRPr lang="ru-RU" sz="1200" dirty="0">
                <a:ea typeface="Calibri"/>
                <a:cs typeface="Times New Roman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143251" y="4644859"/>
              <a:ext cx="4167756" cy="11144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Поддерживает трехмерную структуру белка путем участия </a:t>
              </a:r>
              <a:r>
                <a:rPr lang="en-US" sz="1200" dirty="0">
                  <a:ea typeface="Calibri"/>
                  <a:cs typeface="Times New Roman"/>
                </a:rPr>
                <a:t>SH</a:t>
              </a:r>
              <a:r>
                <a:rPr lang="ru-RU" sz="1200" dirty="0">
                  <a:ea typeface="Calibri"/>
                  <a:cs typeface="Times New Roman"/>
                </a:rPr>
                <a:t>-группы в образовании ковалентных водородных и </a:t>
              </a:r>
              <a:r>
                <a:rPr lang="ru-RU" sz="1200" dirty="0" err="1">
                  <a:ea typeface="Calibri"/>
                  <a:cs typeface="Times New Roman"/>
                </a:rPr>
                <a:t>меркантидных</a:t>
              </a:r>
              <a:r>
                <a:rPr lang="ru-RU" sz="1200" dirty="0">
                  <a:ea typeface="Calibri"/>
                  <a:cs typeface="Times New Roman"/>
                </a:rPr>
                <a:t> связей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33559" y="69778"/>
              <a:ext cx="2827020" cy="130079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Входит в состав важнейших биологических соединений – </a:t>
              </a:r>
              <a:r>
                <a:rPr lang="ru-RU" sz="1200" dirty="0" err="1">
                  <a:ea typeface="Calibri"/>
                  <a:cs typeface="Times New Roman"/>
                </a:rPr>
                <a:t>коэнзима</a:t>
              </a:r>
              <a:r>
                <a:rPr lang="ru-RU" sz="1200" dirty="0">
                  <a:ea typeface="Calibri"/>
                  <a:cs typeface="Times New Roman"/>
                </a:rPr>
                <a:t> А и витаминов (</a:t>
              </a:r>
              <a:r>
                <a:rPr lang="ru-RU" sz="1200" dirty="0" err="1">
                  <a:ea typeface="Calibri"/>
                  <a:cs typeface="Times New Roman"/>
                </a:rPr>
                <a:t>липоевая</a:t>
              </a:r>
              <a:r>
                <a:rPr lang="ru-RU" sz="1200" dirty="0">
                  <a:ea typeface="Calibri"/>
                  <a:cs typeface="Times New Roman"/>
                </a:rPr>
                <a:t> кислота, биотин, </a:t>
              </a:r>
              <a:r>
                <a:rPr lang="ru-RU" sz="1200" dirty="0" err="1">
                  <a:ea typeface="Calibri"/>
                  <a:cs typeface="Times New Roman"/>
                </a:rPr>
                <a:t>тиомин</a:t>
              </a:r>
              <a:r>
                <a:rPr lang="ru-RU" sz="1200" dirty="0">
                  <a:ea typeface="Calibri"/>
                  <a:cs typeface="Times New Roman"/>
                </a:rPr>
                <a:t>)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5123021" y="3655886"/>
              <a:ext cx="1543050" cy="964223"/>
            </a:xfrm>
            <a:prstGeom prst="roundRect">
              <a:avLst>
                <a:gd name="adj" fmla="val 612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Снижает поступление радионуклидов в растения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407469" y="65361"/>
              <a:ext cx="2760345" cy="9906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Усиливает синтез ряда незаменимых аминокислот (цистеин, метионин и др.)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7430795" y="4207939"/>
              <a:ext cx="1737019" cy="106623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Активно влияет образование зерен хлорофилла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7220746" y="3041609"/>
              <a:ext cx="1947068" cy="10901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Способствует образованию белков и продуктивной части растений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6453189" y="2287716"/>
              <a:ext cx="2714625" cy="7086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Стимулирует образование клубеньков бобовых растений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6329364" y="1163290"/>
              <a:ext cx="2838450" cy="107257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ea typeface="Calibri"/>
                  <a:cs typeface="Times New Roman"/>
                </a:rPr>
                <a:t>Поддерживает определенный уровень </a:t>
              </a:r>
              <a:r>
                <a:rPr lang="ru-RU" sz="1200" dirty="0" err="1">
                  <a:ea typeface="Calibri"/>
                  <a:cs typeface="Times New Roman"/>
                </a:rPr>
                <a:t>окислительно</a:t>
              </a:r>
              <a:r>
                <a:rPr lang="ru-RU" sz="1200" dirty="0">
                  <a:ea typeface="Calibri"/>
                  <a:cs typeface="Times New Roman"/>
                </a:rPr>
                <a:t>-восстановительного потенциала клеток</a:t>
              </a:r>
            </a:p>
          </p:txBody>
        </p:sp>
        <p:cxnSp>
          <p:nvCxnSpPr>
            <p:cNvPr id="20" name="Прямая со стрелкой 19"/>
            <p:cNvCxnSpPr>
              <a:endCxn id="15" idx="1"/>
            </p:cNvCxnSpPr>
            <p:nvPr/>
          </p:nvCxnSpPr>
          <p:spPr>
            <a:xfrm flipV="1">
              <a:off x="5238753" y="560662"/>
              <a:ext cx="1168716" cy="12300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5" idx="0"/>
            </p:cNvCxnSpPr>
            <p:nvPr/>
          </p:nvCxnSpPr>
          <p:spPr>
            <a:xfrm flipV="1">
              <a:off x="4572000" y="1370576"/>
              <a:ext cx="0" cy="4201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>
              <a:endCxn id="19" idx="1"/>
            </p:cNvCxnSpPr>
            <p:nvPr/>
          </p:nvCxnSpPr>
          <p:spPr>
            <a:xfrm flipV="1">
              <a:off x="5857875" y="1699576"/>
              <a:ext cx="471489" cy="206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5862637" y="2383109"/>
              <a:ext cx="590550" cy="1267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5890260" y="2714625"/>
              <a:ext cx="1300616" cy="6972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5857877" y="2929510"/>
              <a:ext cx="1371123" cy="9313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>
              <a:endCxn id="9" idx="3"/>
            </p:cNvCxnSpPr>
            <p:nvPr/>
          </p:nvCxnSpPr>
          <p:spPr>
            <a:xfrm flipH="1" flipV="1">
              <a:off x="2008669" y="459520"/>
              <a:ext cx="1362769" cy="1395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endCxn id="10" idx="3"/>
            </p:cNvCxnSpPr>
            <p:nvPr/>
          </p:nvCxnSpPr>
          <p:spPr>
            <a:xfrm flipH="1" flipV="1">
              <a:off x="2580169" y="1524000"/>
              <a:ext cx="705956" cy="5143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H="1" flipV="1">
              <a:off x="2411762" y="2605757"/>
              <a:ext cx="874365" cy="362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1992632" y="2929510"/>
              <a:ext cx="1293495" cy="9313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cxnSpLocks/>
            </p:cNvCxnSpPr>
            <p:nvPr/>
          </p:nvCxnSpPr>
          <p:spPr>
            <a:xfrm flipH="1">
              <a:off x="2411760" y="3228975"/>
              <a:ext cx="1008114" cy="14592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>
              <a:cxnSpLocks/>
            </p:cNvCxnSpPr>
            <p:nvPr/>
          </p:nvCxnSpPr>
          <p:spPr>
            <a:xfrm>
              <a:off x="4153672" y="3238502"/>
              <a:ext cx="0" cy="3156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cxnSpLocks/>
            </p:cNvCxnSpPr>
            <p:nvPr/>
          </p:nvCxnSpPr>
          <p:spPr>
            <a:xfrm>
              <a:off x="5436096" y="3238502"/>
              <a:ext cx="0" cy="4173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>
              <a:cxnSpLocks/>
            </p:cNvCxnSpPr>
            <p:nvPr/>
          </p:nvCxnSpPr>
          <p:spPr>
            <a:xfrm>
              <a:off x="4930246" y="3228977"/>
              <a:ext cx="1949" cy="13637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" y="-564588"/>
              <a:ext cx="221767" cy="443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5" name="Rectangle 48"/>
            <p:cNvSpPr>
              <a:spLocks noChangeArrowheads="1"/>
            </p:cNvSpPr>
            <p:nvPr/>
          </p:nvSpPr>
          <p:spPr bwMode="auto">
            <a:xfrm>
              <a:off x="2" y="-107389"/>
              <a:ext cx="221767" cy="443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cs typeface="Arial" pitchFamily="34" charset="0"/>
              </a:endParaRPr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>
              <a:off x="5857875" y="3087726"/>
              <a:ext cx="1543050" cy="15461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655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Физиологические функции серы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1) Входит в состав аминокислот метионина, цистеина, </a:t>
            </a:r>
            <a:r>
              <a:rPr lang="ru-RU" sz="2000" dirty="0" err="1">
                <a:latin typeface="+mn-lt"/>
              </a:rPr>
              <a:t>цистина</a:t>
            </a:r>
            <a:endParaRPr lang="ru-RU" sz="2000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2) Входит в состав белков и ферментов, принимая участие в формировании трёхмерной структуры белков и образовании связей с коферментами и </a:t>
            </a:r>
            <a:r>
              <a:rPr lang="ru-RU" sz="2000" dirty="0" err="1">
                <a:latin typeface="+mn-lt"/>
              </a:rPr>
              <a:t>простетическими</a:t>
            </a:r>
            <a:r>
              <a:rPr lang="ru-RU" sz="2000" dirty="0">
                <a:latin typeface="+mn-lt"/>
              </a:rPr>
              <a:t> группами</a:t>
            </a:r>
            <a:endParaRPr lang="ru-RU" sz="2000" baseline="-25000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3) Играет важную роль в окислительно-восстановительных процессах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4) Входит в состав витаминов (тиамина, биотина и др.)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5) Входит в состав чесночных и горчичных масел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6) Участвует в белковом и углеводном обмене, синтезе жиров, процессе дыхания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+mn-lt"/>
              </a:rPr>
              <a:t>7) Способствует фиксации азота атмосферы бобовыми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7184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Ежегодная потребность земледелия России в магниевых </a:t>
            </a:r>
            <a:br>
              <a:rPr lang="ru-RU" dirty="0"/>
            </a:br>
            <a:r>
              <a:rPr lang="ru-RU" dirty="0"/>
              <a:t>и серосодержащих удобрениях (тыс. т)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67</a:t>
            </a:fld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7452968"/>
              </p:ext>
            </p:extLst>
          </p:nvPr>
        </p:nvGraphicFramePr>
        <p:xfrm>
          <a:off x="847725" y="1825625"/>
          <a:ext cx="10385497" cy="36657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itchFamily="18" charset="0"/>
                        </a:rPr>
                        <a:t>Варианты расчётов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  <a:cs typeface="Times New Roman" pitchFamily="18" charset="0"/>
                        </a:rPr>
                        <a:t>Mg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itchFamily="18" charset="0"/>
                        </a:rPr>
                        <a:t>S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1. Для посевов сельскохозяйственных культур, размещённых на почвах с низким и средним содержанием элемента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 1671,0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 4473,6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2. Для посевов сельскохозяйственных культур, размещённых на почвах только с низким содержанием элемента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 1134,0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 2843,8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893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Восстановленные формы серы в растениях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7524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+mn-lt"/>
              </a:rPr>
              <a:t>Сульфгидрильные группы (–SH)</a:t>
            </a:r>
          </a:p>
          <a:p>
            <a:pPr marL="0" indent="0" algn="ctr">
              <a:buNone/>
            </a:pPr>
            <a:endParaRPr lang="ru-RU" b="1" dirty="0">
              <a:latin typeface="+mn-lt"/>
            </a:endParaRPr>
          </a:p>
          <a:p>
            <a:pPr marL="0" indent="0" algn="ctr">
              <a:buNone/>
            </a:pPr>
            <a:r>
              <a:rPr lang="ru-RU" b="1" dirty="0" err="1">
                <a:latin typeface="+mn-lt"/>
              </a:rPr>
              <a:t>Дисульфидные</a:t>
            </a:r>
            <a:r>
              <a:rPr lang="ru-RU" b="1" dirty="0">
                <a:latin typeface="+mn-lt"/>
              </a:rPr>
              <a:t> связи (–S–S–)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000" dirty="0">
                <a:latin typeface="+mn-lt"/>
              </a:rPr>
              <a:t>Сера по своему физиолого-биохимическому значению является в такой же степени необходимым элементом как азот, фосфор и калий. При недостатке серы накапливается небелковый азот и снижается отзывчивость на азотные удобрения.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192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3524550" y="3428971"/>
            <a:ext cx="4257038" cy="304801"/>
            <a:chOff x="3145237" y="3428971"/>
            <a:chExt cx="4257038" cy="304801"/>
          </a:xfrm>
        </p:grpSpPr>
        <p:cxnSp>
          <p:nvCxnSpPr>
            <p:cNvPr id="8" name="Прямая со стрелкой 7"/>
            <p:cNvCxnSpPr/>
            <p:nvPr/>
          </p:nvCxnSpPr>
          <p:spPr>
            <a:xfrm flipH="1">
              <a:off x="3145237" y="3428971"/>
              <a:ext cx="559593" cy="304800"/>
            </a:xfrm>
            <a:prstGeom prst="straightConnector1">
              <a:avLst/>
            </a:prstGeom>
            <a:ln w="50800">
              <a:solidFill>
                <a:srgbClr val="05386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6781802" y="3428973"/>
              <a:ext cx="620473" cy="304799"/>
            </a:xfrm>
            <a:prstGeom prst="straightConnector1">
              <a:avLst/>
            </a:prstGeom>
            <a:ln w="50800">
              <a:solidFill>
                <a:srgbClr val="05386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Важность серного питания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24401" y="1471128"/>
            <a:ext cx="7395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Улучшает усвоение азота, снижает его потери</a:t>
            </a:r>
          </a:p>
          <a:p>
            <a:pPr marL="180975" indent="-180975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Основной элемент биосинтеза аминокислот</a:t>
            </a:r>
          </a:p>
          <a:p>
            <a:pPr marL="180975" indent="-180975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Входит в состав почти всех белков</a:t>
            </a:r>
          </a:p>
          <a:p>
            <a:pPr marL="180975" indent="-180975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Повышает устойчивость к заболеваниям и засухе</a:t>
            </a:r>
          </a:p>
          <a:p>
            <a:pPr marL="180975" indent="-180975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Улучшает хлебопекарные свойства зерновых и качество масличных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08429" y="3079241"/>
            <a:ext cx="688928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Дефицит серы в почвах наблюдается в результате: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37697" y="3864332"/>
            <a:ext cx="4773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50"/>
            <a:r>
              <a:rPr lang="ru-RU" sz="1600" b="1" dirty="0">
                <a:solidFill>
                  <a:srgbClr val="053868"/>
                </a:solidFill>
                <a:cs typeface="Times New Roman" pitchFamily="18" charset="0"/>
              </a:rPr>
              <a:t>ОТРИЦАТЕЛЬНОГО АКТИВНОГО БАЛАНСА</a:t>
            </a:r>
          </a:p>
          <a:p>
            <a:pPr marL="180975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падение содержания органики в почве</a:t>
            </a:r>
          </a:p>
          <a:p>
            <a:pPr marL="180975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не восполнение выноса урожаями с/х культур</a:t>
            </a:r>
          </a:p>
          <a:p>
            <a:pPr marL="180975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снижение общего уровня применения удобрений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1869" y="5187011"/>
            <a:ext cx="7362400" cy="416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cs typeface="Times New Roman" pitchFamily="18" charset="0"/>
              </a:rPr>
              <a:t>Необходимо уделить особое внимание серосодержащим удобрениям: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208429" y="1408435"/>
            <a:ext cx="1684660" cy="1386132"/>
            <a:chOff x="6682180" y="914400"/>
            <a:chExt cx="1852220" cy="1524000"/>
          </a:xfrm>
        </p:grpSpPr>
        <p:sp>
          <p:nvSpPr>
            <p:cNvPr id="12" name="Прямоугольник 11"/>
            <p:cNvSpPr>
              <a:spLocks noChangeArrowheads="1"/>
            </p:cNvSpPr>
            <p:nvPr/>
          </p:nvSpPr>
          <p:spPr bwMode="auto">
            <a:xfrm>
              <a:off x="7063180" y="914876"/>
              <a:ext cx="66833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 sz="8800" b="1" dirty="0">
                  <a:latin typeface="Arial" panose="020B0604020202020204" pitchFamily="34" charset="0"/>
                  <a:ea typeface="HeliosCondC"/>
                  <a:cs typeface="Arial" panose="020B0604020202020204" pitchFamily="34" charset="0"/>
                </a:rPr>
                <a:t>S</a:t>
              </a:r>
              <a:endParaRPr lang="ru-RU" altLang="ru-RU" sz="8800" b="1" dirty="0">
                <a:latin typeface="Arial" panose="020B0604020202020204" pitchFamily="34" charset="0"/>
                <a:ea typeface="HeliosCondC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>
              <a:spLocks noChangeArrowheads="1"/>
            </p:cNvSpPr>
            <p:nvPr/>
          </p:nvSpPr>
          <p:spPr bwMode="auto">
            <a:xfrm>
              <a:off x="6682180" y="2085201"/>
              <a:ext cx="6527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200" b="1" dirty="0">
                  <a:latin typeface="Arial" panose="020B0604020202020204" pitchFamily="34" charset="0"/>
                  <a:ea typeface="HeliosCondC"/>
                  <a:cs typeface="Arial" panose="020B0604020202020204" pitchFamily="34" charset="0"/>
                </a:rPr>
                <a:t>32.066</a:t>
              </a: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/>
          </p:nvSpPr>
          <p:spPr bwMode="auto">
            <a:xfrm>
              <a:off x="7787080" y="2073950"/>
              <a:ext cx="7473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200" b="1" dirty="0">
                  <a:latin typeface="Arial" panose="020B0604020202020204" pitchFamily="34" charset="0"/>
                  <a:ea typeface="HeliosCondC"/>
                  <a:cs typeface="Arial" panose="020B0604020202020204" pitchFamily="34" charset="0"/>
                </a:rPr>
                <a:t>3s2 3p4</a:t>
              </a:r>
            </a:p>
          </p:txBody>
        </p:sp>
        <p:sp>
          <p:nvSpPr>
            <p:cNvPr id="15" name="Прямоугольник 14"/>
            <p:cNvSpPr>
              <a:spLocks noChangeArrowheads="1"/>
            </p:cNvSpPr>
            <p:nvPr/>
          </p:nvSpPr>
          <p:spPr bwMode="auto">
            <a:xfrm>
              <a:off x="6810767" y="914876"/>
              <a:ext cx="3545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 sz="1200" b="1" dirty="0">
                  <a:latin typeface="Arial" panose="020B0604020202020204" pitchFamily="34" charset="0"/>
                  <a:ea typeface="HeliosCondC"/>
                  <a:cs typeface="Arial" panose="020B0604020202020204" pitchFamily="34" charset="0"/>
                </a:rPr>
                <a:t>16</a:t>
              </a:r>
              <a:endParaRPr lang="ru-RU" altLang="ru-RU" sz="1200" b="1" dirty="0">
                <a:latin typeface="Arial" panose="020B0604020202020204" pitchFamily="34" charset="0"/>
                <a:ea typeface="HeliosCondC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682180" y="914400"/>
              <a:ext cx="1852220" cy="1524000"/>
            </a:xfrm>
            <a:prstGeom prst="rect">
              <a:avLst/>
            </a:prstGeom>
            <a:solidFill>
              <a:schemeClr val="bg1">
                <a:lumMod val="85000"/>
                <a:alpha val="25000"/>
              </a:schemeClr>
            </a:solidFill>
            <a:ln>
              <a:solidFill>
                <a:srgbClr val="053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734932" y="5606218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на культурах с повышенным уровнем выноса серы</a:t>
            </a:r>
            <a:r>
              <a:rPr lang="en-US" sz="1600" dirty="0">
                <a:cs typeface="Arial" panose="020B0604020202020204" pitchFamily="34" charset="0"/>
              </a:rPr>
              <a:t> (</a:t>
            </a:r>
            <a:r>
              <a:rPr lang="ru-RU" sz="1600" dirty="0">
                <a:cs typeface="Arial" panose="020B0604020202020204" pitchFamily="34" charset="0"/>
              </a:rPr>
              <a:t>крестоцветные, лилейные)</a:t>
            </a:r>
          </a:p>
          <a:p>
            <a:pPr marL="361950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в регионах с низкой промышленной активностью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02188" y="3864332"/>
            <a:ext cx="4867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53868"/>
                </a:solidFill>
                <a:cs typeface="Times New Roman" pitchFamily="18" charset="0"/>
              </a:rPr>
              <a:t>ОТРИЦАТЕЛЬНОГО ПАССИВНОГО БАЛАНСА</a:t>
            </a:r>
          </a:p>
          <a:p>
            <a:pPr marL="180975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спад промышленного производства</a:t>
            </a:r>
          </a:p>
          <a:p>
            <a:pPr marL="180975" indent="-18097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экологические требования по ограничению выбросов</a:t>
            </a:r>
          </a:p>
        </p:txBody>
      </p:sp>
    </p:spTree>
    <p:extLst>
      <p:ext uri="{BB962C8B-B14F-4D97-AF65-F5344CB8AC3E}">
        <p14:creationId xmlns:p14="http://schemas.microsoft.com/office/powerpoint/2010/main" val="108886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E27FAD-EAD6-436A-A4F2-35A4AE7B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55" y="1341059"/>
            <a:ext cx="6488731" cy="48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6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 дефицита серы на растении перца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24613"/>
            <a:ext cx="2743200" cy="365125"/>
          </a:xfrm>
        </p:spPr>
        <p:txBody>
          <a:bodyPr/>
          <a:lstStyle/>
          <a:p>
            <a:fld id="{53AA2489-8771-4ECC-A7A9-19993BD059B0}" type="slidenum">
              <a:rPr lang="ru-RU" smtClean="0"/>
              <a:pPr/>
              <a:t>70</a:t>
            </a:fld>
            <a:endParaRPr lang="ru-RU" dirty="0"/>
          </a:p>
        </p:txBody>
      </p:sp>
      <p:pic>
        <p:nvPicPr>
          <p:cNvPr id="7" name="Picture 7" descr="Сера - пер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41" y="583307"/>
            <a:ext cx="4486276" cy="5681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931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33296" y="5558551"/>
            <a:ext cx="6639750" cy="72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600" b="0" dirty="0"/>
              <a:t>Хлопчатник с симптомами недостатка серы (справа) и здоровый (слева) </a:t>
            </a:r>
          </a:p>
        </p:txBody>
      </p:sp>
      <p:pic>
        <p:nvPicPr>
          <p:cNvPr id="7" name="Picture 5" descr="Сера - хлопчат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96" y="1436674"/>
            <a:ext cx="6639750" cy="43822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705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33296" y="5558551"/>
            <a:ext cx="6639750" cy="72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600" b="0" dirty="0"/>
              <a:t>Признаки недостатка серы на верхних листьях капусты</a:t>
            </a:r>
          </a:p>
        </p:txBody>
      </p:sp>
      <p:pic>
        <p:nvPicPr>
          <p:cNvPr id="6" name="Picture 5" descr="Сера - капус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69" y="1454728"/>
            <a:ext cx="4601615" cy="4416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6447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Схематичное представление процесса ассимиляции </a:t>
            </a:r>
            <a:br>
              <a:rPr lang="ru-RU" dirty="0"/>
            </a:br>
            <a:r>
              <a:rPr lang="ru-RU" dirty="0"/>
              <a:t>и восстановления сульфатов в растениях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73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41" y="1296765"/>
            <a:ext cx="7261621" cy="491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266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фосфогипса</a:t>
            </a:r>
            <a:r>
              <a:rPr lang="ru-RU" dirty="0"/>
              <a:t> на содержание подвижной серы </a:t>
            </a:r>
            <a:br>
              <a:rPr lang="ru-RU" dirty="0"/>
            </a:br>
            <a:r>
              <a:rPr lang="ru-RU" dirty="0"/>
              <a:t>в дерново-подзолистой почве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74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829994"/>
              </p:ext>
            </p:extLst>
          </p:nvPr>
        </p:nvGraphicFramePr>
        <p:xfrm>
          <a:off x="847725" y="1534469"/>
          <a:ext cx="10332000" cy="3217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388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Варианты опыта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Содержание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мг/кг почвы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весна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осень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± к весне 2016г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мг/кг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6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6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6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180</a:t>
                      </a: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–контроль – фон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7,8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5,9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-8,6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-71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</a:t>
                      </a:r>
                      <a:r>
                        <a:rPr lang="ru-RU" sz="1600" b="1" baseline="-25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 ФГ 0,5 т/га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22,8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+9,7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+74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 + ФГ 1,0 т/га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14,1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20,9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31,6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+17,5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+124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 + ФГ 1,5 т/га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38,1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26,4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37,1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+26,5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+250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Фон</a:t>
                      </a:r>
                      <a:r>
                        <a:rPr lang="ru-RU" sz="1600" b="1" baseline="-25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 ФГ 3,0 т/га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47,8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46,6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+32,9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+240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600" b="1" baseline="-25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05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2,1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3,9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4,3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7,6</a:t>
                      </a:r>
                      <a:endParaRPr lang="ru-RU" sz="16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90129" y="5026042"/>
            <a:ext cx="1044719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altLang="ru-RU" sz="1600" dirty="0">
                <a:ea typeface="Calibri" pitchFamily="34" charset="0"/>
                <a:cs typeface="Calibri" pitchFamily="34" charset="0"/>
              </a:rPr>
              <a:t>К осени 2018 года на контроле содержание серы снизилось на 8,6 мг/кг или на 71% в сравнении с исходными значениями. </a:t>
            </a:r>
          </a:p>
          <a:p>
            <a:pPr>
              <a:spcAft>
                <a:spcPts val="600"/>
              </a:spcAft>
            </a:pPr>
            <a:r>
              <a:rPr lang="ru-RU" altLang="ru-RU" sz="1600" dirty="0">
                <a:ea typeface="Calibri" pitchFamily="34" charset="0"/>
                <a:cs typeface="Times New Roman" pitchFamily="18" charset="0"/>
              </a:rPr>
              <a:t>Использование на дерново-подзолистой почве </a:t>
            </a:r>
            <a:r>
              <a:rPr lang="ru-RU" altLang="ru-RU" sz="1600" dirty="0" err="1">
                <a:ea typeface="Calibri" pitchFamily="34" charset="0"/>
                <a:cs typeface="Times New Roman" pitchFamily="18" charset="0"/>
              </a:rPr>
              <a:t>фосфогипса</a:t>
            </a:r>
            <a:r>
              <a:rPr lang="ru-RU" altLang="ru-RU" sz="1600" dirty="0">
                <a:ea typeface="Calibri" pitchFamily="34" charset="0"/>
                <a:cs typeface="Times New Roman" pitchFamily="18" charset="0"/>
              </a:rPr>
              <a:t> обеспечило увеличение содержания подвижной серы </a:t>
            </a:r>
            <a:br>
              <a:rPr lang="ru-RU" altLang="ru-RU" sz="1600" dirty="0">
                <a:ea typeface="Calibri" pitchFamily="34" charset="0"/>
                <a:cs typeface="Times New Roman" pitchFamily="18" charset="0"/>
              </a:rPr>
            </a:br>
            <a:r>
              <a:rPr lang="ru-RU" altLang="ru-RU" sz="1600" dirty="0">
                <a:ea typeface="Calibri" pitchFamily="34" charset="0"/>
                <a:cs typeface="Times New Roman" pitchFamily="18" charset="0"/>
              </a:rPr>
              <a:t>на фоне дозы 0,5 т/га ФГ +35,1 кг/га, 1,0 т/га ФГ+ 57,6 кг/га, 1,5 т/га+79,8 кг/га, 3,0 т/га ФГ+105,6 кг/га.</a:t>
            </a:r>
          </a:p>
          <a:p>
            <a:pPr eaLnBrk="1" hangingPunct="1">
              <a:spcAft>
                <a:spcPts val="600"/>
              </a:spcAft>
            </a:pP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26086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75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36" y="1323902"/>
            <a:ext cx="4810991" cy="490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304808" y="4905582"/>
            <a:ext cx="33506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1600" dirty="0">
                <a:ea typeface="Calibri" pitchFamily="34" charset="0"/>
                <a:cs typeface="Calibri" pitchFamily="34" charset="0"/>
              </a:rPr>
              <a:t>Влияние совместного и раздельного внесения азотных и серных удобрений на урожайность (вверху) и поглощение азота растениями (внизу)</a:t>
            </a:r>
          </a:p>
        </p:txBody>
      </p:sp>
    </p:spTree>
    <p:extLst>
      <p:ext uri="{BB962C8B-B14F-4D97-AF65-F5344CB8AC3E}">
        <p14:creationId xmlns:p14="http://schemas.microsoft.com/office/powerpoint/2010/main" val="29057877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76</a:t>
            </a:fld>
            <a:endParaRPr lang="ru-RU" dirty="0"/>
          </a:p>
        </p:txBody>
      </p:sp>
      <p:pic>
        <p:nvPicPr>
          <p:cNvPr id="5" name="lightboxImage" descr="sera2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70" y="1288471"/>
            <a:ext cx="6671655" cy="500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3508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77</a:t>
            </a:fld>
            <a:endParaRPr lang="ru-RU" dirty="0"/>
          </a:p>
        </p:txBody>
      </p:sp>
      <p:pic>
        <p:nvPicPr>
          <p:cNvPr id="5" name="lightboxImage" descr="sera2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94" y="1278082"/>
            <a:ext cx="7114062" cy="370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90129" y="5026042"/>
            <a:ext cx="104471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1600" dirty="0">
                <a:ea typeface="Calibri" pitchFamily="34" charset="0"/>
                <a:cs typeface="Calibri" pitchFamily="34" charset="0"/>
              </a:rPr>
              <a:t>Поскольку большая часть серы содержится в органическом веществе почвы, зерновые культуры, выращенные на почвах с очень низким содержанием органического вещества, могут испытывать дефицит серы. В песчаных почвах дефицит серы наблюдается на протяжении многих лет. На эродированных почвах, которые потеряли много плодородного верхнего слоя с высоким содержанием органического вещества, сера также часто в дефиците. Сейчас наблюдается дефицит серы на полях, где уровень содержания органического вещества относительно высок.</a:t>
            </a:r>
          </a:p>
        </p:txBody>
      </p:sp>
    </p:spTree>
    <p:extLst>
      <p:ext uri="{BB962C8B-B14F-4D97-AF65-F5344CB8AC3E}">
        <p14:creationId xmlns:p14="http://schemas.microsoft.com/office/powerpoint/2010/main" val="25699680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78</a:t>
            </a:fld>
            <a:endParaRPr lang="ru-RU" dirty="0"/>
          </a:p>
        </p:txBody>
      </p:sp>
      <p:pic>
        <p:nvPicPr>
          <p:cNvPr id="5" name="lightboxImage" descr="sera2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05" y="1246587"/>
            <a:ext cx="6808277" cy="510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831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Дозы применения серосодержащих удобрений под различные  сельскохозяйственные культуры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79</a:t>
            </a:fld>
            <a:endParaRPr lang="ru-RU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582916"/>
              </p:ext>
            </p:extLst>
          </p:nvPr>
        </p:nvGraphicFramePr>
        <p:xfrm>
          <a:off x="1069523" y="1488333"/>
          <a:ext cx="10169105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65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Культуры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Почвы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Прибавки урожая от внесения серных удобрений, ц/га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Дозы серы, кг/га в зависимости </a:t>
                      </a:r>
                      <a:b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от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</a:rPr>
                        <a:t>грансостава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 почв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легкосуглинистые и супесчаные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средне- и тяжелосуглинистые, глинистые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Зерновые (озимая и яровая пшеница, озимая рожь, ячмень, овес)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дерново-подзолистые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1.7-4.1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30-40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серые лесные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1.7-3.7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30-40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выщелоченные черноземы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3.2-3.9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30-40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типичные черноземы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2.0-6.0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40-60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60-90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обыкновенные черноземы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1.1-4.0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40-60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60-90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Зернобобовые (горох, вика, соя)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дерново-подзолистые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1.6-2.0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серые лесные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1.4-2.8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выщелоченные черноземы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1.6-2.6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80-100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типичные черноземы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2.1-2.4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70-90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100-120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Картофель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дерново-подзолистые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14-29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серые лесные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20-34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выщелоченные черноземы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20-34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Сахарная свекла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дерново-подзолистые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20-30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80-100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серые лесные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30-35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типичные черноземы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35-46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70-90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100-120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Кукуруза (зеленая масса)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дерново-подзолистые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150-200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30-40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серые лесные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100-120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30-40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Кукуруза (зерно)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светло-каштановые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10-11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30-40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Клевер (сено)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дерново-подзолистые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5-12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60-70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серые лесные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12-23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Кормовые корнеплоды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дерново-подзолистые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30-50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60-70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80-100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Капуста и другие крестоцветные (рапс, брюква, репа, редька, редис, хрен, турнепс, горчица)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дерново-подзолистые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17-40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80-90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100-120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Сенокосы и пастбища (сено)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дерново-подзолистые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5-7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80-90</a:t>
                      </a:r>
                      <a:endParaRPr lang="ru-RU" sz="100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100-120</a:t>
                      </a:r>
                      <a:endParaRPr lang="ru-RU" sz="1000" dirty="0"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39779" marR="39779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14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CABC719-A778-4CF5-BACC-2D0DF5671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46" y="1378374"/>
            <a:ext cx="6389225" cy="47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0617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Группы культур по уровню выноса серы урожаями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80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879685"/>
              </p:ext>
            </p:extLst>
          </p:nvPr>
        </p:nvGraphicFramePr>
        <p:xfrm>
          <a:off x="1450192" y="1825625"/>
          <a:ext cx="9019117" cy="3793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9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Группы культур. Культуры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Вынос серы (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 ), кг/га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Крестоцветные: капуста, горчица, турнепс, рапс, брюква, репа, редька, хрен.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Лилейные: лук, чеснок, спаржа, тюльпан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45-75</a:t>
                      </a: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Бобовые: клевер, люцерна, горох, вика, чечевица, арахис, эспарцет, донник.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Маревые: свекла.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20-35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8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Злаковые: пшеница, рожь, ячмень, просо, овес, рис, кукуруза.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Злаковые травы: сорго, тимофеевка, лисохвост, костёр </a:t>
                      </a:r>
                      <a:b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</a:b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и др.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Другие культуры: картофель, подсолнечник, морковь, тыква, арбуз, томаты.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Source Sans Pro Semibold" panose="020B0603030403020204" pitchFamily="34" charset="0"/>
                          <a:cs typeface="Times New Roman" pitchFamily="18" charset="0"/>
                        </a:rPr>
                        <a:t>10-15</a:t>
                      </a: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7652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Ориентировочные дозы </a:t>
            </a:r>
            <a:r>
              <a:rPr lang="ru-RU" dirty="0" err="1"/>
              <a:t>фосфогипса</a:t>
            </a:r>
            <a:r>
              <a:rPr lang="ru-RU" dirty="0"/>
              <a:t>, т/га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81</a:t>
            </a:fld>
            <a:endParaRPr lang="ru-RU" dirty="0"/>
          </a:p>
        </p:txBody>
      </p:sp>
      <p:graphicFrame>
        <p:nvGraphicFramePr>
          <p:cNvPr id="5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92468"/>
              </p:ext>
            </p:extLst>
          </p:nvPr>
        </p:nvGraphicFramePr>
        <p:xfrm>
          <a:off x="1232188" y="1869442"/>
          <a:ext cx="9720000" cy="3492000"/>
        </p:xfrm>
        <a:graphic>
          <a:graphicData uri="http://schemas.openxmlformats.org/drawingml/2006/table">
            <a:tbl>
              <a:tblPr/>
              <a:tblGrid>
                <a:gridCol w="46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зоне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чернозёмов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зоне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каштановых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почв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Корковые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содовые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солонцы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8-10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ри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незначительной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щёлочности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Корковые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хлоридно-сульфатные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5-8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Средне- и глубокостолбчатые солонцы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3-5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ри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наличии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соды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5-10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Солонцеватые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почвы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–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1-3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751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Расчёт доз гипса для насыщенных кальцием солонцов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2871" y="2377852"/>
            <a:ext cx="10993184" cy="2640356"/>
          </a:xfrm>
        </p:spPr>
        <p:txBody>
          <a:bodyPr>
            <a:normAutofit/>
          </a:bodyPr>
          <a:lstStyle/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</a:rPr>
              <a:t>0,086 – количество гипса, необходимое для вытеснения 1 </a:t>
            </a:r>
            <a:r>
              <a:rPr lang="ru-RU" sz="1600" dirty="0" err="1">
                <a:latin typeface="+mn-lt"/>
              </a:rPr>
              <a:t>мэкв</a:t>
            </a:r>
            <a:r>
              <a:rPr lang="ru-RU" sz="1600" dirty="0">
                <a:latin typeface="+mn-lt"/>
              </a:rPr>
              <a:t> натрия из ППК, г (1 </a:t>
            </a:r>
            <a:r>
              <a:rPr lang="ru-RU" sz="1600" dirty="0" err="1">
                <a:latin typeface="+mn-lt"/>
              </a:rPr>
              <a:t>мэкв</a:t>
            </a:r>
            <a:r>
              <a:rPr lang="ru-RU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CaSO</a:t>
            </a:r>
            <a:r>
              <a:rPr lang="ru-RU" sz="1600" baseline="-25000" dirty="0">
                <a:latin typeface="+mn-lt"/>
              </a:rPr>
              <a:t>4</a:t>
            </a:r>
            <a:r>
              <a:rPr lang="ru-RU" sz="1600" dirty="0">
                <a:latin typeface="+mn-lt"/>
              </a:rPr>
              <a:t>∙2</a:t>
            </a:r>
            <a:r>
              <a:rPr lang="en-US" sz="1600" dirty="0">
                <a:latin typeface="+mn-lt"/>
              </a:rPr>
              <a:t>H</a:t>
            </a:r>
            <a:r>
              <a:rPr lang="ru-RU" sz="1600" baseline="-25000" dirty="0">
                <a:latin typeface="+mn-lt"/>
              </a:rPr>
              <a:t>2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)</a:t>
            </a:r>
            <a:endParaRPr lang="en-US" sz="1600" dirty="0">
              <a:latin typeface="+mn-lt"/>
            </a:endParaRPr>
          </a:p>
          <a:p>
            <a:pPr marL="0" indent="363538">
              <a:lnSpc>
                <a:spcPct val="80000"/>
              </a:lnSpc>
              <a:buNone/>
            </a:pPr>
            <a:r>
              <a:rPr lang="en-US" sz="1600" dirty="0">
                <a:latin typeface="+mn-lt"/>
              </a:rPr>
              <a:t>Na </a:t>
            </a:r>
            <a:r>
              <a:rPr lang="ru-RU" sz="1600" dirty="0">
                <a:latin typeface="+mn-lt"/>
              </a:rPr>
              <a:t>– содержание обменного натрия, </a:t>
            </a:r>
            <a:r>
              <a:rPr lang="ru-RU" sz="1600" dirty="0" err="1">
                <a:latin typeface="+mn-lt"/>
              </a:rPr>
              <a:t>мэкв</a:t>
            </a:r>
            <a:r>
              <a:rPr lang="ru-RU" sz="1600" dirty="0">
                <a:latin typeface="+mn-lt"/>
              </a:rPr>
              <a:t> на 100 г почвы</a:t>
            </a:r>
          </a:p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</a:rPr>
              <a:t>0,1ЕКО – содержание обменного натрия (10% от ёмкости поглощения), безопасное для растений, </a:t>
            </a:r>
            <a:r>
              <a:rPr lang="ru-RU" sz="1600" dirty="0" err="1">
                <a:latin typeface="+mn-lt"/>
              </a:rPr>
              <a:t>мэкв</a:t>
            </a:r>
            <a:r>
              <a:rPr lang="ru-RU" sz="1600" dirty="0">
                <a:latin typeface="+mn-lt"/>
              </a:rPr>
              <a:t> на 100 г почвы</a:t>
            </a:r>
          </a:p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</a:rPr>
              <a:t>100 – пересчёт содержания обменного натрия в </a:t>
            </a:r>
            <a:r>
              <a:rPr lang="ru-RU" sz="1600" dirty="0" err="1">
                <a:latin typeface="+mn-lt"/>
              </a:rPr>
              <a:t>мэкв</a:t>
            </a:r>
            <a:r>
              <a:rPr lang="ru-RU" sz="1600" dirty="0">
                <a:latin typeface="+mn-lt"/>
              </a:rPr>
              <a:t> на 1 г почвы</a:t>
            </a:r>
          </a:p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</a:rPr>
              <a:t>10</a:t>
            </a:r>
            <a:r>
              <a:rPr lang="ru-RU" sz="1600" baseline="30000" dirty="0">
                <a:latin typeface="+mn-lt"/>
              </a:rPr>
              <a:t>8</a:t>
            </a:r>
            <a:r>
              <a:rPr lang="ru-RU" sz="1600" dirty="0">
                <a:latin typeface="+mn-lt"/>
              </a:rPr>
              <a:t> – 1 га, выраженный в см</a:t>
            </a:r>
            <a:r>
              <a:rPr lang="ru-RU" sz="1600" baseline="30000" dirty="0">
                <a:latin typeface="+mn-lt"/>
              </a:rPr>
              <a:t>2</a:t>
            </a:r>
            <a:endParaRPr lang="ru-RU" sz="1600" dirty="0">
              <a:latin typeface="+mn-lt"/>
            </a:endParaRPr>
          </a:p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</a:rPr>
              <a:t>Н – мощность мелиорируемого слоя, см</a:t>
            </a:r>
            <a:endParaRPr lang="en-US" sz="1600" dirty="0">
              <a:latin typeface="+mn-lt"/>
            </a:endParaRPr>
          </a:p>
          <a:p>
            <a:pPr marL="0" indent="363538">
              <a:lnSpc>
                <a:spcPct val="80000"/>
              </a:lnSpc>
              <a:buNone/>
            </a:pPr>
            <a:r>
              <a:rPr lang="en-US" sz="1600" dirty="0">
                <a:latin typeface="+mn-lt"/>
              </a:rPr>
              <a:t>d </a:t>
            </a:r>
            <a:r>
              <a:rPr lang="ru-RU" sz="1600" dirty="0">
                <a:latin typeface="+mn-lt"/>
              </a:rPr>
              <a:t>– плотность мелиорируемого слоя, г/см</a:t>
            </a:r>
            <a:r>
              <a:rPr lang="ru-RU" sz="1600" baseline="30000" dirty="0">
                <a:latin typeface="+mn-lt"/>
              </a:rPr>
              <a:t>3</a:t>
            </a:r>
            <a:endParaRPr lang="ru-RU" sz="1600" dirty="0">
              <a:latin typeface="+mn-lt"/>
            </a:endParaRPr>
          </a:p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</a:rPr>
              <a:t>10</a:t>
            </a:r>
            <a:r>
              <a:rPr lang="ru-RU" sz="1600" baseline="30000" dirty="0">
                <a:latin typeface="+mn-lt"/>
              </a:rPr>
              <a:t>6</a:t>
            </a:r>
            <a:r>
              <a:rPr lang="ru-RU" sz="1600" dirty="0">
                <a:latin typeface="+mn-lt"/>
              </a:rPr>
              <a:t> – пересчёт дозы гипса из г/га в т/га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50820" y="3166120"/>
            <a:ext cx="184731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580620"/>
              </p:ext>
            </p:extLst>
          </p:nvPr>
        </p:nvGraphicFramePr>
        <p:xfrm>
          <a:off x="2345531" y="1433708"/>
          <a:ext cx="7024688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Уравнение" r:id="rId3" imgW="2755800" imgH="419040" progId="Equation.3">
                  <p:embed/>
                </p:oleObj>
              </mc:Choice>
              <mc:Fallback>
                <p:oleObj name="Уравнение" r:id="rId3" imgW="2755800" imgH="419040" progId="Equation.3">
                  <p:embed/>
                  <p:pic>
                    <p:nvPicPr>
                      <p:cNvPr id="471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5531" y="1433708"/>
                        <a:ext cx="7024688" cy="844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209635" y="5169755"/>
            <a:ext cx="3296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Сокращённая формула</a:t>
            </a:r>
            <a:endParaRPr lang="ru-RU" sz="2400" dirty="0"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346366"/>
              </p:ext>
            </p:extLst>
          </p:nvPr>
        </p:nvGraphicFramePr>
        <p:xfrm>
          <a:off x="2545507" y="5679058"/>
          <a:ext cx="6624736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Формула" r:id="rId5" imgW="2514600" imgH="228600" progId="Equation.3">
                  <p:embed/>
                </p:oleObj>
              </mc:Choice>
              <mc:Fallback>
                <p:oleObj name="Формула" r:id="rId5" imgW="2514600" imgH="2286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507" y="5679058"/>
                        <a:ext cx="6624736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82316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Расчёт доз гипса для ненасыщенных кальцием </a:t>
            </a:r>
            <a:r>
              <a:rPr lang="en-US" dirty="0"/>
              <a:t/>
            </a:r>
            <a:br>
              <a:rPr lang="en-US" dirty="0"/>
            </a:br>
            <a:r>
              <a:rPr lang="ru-RU" dirty="0" err="1"/>
              <a:t>многонатриевых</a:t>
            </a:r>
            <a:r>
              <a:rPr lang="ru-RU" dirty="0"/>
              <a:t> солонцов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528715" y="2685343"/>
            <a:ext cx="9163529" cy="843133"/>
          </a:xfrm>
        </p:spPr>
        <p:txBody>
          <a:bodyPr>
            <a:normAutofit/>
          </a:bodyPr>
          <a:lstStyle/>
          <a:p>
            <a:pPr marL="0" indent="363538">
              <a:lnSpc>
                <a:spcPct val="80000"/>
              </a:lnSpc>
              <a:buNone/>
            </a:pPr>
            <a:r>
              <a:rPr lang="en-US" sz="1600" dirty="0">
                <a:latin typeface="+mn-lt"/>
                <a:cs typeface="Times New Roman" pitchFamily="18" charset="0"/>
              </a:rPr>
              <a:t>Mg</a:t>
            </a:r>
            <a:r>
              <a:rPr lang="ru-RU" sz="1600" dirty="0">
                <a:latin typeface="+mn-lt"/>
                <a:cs typeface="Times New Roman" pitchFamily="18" charset="0"/>
              </a:rPr>
              <a:t> – содержание обменного магния, </a:t>
            </a:r>
            <a:r>
              <a:rPr lang="ru-RU" sz="1600" dirty="0" err="1">
                <a:latin typeface="+mn-lt"/>
                <a:cs typeface="Times New Roman" pitchFamily="18" charset="0"/>
              </a:rPr>
              <a:t>мэкв</a:t>
            </a:r>
            <a:r>
              <a:rPr lang="ru-RU" sz="1600" dirty="0">
                <a:latin typeface="+mn-lt"/>
                <a:cs typeface="Times New Roman" pitchFamily="18" charset="0"/>
              </a:rPr>
              <a:t> на 100 г почвы</a:t>
            </a:r>
          </a:p>
          <a:p>
            <a:pPr marL="0" indent="363538">
              <a:lnSpc>
                <a:spcPct val="80000"/>
              </a:lnSpc>
              <a:buNone/>
            </a:pPr>
            <a:r>
              <a:rPr lang="ru-RU" sz="1600" dirty="0">
                <a:latin typeface="+mn-lt"/>
                <a:cs typeface="Times New Roman" pitchFamily="18" charset="0"/>
              </a:rPr>
              <a:t>0,3ЕКО – допустимое содержание магния (30% от ёмкости поглощения), </a:t>
            </a:r>
            <a:r>
              <a:rPr lang="ru-RU" sz="1600" dirty="0" err="1">
                <a:latin typeface="+mn-lt"/>
                <a:cs typeface="Times New Roman" pitchFamily="18" charset="0"/>
              </a:rPr>
              <a:t>мэкв</a:t>
            </a:r>
            <a:r>
              <a:rPr lang="ru-RU" sz="1600" dirty="0">
                <a:latin typeface="+mn-lt"/>
                <a:cs typeface="Times New Roman" pitchFamily="18" charset="0"/>
              </a:rPr>
              <a:t> на 100 г почвы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19648" y="3031170"/>
            <a:ext cx="184731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19648" y="3145470"/>
            <a:ext cx="184731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932490"/>
              </p:ext>
            </p:extLst>
          </p:nvPr>
        </p:nvGraphicFramePr>
        <p:xfrm>
          <a:off x="2202296" y="1992629"/>
          <a:ext cx="7378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Уравнение" r:id="rId3" imgW="3340080" imgH="215640" progId="Equation.3">
                  <p:embed/>
                </p:oleObj>
              </mc:Choice>
              <mc:Fallback>
                <p:oleObj name="Уравнение" r:id="rId3" imgW="3340080" imgH="215640" progId="Equation.3">
                  <p:embed/>
                  <p:pic>
                    <p:nvPicPr>
                      <p:cNvPr id="501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2296" y="1992629"/>
                        <a:ext cx="73787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99158" y="4145599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Times New Roman" pitchFamily="18" charset="0"/>
              </a:rPr>
              <a:t>Расчёт доз гипса для ненасыщенных кальцием </a:t>
            </a:r>
            <a:r>
              <a:rPr lang="en-US" sz="2400" b="1" dirty="0">
                <a:cs typeface="Times New Roman" pitchFamily="18" charset="0"/>
              </a:rPr>
              <a:t/>
            </a:r>
            <a:br>
              <a:rPr lang="en-US" sz="2400" b="1" dirty="0">
                <a:cs typeface="Times New Roman" pitchFamily="18" charset="0"/>
              </a:rPr>
            </a:br>
            <a:r>
              <a:rPr lang="ru-RU" sz="2400" b="1" dirty="0" err="1">
                <a:cs typeface="Times New Roman" pitchFamily="18" charset="0"/>
              </a:rPr>
              <a:t>малонатриевых</a:t>
            </a:r>
            <a:r>
              <a:rPr lang="ru-RU" sz="2400" b="1" dirty="0">
                <a:cs typeface="Times New Roman" pitchFamily="18" charset="0"/>
              </a:rPr>
              <a:t> солонцов</a:t>
            </a:r>
            <a:endParaRPr lang="ru-RU" sz="2400" dirty="0"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871150"/>
              </p:ext>
            </p:extLst>
          </p:nvPr>
        </p:nvGraphicFramePr>
        <p:xfrm>
          <a:off x="3088121" y="5146935"/>
          <a:ext cx="56070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Формула" r:id="rId5" imgW="2578100" imgH="241300" progId="Equation.3">
                  <p:embed/>
                </p:oleObj>
              </mc:Choice>
              <mc:Fallback>
                <p:oleObj name="Формула" r:id="rId5" imgW="2578100" imgH="2413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8121" y="5146935"/>
                        <a:ext cx="560705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84128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хлористого кальция на рост корней пшеницы </a:t>
            </a:r>
            <a:br>
              <a:rPr lang="ru-RU" dirty="0"/>
            </a:br>
            <a:r>
              <a:rPr lang="ru-RU" dirty="0"/>
              <a:t>при разной кислотности раствора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84</a:t>
            </a:fld>
            <a:endParaRPr lang="ru-RU" dirty="0"/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432592"/>
              </p:ext>
            </p:extLst>
          </p:nvPr>
        </p:nvGraphicFramePr>
        <p:xfrm>
          <a:off x="1609725" y="2144857"/>
          <a:ext cx="8496300" cy="2808288"/>
        </p:xfrm>
        <a:graphic>
          <a:graphicData uri="http://schemas.openxmlformats.org/drawingml/2006/table">
            <a:tbl>
              <a:tblPr/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Вариант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опыта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Средняя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длина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корней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мм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при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рН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Без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CaCl</a:t>
                      </a:r>
                      <a:r>
                        <a:rPr kumimoji="0" lang="en-US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 CaCl</a:t>
                      </a:r>
                      <a:r>
                        <a:rPr kumimoji="0" lang="en-US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9108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Применение </a:t>
            </a:r>
            <a:r>
              <a:rPr lang="ru-RU" dirty="0" err="1"/>
              <a:t>фосфогипса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9705"/>
            <a:ext cx="796036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latin typeface="+mn-lt"/>
              </a:rPr>
              <a:t>Реализация концепции «сырьё – ФГ – удобрение – почва − растение − урожай» </a:t>
            </a:r>
            <a:r>
              <a:rPr lang="ru-RU" sz="1600" dirty="0">
                <a:latin typeface="+mn-lt"/>
              </a:rPr>
              <a:t>позволит решить крупную народно-хозяйственную задачу, заключающуюся во внедрении ресурсосберегающих и природоохранных технологий.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latin typeface="+mn-lt"/>
              </a:rPr>
              <a:t>ФГ добавляется при приготовлении компостов с органическими удобрениями (навоз), осадками сточных вод, птичий помет, торф и древесными опилками. Внесение ФГ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в компосты предотвращает потери аммиачного азота, повышает содержание серы и фосфора. Оптимальное содержание </a:t>
            </a:r>
            <a:r>
              <a:rPr lang="ru-RU" sz="1600" dirty="0" err="1">
                <a:latin typeface="+mn-lt"/>
              </a:rPr>
              <a:t>фосфогипса</a:t>
            </a:r>
            <a:r>
              <a:rPr lang="ru-RU" sz="1600" dirty="0">
                <a:latin typeface="+mn-lt"/>
              </a:rPr>
              <a:t> в компосте составляет от 10 до 20%. На гектар пашни следует вносить с компостом в среднем 2,5-3 т/га </a:t>
            </a:r>
            <a:r>
              <a:rPr lang="ru-RU" sz="1600" dirty="0" err="1">
                <a:latin typeface="+mn-lt"/>
              </a:rPr>
              <a:t>фосфогипса</a:t>
            </a:r>
            <a:r>
              <a:rPr lang="ru-RU" sz="1600" dirty="0">
                <a:latin typeface="+mn-lt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latin typeface="+mn-lt"/>
              </a:rPr>
              <a:t>Компосты с навозом и ФГ в дозе 30 т/га, при внесении под картофель, томаты, пропашные культуры и многолетние травы повышают их урожайность на 15- 25%.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85</a:t>
            </a:fld>
            <a:endParaRPr lang="ru-RU" dirty="0"/>
          </a:p>
        </p:txBody>
      </p:sp>
      <p:pic>
        <p:nvPicPr>
          <p:cNvPr id="7" name="Picture 2" descr="http://dachavladivostok.ru/wp-content/uploads/2012/09/Почва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50"/>
          <a:stretch>
            <a:fillRect/>
          </a:stretch>
        </p:blipFill>
        <p:spPr bwMode="auto">
          <a:xfrm>
            <a:off x="9017018" y="1399561"/>
            <a:ext cx="2232248" cy="9788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4" descr="http://floralife.com.ua/media/k2/items/cache/fac9770ae986695c80dfb6c58f312f32_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1367" y="3344100"/>
            <a:ext cx="2232000" cy="7049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6" descr="http://ogorod.ws/wp-content/uploads/2011/11/Почва-под-картофель-300x22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7018" y="2506458"/>
            <a:ext cx="2232000" cy="6810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38200" y="4205688"/>
            <a:ext cx="105156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400" indent="-2304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Эффективно приготовление компостов на основе ФГ с добавлением конского навоза. Оптимальная дозировка: </a:t>
            </a:r>
            <a:br>
              <a:rPr lang="ru-RU" sz="1600" dirty="0"/>
            </a:br>
            <a:r>
              <a:rPr lang="ru-RU" sz="1600" dirty="0"/>
              <a:t>1 т </a:t>
            </a:r>
            <a:r>
              <a:rPr lang="ru-RU" sz="1600" dirty="0" err="1"/>
              <a:t>фосфогипса</a:t>
            </a:r>
            <a:r>
              <a:rPr lang="ru-RU" sz="1600" dirty="0"/>
              <a:t> на 10 т конского навоза.</a:t>
            </a:r>
          </a:p>
          <a:p>
            <a:pPr marL="230400" indent="-2304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Внесение в навозные стоки ФГ позволяет осадить яйца гельминтов, обеспечивая безопасное внесение </a:t>
            </a:r>
            <a:r>
              <a:rPr lang="ru-RU" sz="1600" dirty="0" err="1"/>
              <a:t>надосадочной</a:t>
            </a:r>
            <a:r>
              <a:rPr lang="ru-RU" sz="1600" dirty="0"/>
              <a:t> жидкости на поля. Наличие фосфорных соединений в ФГ, его коагулирующие свойства обусловили мацерацию верхних тканей яиц различных паразитов и их гибель за весьма короткий срок. </a:t>
            </a:r>
          </a:p>
          <a:p>
            <a:pPr marL="230400" indent="-2304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При сочетании навоза и ФГ кальций более активно внедряется в ППК (на 31-33%), при этом вытесняются натрий, магний, отмечается накопление гуминовых кислот и сокращение количества фульвокислот в составе гумуса.</a:t>
            </a:r>
          </a:p>
          <a:p>
            <a:pPr marL="230400" indent="-2304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830508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фосфогипса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9440"/>
            <a:ext cx="8031832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+mn-lt"/>
              </a:rPr>
              <a:t>Исследования по восстановлению экологических функций почв, загрязненных нефтепродуктами, проведенные на Орском НПЗ, показали, что процесс биодеградации углеводородов ускоряется и содержание нефтепродуктов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за 3 месяца снижается в 3 раза при использовании ФГ вместо простого суперфосфата в качестве добавки к активному илу. Предварительное смешение активного ила с ФГ перед внесением повышает усвояемость бактериями соединений фосфора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и соответственно их активность;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+mn-lt"/>
              </a:rPr>
              <a:t>В результате мелиорации почв ФГ решаются такие экологические проблемы, как: </a:t>
            </a:r>
          </a:p>
          <a:p>
            <a:pPr marL="44767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 уменьшение темпа и объемов деградации,</a:t>
            </a:r>
          </a:p>
          <a:p>
            <a:pPr marL="44767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освоение бросовых земель.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+mn-lt"/>
              </a:rPr>
              <a:t>окупаемость затрат составляет 2-2,7 года при длительности мелиоративного периода 10-12 лет. </a:t>
            </a:r>
          </a:p>
          <a:p>
            <a:pPr>
              <a:lnSpc>
                <a:spcPct val="100000"/>
              </a:lnSpc>
            </a:pPr>
            <a:r>
              <a:rPr lang="ru-RU" sz="1600" dirty="0" err="1">
                <a:latin typeface="+mn-lt"/>
              </a:rPr>
              <a:t>Фосфогипс</a:t>
            </a:r>
            <a:r>
              <a:rPr lang="ru-RU" sz="1600" dirty="0">
                <a:latin typeface="+mn-lt"/>
              </a:rPr>
              <a:t> вносится в почву (раз в несколько лет) дозами (3-20 т/га). Гипсование дает прибавку урожая на уровне 15-60% в зависимости от возделываемой культуры.</a:t>
            </a:r>
            <a:br>
              <a:rPr lang="ru-RU" sz="1600" dirty="0">
                <a:latin typeface="+mn-lt"/>
              </a:rPr>
            </a:br>
            <a:endParaRPr lang="ru-RU" sz="1600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>
                <a:latin typeface="+mn-lt"/>
              </a:rPr>
              <a:t>Машина для внесения твердых органических удобрений ПРТ-7А, МТТ-9, МТУ-15 (справа)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86</a:t>
            </a:fld>
            <a:endParaRPr lang="ru-RU" dirty="0"/>
          </a:p>
        </p:txBody>
      </p:sp>
      <p:pic>
        <p:nvPicPr>
          <p:cNvPr id="5" name="Picture 2" descr="http://portal-health.ru/uploads/posts/2011-08/1312583389_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709" y="1449440"/>
            <a:ext cx="20732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://t3.gstatic.com/images?q=tbn:ANd9GcSTwD_QbCTXVn8JhrjvaH-mOVbnh6h7v5FA4tiXjyAL-q4NZWBxt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032" y="3864080"/>
            <a:ext cx="248376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2930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Составление программы внесения удобрений под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8664"/>
            <a:ext cx="10515600" cy="4351338"/>
          </a:xfrm>
        </p:spPr>
        <p:txBody>
          <a:bodyPr>
            <a:noAutofit/>
          </a:bodyPr>
          <a:lstStyle/>
          <a:p>
            <a:r>
              <a:rPr lang="ru-RU" sz="1600" dirty="0">
                <a:latin typeface="+mn-lt"/>
              </a:rPr>
              <a:t>Продуктивность почвы </a:t>
            </a:r>
          </a:p>
          <a:p>
            <a:r>
              <a:rPr lang="ru-RU" sz="1600" dirty="0">
                <a:latin typeface="+mn-lt"/>
              </a:rPr>
              <a:t>Культура и система возделывания 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Методы обработки 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Потребности в питательных веществах и внесение удобрений под определенные культуры 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Севооборот </a:t>
            </a:r>
          </a:p>
          <a:p>
            <a:r>
              <a:rPr lang="ru-RU" sz="1600" dirty="0">
                <a:latin typeface="+mn-lt"/>
              </a:rPr>
              <a:t>Засоленность или высокая кислотность почв </a:t>
            </a:r>
          </a:p>
          <a:p>
            <a:r>
              <a:rPr lang="ru-RU" sz="1600" dirty="0">
                <a:latin typeface="+mn-lt"/>
              </a:rPr>
              <a:t>Доступность остаточных питательных элементов </a:t>
            </a:r>
          </a:p>
          <a:p>
            <a:r>
              <a:rPr lang="ru-RU" sz="1600" dirty="0">
                <a:latin typeface="+mn-lt"/>
              </a:rPr>
              <a:t>Доступность питательных веществ, получаемых на ферме (навоз, </a:t>
            </a:r>
            <a:r>
              <a:rPr lang="ru-RU" sz="1600" dirty="0" err="1">
                <a:latin typeface="+mn-lt"/>
              </a:rPr>
              <a:t>сидераты</a:t>
            </a:r>
            <a:r>
              <a:rPr lang="ru-RU" sz="1600" dirty="0">
                <a:latin typeface="+mn-lt"/>
              </a:rPr>
              <a:t>)</a:t>
            </a:r>
          </a:p>
          <a:p>
            <a:r>
              <a:rPr lang="ru-RU" sz="1600" dirty="0">
                <a:latin typeface="+mn-lt"/>
              </a:rPr>
              <a:t>Удобрения промышленного производства 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Источники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Количества 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Внесение </a:t>
            </a:r>
          </a:p>
          <a:p>
            <a:pPr marL="538163">
              <a:buFont typeface="Wingdings" panose="05000000000000000000" pitchFamily="2" charset="2"/>
              <a:buChar char="Ø"/>
            </a:pPr>
            <a:r>
              <a:rPr lang="ru-RU" sz="1600" dirty="0">
                <a:latin typeface="+mn-lt"/>
              </a:rPr>
              <a:t>Сроки внесения </a:t>
            </a:r>
          </a:p>
          <a:p>
            <a:endParaRPr lang="ru-RU" sz="16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2437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2B4A2F-FF6F-4188-ADD6-2BF63F09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99" y="1592801"/>
            <a:ext cx="7578083" cy="436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8564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6742</Words>
  <Application>Microsoft Office PowerPoint</Application>
  <PresentationFormat>Широкоэкранный</PresentationFormat>
  <Paragraphs>1900</Paragraphs>
  <Slides>88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88</vt:i4>
      </vt:variant>
    </vt:vector>
  </HeadingPairs>
  <TitlesOfParts>
    <vt:vector size="103" baseType="lpstr">
      <vt:lpstr>Arial</vt:lpstr>
      <vt:lpstr>Calibri</vt:lpstr>
      <vt:lpstr>Calibri Light</vt:lpstr>
      <vt:lpstr>HeliosCondC</vt:lpstr>
      <vt:lpstr>Lucida Sans Unicode</vt:lpstr>
      <vt:lpstr>Source Sans Pro Semibold</vt:lpstr>
      <vt:lpstr>Symbol</vt:lpstr>
      <vt:lpstr>Times New Roman</vt:lpstr>
      <vt:lpstr>Wingdings</vt:lpstr>
      <vt:lpstr>Тема Office</vt:lpstr>
      <vt:lpstr>Document</vt:lpstr>
      <vt:lpstr>Диаграмма</vt:lpstr>
      <vt:lpstr>Лист Microsoft Excel 97-2003</vt:lpstr>
      <vt:lpstr>Уравнение</vt:lpstr>
      <vt:lpstr>Формула</vt:lpstr>
      <vt:lpstr>Лекция 4. Оптимизация уровня кислотности почв при применении химических мелиорантов</vt:lpstr>
      <vt:lpstr> </vt:lpstr>
      <vt:lpstr>Эффективность фосфогипса под картофель  на дерново-подзолистой почве</vt:lpstr>
      <vt:lpstr>Влияние фосфогипса на урожайность ярового ячменя  на дерново-подзолистой почве </vt:lpstr>
      <vt:lpstr>Влияние фосфогипса на содержание подвижной серы в дерново-подзолистой почве</vt:lpstr>
      <vt:lpstr>Рекомендуемый календарь проведения известкования</vt:lpstr>
      <vt:lpstr> </vt:lpstr>
      <vt:lpstr> </vt:lpstr>
      <vt:lpstr> </vt:lpstr>
      <vt:lpstr>Соединения кальция</vt:lpstr>
      <vt:lpstr> </vt:lpstr>
      <vt:lpstr>Вынос кальция и магния с урожаем сельскохозяйственных культур  (кг на 10 ц продукции) в пересчете на CaCO3</vt:lpstr>
      <vt:lpstr>Потери кальция из почв различного механического состава, произвесткованных возрастающими дозами извести</vt:lpstr>
      <vt:lpstr> </vt:lpstr>
      <vt:lpstr>Группировка почв по содержанию обменных кальция и магния</vt:lpstr>
      <vt:lpstr>Баланс кальция и способы его регулирования</vt:lpstr>
      <vt:lpstr> </vt:lpstr>
      <vt:lpstr>Кислотность почвы – засоленность почвы </vt:lpstr>
      <vt:lpstr>Уменьшение гумуса приводит к физической деградации почв, увеличению плотности и разрушению структуры </vt:lpstr>
      <vt:lpstr> </vt:lpstr>
      <vt:lpstr>Профиль солонцов чернозёмных</vt:lpstr>
      <vt:lpstr>Доля засоленных почв в Федеральных округах  (% от общей обследованной площади пашни)</vt:lpstr>
      <vt:lpstr> </vt:lpstr>
      <vt:lpstr>Образование бикарбоната и карбоната натрия в почвенном растворе </vt:lpstr>
      <vt:lpstr>Гипсование солонцеватых и солонцовых почв</vt:lpstr>
      <vt:lpstr>Классификация солонцов по глубине залегания  солонцового горизонта</vt:lpstr>
      <vt:lpstr>Группировка почв по степени солонцеватости  и нуждаемости в гипсовании</vt:lpstr>
      <vt:lpstr> Нуждаемость в гипсовании, дозы, сроки и способы внесения гипса</vt:lpstr>
      <vt:lpstr>Приемы улучшения свойств слабосолонцеватых почв</vt:lpstr>
      <vt:lpstr>Варианты самогипсования (самомелиорации)</vt:lpstr>
      <vt:lpstr>Состав фосфогипса (% возд-сух. массы)</vt:lpstr>
      <vt:lpstr>Содержание тяжелых металлов и фтора в пробах фосфогипса</vt:lpstr>
      <vt:lpstr>Содержание тяжелых металлов и токсичных элементов (мг/кг)  в природных фосфоритах и апатитах</vt:lpstr>
      <vt:lpstr> </vt:lpstr>
      <vt:lpstr>Влияние фосфогипса на оструктуренность лугово-черноземной почвы</vt:lpstr>
      <vt:lpstr>Фосфогипс</vt:lpstr>
      <vt:lpstr>Фосфогипс</vt:lpstr>
      <vt:lpstr> Влияние различных доз фосфогипса на реакцию среды и содержание поглощенных оснований в чернозёмной почве</vt:lpstr>
      <vt:lpstr>Урожайность риса в условиях применения фосфогипса  и минеральных удобрений</vt:lpstr>
      <vt:lpstr>Урожайность риса при внесении фосфогипса</vt:lpstr>
      <vt:lpstr>Экономическая эффективность применения фосфогипса  на посевах риса</vt:lpstr>
      <vt:lpstr>Влияние фосфогипса на формирование продуктивности  озимой пшеницы</vt:lpstr>
      <vt:lpstr> </vt:lpstr>
      <vt:lpstr>Урожайность риса при внесении фосфогипса</vt:lpstr>
      <vt:lpstr>Влияние фосфогипса на формирование продуктивности риса</vt:lpstr>
      <vt:lpstr> </vt:lpstr>
      <vt:lpstr>Исследования Радевича Е.В. на Пролетарской оросительной системе Ростовской области </vt:lpstr>
      <vt:lpstr>Влияние фосфогипса на продуктивность риса  на выщелоченном черноземе</vt:lpstr>
      <vt:lpstr>Динамика содержания подвижного фосфора в почве на посеве озимой пшеницы, мг/кг</vt:lpstr>
      <vt:lpstr>Влияние фосфогипса на урожайность моркови</vt:lpstr>
      <vt:lpstr>Влияние фосфогипса на урожайность сахарной свеклы</vt:lpstr>
      <vt:lpstr>Влияние фосфогипса на качество урожая картофеля </vt:lpstr>
      <vt:lpstr> </vt:lpstr>
      <vt:lpstr>Содержание гумуса в исследуемых почвах </vt:lpstr>
      <vt:lpstr>Результаты многолетних исследований Донского ГАУ  (Е. Стацко, В. Серенко, А. Зинченко) </vt:lpstr>
      <vt:lpstr> </vt:lpstr>
      <vt:lpstr>Влияние различных доз мелиорантов на урожайность винограда, ц/га</vt:lpstr>
      <vt:lpstr> </vt:lpstr>
      <vt:lpstr> </vt:lpstr>
      <vt:lpstr>Эффективность фосфогипса под картофель  на дерново-подзолистой почве</vt:lpstr>
      <vt:lpstr> </vt:lpstr>
      <vt:lpstr>Группировка почв по содержанию сульфатной серы (в 1н КCl вытяжке)</vt:lpstr>
      <vt:lpstr>Группировка почв по содержанию подвижной серы за рубежом </vt:lpstr>
      <vt:lpstr> </vt:lpstr>
      <vt:lpstr> </vt:lpstr>
      <vt:lpstr>Физиологические функции серы</vt:lpstr>
      <vt:lpstr>Ежегодная потребность земледелия России в магниевых  и серосодержащих удобрениях (тыс. т)</vt:lpstr>
      <vt:lpstr>Восстановленные формы серы в растениях</vt:lpstr>
      <vt:lpstr>Важность серного питания</vt:lpstr>
      <vt:lpstr>Признаки дефицита серы на растении перца</vt:lpstr>
      <vt:lpstr> </vt:lpstr>
      <vt:lpstr> </vt:lpstr>
      <vt:lpstr>Схематичное представление процесса ассимиляции  и восстановления сульфатов в растениях </vt:lpstr>
      <vt:lpstr>Влияние фосфогипса на содержание подвижной серы  в дерново-подзолистой почве</vt:lpstr>
      <vt:lpstr> </vt:lpstr>
      <vt:lpstr> </vt:lpstr>
      <vt:lpstr> </vt:lpstr>
      <vt:lpstr> </vt:lpstr>
      <vt:lpstr>Дозы применения серосодержащих удобрений под различные  сельскохозяйственные культуры</vt:lpstr>
      <vt:lpstr>Группы культур по уровню выноса серы урожаями</vt:lpstr>
      <vt:lpstr>Ориентировочные дозы фосфогипса, т/га</vt:lpstr>
      <vt:lpstr>Расчёт доз гипса для насыщенных кальцием солонцов</vt:lpstr>
      <vt:lpstr>Расчёт доз гипса для ненасыщенных кальцием  многонатриевых солонцов</vt:lpstr>
      <vt:lpstr>Влияние хлористого кальция на рост корней пшеницы  при разной кислотности раствора</vt:lpstr>
      <vt:lpstr>Применение фосфогипса</vt:lpstr>
      <vt:lpstr>Применение фосфогипса</vt:lpstr>
      <vt:lpstr>Составление программы внесения удобрений под культуры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Хлевной Александр Сергеевич</cp:lastModifiedBy>
  <cp:revision>126</cp:revision>
  <dcterms:created xsi:type="dcterms:W3CDTF">2023-03-13T11:53:49Z</dcterms:created>
  <dcterms:modified xsi:type="dcterms:W3CDTF">2024-02-20T13:45:41Z</dcterms:modified>
</cp:coreProperties>
</file>