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6" r:id="rId2"/>
  </p:sldMasterIdLst>
  <p:notesMasterIdLst>
    <p:notesMasterId r:id="rId22"/>
  </p:notesMasterIdLst>
  <p:sldIdLst>
    <p:sldId id="297" r:id="rId3"/>
    <p:sldId id="347" r:id="rId4"/>
    <p:sldId id="360" r:id="rId5"/>
    <p:sldId id="356" r:id="rId6"/>
    <p:sldId id="357" r:id="rId7"/>
    <p:sldId id="355" r:id="rId8"/>
    <p:sldId id="273" r:id="rId9"/>
    <p:sldId id="358" r:id="rId10"/>
    <p:sldId id="359" r:id="rId11"/>
    <p:sldId id="361" r:id="rId12"/>
    <p:sldId id="363" r:id="rId13"/>
    <p:sldId id="362" r:id="rId14"/>
    <p:sldId id="364" r:id="rId15"/>
    <p:sldId id="365" r:id="rId16"/>
    <p:sldId id="366" r:id="rId17"/>
    <p:sldId id="367" r:id="rId18"/>
    <p:sldId id="368" r:id="rId19"/>
    <p:sldId id="369" r:id="rId20"/>
    <p:sldId id="370" r:id="rId21"/>
  </p:sldIdLst>
  <p:sldSz cx="12192000" cy="6858000"/>
  <p:notesSz cx="6858000" cy="9144000"/>
  <p:embeddedFontLst>
    <p:embeddedFont>
      <p:font typeface="等线" panose="02010600030101010101" pitchFamily="2" charset="-122"/>
      <p:regular r:id="rId23"/>
      <p:bold r:id="rId24"/>
    </p:embeddedFont>
    <p:embeddedFont>
      <p:font typeface="等线 Light" panose="02010600030101010101" pitchFamily="2" charset="-122"/>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Microsoft YaHei" panose="020B0503020204020204" pitchFamily="34" charset="-122"/>
      <p:regular r:id="rId32"/>
      <p:bold r:id="rId33"/>
    </p:embeddedFont>
    <p:embeddedFont>
      <p:font typeface="Microsoft YaHei" panose="020B0503020204020204" pitchFamily="34" charset="-122"/>
      <p:regular r:id="rId32"/>
      <p:bold r:id="rId33"/>
    </p:embeddedFont>
    <p:embeddedFont>
      <p:font typeface="Segoe UI" panose="020B0502040204020203" pitchFamily="34" charset="0"/>
      <p:regular r:id="rId34"/>
      <p:bold r:id="rId35"/>
      <p:italic r:id="rId36"/>
      <p:boldItalic r:id="rId37"/>
    </p:embeddedFont>
  </p:embeddedFontLst>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4BA18"/>
    <a:srgbClr val="C1905F"/>
    <a:srgbClr val="CBA278"/>
    <a:srgbClr val="E8D2BC"/>
    <a:srgbClr val="F4BB19"/>
    <a:srgbClr val="5E8060"/>
    <a:srgbClr val="ED6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6366" autoAdjust="0"/>
  </p:normalViewPr>
  <p:slideViewPr>
    <p:cSldViewPr snapToGrid="0">
      <p:cViewPr>
        <p:scale>
          <a:sx n="60" d="100"/>
          <a:sy n="60" d="100"/>
        </p:scale>
        <p:origin x="1116" y="264"/>
      </p:cViewPr>
      <p:guideLst>
        <p:guide orient="horz" pos="2160"/>
        <p:guide pos="3840"/>
        <p:guide orient="horz" pos="2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B108D-581A-4FA0-BB9E-DE0E544345D8}" type="datetimeFigureOut">
              <a:rPr lang="zh-CN" altLang="en-US" smtClean="0"/>
              <a:t>2023/6/8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2E457-8557-45E5-AA5D-AB744FF2000F}" type="slidenum">
              <a:rPr lang="zh-CN" altLang="en-US" smtClean="0"/>
              <a:t>‹#›</a:t>
            </a:fld>
            <a:endParaRPr lang="zh-CN" altLang="en-US"/>
          </a:p>
        </p:txBody>
      </p:sp>
    </p:spTree>
    <p:extLst>
      <p:ext uri="{BB962C8B-B14F-4D97-AF65-F5344CB8AC3E}">
        <p14:creationId xmlns:p14="http://schemas.microsoft.com/office/powerpoint/2010/main" val="2000450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A002E457-8557-45E5-AA5D-AB744FF2000F}" type="slidenum">
              <a:rPr lang="zh-CN" altLang="en-US" smtClean="0"/>
              <a:t>1</a:t>
            </a:fld>
            <a:endParaRPr lang="zh-CN" altLang="en-US"/>
          </a:p>
        </p:txBody>
      </p:sp>
    </p:spTree>
    <p:extLst>
      <p:ext uri="{BB962C8B-B14F-4D97-AF65-F5344CB8AC3E}">
        <p14:creationId xmlns:p14="http://schemas.microsoft.com/office/powerpoint/2010/main" val="2381170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A002E457-8557-45E5-AA5D-AB744FF2000F}" type="slidenum">
              <a:rPr lang="zh-CN" altLang="en-US" smtClean="0"/>
              <a:t>19</a:t>
            </a:fld>
            <a:endParaRPr lang="zh-CN" altLang="en-US"/>
          </a:p>
        </p:txBody>
      </p:sp>
    </p:spTree>
    <p:extLst>
      <p:ext uri="{BB962C8B-B14F-4D97-AF65-F5344CB8AC3E}">
        <p14:creationId xmlns:p14="http://schemas.microsoft.com/office/powerpoint/2010/main" val="1256847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74AC173A-3DA8-4893-B28A-1E15F55C330A}" type="slidenum">
              <a:rPr lang="zh-CN" altLang="en-US" smtClean="0"/>
              <a:t>2</a:t>
            </a:fld>
            <a:endParaRPr lang="zh-CN" altLang="en-US"/>
          </a:p>
        </p:txBody>
      </p:sp>
    </p:spTree>
    <p:extLst>
      <p:ext uri="{BB962C8B-B14F-4D97-AF65-F5344CB8AC3E}">
        <p14:creationId xmlns:p14="http://schemas.microsoft.com/office/powerpoint/2010/main" val="265838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A002E457-8557-45E5-AA5D-AB744FF2000F}" type="slidenum">
              <a:rPr lang="zh-CN" altLang="en-US" smtClean="0"/>
              <a:t>3</a:t>
            </a:fld>
            <a:endParaRPr lang="zh-CN" altLang="en-US"/>
          </a:p>
        </p:txBody>
      </p:sp>
    </p:spTree>
    <p:extLst>
      <p:ext uri="{BB962C8B-B14F-4D97-AF65-F5344CB8AC3E}">
        <p14:creationId xmlns:p14="http://schemas.microsoft.com/office/powerpoint/2010/main" val="3962741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74AC173A-3DA8-4893-B28A-1E15F55C330A}" type="slidenum">
              <a:rPr lang="zh-CN" altLang="en-US" smtClean="0"/>
              <a:t>4</a:t>
            </a:fld>
            <a:endParaRPr lang="zh-CN" altLang="en-US"/>
          </a:p>
        </p:txBody>
      </p:sp>
    </p:spTree>
    <p:extLst>
      <p:ext uri="{BB962C8B-B14F-4D97-AF65-F5344CB8AC3E}">
        <p14:creationId xmlns:p14="http://schemas.microsoft.com/office/powerpoint/2010/main" val="1348564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74AC173A-3DA8-4893-B28A-1E15F55C330A}" type="slidenum">
              <a:rPr lang="zh-CN" altLang="en-US" smtClean="0"/>
              <a:t>5</a:t>
            </a:fld>
            <a:endParaRPr lang="zh-CN" altLang="en-US"/>
          </a:p>
        </p:txBody>
      </p:sp>
    </p:spTree>
    <p:extLst>
      <p:ext uri="{BB962C8B-B14F-4D97-AF65-F5344CB8AC3E}">
        <p14:creationId xmlns:p14="http://schemas.microsoft.com/office/powerpoint/2010/main" val="3491327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74AC173A-3DA8-4893-B28A-1E15F55C330A}" type="slidenum">
              <a:rPr lang="zh-CN" altLang="en-US" smtClean="0"/>
              <a:t>7</a:t>
            </a:fld>
            <a:endParaRPr lang="zh-CN" altLang="en-US"/>
          </a:p>
        </p:txBody>
      </p:sp>
    </p:spTree>
    <p:extLst>
      <p:ext uri="{BB962C8B-B14F-4D97-AF65-F5344CB8AC3E}">
        <p14:creationId xmlns:p14="http://schemas.microsoft.com/office/powerpoint/2010/main" val="2658385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74AC173A-3DA8-4893-B28A-1E15F55C330A}" type="slidenum">
              <a:rPr lang="zh-CN" altLang="en-US" smtClean="0"/>
              <a:t>8</a:t>
            </a:fld>
            <a:endParaRPr lang="zh-CN" altLang="en-US"/>
          </a:p>
        </p:txBody>
      </p:sp>
    </p:spTree>
    <p:extLst>
      <p:ext uri="{BB962C8B-B14F-4D97-AF65-F5344CB8AC3E}">
        <p14:creationId xmlns:p14="http://schemas.microsoft.com/office/powerpoint/2010/main" val="1856325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74AC173A-3DA8-4893-B28A-1E15F55C330A}" type="slidenum">
              <a:rPr lang="zh-CN" altLang="en-US" smtClean="0"/>
              <a:t>9</a:t>
            </a:fld>
            <a:endParaRPr lang="zh-CN" altLang="en-US"/>
          </a:p>
        </p:txBody>
      </p:sp>
    </p:spTree>
    <p:extLst>
      <p:ext uri="{BB962C8B-B14F-4D97-AF65-F5344CB8AC3E}">
        <p14:creationId xmlns:p14="http://schemas.microsoft.com/office/powerpoint/2010/main" val="4164541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A002E457-8557-45E5-AA5D-AB744FF2000F}" type="slidenum">
              <a:rPr lang="zh-CN" altLang="en-US" smtClean="0"/>
              <a:t>10</a:t>
            </a:fld>
            <a:endParaRPr lang="zh-CN" altLang="en-US"/>
          </a:p>
        </p:txBody>
      </p:sp>
    </p:spTree>
    <p:extLst>
      <p:ext uri="{BB962C8B-B14F-4D97-AF65-F5344CB8AC3E}">
        <p14:creationId xmlns:p14="http://schemas.microsoft.com/office/powerpoint/2010/main" val="2562888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9" name="Прямоугольник 8"/>
          <p:cNvSpPr/>
          <p:nvPr userDrawn="1"/>
        </p:nvSpPr>
        <p:spPr>
          <a:xfrm>
            <a:off x="0" y="-15780"/>
            <a:ext cx="12191996" cy="9171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userDrawn="1"/>
        </p:nvSpPr>
        <p:spPr>
          <a:xfrm>
            <a:off x="176466" y="131942"/>
            <a:ext cx="10071120" cy="769441"/>
          </a:xfrm>
          <a:prstGeom prst="rect">
            <a:avLst/>
          </a:prstGeom>
          <a:noFill/>
        </p:spPr>
        <p:txBody>
          <a:bodyPr wrap="square" rtlCol="0">
            <a:spAutoFit/>
          </a:bodyPr>
          <a:lstStyle/>
          <a:p>
            <a:pPr algn="l"/>
            <a:r>
              <a:rPr lang="ru-RU" sz="1800" b="1" cap="all" dirty="0">
                <a:solidFill>
                  <a:schemeClr val="bg1"/>
                </a:solidFill>
                <a:latin typeface="Microsoft YaHei" panose="020B0503020204020204" pitchFamily="34" charset="-122"/>
                <a:ea typeface="Microsoft YaHei" panose="020B0503020204020204" pitchFamily="34" charset="-122"/>
                <a:cs typeface="Times New Roman" pitchFamily="18" charset="0"/>
              </a:rPr>
              <a:t>	ФГБОУ ВО </a:t>
            </a:r>
            <a:r>
              <a:rPr lang="ru-RU" sz="1800" b="1" cap="all" dirty="0" err="1">
                <a:solidFill>
                  <a:schemeClr val="bg1"/>
                </a:solidFill>
                <a:latin typeface="Microsoft YaHei" panose="020B0503020204020204" pitchFamily="34" charset="-122"/>
                <a:ea typeface="Microsoft YaHei" panose="020B0503020204020204" pitchFamily="34" charset="-122"/>
                <a:cs typeface="Times New Roman" pitchFamily="18" charset="0"/>
              </a:rPr>
              <a:t>ргау</a:t>
            </a:r>
            <a:r>
              <a:rPr lang="ru-RU" sz="1800" b="1" cap="all" dirty="0">
                <a:solidFill>
                  <a:schemeClr val="bg1"/>
                </a:solidFill>
                <a:latin typeface="Microsoft YaHei" panose="020B0503020204020204" pitchFamily="34" charset="-122"/>
                <a:ea typeface="Microsoft YaHei" panose="020B0503020204020204" pitchFamily="34" charset="-122"/>
                <a:cs typeface="Times New Roman" pitchFamily="18" charset="0"/>
              </a:rPr>
              <a:t> - МСХА </a:t>
            </a:r>
            <a:r>
              <a:rPr lang="ru-RU" sz="1800" b="1" dirty="0">
                <a:solidFill>
                  <a:schemeClr val="bg1"/>
                </a:solidFill>
                <a:latin typeface="Microsoft YaHei" panose="020B0503020204020204" pitchFamily="34" charset="-122"/>
                <a:ea typeface="Microsoft YaHei" panose="020B0503020204020204" pitchFamily="34" charset="-122"/>
                <a:cs typeface="Times New Roman" pitchFamily="18" charset="0"/>
              </a:rPr>
              <a:t>имени К.А. Тимирязева</a:t>
            </a:r>
          </a:p>
          <a:p>
            <a:pPr algn="ctr"/>
            <a:endParaRPr lang="ru-RU" sz="800" b="1" dirty="0">
              <a:solidFill>
                <a:schemeClr val="bg1"/>
              </a:solidFill>
              <a:latin typeface="Microsoft YaHei" panose="020B0503020204020204" pitchFamily="34" charset="-122"/>
              <a:ea typeface="Microsoft YaHei" panose="020B0503020204020204" pitchFamily="34" charset="-122"/>
              <a:cs typeface="Times New Roman" pitchFamily="18" charset="0"/>
            </a:endParaRPr>
          </a:p>
          <a:p>
            <a:pPr algn="l"/>
            <a:r>
              <a:rPr lang="ru-RU" sz="1800" b="1" dirty="0">
                <a:solidFill>
                  <a:schemeClr val="bg1"/>
                </a:solidFill>
                <a:latin typeface="Microsoft YaHei" panose="020B0503020204020204" pitchFamily="34" charset="-122"/>
                <a:ea typeface="Microsoft YaHei" panose="020B0503020204020204" pitchFamily="34" charset="-122"/>
                <a:cs typeface="Times New Roman" pitchFamily="18" charset="0"/>
              </a:rPr>
              <a:t>Курсы повышения квалификации по программе «Агробизнес»</a:t>
            </a:r>
            <a:endParaRPr lang="ru-RU" sz="1800" dirty="0">
              <a:solidFill>
                <a:schemeClr val="bg1"/>
              </a:solidFill>
              <a:latin typeface="Microsoft YaHei" panose="020B0503020204020204" pitchFamily="34" charset="-122"/>
              <a:ea typeface="Microsoft YaHei" panose="020B0503020204020204" pitchFamily="34" charset="-122"/>
              <a:cs typeface="Times New Roman" pitchFamily="18" charset="0"/>
            </a:endParaRPr>
          </a:p>
        </p:txBody>
      </p:sp>
      <p:pic>
        <p:nvPicPr>
          <p:cNvPr id="12" name="Рисунок 11"/>
          <p:cNvPicPr>
            <a:picLocks noChangeAspect="1"/>
          </p:cNvPicPr>
          <p:nvPr userDrawn="1"/>
        </p:nvPicPr>
        <p:blipFill>
          <a:blip r:embed="rId2"/>
          <a:stretch>
            <a:fillRect/>
          </a:stretch>
        </p:blipFill>
        <p:spPr>
          <a:xfrm>
            <a:off x="205778" y="78623"/>
            <a:ext cx="562782" cy="476380"/>
          </a:xfrm>
          <a:prstGeom prst="rect">
            <a:avLst/>
          </a:prstGeom>
        </p:spPr>
      </p:pic>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0_两栏内容">
    <p:bg>
      <p:bgPr>
        <a:solidFill>
          <a:schemeClr val="bg1"/>
        </a:solidFill>
        <a:effectLst/>
      </p:bgPr>
    </p:bg>
    <p:spTree>
      <p:nvGrpSpPr>
        <p:cNvPr id="1" name=""/>
        <p:cNvGrpSpPr/>
        <p:nvPr/>
      </p:nvGrpSpPr>
      <p:grpSpPr>
        <a:xfrm>
          <a:off x="0" y="0"/>
          <a:ext cx="0" cy="0"/>
          <a:chOff x="0" y="0"/>
          <a:chExt cx="0" cy="0"/>
        </a:xfrm>
      </p:grpSpPr>
      <p:grpSp>
        <p:nvGrpSpPr>
          <p:cNvPr id="20" name="组合 19"/>
          <p:cNvGrpSpPr/>
          <p:nvPr userDrawn="1"/>
        </p:nvGrpSpPr>
        <p:grpSpPr>
          <a:xfrm>
            <a:off x="11209233" y="6236662"/>
            <a:ext cx="984352" cy="431939"/>
            <a:chOff x="10634092" y="6090541"/>
            <a:chExt cx="1128537" cy="432039"/>
          </a:xfrm>
        </p:grpSpPr>
        <p:sp>
          <p:nvSpPr>
            <p:cNvPr id="21" name="Rectangle 3"/>
            <p:cNvSpPr/>
            <p:nvPr userDrawn="1"/>
          </p:nvSpPr>
          <p:spPr bwMode="auto">
            <a:xfrm>
              <a:off x="10634092" y="6090541"/>
              <a:ext cx="792088" cy="432039"/>
            </a:xfrm>
            <a:prstGeom prst="roundRect">
              <a:avLst/>
            </a:prstGeom>
            <a:solidFill>
              <a:schemeClr val="bg1">
                <a:lumMod val="95000"/>
              </a:schemeClr>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prstTxWarp prst="textNoShape">
                <a:avLst/>
              </a:prstTxWarp>
              <a:noAutofit/>
            </a:bodyPr>
            <a:lstStyle/>
            <a:p>
              <a:pPr marL="0" marR="0" lvl="0" indent="0" defTabSz="913027" eaLnBrk="1" fontAlgn="auto" latinLnBrk="0" hangingPunct="1">
                <a:lnSpc>
                  <a:spcPct val="100000"/>
                </a:lnSpc>
                <a:spcBef>
                  <a:spcPct val="0"/>
                </a:spcBef>
                <a:spcAft>
                  <a:spcPct val="0"/>
                </a:spcAft>
                <a:buClrTx/>
                <a:buSzTx/>
                <a:buFontTx/>
                <a:buNone/>
                <a:defRPr/>
              </a:pPr>
              <a:endParaRPr kumimoji="0" lang="en-US" sz="1500" b="0" i="0" u="none" strike="noStrike" kern="0" cap="none" spc="-4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 name="Rectangle 3"/>
            <p:cNvSpPr/>
            <p:nvPr userDrawn="1"/>
          </p:nvSpPr>
          <p:spPr bwMode="auto">
            <a:xfrm>
              <a:off x="10634093" y="6456944"/>
              <a:ext cx="1128536" cy="65636"/>
            </a:xfrm>
            <a:prstGeom prst="roundRect">
              <a:avLst>
                <a:gd name="adj" fmla="val 0"/>
              </a:avLst>
            </a:prstGeom>
            <a:solidFill>
              <a:schemeClr val="bg1">
                <a:lumMod val="95000"/>
              </a:schemeClr>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prstTxWarp prst="textNoShape">
                <a:avLst/>
              </a:prstTxWarp>
              <a:noAutofit/>
            </a:bodyPr>
            <a:lstStyle/>
            <a:p>
              <a:pPr marL="0" marR="0" lvl="0" indent="0" defTabSz="913027" eaLnBrk="1" fontAlgn="auto" latinLnBrk="0" hangingPunct="1">
                <a:lnSpc>
                  <a:spcPct val="100000"/>
                </a:lnSpc>
                <a:spcBef>
                  <a:spcPct val="0"/>
                </a:spcBef>
                <a:spcAft>
                  <a:spcPct val="0"/>
                </a:spcAft>
                <a:buClrTx/>
                <a:buSzTx/>
                <a:buFontTx/>
                <a:buNone/>
                <a:defRPr/>
              </a:pPr>
              <a:endParaRPr kumimoji="0" lang="en-US" sz="1500" b="0" i="0" u="none" strike="noStrike" kern="0" cap="none" spc="-4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23" name="TextBox 15"/>
          <p:cNvSpPr txBox="1"/>
          <p:nvPr userDrawn="1"/>
        </p:nvSpPr>
        <p:spPr>
          <a:xfrm>
            <a:off x="11209234" y="6270400"/>
            <a:ext cx="671434" cy="369246"/>
          </a:xfrm>
          <a:prstGeom prst="rect">
            <a:avLst/>
          </a:prstGeom>
          <a:noFill/>
        </p:spPr>
        <p:txBody>
          <a:bodyPr wrap="square" rtlCol="0">
            <a:spAutoFit/>
          </a:bodyPr>
          <a:lstStyle/>
          <a:p>
            <a:pPr algn="ctr"/>
            <a:fld id="{2EEF1883-7A0E-4F66-9932-E581691AD397}" type="slidenum">
              <a:rPr lang="zh-CN" altLang="en-US" sz="1800" smtClean="0">
                <a:solidFill>
                  <a:schemeClr val="tx1">
                    <a:lumMod val="85000"/>
                    <a:lumOff val="15000"/>
                  </a:schemeClr>
                </a:solidFill>
                <a:latin typeface="微软雅黑" panose="020B0503020204020204" pitchFamily="34" charset="-122"/>
                <a:ea typeface="微软雅黑" panose="020B0503020204020204" pitchFamily="34" charset="-122"/>
              </a:rPr>
              <a:pPr algn="ctr"/>
              <a:t>‹#›</a:t>
            </a:fld>
            <a:r>
              <a:rPr lang="zh-CN" altLang="en-US" sz="180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sz="1800" b="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flipH="1">
            <a:off x="10345002" y="0"/>
            <a:ext cx="1846994" cy="654048"/>
          </a:xfrm>
          <a:prstGeom prst="rect">
            <a:avLst/>
          </a:prstGeom>
        </p:spPr>
      </p:pic>
      <p:sp>
        <p:nvSpPr>
          <p:cNvPr id="8" name="矩形 41"/>
          <p:cNvSpPr/>
          <p:nvPr userDrawn="1"/>
        </p:nvSpPr>
        <p:spPr>
          <a:xfrm>
            <a:off x="0" y="-6352"/>
            <a:ext cx="11880668" cy="665092"/>
          </a:xfrm>
          <a:custGeom>
            <a:avLst/>
            <a:gdLst>
              <a:gd name="connsiteX0" fmla="*/ 0 w 10003831"/>
              <a:gd name="connsiteY0" fmla="*/ 6860 h 848249"/>
              <a:gd name="connsiteX1" fmla="*/ 10003831 w 10003831"/>
              <a:gd name="connsiteY1" fmla="*/ 0 h 848249"/>
              <a:gd name="connsiteX2" fmla="*/ 8775700 w 10003831"/>
              <a:gd name="connsiteY2" fmla="*/ 848249 h 848249"/>
              <a:gd name="connsiteX3" fmla="*/ 0 w 10003831"/>
              <a:gd name="connsiteY3" fmla="*/ 848249 h 848249"/>
              <a:gd name="connsiteX4" fmla="*/ 0 w 10003831"/>
              <a:gd name="connsiteY4" fmla="*/ 6860 h 848249"/>
              <a:gd name="connsiteX5" fmla="*/ 0 w 10807700"/>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3831" h="848248">
                <a:moveTo>
                  <a:pt x="0" y="6860"/>
                </a:moveTo>
                <a:lnTo>
                  <a:pt x="10003831" y="0"/>
                </a:lnTo>
                <a:cubicBezTo>
                  <a:pt x="9254531" y="123825"/>
                  <a:pt x="8983133" y="448199"/>
                  <a:pt x="8775700" y="848249"/>
                </a:cubicBezTo>
                <a:lnTo>
                  <a:pt x="0" y="848249"/>
                </a:lnTo>
                <a:lnTo>
                  <a:pt x="0" y="6860"/>
                </a:lnTo>
                <a:close/>
              </a:path>
            </a:pathLst>
          </a:custGeom>
          <a:solidFill>
            <a:srgbClr val="00AF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等腰三角形 26"/>
          <p:cNvSpPr/>
          <p:nvPr userDrawn="1"/>
        </p:nvSpPr>
        <p:spPr>
          <a:xfrm>
            <a:off x="10345002" y="-6352"/>
            <a:ext cx="1043724" cy="660400"/>
          </a:xfrm>
          <a:custGeom>
            <a:avLst/>
            <a:gdLst>
              <a:gd name="connsiteX0" fmla="*/ 0 w 2033240"/>
              <a:gd name="connsiteY0" fmla="*/ 1677904 h 1677904"/>
              <a:gd name="connsiteX1" fmla="*/ 2033240 w 2033240"/>
              <a:gd name="connsiteY1" fmla="*/ 0 h 1677904"/>
              <a:gd name="connsiteX2" fmla="*/ 268490 w 2033240"/>
              <a:gd name="connsiteY2" fmla="*/ 1671469 h 1677904"/>
              <a:gd name="connsiteX3" fmla="*/ 0 w 2033240"/>
              <a:gd name="connsiteY3" fmla="*/ 1677904 h 1677904"/>
            </a:gdLst>
            <a:ahLst/>
            <a:cxnLst>
              <a:cxn ang="0">
                <a:pos x="connsiteX0" y="connsiteY0"/>
              </a:cxn>
              <a:cxn ang="0">
                <a:pos x="connsiteX1" y="connsiteY1"/>
              </a:cxn>
              <a:cxn ang="0">
                <a:pos x="connsiteX2" y="connsiteY2"/>
              </a:cxn>
              <a:cxn ang="0">
                <a:pos x="connsiteX3" y="connsiteY3"/>
              </a:cxn>
            </a:cxnLst>
            <a:rect l="l" t="t" r="r" b="b"/>
            <a:pathLst>
              <a:path w="2033240" h="1677903">
                <a:moveTo>
                  <a:pt x="0" y="1677904"/>
                </a:moveTo>
                <a:cubicBezTo>
                  <a:pt x="476780" y="616425"/>
                  <a:pt x="1182360" y="204102"/>
                  <a:pt x="2033240" y="0"/>
                </a:cubicBezTo>
                <a:cubicBezTo>
                  <a:pt x="1155963" y="264049"/>
                  <a:pt x="425449" y="1083696"/>
                  <a:pt x="268490" y="1671469"/>
                </a:cubicBezTo>
                <a:lnTo>
                  <a:pt x="0" y="1677904"/>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4" name="Рисунок 13"/>
          <p:cNvPicPr>
            <a:picLocks noChangeAspect="1"/>
          </p:cNvPicPr>
          <p:nvPr userDrawn="1"/>
        </p:nvPicPr>
        <p:blipFill>
          <a:blip r:embed="rId3"/>
          <a:stretch>
            <a:fillRect/>
          </a:stretch>
        </p:blipFill>
        <p:spPr>
          <a:xfrm>
            <a:off x="205778" y="78623"/>
            <a:ext cx="562782" cy="476380"/>
          </a:xfrm>
          <a:prstGeom prst="rect">
            <a:avLst/>
          </a:prstGeom>
        </p:spPr>
      </p:pic>
      <p:sp>
        <p:nvSpPr>
          <p:cNvPr id="15" name="TextBox 14"/>
          <p:cNvSpPr txBox="1"/>
          <p:nvPr userDrawn="1"/>
        </p:nvSpPr>
        <p:spPr>
          <a:xfrm>
            <a:off x="176466" y="131942"/>
            <a:ext cx="7274488" cy="369332"/>
          </a:xfrm>
          <a:prstGeom prst="rect">
            <a:avLst/>
          </a:prstGeom>
          <a:noFill/>
        </p:spPr>
        <p:txBody>
          <a:bodyPr wrap="square" rtlCol="0">
            <a:spAutoFit/>
          </a:bodyPr>
          <a:lstStyle/>
          <a:p>
            <a:pPr algn="ctr"/>
            <a:r>
              <a:rPr lang="ru-RU" sz="1800" b="1" cap="all" dirty="0">
                <a:solidFill>
                  <a:schemeClr val="bg1"/>
                </a:solidFill>
                <a:latin typeface="Microsoft YaHei" panose="020B0503020204020204" pitchFamily="34" charset="-122"/>
                <a:ea typeface="Microsoft YaHei" panose="020B0503020204020204" pitchFamily="34" charset="-122"/>
              </a:rPr>
              <a:t> </a:t>
            </a:r>
            <a:r>
              <a:rPr lang="ru-RU" sz="1800" b="1" cap="all" dirty="0">
                <a:solidFill>
                  <a:schemeClr val="bg1"/>
                </a:solidFill>
                <a:latin typeface="Microsoft YaHei" panose="020B0503020204020204" pitchFamily="34" charset="-122"/>
                <a:ea typeface="Microsoft YaHei" panose="020B0503020204020204" pitchFamily="34" charset="-122"/>
                <a:cs typeface="Times New Roman" pitchFamily="18" charset="0"/>
              </a:rPr>
              <a:t>ФГБОУ ВО </a:t>
            </a:r>
            <a:r>
              <a:rPr lang="ru-RU" sz="1800" b="1" cap="all" dirty="0" err="1">
                <a:solidFill>
                  <a:schemeClr val="bg1"/>
                </a:solidFill>
                <a:latin typeface="Microsoft YaHei" panose="020B0503020204020204" pitchFamily="34" charset="-122"/>
                <a:ea typeface="Microsoft YaHei" panose="020B0503020204020204" pitchFamily="34" charset="-122"/>
                <a:cs typeface="Times New Roman" pitchFamily="18" charset="0"/>
              </a:rPr>
              <a:t>ргау</a:t>
            </a:r>
            <a:r>
              <a:rPr lang="ru-RU" sz="1800" b="1" cap="all" dirty="0">
                <a:solidFill>
                  <a:schemeClr val="bg1"/>
                </a:solidFill>
                <a:latin typeface="Microsoft YaHei" panose="020B0503020204020204" pitchFamily="34" charset="-122"/>
                <a:ea typeface="Microsoft YaHei" panose="020B0503020204020204" pitchFamily="34" charset="-122"/>
                <a:cs typeface="Times New Roman" pitchFamily="18" charset="0"/>
              </a:rPr>
              <a:t> - МСХА </a:t>
            </a:r>
            <a:r>
              <a:rPr lang="ru-RU" sz="1800" b="1" dirty="0">
                <a:solidFill>
                  <a:schemeClr val="bg1"/>
                </a:solidFill>
                <a:latin typeface="Microsoft YaHei" panose="020B0503020204020204" pitchFamily="34" charset="-122"/>
                <a:ea typeface="Microsoft YaHei" panose="020B0503020204020204" pitchFamily="34" charset="-122"/>
                <a:cs typeface="Times New Roman" pitchFamily="18" charset="0"/>
              </a:rPr>
              <a:t>имени К.А. Тимирязева</a:t>
            </a:r>
            <a:endParaRPr lang="ru-RU" sz="1800" dirty="0">
              <a:solidFill>
                <a:schemeClr val="bg1"/>
              </a:solidFill>
              <a:latin typeface="Microsoft YaHei" panose="020B0503020204020204" pitchFamily="34" charset="-122"/>
              <a:ea typeface="Microsoft YaHei" panose="020B0503020204020204" pitchFamily="34" charset="-122"/>
              <a:cs typeface="Times New Roman" pitchFamily="18" charset="0"/>
            </a:endParaRPr>
          </a:p>
        </p:txBody>
      </p:sp>
      <p:sp>
        <p:nvSpPr>
          <p:cNvPr id="2" name="Прямоугольник 1"/>
          <p:cNvSpPr/>
          <p:nvPr userDrawn="1"/>
        </p:nvSpPr>
        <p:spPr>
          <a:xfrm>
            <a:off x="0" y="611442"/>
            <a:ext cx="12191996" cy="5394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17097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2023/6/8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extLst>
      <p:ext uri="{BB962C8B-B14F-4D97-AF65-F5344CB8AC3E}">
        <p14:creationId xmlns:p14="http://schemas.microsoft.com/office/powerpoint/2010/main" val="2927983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2023/6/8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extLst>
      <p:ext uri="{BB962C8B-B14F-4D97-AF65-F5344CB8AC3E}">
        <p14:creationId xmlns:p14="http://schemas.microsoft.com/office/powerpoint/2010/main" val="3937583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2023/6/8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extLst>
      <p:ext uri="{BB962C8B-B14F-4D97-AF65-F5344CB8AC3E}">
        <p14:creationId xmlns:p14="http://schemas.microsoft.com/office/powerpoint/2010/main" val="122920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2023/6/8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extLst>
      <p:ext uri="{BB962C8B-B14F-4D97-AF65-F5344CB8AC3E}">
        <p14:creationId xmlns:p14="http://schemas.microsoft.com/office/powerpoint/2010/main" val="3006407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2023/6/8</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extLst>
      <p:ext uri="{BB962C8B-B14F-4D97-AF65-F5344CB8AC3E}">
        <p14:creationId xmlns:p14="http://schemas.microsoft.com/office/powerpoint/2010/main" val="3374685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2023/6/8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extLst>
      <p:ext uri="{BB962C8B-B14F-4D97-AF65-F5344CB8AC3E}">
        <p14:creationId xmlns:p14="http://schemas.microsoft.com/office/powerpoint/2010/main" val="1561490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2023/6/8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extLst>
      <p:ext uri="{BB962C8B-B14F-4D97-AF65-F5344CB8AC3E}">
        <p14:creationId xmlns:p14="http://schemas.microsoft.com/office/powerpoint/2010/main" val="218446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2023/6/8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extLst>
      <p:ext uri="{BB962C8B-B14F-4D97-AF65-F5344CB8AC3E}">
        <p14:creationId xmlns:p14="http://schemas.microsoft.com/office/powerpoint/2010/main" val="1082291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2023/6/8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extLst>
      <p:ext uri="{BB962C8B-B14F-4D97-AF65-F5344CB8AC3E}">
        <p14:creationId xmlns:p14="http://schemas.microsoft.com/office/powerpoint/2010/main" val="1465956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2023/6/8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extLst>
      <p:ext uri="{BB962C8B-B14F-4D97-AF65-F5344CB8AC3E}">
        <p14:creationId xmlns:p14="http://schemas.microsoft.com/office/powerpoint/2010/main" val="206488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2023/6/8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extLst>
      <p:ext uri="{BB962C8B-B14F-4D97-AF65-F5344CB8AC3E}">
        <p14:creationId xmlns:p14="http://schemas.microsoft.com/office/powerpoint/2010/main" val="222485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2023/6/8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2023/6/8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2023/6/8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2023/6/8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2023/6/8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2023/6/8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txStyles>
    <p:titleStyle>
      <a:lvl1pPr algn="l" defTabSz="914400" rtl="0" eaLnBrk="1" latinLnBrk="0" hangingPunct="1">
        <a:lnSpc>
          <a:spcPct val="90000"/>
        </a:lnSpc>
        <a:spcBef>
          <a:spcPct val="0"/>
        </a:spcBef>
        <a:buNone/>
        <a:defRPr lang="zh-CN" altLang="en-US" sz="4400"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p:nvSpPr>
        <p:spPr>
          <a:xfrm>
            <a:off x="1909192" y="2652141"/>
            <a:ext cx="7406640" cy="230832"/>
          </a:xfrm>
          <a:prstGeom prst="rect">
            <a:avLst/>
          </a:prstGeom>
          <a:noFill/>
        </p:spPr>
        <p:txBody>
          <a:bodyPr wrap="square" rtlCol="0">
            <a:spAutoFit/>
          </a:bodyPr>
          <a:lstStyle/>
          <a:p>
            <a:r>
              <a:rPr lang="en-US" altLang="zh-CN" sz="900"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HOMEPPT</a:t>
            </a:r>
            <a:r>
              <a:rPr lang="zh-CN" altLang="en-US" sz="900"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900"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-WWW.homePPT.COM</a:t>
            </a:r>
            <a:r>
              <a:rPr lang="zh-CN" altLang="en-US" sz="900"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免费</a:t>
            </a:r>
            <a:r>
              <a:rPr lang="en-US" altLang="zh-CN" sz="900"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900"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模板下载，精品</a:t>
            </a:r>
            <a:r>
              <a:rPr lang="en-US" altLang="zh-CN" sz="900"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900"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a:t>
            </a:r>
            <a:r>
              <a:rPr lang="en-US" altLang="zh-CN" sz="900"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HOMEPPT</a:t>
            </a:r>
            <a:r>
              <a:rPr lang="zh-CN" altLang="en-US" sz="900"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900"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-WWW.homePPT.COM</a:t>
            </a:r>
            <a:r>
              <a:rPr lang="zh-CN" altLang="en-US" sz="900"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每天更新</a:t>
            </a:r>
            <a:r>
              <a:rPr lang="en-US" altLang="zh-CN" sz="900"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900" dirty="0">
                <a:no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a:t>
            </a:r>
          </a:p>
        </p:txBody>
      </p:sp>
    </p:spTree>
    <p:extLst>
      <p:ext uri="{BB962C8B-B14F-4D97-AF65-F5344CB8AC3E}">
        <p14:creationId xmlns:p14="http://schemas.microsoft.com/office/powerpoint/2010/main" val="161476411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jpeg"/><Relationship Id="rId1" Type="http://schemas.openxmlformats.org/officeDocument/2006/relationships/slideLayout" Target="../slideLayouts/slideLayout12.xml"/><Relationship Id="rId5" Type="http://schemas.openxmlformats.org/officeDocument/2006/relationships/image" Target="../media/image38.jpeg"/><Relationship Id="rId4" Type="http://schemas.openxmlformats.org/officeDocument/2006/relationships/image" Target="../media/image37.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hyperlink" Target="mailto:bystrenina@rgau-msha.r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任意多边形 80"/>
          <p:cNvSpPr/>
          <p:nvPr/>
        </p:nvSpPr>
        <p:spPr>
          <a:xfrm>
            <a:off x="2130818" y="2870327"/>
            <a:ext cx="2517932" cy="1258966"/>
          </a:xfrm>
          <a:custGeom>
            <a:avLst/>
            <a:gdLst>
              <a:gd name="connsiteX0" fmla="*/ 1258966 w 2517932"/>
              <a:gd name="connsiteY0" fmla="*/ 0 h 1258966"/>
              <a:gd name="connsiteX1" fmla="*/ 2517932 w 2517932"/>
              <a:gd name="connsiteY1" fmla="*/ 1258966 h 1258966"/>
              <a:gd name="connsiteX2" fmla="*/ 0 w 2517932"/>
              <a:gd name="connsiteY2" fmla="*/ 1258966 h 1258966"/>
              <a:gd name="connsiteX3" fmla="*/ 1258966 w 2517932"/>
              <a:gd name="connsiteY3" fmla="*/ 0 h 1258966"/>
            </a:gdLst>
            <a:ahLst/>
            <a:cxnLst>
              <a:cxn ang="0">
                <a:pos x="connsiteX0" y="connsiteY0"/>
              </a:cxn>
              <a:cxn ang="0">
                <a:pos x="connsiteX1" y="connsiteY1"/>
              </a:cxn>
              <a:cxn ang="0">
                <a:pos x="connsiteX2" y="connsiteY2"/>
              </a:cxn>
              <a:cxn ang="0">
                <a:pos x="connsiteX3" y="connsiteY3"/>
              </a:cxn>
            </a:cxnLst>
            <a:rect l="l" t="t" r="r" b="b"/>
            <a:pathLst>
              <a:path w="2517932" h="1258966">
                <a:moveTo>
                  <a:pt x="1258966" y="0"/>
                </a:moveTo>
                <a:lnTo>
                  <a:pt x="2517932" y="1258966"/>
                </a:lnTo>
                <a:lnTo>
                  <a:pt x="0" y="1258966"/>
                </a:lnTo>
                <a:lnTo>
                  <a:pt x="1258966" y="0"/>
                </a:ln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2" name="任意多边形 81"/>
          <p:cNvSpPr/>
          <p:nvPr/>
        </p:nvSpPr>
        <p:spPr>
          <a:xfrm>
            <a:off x="4842488" y="2870327"/>
            <a:ext cx="2517932" cy="1258966"/>
          </a:xfrm>
          <a:custGeom>
            <a:avLst/>
            <a:gdLst>
              <a:gd name="connsiteX0" fmla="*/ 1258966 w 2517932"/>
              <a:gd name="connsiteY0" fmla="*/ 0 h 1258966"/>
              <a:gd name="connsiteX1" fmla="*/ 2517932 w 2517932"/>
              <a:gd name="connsiteY1" fmla="*/ 1258966 h 1258966"/>
              <a:gd name="connsiteX2" fmla="*/ 0 w 2517932"/>
              <a:gd name="connsiteY2" fmla="*/ 1258966 h 1258966"/>
              <a:gd name="connsiteX3" fmla="*/ 1258966 w 2517932"/>
              <a:gd name="connsiteY3" fmla="*/ 0 h 1258966"/>
            </a:gdLst>
            <a:ahLst/>
            <a:cxnLst>
              <a:cxn ang="0">
                <a:pos x="connsiteX0" y="connsiteY0"/>
              </a:cxn>
              <a:cxn ang="0">
                <a:pos x="connsiteX1" y="connsiteY1"/>
              </a:cxn>
              <a:cxn ang="0">
                <a:pos x="connsiteX2" y="connsiteY2"/>
              </a:cxn>
              <a:cxn ang="0">
                <a:pos x="connsiteX3" y="connsiteY3"/>
              </a:cxn>
            </a:cxnLst>
            <a:rect l="l" t="t" r="r" b="b"/>
            <a:pathLst>
              <a:path w="2517932" h="1258966">
                <a:moveTo>
                  <a:pt x="1258966" y="0"/>
                </a:moveTo>
                <a:lnTo>
                  <a:pt x="2517932" y="1258966"/>
                </a:lnTo>
                <a:lnTo>
                  <a:pt x="0" y="1258966"/>
                </a:lnTo>
                <a:lnTo>
                  <a:pt x="1258966" y="0"/>
                </a:lnTo>
                <a:close/>
              </a:path>
            </a:pathLst>
          </a:custGeom>
          <a:solidFill>
            <a:srgbClr val="F398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3" name="任意多边形 82"/>
          <p:cNvSpPr/>
          <p:nvPr/>
        </p:nvSpPr>
        <p:spPr>
          <a:xfrm>
            <a:off x="7554158" y="2870327"/>
            <a:ext cx="2517932" cy="1258966"/>
          </a:xfrm>
          <a:custGeom>
            <a:avLst/>
            <a:gdLst>
              <a:gd name="connsiteX0" fmla="*/ 1258966 w 2517932"/>
              <a:gd name="connsiteY0" fmla="*/ 0 h 1258966"/>
              <a:gd name="connsiteX1" fmla="*/ 2517932 w 2517932"/>
              <a:gd name="connsiteY1" fmla="*/ 1258966 h 1258966"/>
              <a:gd name="connsiteX2" fmla="*/ 0 w 2517932"/>
              <a:gd name="connsiteY2" fmla="*/ 1258966 h 1258966"/>
              <a:gd name="connsiteX3" fmla="*/ 1258966 w 2517932"/>
              <a:gd name="connsiteY3" fmla="*/ 0 h 1258966"/>
            </a:gdLst>
            <a:ahLst/>
            <a:cxnLst>
              <a:cxn ang="0">
                <a:pos x="connsiteX0" y="connsiteY0"/>
              </a:cxn>
              <a:cxn ang="0">
                <a:pos x="connsiteX1" y="connsiteY1"/>
              </a:cxn>
              <a:cxn ang="0">
                <a:pos x="connsiteX2" y="connsiteY2"/>
              </a:cxn>
              <a:cxn ang="0">
                <a:pos x="connsiteX3" y="connsiteY3"/>
              </a:cxn>
            </a:cxnLst>
            <a:rect l="l" t="t" r="r" b="b"/>
            <a:pathLst>
              <a:path w="2517932" h="1258966">
                <a:moveTo>
                  <a:pt x="1258966" y="0"/>
                </a:moveTo>
                <a:lnTo>
                  <a:pt x="2517932" y="1258966"/>
                </a:lnTo>
                <a:lnTo>
                  <a:pt x="0" y="1258966"/>
                </a:lnTo>
                <a:lnTo>
                  <a:pt x="1258966" y="0"/>
                </a:lnTo>
                <a:close/>
              </a:path>
            </a:pathLst>
          </a:cu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2" name="任意多边形 41"/>
          <p:cNvSpPr/>
          <p:nvPr/>
        </p:nvSpPr>
        <p:spPr>
          <a:xfrm>
            <a:off x="1" y="945960"/>
            <a:ext cx="1960737" cy="1799876"/>
          </a:xfrm>
          <a:custGeom>
            <a:avLst/>
            <a:gdLst>
              <a:gd name="connsiteX0" fmla="*/ 0 w 1960737"/>
              <a:gd name="connsiteY0" fmla="*/ 0 h 1799876"/>
              <a:gd name="connsiteX1" fmla="*/ 1461198 w 1960737"/>
              <a:gd name="connsiteY1" fmla="*/ 0 h 1799876"/>
              <a:gd name="connsiteX2" fmla="*/ 1960737 w 1960737"/>
              <a:gd name="connsiteY2" fmla="*/ 499540 h 1799876"/>
              <a:gd name="connsiteX3" fmla="*/ 660400 w 1960737"/>
              <a:gd name="connsiteY3" fmla="*/ 1799876 h 1799876"/>
              <a:gd name="connsiteX4" fmla="*/ 0 w 1960737"/>
              <a:gd name="connsiteY4" fmla="*/ 1139477 h 1799876"/>
              <a:gd name="connsiteX5" fmla="*/ 0 w 1960737"/>
              <a:gd name="connsiteY5" fmla="*/ 0 h 179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0737" h="1799876">
                <a:moveTo>
                  <a:pt x="0" y="0"/>
                </a:moveTo>
                <a:lnTo>
                  <a:pt x="1461198" y="0"/>
                </a:lnTo>
                <a:lnTo>
                  <a:pt x="1960737" y="499540"/>
                </a:lnTo>
                <a:lnTo>
                  <a:pt x="660400" y="1799876"/>
                </a:lnTo>
                <a:lnTo>
                  <a:pt x="0" y="1139477"/>
                </a:lnTo>
                <a:lnTo>
                  <a:pt x="0" y="0"/>
                </a:lnTo>
                <a:close/>
              </a:path>
            </a:pathLst>
          </a:cu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1" y="2878839"/>
            <a:ext cx="1919985" cy="1259584"/>
          </a:xfrm>
          <a:custGeom>
            <a:avLst/>
            <a:gdLst>
              <a:gd name="connsiteX0" fmla="*/ 660402 w 1919985"/>
              <a:gd name="connsiteY0" fmla="*/ 0 h 1259584"/>
              <a:gd name="connsiteX1" fmla="*/ 1919985 w 1919985"/>
              <a:gd name="connsiteY1" fmla="*/ 1259584 h 1259584"/>
              <a:gd name="connsiteX2" fmla="*/ 0 w 1919985"/>
              <a:gd name="connsiteY2" fmla="*/ 1259584 h 1259584"/>
              <a:gd name="connsiteX3" fmla="*/ 0 w 1919985"/>
              <a:gd name="connsiteY3" fmla="*/ 660402 h 1259584"/>
              <a:gd name="connsiteX4" fmla="*/ 660402 w 1919985"/>
              <a:gd name="connsiteY4" fmla="*/ 0 h 1259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985" h="1259584">
                <a:moveTo>
                  <a:pt x="660402" y="0"/>
                </a:moveTo>
                <a:lnTo>
                  <a:pt x="1919985" y="1259584"/>
                </a:lnTo>
                <a:lnTo>
                  <a:pt x="0" y="1259584"/>
                </a:lnTo>
                <a:lnTo>
                  <a:pt x="0" y="660402"/>
                </a:lnTo>
                <a:lnTo>
                  <a:pt x="660402"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2077509" y="945960"/>
            <a:ext cx="2600673" cy="1799874"/>
          </a:xfrm>
          <a:custGeom>
            <a:avLst/>
            <a:gdLst>
              <a:gd name="connsiteX0" fmla="*/ 499538 w 2600673"/>
              <a:gd name="connsiteY0" fmla="*/ 0 h 1799874"/>
              <a:gd name="connsiteX1" fmla="*/ 2101135 w 2600673"/>
              <a:gd name="connsiteY1" fmla="*/ 0 h 1799874"/>
              <a:gd name="connsiteX2" fmla="*/ 2600673 w 2600673"/>
              <a:gd name="connsiteY2" fmla="*/ 499539 h 1799874"/>
              <a:gd name="connsiteX3" fmla="*/ 1300338 w 2600673"/>
              <a:gd name="connsiteY3" fmla="*/ 1799874 h 1799874"/>
              <a:gd name="connsiteX4" fmla="*/ 0 w 2600673"/>
              <a:gd name="connsiteY4" fmla="*/ 499538 h 1799874"/>
              <a:gd name="connsiteX5" fmla="*/ 499538 w 2600673"/>
              <a:gd name="connsiteY5" fmla="*/ 0 h 179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673" h="1799874">
                <a:moveTo>
                  <a:pt x="499538" y="0"/>
                </a:moveTo>
                <a:lnTo>
                  <a:pt x="2101135" y="0"/>
                </a:lnTo>
                <a:lnTo>
                  <a:pt x="2600673" y="499539"/>
                </a:lnTo>
                <a:lnTo>
                  <a:pt x="1300338" y="1799874"/>
                </a:lnTo>
                <a:lnTo>
                  <a:pt x="0" y="499538"/>
                </a:lnTo>
                <a:lnTo>
                  <a:pt x="499538" y="0"/>
                </a:lnTo>
                <a:close/>
              </a:path>
            </a:pathLst>
          </a:custGeom>
          <a:blipFill>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4794955" y="945960"/>
            <a:ext cx="2600672" cy="1794587"/>
          </a:xfrm>
          <a:custGeom>
            <a:avLst/>
            <a:gdLst>
              <a:gd name="connsiteX0" fmla="*/ 494251 w 2600672"/>
              <a:gd name="connsiteY0" fmla="*/ 0 h 1794587"/>
              <a:gd name="connsiteX1" fmla="*/ 2106421 w 2600672"/>
              <a:gd name="connsiteY1" fmla="*/ 0 h 1794587"/>
              <a:gd name="connsiteX2" fmla="*/ 2600672 w 2600672"/>
              <a:gd name="connsiteY2" fmla="*/ 494252 h 1794587"/>
              <a:gd name="connsiteX3" fmla="*/ 1300337 w 2600672"/>
              <a:gd name="connsiteY3" fmla="*/ 1794587 h 1794587"/>
              <a:gd name="connsiteX4" fmla="*/ 0 w 2600672"/>
              <a:gd name="connsiteY4" fmla="*/ 494251 h 1794587"/>
              <a:gd name="connsiteX5" fmla="*/ 494251 w 2600672"/>
              <a:gd name="connsiteY5" fmla="*/ 0 h 179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672" h="1794587">
                <a:moveTo>
                  <a:pt x="494251" y="0"/>
                </a:moveTo>
                <a:lnTo>
                  <a:pt x="2106421" y="0"/>
                </a:lnTo>
                <a:lnTo>
                  <a:pt x="2600672" y="494252"/>
                </a:lnTo>
                <a:lnTo>
                  <a:pt x="1300337" y="1794587"/>
                </a:lnTo>
                <a:lnTo>
                  <a:pt x="0" y="494251"/>
                </a:lnTo>
                <a:lnTo>
                  <a:pt x="494251" y="0"/>
                </a:lnTo>
                <a:close/>
              </a:path>
            </a:pathLst>
          </a:custGeom>
          <a:blipFill>
            <a:blip r:embed="rId7"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7512400" y="945960"/>
            <a:ext cx="2600672" cy="1794585"/>
          </a:xfrm>
          <a:custGeom>
            <a:avLst/>
            <a:gdLst>
              <a:gd name="connsiteX0" fmla="*/ 494248 w 2600672"/>
              <a:gd name="connsiteY0" fmla="*/ 0 h 1794585"/>
              <a:gd name="connsiteX1" fmla="*/ 2106424 w 2600672"/>
              <a:gd name="connsiteY1" fmla="*/ 0 h 1794585"/>
              <a:gd name="connsiteX2" fmla="*/ 2600672 w 2600672"/>
              <a:gd name="connsiteY2" fmla="*/ 494249 h 1794585"/>
              <a:gd name="connsiteX3" fmla="*/ 1300336 w 2600672"/>
              <a:gd name="connsiteY3" fmla="*/ 1794585 h 1794585"/>
              <a:gd name="connsiteX4" fmla="*/ 0 w 2600672"/>
              <a:gd name="connsiteY4" fmla="*/ 494249 h 1794585"/>
              <a:gd name="connsiteX5" fmla="*/ 494248 w 2600672"/>
              <a:gd name="connsiteY5" fmla="*/ 0 h 179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672" h="1794585">
                <a:moveTo>
                  <a:pt x="494248" y="0"/>
                </a:moveTo>
                <a:lnTo>
                  <a:pt x="2106424" y="0"/>
                </a:lnTo>
                <a:lnTo>
                  <a:pt x="2600672" y="494249"/>
                </a:lnTo>
                <a:lnTo>
                  <a:pt x="1300336" y="1794585"/>
                </a:lnTo>
                <a:lnTo>
                  <a:pt x="0" y="494249"/>
                </a:lnTo>
                <a:lnTo>
                  <a:pt x="494248" y="0"/>
                </a:lnTo>
                <a:close/>
              </a:path>
            </a:pathLst>
          </a:custGeom>
          <a:blipFill>
            <a:blip r:embed="rId8" cstate="screen">
              <a:extLst>
                <a:ext uri="{28A0092B-C50C-407E-A947-70E740481C1C}">
                  <a14:useLocalDpi xmlns:a14="http://schemas.microsoft.com/office/drawing/2010/main"/>
                </a:ext>
              </a:extLst>
            </a:blip>
            <a:stretch>
              <a:fillRect t="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10229845" y="930194"/>
            <a:ext cx="1962155" cy="1794584"/>
          </a:xfrm>
          <a:custGeom>
            <a:avLst/>
            <a:gdLst>
              <a:gd name="connsiteX0" fmla="*/ 494248 w 1962155"/>
              <a:gd name="connsiteY0" fmla="*/ 0 h 1794584"/>
              <a:gd name="connsiteX1" fmla="*/ 1962155 w 1962155"/>
              <a:gd name="connsiteY1" fmla="*/ 0 h 1794584"/>
              <a:gd name="connsiteX2" fmla="*/ 1962155 w 1962155"/>
              <a:gd name="connsiteY2" fmla="*/ 1132765 h 1794584"/>
              <a:gd name="connsiteX3" fmla="*/ 1300335 w 1962155"/>
              <a:gd name="connsiteY3" fmla="*/ 1794584 h 1794584"/>
              <a:gd name="connsiteX4" fmla="*/ 0 w 1962155"/>
              <a:gd name="connsiteY4" fmla="*/ 494249 h 1794584"/>
              <a:gd name="connsiteX5" fmla="*/ 494248 w 1962155"/>
              <a:gd name="connsiteY5" fmla="*/ 0 h 179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2155" h="1794584">
                <a:moveTo>
                  <a:pt x="494248" y="0"/>
                </a:moveTo>
                <a:lnTo>
                  <a:pt x="1962155" y="0"/>
                </a:lnTo>
                <a:lnTo>
                  <a:pt x="1962155" y="1132765"/>
                </a:lnTo>
                <a:lnTo>
                  <a:pt x="1300335" y="1794584"/>
                </a:lnTo>
                <a:lnTo>
                  <a:pt x="0" y="494249"/>
                </a:lnTo>
                <a:lnTo>
                  <a:pt x="494248" y="0"/>
                </a:lnTo>
                <a:close/>
              </a:path>
            </a:pathLst>
          </a:custGeom>
          <a:blipFill>
            <a:blip r:embed="rId9"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3" name="任意多边形 72"/>
          <p:cNvSpPr/>
          <p:nvPr/>
        </p:nvSpPr>
        <p:spPr>
          <a:xfrm>
            <a:off x="10265308" y="2857782"/>
            <a:ext cx="1926692" cy="1264874"/>
          </a:xfrm>
          <a:custGeom>
            <a:avLst/>
            <a:gdLst>
              <a:gd name="connsiteX0" fmla="*/ 1264874 w 1926692"/>
              <a:gd name="connsiteY0" fmla="*/ 0 h 1264874"/>
              <a:gd name="connsiteX1" fmla="*/ 1926692 w 1926692"/>
              <a:gd name="connsiteY1" fmla="*/ 661819 h 1264874"/>
              <a:gd name="connsiteX2" fmla="*/ 1926692 w 1926692"/>
              <a:gd name="connsiteY2" fmla="*/ 1264874 h 1264874"/>
              <a:gd name="connsiteX3" fmla="*/ 0 w 1926692"/>
              <a:gd name="connsiteY3" fmla="*/ 1264874 h 1264874"/>
              <a:gd name="connsiteX4" fmla="*/ 1264874 w 1926692"/>
              <a:gd name="connsiteY4" fmla="*/ 0 h 126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692" h="1264874">
                <a:moveTo>
                  <a:pt x="1264874" y="0"/>
                </a:moveTo>
                <a:lnTo>
                  <a:pt x="1926692" y="661819"/>
                </a:lnTo>
                <a:lnTo>
                  <a:pt x="1926692" y="1264874"/>
                </a:lnTo>
                <a:lnTo>
                  <a:pt x="0" y="1264874"/>
                </a:lnTo>
                <a:lnTo>
                  <a:pt x="1264874"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4" name="雷锋PPT网 www.lfppt.com"/>
          <p:cNvSpPr txBox="1"/>
          <p:nvPr/>
        </p:nvSpPr>
        <p:spPr>
          <a:xfrm>
            <a:off x="259307" y="3843308"/>
            <a:ext cx="11068336" cy="2554545"/>
          </a:xfrm>
          <a:prstGeom prst="rect">
            <a:avLst/>
          </a:prstGeom>
          <a:noFill/>
        </p:spPr>
        <p:txBody>
          <a:bodyPr wrap="square" rtlCol="0">
            <a:spAutoFit/>
          </a:bodyPr>
          <a:lstStyle/>
          <a:p>
            <a:pPr algn="ctr"/>
            <a:endParaRPr lang="ru-RU" sz="2400" dirty="0"/>
          </a:p>
          <a:p>
            <a:pPr algn="ctr"/>
            <a:r>
              <a:rPr lang="ru-RU" sz="4800" b="1" dirty="0"/>
              <a:t>Тема 1</a:t>
            </a:r>
          </a:p>
          <a:p>
            <a:pPr algn="ctr"/>
            <a:r>
              <a:rPr lang="ru-RU" sz="4000" b="1" dirty="0"/>
              <a:t> Цифровая трансформация в АПК, </a:t>
            </a:r>
          </a:p>
          <a:p>
            <a:pPr algn="ctr"/>
            <a:r>
              <a:rPr lang="ru-RU" sz="4000" b="1" dirty="0"/>
              <a:t>направление, тенденции, тренды</a:t>
            </a:r>
            <a:r>
              <a:rPr lang="ru-RU" sz="4800" b="1" dirty="0"/>
              <a:t> </a:t>
            </a:r>
            <a:endParaRPr lang="zh-CN" altLang="en-US" sz="4800" b="1" dirty="0">
              <a:solidFill>
                <a:srgbClr val="00B050"/>
              </a:solidFill>
              <a:latin typeface="微软雅黑" panose="020B0503020204020204" pitchFamily="34" charset="-122"/>
              <a:ea typeface="微软雅黑" panose="020B0503020204020204" pitchFamily="34" charset="-122"/>
            </a:endParaRPr>
          </a:p>
        </p:txBody>
      </p:sp>
      <p:sp>
        <p:nvSpPr>
          <p:cNvPr id="76" name="矩形 75"/>
          <p:cNvSpPr/>
          <p:nvPr/>
        </p:nvSpPr>
        <p:spPr>
          <a:xfrm>
            <a:off x="0" y="4114674"/>
            <a:ext cx="12192000" cy="84137"/>
          </a:xfrm>
          <a:prstGeom prst="rect">
            <a:avLst/>
          </a:prstGeom>
          <a:solidFill>
            <a:srgbClr val="F398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7" name="菱形 76"/>
          <p:cNvSpPr/>
          <p:nvPr/>
        </p:nvSpPr>
        <p:spPr>
          <a:xfrm>
            <a:off x="720787" y="1505178"/>
            <a:ext cx="2598848" cy="2598848"/>
          </a:xfrm>
          <a:prstGeom prst="diamond">
            <a:avLst/>
          </a:prstGeom>
          <a:blipFill>
            <a:blip r:embed="rId10"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8" name="菱形 77"/>
          <p:cNvSpPr/>
          <p:nvPr/>
        </p:nvSpPr>
        <p:spPr>
          <a:xfrm>
            <a:off x="3432457" y="1505178"/>
            <a:ext cx="2598848" cy="2598848"/>
          </a:xfrm>
          <a:prstGeom prst="diamond">
            <a:avLst/>
          </a:prstGeom>
          <a:blipFill>
            <a:blip r:embed="rId11"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9" name="菱形 78"/>
          <p:cNvSpPr/>
          <p:nvPr/>
        </p:nvSpPr>
        <p:spPr>
          <a:xfrm>
            <a:off x="6144127" y="1505178"/>
            <a:ext cx="2598848" cy="2598848"/>
          </a:xfrm>
          <a:prstGeom prst="diamond">
            <a:avLst/>
          </a:prstGeom>
          <a:blipFill>
            <a:blip r:embed="rId1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0" name="菱形 79"/>
          <p:cNvSpPr/>
          <p:nvPr/>
        </p:nvSpPr>
        <p:spPr>
          <a:xfrm>
            <a:off x="8877682" y="1505178"/>
            <a:ext cx="2598848" cy="2598848"/>
          </a:xfrm>
          <a:prstGeom prst="diamond">
            <a:avLst/>
          </a:prstGeom>
          <a:blipFill>
            <a:blip r:embed="rId1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 name="Прямоугольник 1">
            <a:extLst>
              <a:ext uri="{FF2B5EF4-FFF2-40B4-BE49-F238E27FC236}">
                <a16:creationId xmlns:a16="http://schemas.microsoft.com/office/drawing/2014/main" id="{F71AE0F6-A16B-0475-4208-F013A1513715}"/>
              </a:ext>
            </a:extLst>
          </p:cNvPr>
          <p:cNvSpPr/>
          <p:nvPr/>
        </p:nvSpPr>
        <p:spPr>
          <a:xfrm>
            <a:off x="259307" y="568036"/>
            <a:ext cx="8022188" cy="3084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800" b="1" i="0" u="none" strike="noStrike" baseline="0" dirty="0">
                <a:solidFill>
                  <a:schemeClr val="bg1"/>
                </a:solidFill>
                <a:latin typeface="Arial" panose="020B0604020202020204" pitchFamily="34" charset="0"/>
                <a:cs typeface="Arial" panose="020B0604020202020204" pitchFamily="34" charset="0"/>
              </a:rPr>
              <a:t>Цифровое управление формированием продуктивности агроценоза </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39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3" nodeType="afterEffect">
                                  <p:childTnLst>
                                    <p:set>
                                      <p:cBhvr>
                                        <p:cTn id="6" dur="1" fill="hold">
                                          <p:stCondLst>
                                            <p:cond delay="0"/>
                                          </p:stCondLst>
                                        </p:cTn>
                                        <p:tgtEl>
                                          <p:spTgt spid="42"/>
                                        </p:tgtEl>
                                        <p:attrNameLst>
                                          <p:attrName>style.visibility</p:attrName>
                                        </p:attrNameLst>
                                      </p:cBhvr>
                                      <p:to>
                                        <p:strVal val="visible"/>
                                      </p:to>
                                    </p:set>
                                    <p:animEffect transition="in" filter="fade">
                                      <p:cBhvr>
                                        <p:cTn id="7" dur="300"/>
                                        <p:tgtEl>
                                          <p:spTgt spid="42"/>
                                        </p:tgtEl>
                                      </p:cBhvr>
                                    </p:animEffect>
                                  </p:childTnLst>
                                </p:cTn>
                              </p:par>
                            </p:childTnLst>
                          </p:cTn>
                        </p:par>
                        <p:par>
                          <p:cTn id="8" fill="hold" nodeType="withGroup">
                            <p:stCondLst>
                              <p:cond delay="300"/>
                            </p:stCondLst>
                            <p:childTnLst>
                              <p:par>
                                <p:cTn id="9" presetID="10" presetClass="entr" presetSubtype="0" fill="hold" grpId="4" nodeType="afterEffect">
                                  <p:childTnLst>
                                    <p:set>
                                      <p:cBhvr>
                                        <p:cTn id="10" dur="1" fill="hold">
                                          <p:stCondLst>
                                            <p:cond delay="0"/>
                                          </p:stCondLst>
                                        </p:cTn>
                                        <p:tgtEl>
                                          <p:spTgt spid="67"/>
                                        </p:tgtEl>
                                        <p:attrNameLst>
                                          <p:attrName>style.visibility</p:attrName>
                                        </p:attrNameLst>
                                      </p:cBhvr>
                                      <p:to>
                                        <p:strVal val="visible"/>
                                      </p:to>
                                    </p:set>
                                    <p:animEffect transition="in" filter="fade">
                                      <p:cBhvr>
                                        <p:cTn id="11" dur="300"/>
                                        <p:tgtEl>
                                          <p:spTgt spid="67"/>
                                        </p:tgtEl>
                                      </p:cBhvr>
                                    </p:animEffect>
                                  </p:childTnLst>
                                </p:cTn>
                              </p:par>
                            </p:childTnLst>
                          </p:cTn>
                        </p:par>
                        <p:par>
                          <p:cTn id="12" fill="hold" nodeType="withGroup">
                            <p:stCondLst>
                              <p:cond delay="600"/>
                            </p:stCondLst>
                            <p:childTnLst>
                              <p:par>
                                <p:cTn id="13" presetID="10" presetClass="entr" presetSubtype="0" fill="hold" grpId="13" nodeType="afterEffect">
                                  <p:childTnLst>
                                    <p:set>
                                      <p:cBhvr>
                                        <p:cTn id="14" dur="1" fill="hold">
                                          <p:stCondLst>
                                            <p:cond delay="0"/>
                                          </p:stCondLst>
                                        </p:cTn>
                                        <p:tgtEl>
                                          <p:spTgt spid="77"/>
                                        </p:tgtEl>
                                        <p:attrNameLst>
                                          <p:attrName>style.visibility</p:attrName>
                                        </p:attrNameLst>
                                      </p:cBhvr>
                                      <p:to>
                                        <p:strVal val="visible"/>
                                      </p:to>
                                    </p:set>
                                    <p:animEffect transition="in" filter="fade">
                                      <p:cBhvr>
                                        <p:cTn id="15" dur="300"/>
                                        <p:tgtEl>
                                          <p:spTgt spid="77"/>
                                        </p:tgtEl>
                                      </p:cBhvr>
                                    </p:animEffect>
                                  </p:childTnLst>
                                </p:cTn>
                              </p:par>
                            </p:childTnLst>
                          </p:cTn>
                        </p:par>
                        <p:par>
                          <p:cTn id="16" fill="hold" nodeType="withGroup">
                            <p:stCondLst>
                              <p:cond delay="900"/>
                            </p:stCondLst>
                            <p:childTnLst>
                              <p:par>
                                <p:cTn id="17" presetID="10" presetClass="entr" presetSubtype="0" fill="hold" grpId="5" nodeType="afterEffect">
                                  <p:childTnLst>
                                    <p:set>
                                      <p:cBhvr>
                                        <p:cTn id="18" dur="1" fill="hold">
                                          <p:stCondLst>
                                            <p:cond delay="0"/>
                                          </p:stCondLst>
                                        </p:cTn>
                                        <p:tgtEl>
                                          <p:spTgt spid="69"/>
                                        </p:tgtEl>
                                        <p:attrNameLst>
                                          <p:attrName>style.visibility</p:attrName>
                                        </p:attrNameLst>
                                      </p:cBhvr>
                                      <p:to>
                                        <p:strVal val="visible"/>
                                      </p:to>
                                    </p:set>
                                    <p:animEffect transition="in" filter="fade">
                                      <p:cBhvr>
                                        <p:cTn id="19" dur="300"/>
                                        <p:tgtEl>
                                          <p:spTgt spid="69"/>
                                        </p:tgtEl>
                                      </p:cBhvr>
                                    </p:animEffect>
                                  </p:childTnLst>
                                </p:cTn>
                              </p:par>
                            </p:childTnLst>
                          </p:cTn>
                        </p:par>
                        <p:par>
                          <p:cTn id="20" fill="hold" nodeType="withGroup">
                            <p:stCondLst>
                              <p:cond delay="1200"/>
                            </p:stCondLst>
                            <p:childTnLst>
                              <p:par>
                                <p:cTn id="21" presetID="10" presetClass="entr" presetSubtype="0" fill="hold" grpId="0" nodeType="afterEffect">
                                  <p:childTnLst>
                                    <p:set>
                                      <p:cBhvr>
                                        <p:cTn id="22" dur="1" fill="hold">
                                          <p:stCondLst>
                                            <p:cond delay="0"/>
                                          </p:stCondLst>
                                        </p:cTn>
                                        <p:tgtEl>
                                          <p:spTgt spid="81"/>
                                        </p:tgtEl>
                                        <p:attrNameLst>
                                          <p:attrName>style.visibility</p:attrName>
                                        </p:attrNameLst>
                                      </p:cBhvr>
                                      <p:to>
                                        <p:strVal val="visible"/>
                                      </p:to>
                                    </p:set>
                                    <p:animEffect transition="in" filter="fade">
                                      <p:cBhvr>
                                        <p:cTn id="23" dur="300"/>
                                        <p:tgtEl>
                                          <p:spTgt spid="81"/>
                                        </p:tgtEl>
                                      </p:cBhvr>
                                    </p:animEffect>
                                  </p:childTnLst>
                                </p:cTn>
                              </p:par>
                            </p:childTnLst>
                          </p:cTn>
                        </p:par>
                        <p:par>
                          <p:cTn id="24" fill="hold" nodeType="withGroup">
                            <p:stCondLst>
                              <p:cond delay="1500"/>
                            </p:stCondLst>
                            <p:childTnLst>
                              <p:par>
                                <p:cTn id="25" presetID="10" presetClass="entr" presetSubtype="0" fill="hold" grpId="14" nodeType="afterEffect">
                                  <p:childTnLst>
                                    <p:set>
                                      <p:cBhvr>
                                        <p:cTn id="26" dur="1" fill="hold">
                                          <p:stCondLst>
                                            <p:cond delay="0"/>
                                          </p:stCondLst>
                                        </p:cTn>
                                        <p:tgtEl>
                                          <p:spTgt spid="78"/>
                                        </p:tgtEl>
                                        <p:attrNameLst>
                                          <p:attrName>style.visibility</p:attrName>
                                        </p:attrNameLst>
                                      </p:cBhvr>
                                      <p:to>
                                        <p:strVal val="visible"/>
                                      </p:to>
                                    </p:set>
                                    <p:animEffect transition="in" filter="fade">
                                      <p:cBhvr>
                                        <p:cTn id="27" dur="300"/>
                                        <p:tgtEl>
                                          <p:spTgt spid="78"/>
                                        </p:tgtEl>
                                      </p:cBhvr>
                                    </p:animEffect>
                                  </p:childTnLst>
                                </p:cTn>
                              </p:par>
                            </p:childTnLst>
                          </p:cTn>
                        </p:par>
                        <p:par>
                          <p:cTn id="28" fill="hold" nodeType="withGroup">
                            <p:stCondLst>
                              <p:cond delay="1800"/>
                            </p:stCondLst>
                            <p:childTnLst>
                              <p:par>
                                <p:cTn id="29" presetID="10" presetClass="entr" presetSubtype="0" fill="hold" grpId="6" nodeType="afterEffect">
                                  <p:childTnLst>
                                    <p:set>
                                      <p:cBhvr>
                                        <p:cTn id="30" dur="1" fill="hold">
                                          <p:stCondLst>
                                            <p:cond delay="0"/>
                                          </p:stCondLst>
                                        </p:cTn>
                                        <p:tgtEl>
                                          <p:spTgt spid="70"/>
                                        </p:tgtEl>
                                        <p:attrNameLst>
                                          <p:attrName>style.visibility</p:attrName>
                                        </p:attrNameLst>
                                      </p:cBhvr>
                                      <p:to>
                                        <p:strVal val="visible"/>
                                      </p:to>
                                    </p:set>
                                    <p:animEffect transition="in" filter="fade">
                                      <p:cBhvr>
                                        <p:cTn id="31" dur="300"/>
                                        <p:tgtEl>
                                          <p:spTgt spid="70"/>
                                        </p:tgtEl>
                                      </p:cBhvr>
                                    </p:animEffect>
                                  </p:childTnLst>
                                </p:cTn>
                              </p:par>
                            </p:childTnLst>
                          </p:cTn>
                        </p:par>
                        <p:par>
                          <p:cTn id="32" fill="hold" nodeType="withGroup">
                            <p:stCondLst>
                              <p:cond delay="2100"/>
                            </p:stCondLst>
                            <p:childTnLst>
                              <p:par>
                                <p:cTn id="33" presetID="10" presetClass="entr" presetSubtype="0" fill="hold" grpId="1" nodeType="afterEffect">
                                  <p:childTnLst>
                                    <p:set>
                                      <p:cBhvr>
                                        <p:cTn id="34" dur="1" fill="hold">
                                          <p:stCondLst>
                                            <p:cond delay="0"/>
                                          </p:stCondLst>
                                        </p:cTn>
                                        <p:tgtEl>
                                          <p:spTgt spid="82"/>
                                        </p:tgtEl>
                                        <p:attrNameLst>
                                          <p:attrName>style.visibility</p:attrName>
                                        </p:attrNameLst>
                                      </p:cBhvr>
                                      <p:to>
                                        <p:strVal val="visible"/>
                                      </p:to>
                                    </p:set>
                                    <p:animEffect transition="in" filter="fade">
                                      <p:cBhvr>
                                        <p:cTn id="35" dur="300"/>
                                        <p:tgtEl>
                                          <p:spTgt spid="82"/>
                                        </p:tgtEl>
                                      </p:cBhvr>
                                    </p:animEffect>
                                  </p:childTnLst>
                                </p:cTn>
                              </p:par>
                            </p:childTnLst>
                          </p:cTn>
                        </p:par>
                        <p:par>
                          <p:cTn id="36" fill="hold" nodeType="withGroup">
                            <p:stCondLst>
                              <p:cond delay="2400"/>
                            </p:stCondLst>
                            <p:childTnLst>
                              <p:par>
                                <p:cTn id="37" presetID="10" presetClass="entr" presetSubtype="0" fill="hold" grpId="15" nodeType="afterEffect">
                                  <p:childTnLst>
                                    <p:set>
                                      <p:cBhvr>
                                        <p:cTn id="38" dur="1" fill="hold">
                                          <p:stCondLst>
                                            <p:cond delay="0"/>
                                          </p:stCondLst>
                                        </p:cTn>
                                        <p:tgtEl>
                                          <p:spTgt spid="79"/>
                                        </p:tgtEl>
                                        <p:attrNameLst>
                                          <p:attrName>style.visibility</p:attrName>
                                        </p:attrNameLst>
                                      </p:cBhvr>
                                      <p:to>
                                        <p:strVal val="visible"/>
                                      </p:to>
                                    </p:set>
                                    <p:animEffect transition="in" filter="fade">
                                      <p:cBhvr>
                                        <p:cTn id="39" dur="300"/>
                                        <p:tgtEl>
                                          <p:spTgt spid="79"/>
                                        </p:tgtEl>
                                      </p:cBhvr>
                                    </p:animEffect>
                                  </p:childTnLst>
                                </p:cTn>
                              </p:par>
                            </p:childTnLst>
                          </p:cTn>
                        </p:par>
                        <p:par>
                          <p:cTn id="40" fill="hold" nodeType="withGroup">
                            <p:stCondLst>
                              <p:cond delay="2700"/>
                            </p:stCondLst>
                            <p:childTnLst>
                              <p:par>
                                <p:cTn id="41" presetID="10" presetClass="entr" presetSubtype="0" fill="hold" grpId="7" nodeType="afterEffect">
                                  <p:childTnLst>
                                    <p:set>
                                      <p:cBhvr>
                                        <p:cTn id="42" dur="1" fill="hold">
                                          <p:stCondLst>
                                            <p:cond delay="0"/>
                                          </p:stCondLst>
                                        </p:cTn>
                                        <p:tgtEl>
                                          <p:spTgt spid="71"/>
                                        </p:tgtEl>
                                        <p:attrNameLst>
                                          <p:attrName>style.visibility</p:attrName>
                                        </p:attrNameLst>
                                      </p:cBhvr>
                                      <p:to>
                                        <p:strVal val="visible"/>
                                      </p:to>
                                    </p:set>
                                    <p:animEffect transition="in" filter="fade">
                                      <p:cBhvr>
                                        <p:cTn id="43" dur="300"/>
                                        <p:tgtEl>
                                          <p:spTgt spid="71"/>
                                        </p:tgtEl>
                                      </p:cBhvr>
                                    </p:animEffect>
                                  </p:childTnLst>
                                </p:cTn>
                              </p:par>
                            </p:childTnLst>
                          </p:cTn>
                        </p:par>
                        <p:par>
                          <p:cTn id="44" fill="hold" nodeType="withGroup">
                            <p:stCondLst>
                              <p:cond delay="3000"/>
                            </p:stCondLst>
                            <p:childTnLst>
                              <p:par>
                                <p:cTn id="45" presetID="10" presetClass="entr" presetSubtype="0" fill="hold" grpId="2" nodeType="afterEffect">
                                  <p:childTnLst>
                                    <p:set>
                                      <p:cBhvr>
                                        <p:cTn id="46" dur="1" fill="hold">
                                          <p:stCondLst>
                                            <p:cond delay="0"/>
                                          </p:stCondLst>
                                        </p:cTn>
                                        <p:tgtEl>
                                          <p:spTgt spid="83"/>
                                        </p:tgtEl>
                                        <p:attrNameLst>
                                          <p:attrName>style.visibility</p:attrName>
                                        </p:attrNameLst>
                                      </p:cBhvr>
                                      <p:to>
                                        <p:strVal val="visible"/>
                                      </p:to>
                                    </p:set>
                                    <p:animEffect transition="in" filter="fade">
                                      <p:cBhvr>
                                        <p:cTn id="47" dur="300"/>
                                        <p:tgtEl>
                                          <p:spTgt spid="83"/>
                                        </p:tgtEl>
                                      </p:cBhvr>
                                    </p:animEffect>
                                  </p:childTnLst>
                                </p:cTn>
                              </p:par>
                            </p:childTnLst>
                          </p:cTn>
                        </p:par>
                        <p:par>
                          <p:cTn id="48" fill="hold" nodeType="withGroup">
                            <p:stCondLst>
                              <p:cond delay="3300"/>
                            </p:stCondLst>
                            <p:childTnLst>
                              <p:par>
                                <p:cTn id="49" presetID="10" presetClass="entr" presetSubtype="0" fill="hold" grpId="16" nodeType="afterEffect">
                                  <p:childTnLst>
                                    <p:set>
                                      <p:cBhvr>
                                        <p:cTn id="50" dur="1" fill="hold">
                                          <p:stCondLst>
                                            <p:cond delay="0"/>
                                          </p:stCondLst>
                                        </p:cTn>
                                        <p:tgtEl>
                                          <p:spTgt spid="80"/>
                                        </p:tgtEl>
                                        <p:attrNameLst>
                                          <p:attrName>style.visibility</p:attrName>
                                        </p:attrNameLst>
                                      </p:cBhvr>
                                      <p:to>
                                        <p:strVal val="visible"/>
                                      </p:to>
                                    </p:set>
                                    <p:animEffect transition="in" filter="fade">
                                      <p:cBhvr>
                                        <p:cTn id="51" dur="300"/>
                                        <p:tgtEl>
                                          <p:spTgt spid="80"/>
                                        </p:tgtEl>
                                      </p:cBhvr>
                                    </p:animEffect>
                                  </p:childTnLst>
                                </p:cTn>
                              </p:par>
                            </p:childTnLst>
                          </p:cTn>
                        </p:par>
                        <p:par>
                          <p:cTn id="52" fill="hold" nodeType="withGroup">
                            <p:stCondLst>
                              <p:cond delay="3600"/>
                            </p:stCondLst>
                            <p:childTnLst>
                              <p:par>
                                <p:cTn id="53" presetID="10" presetClass="entr" presetSubtype="0" fill="hold" grpId="8" nodeType="afterEffect">
                                  <p:childTnLst>
                                    <p:set>
                                      <p:cBhvr>
                                        <p:cTn id="54" dur="1" fill="hold">
                                          <p:stCondLst>
                                            <p:cond delay="0"/>
                                          </p:stCondLst>
                                        </p:cTn>
                                        <p:tgtEl>
                                          <p:spTgt spid="72"/>
                                        </p:tgtEl>
                                        <p:attrNameLst>
                                          <p:attrName>style.visibility</p:attrName>
                                        </p:attrNameLst>
                                      </p:cBhvr>
                                      <p:to>
                                        <p:strVal val="visible"/>
                                      </p:to>
                                    </p:set>
                                    <p:animEffect transition="in" filter="fade">
                                      <p:cBhvr>
                                        <p:cTn id="55" dur="300"/>
                                        <p:tgtEl>
                                          <p:spTgt spid="72"/>
                                        </p:tgtEl>
                                      </p:cBhvr>
                                    </p:animEffect>
                                  </p:childTnLst>
                                </p:cTn>
                              </p:par>
                            </p:childTnLst>
                          </p:cTn>
                        </p:par>
                        <p:par>
                          <p:cTn id="56" fill="hold" nodeType="withGroup">
                            <p:stCondLst>
                              <p:cond delay="3900"/>
                            </p:stCondLst>
                            <p:childTnLst>
                              <p:par>
                                <p:cTn id="57" presetID="10" presetClass="entr" presetSubtype="0" fill="hold" grpId="9" nodeType="afterEffect">
                                  <p:childTnLst>
                                    <p:set>
                                      <p:cBhvr>
                                        <p:cTn id="58" dur="1" fill="hold">
                                          <p:stCondLst>
                                            <p:cond delay="0"/>
                                          </p:stCondLst>
                                        </p:cTn>
                                        <p:tgtEl>
                                          <p:spTgt spid="73"/>
                                        </p:tgtEl>
                                        <p:attrNameLst>
                                          <p:attrName>style.visibility</p:attrName>
                                        </p:attrNameLst>
                                      </p:cBhvr>
                                      <p:to>
                                        <p:strVal val="visible"/>
                                      </p:to>
                                    </p:set>
                                    <p:animEffect transition="in" filter="fade">
                                      <p:cBhvr>
                                        <p:cTn id="59" dur="300"/>
                                        <p:tgtEl>
                                          <p:spTgt spid="73"/>
                                        </p:tgtEl>
                                      </p:cBhvr>
                                    </p:animEffect>
                                  </p:childTnLst>
                                </p:cTn>
                              </p:par>
                            </p:childTnLst>
                          </p:cTn>
                        </p:par>
                        <p:par>
                          <p:cTn id="60" fill="hold" nodeType="withGroup">
                            <p:stCondLst>
                              <p:cond delay="4200"/>
                            </p:stCondLst>
                            <p:childTnLst>
                              <p:par>
                                <p:cTn id="61" presetID="22" presetClass="entr" presetSubtype="8" fill="hold" grpId="12" nodeType="afterEffect">
                                  <p:childTnLst>
                                    <p:set>
                                      <p:cBhvr>
                                        <p:cTn id="62" dur="1" fill="hold">
                                          <p:stCondLst>
                                            <p:cond delay="0"/>
                                          </p:stCondLst>
                                        </p:cTn>
                                        <p:tgtEl>
                                          <p:spTgt spid="76"/>
                                        </p:tgtEl>
                                        <p:attrNameLst>
                                          <p:attrName>style.visibility</p:attrName>
                                        </p:attrNameLst>
                                      </p:cBhvr>
                                      <p:to>
                                        <p:strVal val="visible"/>
                                      </p:to>
                                    </p:set>
                                    <p:animEffect transition="in" filter="wipe(left)">
                                      <p:cBhvr>
                                        <p:cTn id="63" dur="500"/>
                                        <p:tgtEl>
                                          <p:spTgt spid="76"/>
                                        </p:tgtEl>
                                      </p:cBhvr>
                                    </p:animEffect>
                                  </p:childTnLst>
                                </p:cTn>
                              </p:par>
                            </p:childTnLst>
                          </p:cTn>
                        </p:par>
                        <p:par>
                          <p:cTn id="64" fill="hold" nodeType="withGroup">
                            <p:stCondLst>
                              <p:cond delay="4700"/>
                            </p:stCondLst>
                            <p:childTnLst>
                              <p:par>
                                <p:cTn id="65" presetID="2" presetClass="entr" presetSubtype="2" fill="hold" grpId="10" nodeType="afterEffect">
                                  <p:iterate type="lt">
                                    <p:tmPct val="10000"/>
                                  </p:iterate>
                                  <p:childTnLst>
                                    <p:set>
                                      <p:cBhvr>
                                        <p:cTn id="66" dur="1" fill="hold">
                                          <p:stCondLst>
                                            <p:cond delay="0"/>
                                          </p:stCondLst>
                                        </p:cTn>
                                        <p:tgtEl>
                                          <p:spTgt spid="74"/>
                                        </p:tgtEl>
                                        <p:attrNameLst>
                                          <p:attrName>style.visibility</p:attrName>
                                        </p:attrNameLst>
                                      </p:cBhvr>
                                      <p:to>
                                        <p:strVal val="visible"/>
                                      </p:to>
                                    </p:set>
                                    <p:anim calcmode="lin" valueType="num">
                                      <p:cBhvr additive="base">
                                        <p:cTn id="67" dur="800" fill="hold"/>
                                        <p:tgtEl>
                                          <p:spTgt spid="74"/>
                                        </p:tgtEl>
                                        <p:attrNameLst>
                                          <p:attrName>ppt_x</p:attrName>
                                        </p:attrNameLst>
                                      </p:cBhvr>
                                      <p:tavLst>
                                        <p:tav tm="0">
                                          <p:val>
                                            <p:strVal val="1+#ppt_w/2"/>
                                          </p:val>
                                        </p:tav>
                                        <p:tav tm="100000">
                                          <p:val>
                                            <p:strVal val="#ppt_x"/>
                                          </p:val>
                                        </p:tav>
                                      </p:tavLst>
                                    </p:anim>
                                    <p:anim calcmode="lin" valueType="num">
                                      <p:cBhvr additive="base">
                                        <p:cTn id="68" dur="8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1" animBg="1"/>
      <p:bldP spid="83" grpId="2" animBg="1"/>
      <p:bldP spid="42" grpId="3" animBg="1"/>
      <p:bldP spid="67" grpId="4" animBg="1"/>
      <p:bldP spid="69" grpId="5" animBg="1"/>
      <p:bldP spid="70" grpId="6" animBg="1"/>
      <p:bldP spid="71" grpId="7" animBg="1"/>
      <p:bldP spid="72" grpId="8" animBg="1"/>
      <p:bldP spid="73" grpId="9" animBg="1"/>
      <p:bldP spid="74" grpId="10"/>
      <p:bldP spid="76" grpId="12" animBg="1"/>
      <p:bldP spid="77" grpId="13" animBg="1"/>
      <p:bldP spid="78" grpId="14" animBg="1"/>
      <p:bldP spid="79" grpId="15" animBg="1"/>
      <p:bldP spid="80" grpId="16"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任意多边形 80"/>
          <p:cNvSpPr/>
          <p:nvPr/>
        </p:nvSpPr>
        <p:spPr>
          <a:xfrm>
            <a:off x="2130818" y="2870327"/>
            <a:ext cx="2517932" cy="1258966"/>
          </a:xfrm>
          <a:custGeom>
            <a:avLst/>
            <a:gdLst>
              <a:gd name="connsiteX0" fmla="*/ 1258966 w 2517932"/>
              <a:gd name="connsiteY0" fmla="*/ 0 h 1258966"/>
              <a:gd name="connsiteX1" fmla="*/ 2517932 w 2517932"/>
              <a:gd name="connsiteY1" fmla="*/ 1258966 h 1258966"/>
              <a:gd name="connsiteX2" fmla="*/ 0 w 2517932"/>
              <a:gd name="connsiteY2" fmla="*/ 1258966 h 1258966"/>
              <a:gd name="connsiteX3" fmla="*/ 1258966 w 2517932"/>
              <a:gd name="connsiteY3" fmla="*/ 0 h 1258966"/>
            </a:gdLst>
            <a:ahLst/>
            <a:cxnLst>
              <a:cxn ang="0">
                <a:pos x="connsiteX0" y="connsiteY0"/>
              </a:cxn>
              <a:cxn ang="0">
                <a:pos x="connsiteX1" y="connsiteY1"/>
              </a:cxn>
              <a:cxn ang="0">
                <a:pos x="connsiteX2" y="connsiteY2"/>
              </a:cxn>
              <a:cxn ang="0">
                <a:pos x="connsiteX3" y="connsiteY3"/>
              </a:cxn>
            </a:cxnLst>
            <a:rect l="l" t="t" r="r" b="b"/>
            <a:pathLst>
              <a:path w="2517932" h="1258966">
                <a:moveTo>
                  <a:pt x="1258966" y="0"/>
                </a:moveTo>
                <a:lnTo>
                  <a:pt x="2517932" y="1258966"/>
                </a:lnTo>
                <a:lnTo>
                  <a:pt x="0" y="1258966"/>
                </a:lnTo>
                <a:lnTo>
                  <a:pt x="1258966" y="0"/>
                </a:ln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2" name="任意多边形 81"/>
          <p:cNvSpPr/>
          <p:nvPr/>
        </p:nvSpPr>
        <p:spPr>
          <a:xfrm>
            <a:off x="4842488" y="2870327"/>
            <a:ext cx="2517932" cy="1258966"/>
          </a:xfrm>
          <a:custGeom>
            <a:avLst/>
            <a:gdLst>
              <a:gd name="connsiteX0" fmla="*/ 1258966 w 2517932"/>
              <a:gd name="connsiteY0" fmla="*/ 0 h 1258966"/>
              <a:gd name="connsiteX1" fmla="*/ 2517932 w 2517932"/>
              <a:gd name="connsiteY1" fmla="*/ 1258966 h 1258966"/>
              <a:gd name="connsiteX2" fmla="*/ 0 w 2517932"/>
              <a:gd name="connsiteY2" fmla="*/ 1258966 h 1258966"/>
              <a:gd name="connsiteX3" fmla="*/ 1258966 w 2517932"/>
              <a:gd name="connsiteY3" fmla="*/ 0 h 1258966"/>
            </a:gdLst>
            <a:ahLst/>
            <a:cxnLst>
              <a:cxn ang="0">
                <a:pos x="connsiteX0" y="connsiteY0"/>
              </a:cxn>
              <a:cxn ang="0">
                <a:pos x="connsiteX1" y="connsiteY1"/>
              </a:cxn>
              <a:cxn ang="0">
                <a:pos x="connsiteX2" y="connsiteY2"/>
              </a:cxn>
              <a:cxn ang="0">
                <a:pos x="connsiteX3" y="connsiteY3"/>
              </a:cxn>
            </a:cxnLst>
            <a:rect l="l" t="t" r="r" b="b"/>
            <a:pathLst>
              <a:path w="2517932" h="1258966">
                <a:moveTo>
                  <a:pt x="1258966" y="0"/>
                </a:moveTo>
                <a:lnTo>
                  <a:pt x="2517932" y="1258966"/>
                </a:lnTo>
                <a:lnTo>
                  <a:pt x="0" y="1258966"/>
                </a:lnTo>
                <a:lnTo>
                  <a:pt x="1258966" y="0"/>
                </a:lnTo>
                <a:close/>
              </a:path>
            </a:pathLst>
          </a:custGeom>
          <a:solidFill>
            <a:srgbClr val="F398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3" name="任意多边形 82"/>
          <p:cNvSpPr/>
          <p:nvPr/>
        </p:nvSpPr>
        <p:spPr>
          <a:xfrm>
            <a:off x="7554158" y="2870327"/>
            <a:ext cx="2517932" cy="1258966"/>
          </a:xfrm>
          <a:custGeom>
            <a:avLst/>
            <a:gdLst>
              <a:gd name="connsiteX0" fmla="*/ 1258966 w 2517932"/>
              <a:gd name="connsiteY0" fmla="*/ 0 h 1258966"/>
              <a:gd name="connsiteX1" fmla="*/ 2517932 w 2517932"/>
              <a:gd name="connsiteY1" fmla="*/ 1258966 h 1258966"/>
              <a:gd name="connsiteX2" fmla="*/ 0 w 2517932"/>
              <a:gd name="connsiteY2" fmla="*/ 1258966 h 1258966"/>
              <a:gd name="connsiteX3" fmla="*/ 1258966 w 2517932"/>
              <a:gd name="connsiteY3" fmla="*/ 0 h 1258966"/>
            </a:gdLst>
            <a:ahLst/>
            <a:cxnLst>
              <a:cxn ang="0">
                <a:pos x="connsiteX0" y="connsiteY0"/>
              </a:cxn>
              <a:cxn ang="0">
                <a:pos x="connsiteX1" y="connsiteY1"/>
              </a:cxn>
              <a:cxn ang="0">
                <a:pos x="connsiteX2" y="connsiteY2"/>
              </a:cxn>
              <a:cxn ang="0">
                <a:pos x="connsiteX3" y="connsiteY3"/>
              </a:cxn>
            </a:cxnLst>
            <a:rect l="l" t="t" r="r" b="b"/>
            <a:pathLst>
              <a:path w="2517932" h="1258966">
                <a:moveTo>
                  <a:pt x="1258966" y="0"/>
                </a:moveTo>
                <a:lnTo>
                  <a:pt x="2517932" y="1258966"/>
                </a:lnTo>
                <a:lnTo>
                  <a:pt x="0" y="1258966"/>
                </a:lnTo>
                <a:lnTo>
                  <a:pt x="1258966" y="0"/>
                </a:lnTo>
                <a:close/>
              </a:path>
            </a:pathLst>
          </a:cu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2" name="任意多边形 41"/>
          <p:cNvSpPr/>
          <p:nvPr/>
        </p:nvSpPr>
        <p:spPr>
          <a:xfrm>
            <a:off x="1" y="945960"/>
            <a:ext cx="1960737" cy="1799876"/>
          </a:xfrm>
          <a:custGeom>
            <a:avLst/>
            <a:gdLst>
              <a:gd name="connsiteX0" fmla="*/ 0 w 1960737"/>
              <a:gd name="connsiteY0" fmla="*/ 0 h 1799876"/>
              <a:gd name="connsiteX1" fmla="*/ 1461198 w 1960737"/>
              <a:gd name="connsiteY1" fmla="*/ 0 h 1799876"/>
              <a:gd name="connsiteX2" fmla="*/ 1960737 w 1960737"/>
              <a:gd name="connsiteY2" fmla="*/ 499540 h 1799876"/>
              <a:gd name="connsiteX3" fmla="*/ 660400 w 1960737"/>
              <a:gd name="connsiteY3" fmla="*/ 1799876 h 1799876"/>
              <a:gd name="connsiteX4" fmla="*/ 0 w 1960737"/>
              <a:gd name="connsiteY4" fmla="*/ 1139477 h 1799876"/>
              <a:gd name="connsiteX5" fmla="*/ 0 w 1960737"/>
              <a:gd name="connsiteY5" fmla="*/ 0 h 179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0737" h="1799876">
                <a:moveTo>
                  <a:pt x="0" y="0"/>
                </a:moveTo>
                <a:lnTo>
                  <a:pt x="1461198" y="0"/>
                </a:lnTo>
                <a:lnTo>
                  <a:pt x="1960737" y="499540"/>
                </a:lnTo>
                <a:lnTo>
                  <a:pt x="660400" y="1799876"/>
                </a:lnTo>
                <a:lnTo>
                  <a:pt x="0" y="1139477"/>
                </a:lnTo>
                <a:lnTo>
                  <a:pt x="0" y="0"/>
                </a:lnTo>
                <a:close/>
              </a:path>
            </a:pathLst>
          </a:cu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1" y="2878839"/>
            <a:ext cx="1919985" cy="1259584"/>
          </a:xfrm>
          <a:custGeom>
            <a:avLst/>
            <a:gdLst>
              <a:gd name="connsiteX0" fmla="*/ 660402 w 1919985"/>
              <a:gd name="connsiteY0" fmla="*/ 0 h 1259584"/>
              <a:gd name="connsiteX1" fmla="*/ 1919985 w 1919985"/>
              <a:gd name="connsiteY1" fmla="*/ 1259584 h 1259584"/>
              <a:gd name="connsiteX2" fmla="*/ 0 w 1919985"/>
              <a:gd name="connsiteY2" fmla="*/ 1259584 h 1259584"/>
              <a:gd name="connsiteX3" fmla="*/ 0 w 1919985"/>
              <a:gd name="connsiteY3" fmla="*/ 660402 h 1259584"/>
              <a:gd name="connsiteX4" fmla="*/ 660402 w 1919985"/>
              <a:gd name="connsiteY4" fmla="*/ 0 h 1259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985" h="1259584">
                <a:moveTo>
                  <a:pt x="660402" y="0"/>
                </a:moveTo>
                <a:lnTo>
                  <a:pt x="1919985" y="1259584"/>
                </a:lnTo>
                <a:lnTo>
                  <a:pt x="0" y="1259584"/>
                </a:lnTo>
                <a:lnTo>
                  <a:pt x="0" y="660402"/>
                </a:lnTo>
                <a:lnTo>
                  <a:pt x="660402"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2077509" y="945960"/>
            <a:ext cx="2600673" cy="1799874"/>
          </a:xfrm>
          <a:custGeom>
            <a:avLst/>
            <a:gdLst>
              <a:gd name="connsiteX0" fmla="*/ 499538 w 2600673"/>
              <a:gd name="connsiteY0" fmla="*/ 0 h 1799874"/>
              <a:gd name="connsiteX1" fmla="*/ 2101135 w 2600673"/>
              <a:gd name="connsiteY1" fmla="*/ 0 h 1799874"/>
              <a:gd name="connsiteX2" fmla="*/ 2600673 w 2600673"/>
              <a:gd name="connsiteY2" fmla="*/ 499539 h 1799874"/>
              <a:gd name="connsiteX3" fmla="*/ 1300338 w 2600673"/>
              <a:gd name="connsiteY3" fmla="*/ 1799874 h 1799874"/>
              <a:gd name="connsiteX4" fmla="*/ 0 w 2600673"/>
              <a:gd name="connsiteY4" fmla="*/ 499538 h 1799874"/>
              <a:gd name="connsiteX5" fmla="*/ 499538 w 2600673"/>
              <a:gd name="connsiteY5" fmla="*/ 0 h 179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673" h="1799874">
                <a:moveTo>
                  <a:pt x="499538" y="0"/>
                </a:moveTo>
                <a:lnTo>
                  <a:pt x="2101135" y="0"/>
                </a:lnTo>
                <a:lnTo>
                  <a:pt x="2600673" y="499539"/>
                </a:lnTo>
                <a:lnTo>
                  <a:pt x="1300338" y="1799874"/>
                </a:lnTo>
                <a:lnTo>
                  <a:pt x="0" y="499538"/>
                </a:lnTo>
                <a:lnTo>
                  <a:pt x="499538" y="0"/>
                </a:lnTo>
                <a:close/>
              </a:path>
            </a:pathLst>
          </a:custGeom>
          <a:blipFill>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4794955" y="945960"/>
            <a:ext cx="2600672" cy="1794587"/>
          </a:xfrm>
          <a:custGeom>
            <a:avLst/>
            <a:gdLst>
              <a:gd name="connsiteX0" fmla="*/ 494251 w 2600672"/>
              <a:gd name="connsiteY0" fmla="*/ 0 h 1794587"/>
              <a:gd name="connsiteX1" fmla="*/ 2106421 w 2600672"/>
              <a:gd name="connsiteY1" fmla="*/ 0 h 1794587"/>
              <a:gd name="connsiteX2" fmla="*/ 2600672 w 2600672"/>
              <a:gd name="connsiteY2" fmla="*/ 494252 h 1794587"/>
              <a:gd name="connsiteX3" fmla="*/ 1300337 w 2600672"/>
              <a:gd name="connsiteY3" fmla="*/ 1794587 h 1794587"/>
              <a:gd name="connsiteX4" fmla="*/ 0 w 2600672"/>
              <a:gd name="connsiteY4" fmla="*/ 494251 h 1794587"/>
              <a:gd name="connsiteX5" fmla="*/ 494251 w 2600672"/>
              <a:gd name="connsiteY5" fmla="*/ 0 h 179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672" h="1794587">
                <a:moveTo>
                  <a:pt x="494251" y="0"/>
                </a:moveTo>
                <a:lnTo>
                  <a:pt x="2106421" y="0"/>
                </a:lnTo>
                <a:lnTo>
                  <a:pt x="2600672" y="494252"/>
                </a:lnTo>
                <a:lnTo>
                  <a:pt x="1300337" y="1794587"/>
                </a:lnTo>
                <a:lnTo>
                  <a:pt x="0" y="494251"/>
                </a:lnTo>
                <a:lnTo>
                  <a:pt x="494251" y="0"/>
                </a:lnTo>
                <a:close/>
              </a:path>
            </a:pathLst>
          </a:custGeom>
          <a:blipFill>
            <a:blip r:embed="rId7"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7512400" y="945960"/>
            <a:ext cx="2600672" cy="1794585"/>
          </a:xfrm>
          <a:custGeom>
            <a:avLst/>
            <a:gdLst>
              <a:gd name="connsiteX0" fmla="*/ 494248 w 2600672"/>
              <a:gd name="connsiteY0" fmla="*/ 0 h 1794585"/>
              <a:gd name="connsiteX1" fmla="*/ 2106424 w 2600672"/>
              <a:gd name="connsiteY1" fmla="*/ 0 h 1794585"/>
              <a:gd name="connsiteX2" fmla="*/ 2600672 w 2600672"/>
              <a:gd name="connsiteY2" fmla="*/ 494249 h 1794585"/>
              <a:gd name="connsiteX3" fmla="*/ 1300336 w 2600672"/>
              <a:gd name="connsiteY3" fmla="*/ 1794585 h 1794585"/>
              <a:gd name="connsiteX4" fmla="*/ 0 w 2600672"/>
              <a:gd name="connsiteY4" fmla="*/ 494249 h 1794585"/>
              <a:gd name="connsiteX5" fmla="*/ 494248 w 2600672"/>
              <a:gd name="connsiteY5" fmla="*/ 0 h 179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672" h="1794585">
                <a:moveTo>
                  <a:pt x="494248" y="0"/>
                </a:moveTo>
                <a:lnTo>
                  <a:pt x="2106424" y="0"/>
                </a:lnTo>
                <a:lnTo>
                  <a:pt x="2600672" y="494249"/>
                </a:lnTo>
                <a:lnTo>
                  <a:pt x="1300336" y="1794585"/>
                </a:lnTo>
                <a:lnTo>
                  <a:pt x="0" y="494249"/>
                </a:lnTo>
                <a:lnTo>
                  <a:pt x="494248" y="0"/>
                </a:lnTo>
                <a:close/>
              </a:path>
            </a:pathLst>
          </a:custGeom>
          <a:blipFill>
            <a:blip r:embed="rId8" cstate="screen">
              <a:extLst>
                <a:ext uri="{28A0092B-C50C-407E-A947-70E740481C1C}">
                  <a14:useLocalDpi xmlns:a14="http://schemas.microsoft.com/office/drawing/2010/main"/>
                </a:ext>
              </a:extLst>
            </a:blip>
            <a:stretch>
              <a:fillRect t="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10229845" y="930194"/>
            <a:ext cx="1962155" cy="1794584"/>
          </a:xfrm>
          <a:custGeom>
            <a:avLst/>
            <a:gdLst>
              <a:gd name="connsiteX0" fmla="*/ 494248 w 1962155"/>
              <a:gd name="connsiteY0" fmla="*/ 0 h 1794584"/>
              <a:gd name="connsiteX1" fmla="*/ 1962155 w 1962155"/>
              <a:gd name="connsiteY1" fmla="*/ 0 h 1794584"/>
              <a:gd name="connsiteX2" fmla="*/ 1962155 w 1962155"/>
              <a:gd name="connsiteY2" fmla="*/ 1132765 h 1794584"/>
              <a:gd name="connsiteX3" fmla="*/ 1300335 w 1962155"/>
              <a:gd name="connsiteY3" fmla="*/ 1794584 h 1794584"/>
              <a:gd name="connsiteX4" fmla="*/ 0 w 1962155"/>
              <a:gd name="connsiteY4" fmla="*/ 494249 h 1794584"/>
              <a:gd name="connsiteX5" fmla="*/ 494248 w 1962155"/>
              <a:gd name="connsiteY5" fmla="*/ 0 h 179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2155" h="1794584">
                <a:moveTo>
                  <a:pt x="494248" y="0"/>
                </a:moveTo>
                <a:lnTo>
                  <a:pt x="1962155" y="0"/>
                </a:lnTo>
                <a:lnTo>
                  <a:pt x="1962155" y="1132765"/>
                </a:lnTo>
                <a:lnTo>
                  <a:pt x="1300335" y="1794584"/>
                </a:lnTo>
                <a:lnTo>
                  <a:pt x="0" y="494249"/>
                </a:lnTo>
                <a:lnTo>
                  <a:pt x="494248" y="0"/>
                </a:lnTo>
                <a:close/>
              </a:path>
            </a:pathLst>
          </a:custGeom>
          <a:blipFill>
            <a:blip r:embed="rId9"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3" name="任意多边形 72"/>
          <p:cNvSpPr/>
          <p:nvPr/>
        </p:nvSpPr>
        <p:spPr>
          <a:xfrm>
            <a:off x="10265308" y="2857782"/>
            <a:ext cx="1926692" cy="1264874"/>
          </a:xfrm>
          <a:custGeom>
            <a:avLst/>
            <a:gdLst>
              <a:gd name="connsiteX0" fmla="*/ 1264874 w 1926692"/>
              <a:gd name="connsiteY0" fmla="*/ 0 h 1264874"/>
              <a:gd name="connsiteX1" fmla="*/ 1926692 w 1926692"/>
              <a:gd name="connsiteY1" fmla="*/ 661819 h 1264874"/>
              <a:gd name="connsiteX2" fmla="*/ 1926692 w 1926692"/>
              <a:gd name="connsiteY2" fmla="*/ 1264874 h 1264874"/>
              <a:gd name="connsiteX3" fmla="*/ 0 w 1926692"/>
              <a:gd name="connsiteY3" fmla="*/ 1264874 h 1264874"/>
              <a:gd name="connsiteX4" fmla="*/ 1264874 w 1926692"/>
              <a:gd name="connsiteY4" fmla="*/ 0 h 126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692" h="1264874">
                <a:moveTo>
                  <a:pt x="1264874" y="0"/>
                </a:moveTo>
                <a:lnTo>
                  <a:pt x="1926692" y="661819"/>
                </a:lnTo>
                <a:lnTo>
                  <a:pt x="1926692" y="1264874"/>
                </a:lnTo>
                <a:lnTo>
                  <a:pt x="0" y="1264874"/>
                </a:lnTo>
                <a:lnTo>
                  <a:pt x="1264874"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4" name="雷锋PPT网 www.lfppt.com"/>
          <p:cNvSpPr txBox="1"/>
          <p:nvPr/>
        </p:nvSpPr>
        <p:spPr>
          <a:xfrm>
            <a:off x="403685" y="4601197"/>
            <a:ext cx="11068336" cy="1569660"/>
          </a:xfrm>
          <a:prstGeom prst="rect">
            <a:avLst/>
          </a:prstGeom>
          <a:noFill/>
        </p:spPr>
        <p:txBody>
          <a:bodyPr wrap="square" rtlCol="0">
            <a:spAutoFit/>
          </a:bodyPr>
          <a:lstStyle/>
          <a:p>
            <a:pPr algn="ctr"/>
            <a:r>
              <a:rPr lang="ru-RU" sz="3200" b="1" dirty="0"/>
              <a:t>Цифровая трансформация АПК. </a:t>
            </a:r>
          </a:p>
          <a:p>
            <a:pPr algn="ctr"/>
            <a:r>
              <a:rPr lang="ru-RU" sz="3200" b="1" dirty="0"/>
              <a:t>Проект Министерства сельского хозяйства Российской Федерации «Цифровое сельское хозяйство»</a:t>
            </a:r>
            <a:endParaRPr lang="zh-CN" altLang="en-US" sz="3200" b="1" dirty="0">
              <a:solidFill>
                <a:srgbClr val="00B050"/>
              </a:solidFill>
              <a:latin typeface="微软雅黑" panose="020B0503020204020204" pitchFamily="34" charset="-122"/>
              <a:ea typeface="微软雅黑" panose="020B0503020204020204" pitchFamily="34" charset="-122"/>
            </a:endParaRPr>
          </a:p>
        </p:txBody>
      </p:sp>
      <p:sp>
        <p:nvSpPr>
          <p:cNvPr id="76" name="矩形 75"/>
          <p:cNvSpPr/>
          <p:nvPr/>
        </p:nvSpPr>
        <p:spPr>
          <a:xfrm>
            <a:off x="0" y="4114674"/>
            <a:ext cx="12192000" cy="84137"/>
          </a:xfrm>
          <a:prstGeom prst="rect">
            <a:avLst/>
          </a:prstGeom>
          <a:solidFill>
            <a:srgbClr val="F398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7" name="菱形 76"/>
          <p:cNvSpPr/>
          <p:nvPr/>
        </p:nvSpPr>
        <p:spPr>
          <a:xfrm>
            <a:off x="720787" y="1505178"/>
            <a:ext cx="2598848" cy="2598848"/>
          </a:xfrm>
          <a:prstGeom prst="diamond">
            <a:avLst/>
          </a:prstGeom>
          <a:blipFill>
            <a:blip r:embed="rId10"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8" name="菱形 77"/>
          <p:cNvSpPr/>
          <p:nvPr/>
        </p:nvSpPr>
        <p:spPr>
          <a:xfrm>
            <a:off x="3432457" y="1505178"/>
            <a:ext cx="2598848" cy="2598848"/>
          </a:xfrm>
          <a:prstGeom prst="diamond">
            <a:avLst/>
          </a:prstGeom>
          <a:blipFill>
            <a:blip r:embed="rId11"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9" name="菱形 78"/>
          <p:cNvSpPr/>
          <p:nvPr/>
        </p:nvSpPr>
        <p:spPr>
          <a:xfrm>
            <a:off x="6144127" y="1505178"/>
            <a:ext cx="2598848" cy="2598848"/>
          </a:xfrm>
          <a:prstGeom prst="diamond">
            <a:avLst/>
          </a:prstGeom>
          <a:blipFill>
            <a:blip r:embed="rId1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0" name="菱形 79"/>
          <p:cNvSpPr/>
          <p:nvPr/>
        </p:nvSpPr>
        <p:spPr>
          <a:xfrm>
            <a:off x="8877682" y="1505178"/>
            <a:ext cx="2598848" cy="2598848"/>
          </a:xfrm>
          <a:prstGeom prst="diamond">
            <a:avLst/>
          </a:prstGeom>
          <a:blipFill>
            <a:blip r:embed="rId1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 name="Прямоугольник 1">
            <a:extLst>
              <a:ext uri="{FF2B5EF4-FFF2-40B4-BE49-F238E27FC236}">
                <a16:creationId xmlns:a16="http://schemas.microsoft.com/office/drawing/2014/main" id="{F71AE0F6-A16B-0475-4208-F013A1513715}"/>
              </a:ext>
            </a:extLst>
          </p:cNvPr>
          <p:cNvSpPr/>
          <p:nvPr/>
        </p:nvSpPr>
        <p:spPr>
          <a:xfrm>
            <a:off x="259307" y="568036"/>
            <a:ext cx="8022188" cy="3084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800" b="1" i="0" u="none" strike="noStrike" baseline="0" dirty="0">
                <a:solidFill>
                  <a:schemeClr val="bg1"/>
                </a:solidFill>
                <a:latin typeface="Arial" panose="020B0604020202020204" pitchFamily="34" charset="0"/>
                <a:cs typeface="Arial" panose="020B0604020202020204" pitchFamily="34" charset="0"/>
              </a:rPr>
              <a:t>Цифровое управление формированием продуктивности агроценоза </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348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childTnLst>
                                    <p:set>
                                      <p:cBhvr>
                                        <p:cTn id="6" dur="1" fill="hold">
                                          <p:stCondLst>
                                            <p:cond delay="0"/>
                                          </p:stCondLst>
                                        </p:cTn>
                                        <p:tgtEl>
                                          <p:spTgt spid="42"/>
                                        </p:tgtEl>
                                        <p:attrNameLst>
                                          <p:attrName>style.visibility</p:attrName>
                                        </p:attrNameLst>
                                      </p:cBhvr>
                                      <p:to>
                                        <p:strVal val="visible"/>
                                      </p:to>
                                    </p:set>
                                    <p:animEffect transition="in" filter="fade">
                                      <p:cBhvr>
                                        <p:cTn id="7" dur="300"/>
                                        <p:tgtEl>
                                          <p:spTgt spid="42"/>
                                        </p:tgtEl>
                                      </p:cBhvr>
                                    </p:animEffect>
                                  </p:childTnLst>
                                </p:cTn>
                              </p:par>
                            </p:childTnLst>
                          </p:cTn>
                        </p:par>
                        <p:par>
                          <p:cTn id="8" fill="hold" nodeType="withGroup">
                            <p:stCondLst>
                              <p:cond delay="300"/>
                            </p:stCondLst>
                            <p:childTnLst>
                              <p:par>
                                <p:cTn id="9" presetID="10" presetClass="entr" presetSubtype="0" fill="hold" grpId="0" nodeType="afterEffect">
                                  <p:childTnLst>
                                    <p:set>
                                      <p:cBhvr>
                                        <p:cTn id="10" dur="1" fill="hold">
                                          <p:stCondLst>
                                            <p:cond delay="0"/>
                                          </p:stCondLst>
                                        </p:cTn>
                                        <p:tgtEl>
                                          <p:spTgt spid="67"/>
                                        </p:tgtEl>
                                        <p:attrNameLst>
                                          <p:attrName>style.visibility</p:attrName>
                                        </p:attrNameLst>
                                      </p:cBhvr>
                                      <p:to>
                                        <p:strVal val="visible"/>
                                      </p:to>
                                    </p:set>
                                    <p:animEffect transition="in" filter="fade">
                                      <p:cBhvr>
                                        <p:cTn id="11" dur="300"/>
                                        <p:tgtEl>
                                          <p:spTgt spid="67"/>
                                        </p:tgtEl>
                                      </p:cBhvr>
                                    </p:animEffect>
                                  </p:childTnLst>
                                </p:cTn>
                              </p:par>
                            </p:childTnLst>
                          </p:cTn>
                        </p:par>
                        <p:par>
                          <p:cTn id="12" fill="hold" nodeType="withGroup">
                            <p:stCondLst>
                              <p:cond delay="600"/>
                            </p:stCondLst>
                            <p:childTnLst>
                              <p:par>
                                <p:cTn id="13" presetID="10" presetClass="entr" presetSubtype="0" fill="hold" grpId="0" nodeType="afterEffect">
                                  <p:childTnLst>
                                    <p:set>
                                      <p:cBhvr>
                                        <p:cTn id="14" dur="1" fill="hold">
                                          <p:stCondLst>
                                            <p:cond delay="0"/>
                                          </p:stCondLst>
                                        </p:cTn>
                                        <p:tgtEl>
                                          <p:spTgt spid="77"/>
                                        </p:tgtEl>
                                        <p:attrNameLst>
                                          <p:attrName>style.visibility</p:attrName>
                                        </p:attrNameLst>
                                      </p:cBhvr>
                                      <p:to>
                                        <p:strVal val="visible"/>
                                      </p:to>
                                    </p:set>
                                    <p:animEffect transition="in" filter="fade">
                                      <p:cBhvr>
                                        <p:cTn id="15" dur="300"/>
                                        <p:tgtEl>
                                          <p:spTgt spid="77"/>
                                        </p:tgtEl>
                                      </p:cBhvr>
                                    </p:animEffect>
                                  </p:childTnLst>
                                </p:cTn>
                              </p:par>
                            </p:childTnLst>
                          </p:cTn>
                        </p:par>
                        <p:par>
                          <p:cTn id="16" fill="hold" nodeType="withGroup">
                            <p:stCondLst>
                              <p:cond delay="900"/>
                            </p:stCondLst>
                            <p:childTnLst>
                              <p:par>
                                <p:cTn id="17" presetID="10" presetClass="entr" presetSubtype="0" fill="hold" grpId="0" nodeType="afterEffect">
                                  <p:childTnLst>
                                    <p:set>
                                      <p:cBhvr>
                                        <p:cTn id="18" dur="1" fill="hold">
                                          <p:stCondLst>
                                            <p:cond delay="0"/>
                                          </p:stCondLst>
                                        </p:cTn>
                                        <p:tgtEl>
                                          <p:spTgt spid="69"/>
                                        </p:tgtEl>
                                        <p:attrNameLst>
                                          <p:attrName>style.visibility</p:attrName>
                                        </p:attrNameLst>
                                      </p:cBhvr>
                                      <p:to>
                                        <p:strVal val="visible"/>
                                      </p:to>
                                    </p:set>
                                    <p:animEffect transition="in" filter="fade">
                                      <p:cBhvr>
                                        <p:cTn id="19" dur="300"/>
                                        <p:tgtEl>
                                          <p:spTgt spid="69"/>
                                        </p:tgtEl>
                                      </p:cBhvr>
                                    </p:animEffect>
                                  </p:childTnLst>
                                </p:cTn>
                              </p:par>
                            </p:childTnLst>
                          </p:cTn>
                        </p:par>
                        <p:par>
                          <p:cTn id="20" fill="hold" nodeType="withGroup">
                            <p:stCondLst>
                              <p:cond delay="1200"/>
                            </p:stCondLst>
                            <p:childTnLst>
                              <p:par>
                                <p:cTn id="21" presetID="10" presetClass="entr" presetSubtype="0" fill="hold" grpId="0" nodeType="afterEffect">
                                  <p:childTnLst>
                                    <p:set>
                                      <p:cBhvr>
                                        <p:cTn id="22" dur="1" fill="hold">
                                          <p:stCondLst>
                                            <p:cond delay="0"/>
                                          </p:stCondLst>
                                        </p:cTn>
                                        <p:tgtEl>
                                          <p:spTgt spid="81"/>
                                        </p:tgtEl>
                                        <p:attrNameLst>
                                          <p:attrName>style.visibility</p:attrName>
                                        </p:attrNameLst>
                                      </p:cBhvr>
                                      <p:to>
                                        <p:strVal val="visible"/>
                                      </p:to>
                                    </p:set>
                                    <p:animEffect transition="in" filter="fade">
                                      <p:cBhvr>
                                        <p:cTn id="23" dur="300"/>
                                        <p:tgtEl>
                                          <p:spTgt spid="81"/>
                                        </p:tgtEl>
                                      </p:cBhvr>
                                    </p:animEffect>
                                  </p:childTnLst>
                                </p:cTn>
                              </p:par>
                            </p:childTnLst>
                          </p:cTn>
                        </p:par>
                        <p:par>
                          <p:cTn id="24" fill="hold" nodeType="withGroup">
                            <p:stCondLst>
                              <p:cond delay="1500"/>
                            </p:stCondLst>
                            <p:childTnLst>
                              <p:par>
                                <p:cTn id="25" presetID="10" presetClass="entr" presetSubtype="0" fill="hold" grpId="0" nodeType="afterEffect">
                                  <p:childTnLst>
                                    <p:set>
                                      <p:cBhvr>
                                        <p:cTn id="26" dur="1" fill="hold">
                                          <p:stCondLst>
                                            <p:cond delay="0"/>
                                          </p:stCondLst>
                                        </p:cTn>
                                        <p:tgtEl>
                                          <p:spTgt spid="78"/>
                                        </p:tgtEl>
                                        <p:attrNameLst>
                                          <p:attrName>style.visibility</p:attrName>
                                        </p:attrNameLst>
                                      </p:cBhvr>
                                      <p:to>
                                        <p:strVal val="visible"/>
                                      </p:to>
                                    </p:set>
                                    <p:animEffect transition="in" filter="fade">
                                      <p:cBhvr>
                                        <p:cTn id="27" dur="300"/>
                                        <p:tgtEl>
                                          <p:spTgt spid="78"/>
                                        </p:tgtEl>
                                      </p:cBhvr>
                                    </p:animEffect>
                                  </p:childTnLst>
                                </p:cTn>
                              </p:par>
                            </p:childTnLst>
                          </p:cTn>
                        </p:par>
                        <p:par>
                          <p:cTn id="28" fill="hold" nodeType="withGroup">
                            <p:stCondLst>
                              <p:cond delay="1800"/>
                            </p:stCondLst>
                            <p:childTnLst>
                              <p:par>
                                <p:cTn id="29" presetID="10" presetClass="entr" presetSubtype="0" fill="hold" grpId="0" nodeType="afterEffect">
                                  <p:childTnLst>
                                    <p:set>
                                      <p:cBhvr>
                                        <p:cTn id="30" dur="1" fill="hold">
                                          <p:stCondLst>
                                            <p:cond delay="0"/>
                                          </p:stCondLst>
                                        </p:cTn>
                                        <p:tgtEl>
                                          <p:spTgt spid="70"/>
                                        </p:tgtEl>
                                        <p:attrNameLst>
                                          <p:attrName>style.visibility</p:attrName>
                                        </p:attrNameLst>
                                      </p:cBhvr>
                                      <p:to>
                                        <p:strVal val="visible"/>
                                      </p:to>
                                    </p:set>
                                    <p:animEffect transition="in" filter="fade">
                                      <p:cBhvr>
                                        <p:cTn id="31" dur="300"/>
                                        <p:tgtEl>
                                          <p:spTgt spid="70"/>
                                        </p:tgtEl>
                                      </p:cBhvr>
                                    </p:animEffect>
                                  </p:childTnLst>
                                </p:cTn>
                              </p:par>
                            </p:childTnLst>
                          </p:cTn>
                        </p:par>
                        <p:par>
                          <p:cTn id="32" fill="hold" nodeType="withGroup">
                            <p:stCondLst>
                              <p:cond delay="2100"/>
                            </p:stCondLst>
                            <p:childTnLst>
                              <p:par>
                                <p:cTn id="33" presetID="10" presetClass="entr" presetSubtype="0" fill="hold" grpId="0" nodeType="afterEffect">
                                  <p:childTnLst>
                                    <p:set>
                                      <p:cBhvr>
                                        <p:cTn id="34" dur="1" fill="hold">
                                          <p:stCondLst>
                                            <p:cond delay="0"/>
                                          </p:stCondLst>
                                        </p:cTn>
                                        <p:tgtEl>
                                          <p:spTgt spid="82"/>
                                        </p:tgtEl>
                                        <p:attrNameLst>
                                          <p:attrName>style.visibility</p:attrName>
                                        </p:attrNameLst>
                                      </p:cBhvr>
                                      <p:to>
                                        <p:strVal val="visible"/>
                                      </p:to>
                                    </p:set>
                                    <p:animEffect transition="in" filter="fade">
                                      <p:cBhvr>
                                        <p:cTn id="35" dur="300"/>
                                        <p:tgtEl>
                                          <p:spTgt spid="82"/>
                                        </p:tgtEl>
                                      </p:cBhvr>
                                    </p:animEffect>
                                  </p:childTnLst>
                                </p:cTn>
                              </p:par>
                            </p:childTnLst>
                          </p:cTn>
                        </p:par>
                        <p:par>
                          <p:cTn id="36" fill="hold" nodeType="withGroup">
                            <p:stCondLst>
                              <p:cond delay="2400"/>
                            </p:stCondLst>
                            <p:childTnLst>
                              <p:par>
                                <p:cTn id="37" presetID="10" presetClass="entr" presetSubtype="0" fill="hold" grpId="0" nodeType="afterEffect">
                                  <p:childTnLst>
                                    <p:set>
                                      <p:cBhvr>
                                        <p:cTn id="38" dur="1" fill="hold">
                                          <p:stCondLst>
                                            <p:cond delay="0"/>
                                          </p:stCondLst>
                                        </p:cTn>
                                        <p:tgtEl>
                                          <p:spTgt spid="79"/>
                                        </p:tgtEl>
                                        <p:attrNameLst>
                                          <p:attrName>style.visibility</p:attrName>
                                        </p:attrNameLst>
                                      </p:cBhvr>
                                      <p:to>
                                        <p:strVal val="visible"/>
                                      </p:to>
                                    </p:set>
                                    <p:animEffect transition="in" filter="fade">
                                      <p:cBhvr>
                                        <p:cTn id="39" dur="300"/>
                                        <p:tgtEl>
                                          <p:spTgt spid="79"/>
                                        </p:tgtEl>
                                      </p:cBhvr>
                                    </p:animEffect>
                                  </p:childTnLst>
                                </p:cTn>
                              </p:par>
                            </p:childTnLst>
                          </p:cTn>
                        </p:par>
                        <p:par>
                          <p:cTn id="40" fill="hold" nodeType="withGroup">
                            <p:stCondLst>
                              <p:cond delay="2700"/>
                            </p:stCondLst>
                            <p:childTnLst>
                              <p:par>
                                <p:cTn id="41" presetID="10" presetClass="entr" presetSubtype="0" fill="hold" grpId="0" nodeType="afterEffect">
                                  <p:childTnLst>
                                    <p:set>
                                      <p:cBhvr>
                                        <p:cTn id="42" dur="1" fill="hold">
                                          <p:stCondLst>
                                            <p:cond delay="0"/>
                                          </p:stCondLst>
                                        </p:cTn>
                                        <p:tgtEl>
                                          <p:spTgt spid="71"/>
                                        </p:tgtEl>
                                        <p:attrNameLst>
                                          <p:attrName>style.visibility</p:attrName>
                                        </p:attrNameLst>
                                      </p:cBhvr>
                                      <p:to>
                                        <p:strVal val="visible"/>
                                      </p:to>
                                    </p:set>
                                    <p:animEffect transition="in" filter="fade">
                                      <p:cBhvr>
                                        <p:cTn id="43" dur="300"/>
                                        <p:tgtEl>
                                          <p:spTgt spid="71"/>
                                        </p:tgtEl>
                                      </p:cBhvr>
                                    </p:animEffect>
                                  </p:childTnLst>
                                </p:cTn>
                              </p:par>
                            </p:childTnLst>
                          </p:cTn>
                        </p:par>
                        <p:par>
                          <p:cTn id="44" fill="hold" nodeType="withGroup">
                            <p:stCondLst>
                              <p:cond delay="3000"/>
                            </p:stCondLst>
                            <p:childTnLst>
                              <p:par>
                                <p:cTn id="45" presetID="10" presetClass="entr" presetSubtype="0" fill="hold" grpId="0" nodeType="afterEffect">
                                  <p:childTnLst>
                                    <p:set>
                                      <p:cBhvr>
                                        <p:cTn id="46" dur="1" fill="hold">
                                          <p:stCondLst>
                                            <p:cond delay="0"/>
                                          </p:stCondLst>
                                        </p:cTn>
                                        <p:tgtEl>
                                          <p:spTgt spid="83"/>
                                        </p:tgtEl>
                                        <p:attrNameLst>
                                          <p:attrName>style.visibility</p:attrName>
                                        </p:attrNameLst>
                                      </p:cBhvr>
                                      <p:to>
                                        <p:strVal val="visible"/>
                                      </p:to>
                                    </p:set>
                                    <p:animEffect transition="in" filter="fade">
                                      <p:cBhvr>
                                        <p:cTn id="47" dur="300"/>
                                        <p:tgtEl>
                                          <p:spTgt spid="83"/>
                                        </p:tgtEl>
                                      </p:cBhvr>
                                    </p:animEffect>
                                  </p:childTnLst>
                                </p:cTn>
                              </p:par>
                            </p:childTnLst>
                          </p:cTn>
                        </p:par>
                        <p:par>
                          <p:cTn id="48" fill="hold" nodeType="withGroup">
                            <p:stCondLst>
                              <p:cond delay="3300"/>
                            </p:stCondLst>
                            <p:childTnLst>
                              <p:par>
                                <p:cTn id="49" presetID="10" presetClass="entr" presetSubtype="0" fill="hold" grpId="0" nodeType="afterEffect">
                                  <p:childTnLst>
                                    <p:set>
                                      <p:cBhvr>
                                        <p:cTn id="50" dur="1" fill="hold">
                                          <p:stCondLst>
                                            <p:cond delay="0"/>
                                          </p:stCondLst>
                                        </p:cTn>
                                        <p:tgtEl>
                                          <p:spTgt spid="80"/>
                                        </p:tgtEl>
                                        <p:attrNameLst>
                                          <p:attrName>style.visibility</p:attrName>
                                        </p:attrNameLst>
                                      </p:cBhvr>
                                      <p:to>
                                        <p:strVal val="visible"/>
                                      </p:to>
                                    </p:set>
                                    <p:animEffect transition="in" filter="fade">
                                      <p:cBhvr>
                                        <p:cTn id="51" dur="300"/>
                                        <p:tgtEl>
                                          <p:spTgt spid="80"/>
                                        </p:tgtEl>
                                      </p:cBhvr>
                                    </p:animEffect>
                                  </p:childTnLst>
                                </p:cTn>
                              </p:par>
                            </p:childTnLst>
                          </p:cTn>
                        </p:par>
                        <p:par>
                          <p:cTn id="52" fill="hold" nodeType="withGroup">
                            <p:stCondLst>
                              <p:cond delay="3600"/>
                            </p:stCondLst>
                            <p:childTnLst>
                              <p:par>
                                <p:cTn id="53" presetID="10" presetClass="entr" presetSubtype="0" fill="hold" grpId="0" nodeType="afterEffect">
                                  <p:childTnLst>
                                    <p:set>
                                      <p:cBhvr>
                                        <p:cTn id="54" dur="1" fill="hold">
                                          <p:stCondLst>
                                            <p:cond delay="0"/>
                                          </p:stCondLst>
                                        </p:cTn>
                                        <p:tgtEl>
                                          <p:spTgt spid="72"/>
                                        </p:tgtEl>
                                        <p:attrNameLst>
                                          <p:attrName>style.visibility</p:attrName>
                                        </p:attrNameLst>
                                      </p:cBhvr>
                                      <p:to>
                                        <p:strVal val="visible"/>
                                      </p:to>
                                    </p:set>
                                    <p:animEffect transition="in" filter="fade">
                                      <p:cBhvr>
                                        <p:cTn id="55" dur="300"/>
                                        <p:tgtEl>
                                          <p:spTgt spid="72"/>
                                        </p:tgtEl>
                                      </p:cBhvr>
                                    </p:animEffect>
                                  </p:childTnLst>
                                </p:cTn>
                              </p:par>
                            </p:childTnLst>
                          </p:cTn>
                        </p:par>
                        <p:par>
                          <p:cTn id="56" fill="hold" nodeType="withGroup">
                            <p:stCondLst>
                              <p:cond delay="3900"/>
                            </p:stCondLst>
                            <p:childTnLst>
                              <p:par>
                                <p:cTn id="57" presetID="10" presetClass="entr" presetSubtype="0" fill="hold" grpId="0" nodeType="afterEffect">
                                  <p:childTnLst>
                                    <p:set>
                                      <p:cBhvr>
                                        <p:cTn id="58" dur="1" fill="hold">
                                          <p:stCondLst>
                                            <p:cond delay="0"/>
                                          </p:stCondLst>
                                        </p:cTn>
                                        <p:tgtEl>
                                          <p:spTgt spid="73"/>
                                        </p:tgtEl>
                                        <p:attrNameLst>
                                          <p:attrName>style.visibility</p:attrName>
                                        </p:attrNameLst>
                                      </p:cBhvr>
                                      <p:to>
                                        <p:strVal val="visible"/>
                                      </p:to>
                                    </p:set>
                                    <p:animEffect transition="in" filter="fade">
                                      <p:cBhvr>
                                        <p:cTn id="59" dur="300"/>
                                        <p:tgtEl>
                                          <p:spTgt spid="73"/>
                                        </p:tgtEl>
                                      </p:cBhvr>
                                    </p:animEffect>
                                  </p:childTnLst>
                                </p:cTn>
                              </p:par>
                            </p:childTnLst>
                          </p:cTn>
                        </p:par>
                        <p:par>
                          <p:cTn id="60" fill="hold" nodeType="withGroup">
                            <p:stCondLst>
                              <p:cond delay="4200"/>
                            </p:stCondLst>
                            <p:childTnLst>
                              <p:par>
                                <p:cTn id="61" presetID="22" presetClass="entr" presetSubtype="8" fill="hold" grpId="0" nodeType="afterEffect">
                                  <p:childTnLst>
                                    <p:set>
                                      <p:cBhvr>
                                        <p:cTn id="62" dur="1" fill="hold">
                                          <p:stCondLst>
                                            <p:cond delay="0"/>
                                          </p:stCondLst>
                                        </p:cTn>
                                        <p:tgtEl>
                                          <p:spTgt spid="76"/>
                                        </p:tgtEl>
                                        <p:attrNameLst>
                                          <p:attrName>style.visibility</p:attrName>
                                        </p:attrNameLst>
                                      </p:cBhvr>
                                      <p:to>
                                        <p:strVal val="visible"/>
                                      </p:to>
                                    </p:set>
                                    <p:animEffect transition="in" filter="wipe(left)">
                                      <p:cBhvr>
                                        <p:cTn id="63" dur="500"/>
                                        <p:tgtEl>
                                          <p:spTgt spid="76"/>
                                        </p:tgtEl>
                                      </p:cBhvr>
                                    </p:animEffect>
                                  </p:childTnLst>
                                </p:cTn>
                              </p:par>
                            </p:childTnLst>
                          </p:cTn>
                        </p:par>
                        <p:par>
                          <p:cTn id="64" fill="hold" nodeType="withGroup">
                            <p:stCondLst>
                              <p:cond delay="4700"/>
                            </p:stCondLst>
                            <p:childTnLst>
                              <p:par>
                                <p:cTn id="65" presetID="2" presetClass="entr" presetSubtype="2" fill="hold" grpId="0" nodeType="afterEffect">
                                  <p:iterate type="lt">
                                    <p:tmPct val="10000"/>
                                  </p:iterate>
                                  <p:childTnLst>
                                    <p:set>
                                      <p:cBhvr>
                                        <p:cTn id="66" dur="1" fill="hold">
                                          <p:stCondLst>
                                            <p:cond delay="0"/>
                                          </p:stCondLst>
                                        </p:cTn>
                                        <p:tgtEl>
                                          <p:spTgt spid="74"/>
                                        </p:tgtEl>
                                        <p:attrNameLst>
                                          <p:attrName>style.visibility</p:attrName>
                                        </p:attrNameLst>
                                      </p:cBhvr>
                                      <p:to>
                                        <p:strVal val="visible"/>
                                      </p:to>
                                    </p:set>
                                    <p:anim calcmode="lin" valueType="num">
                                      <p:cBhvr additive="base">
                                        <p:cTn id="67" dur="800" fill="hold"/>
                                        <p:tgtEl>
                                          <p:spTgt spid="74"/>
                                        </p:tgtEl>
                                        <p:attrNameLst>
                                          <p:attrName>ppt_x</p:attrName>
                                        </p:attrNameLst>
                                      </p:cBhvr>
                                      <p:tavLst>
                                        <p:tav tm="0">
                                          <p:val>
                                            <p:strVal val="1+#ppt_w/2"/>
                                          </p:val>
                                        </p:tav>
                                        <p:tav tm="100000">
                                          <p:val>
                                            <p:strVal val="#ppt_x"/>
                                          </p:val>
                                        </p:tav>
                                      </p:tavLst>
                                    </p:anim>
                                    <p:anim calcmode="lin" valueType="num">
                                      <p:cBhvr additive="base">
                                        <p:cTn id="68" dur="8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42" grpId="0" animBg="1"/>
      <p:bldP spid="67" grpId="0" animBg="1"/>
      <p:bldP spid="69" grpId="0" animBg="1"/>
      <p:bldP spid="70" grpId="0" animBg="1"/>
      <p:bldP spid="71" grpId="0" animBg="1"/>
      <p:bldP spid="72" grpId="0" animBg="1"/>
      <p:bldP spid="73" grpId="0" animBg="1"/>
      <p:bldP spid="74" grpId="0"/>
      <p:bldP spid="76" grpId="0" animBg="1"/>
      <p:bldP spid="77" grpId="0" animBg="1"/>
      <p:bldP spid="78" grpId="0" animBg="1"/>
      <p:bldP spid="79" grpId="0" animBg="1"/>
      <p:bldP spid="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7"/>
          <p:cNvSpPr txBox="1"/>
          <p:nvPr/>
        </p:nvSpPr>
        <p:spPr>
          <a:xfrm>
            <a:off x="697510" y="546335"/>
            <a:ext cx="11367111" cy="646331"/>
          </a:xfrm>
          <a:prstGeom prst="rect">
            <a:avLst/>
          </a:prstGeom>
          <a:noFill/>
        </p:spPr>
        <p:txBody>
          <a:bodyPr wrap="square" rtlCol="0">
            <a:spAutoFit/>
          </a:bodyPr>
          <a:lstStyle/>
          <a:p>
            <a:pPr algn="r"/>
            <a:r>
              <a:rPr lang="ru-RU" sz="1800" b="1" dirty="0"/>
              <a:t>2. Цифровая трансформация АПК. Проект Министерства сельского хозяйства Российской Федерации «Цифровое сельское хозяйство»</a:t>
            </a:r>
            <a:endParaRPr lang="zh-CN" altLang="en-US" sz="1800" b="1" dirty="0">
              <a:solidFill>
                <a:srgbClr val="00B050"/>
              </a:solidFill>
              <a:latin typeface="微软雅黑" panose="020B0503020204020204" pitchFamily="34" charset="-122"/>
              <a:ea typeface="微软雅黑" panose="020B0503020204020204" pitchFamily="34" charset="-122"/>
            </a:endParaRPr>
          </a:p>
        </p:txBody>
      </p:sp>
      <p:pic>
        <p:nvPicPr>
          <p:cNvPr id="2" name="Рисунок 1">
            <a:extLst>
              <a:ext uri="{FF2B5EF4-FFF2-40B4-BE49-F238E27FC236}">
                <a16:creationId xmlns:a16="http://schemas.microsoft.com/office/drawing/2014/main" id="{6326BBB6-77D1-E9B3-A73D-F0EEF555F5D1}"/>
              </a:ext>
            </a:extLst>
          </p:cNvPr>
          <p:cNvPicPr>
            <a:picLocks noChangeAspect="1"/>
          </p:cNvPicPr>
          <p:nvPr/>
        </p:nvPicPr>
        <p:blipFill>
          <a:blip r:embed="rId2" cstate="screen">
            <a:grayscl/>
            <a:extLst>
              <a:ext uri="{28A0092B-C50C-407E-A947-70E740481C1C}">
                <a14:useLocalDpi xmlns:a14="http://schemas.microsoft.com/office/drawing/2010/main"/>
              </a:ext>
            </a:extLst>
          </a:blip>
          <a:stretch>
            <a:fillRect/>
          </a:stretch>
        </p:blipFill>
        <p:spPr>
          <a:xfrm>
            <a:off x="8420100" y="1453119"/>
            <a:ext cx="3644521" cy="3644521"/>
          </a:xfrm>
          <a:prstGeom prst="rect">
            <a:avLst/>
          </a:prstGeom>
        </p:spPr>
      </p:pic>
      <p:sp>
        <p:nvSpPr>
          <p:cNvPr id="4" name="TextBox 3">
            <a:extLst>
              <a:ext uri="{FF2B5EF4-FFF2-40B4-BE49-F238E27FC236}">
                <a16:creationId xmlns:a16="http://schemas.microsoft.com/office/drawing/2014/main" id="{F26E008F-4690-A3FE-6734-85844682F620}"/>
              </a:ext>
            </a:extLst>
          </p:cNvPr>
          <p:cNvSpPr txBox="1"/>
          <p:nvPr/>
        </p:nvSpPr>
        <p:spPr>
          <a:xfrm>
            <a:off x="336884" y="1434464"/>
            <a:ext cx="8083216" cy="3760068"/>
          </a:xfrm>
          <a:prstGeom prst="rect">
            <a:avLst/>
          </a:prstGeom>
          <a:noFill/>
        </p:spPr>
        <p:txBody>
          <a:bodyPr wrap="square">
            <a:spAutoFit/>
          </a:bodyPr>
          <a:lstStyle/>
          <a:p>
            <a:pPr algn="just">
              <a:lnSpc>
                <a:spcPct val="107000"/>
              </a:lnSpc>
              <a:spcAft>
                <a:spcPts val="800"/>
              </a:spcAft>
            </a:pPr>
            <a:r>
              <a:rPr lang="ru-RU" sz="2800" dirty="0">
                <a:effectLst/>
                <a:ea typeface="Calibri" panose="020F0502020204030204" pitchFamily="34" charset="0"/>
              </a:rPr>
              <a:t>Министерством сельского хозяйства Российской Федерации разработан ведомственный проект </a:t>
            </a:r>
            <a:r>
              <a:rPr lang="ru-RU" sz="2800" b="1" dirty="0">
                <a:effectLst/>
                <a:ea typeface="Calibri" panose="020F0502020204030204" pitchFamily="34" charset="0"/>
              </a:rPr>
              <a:t>«Цифровое сельское хозяйство» </a:t>
            </a:r>
            <a:r>
              <a:rPr lang="ru-RU" sz="2800" dirty="0">
                <a:effectLst/>
                <a:ea typeface="Calibri" panose="020F0502020204030204" pitchFamily="34" charset="0"/>
              </a:rPr>
              <a:t>на базе и в развитие Национальной программы «Цифровая экономика Российской Федерации», в рамках которого предусмотрен комплекс мероприятий по внедрению цифровых технологий и платформенных решений в АПК. </a:t>
            </a:r>
            <a:r>
              <a:rPr lang="ru-RU" sz="2800" kern="100" dirty="0">
                <a:effectLst/>
                <a:ea typeface="Calibri" panose="020F0502020204030204" pitchFamily="34" charset="0"/>
                <a:cs typeface="Times New Roman" panose="02020603050405020304" pitchFamily="18" charset="0"/>
              </a:rPr>
              <a:t> </a:t>
            </a:r>
          </a:p>
        </p:txBody>
      </p:sp>
      <p:pic>
        <p:nvPicPr>
          <p:cNvPr id="5" name="Рисунок 4">
            <a:extLst>
              <a:ext uri="{FF2B5EF4-FFF2-40B4-BE49-F238E27FC236}">
                <a16:creationId xmlns:a16="http://schemas.microsoft.com/office/drawing/2014/main" id="{7A76F98D-02A6-A1E5-C870-2DA8BDF7145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 t="-905" r="-4168" b="-1"/>
          <a:stretch/>
        </p:blipFill>
        <p:spPr>
          <a:xfrm>
            <a:off x="1599107" y="3564909"/>
            <a:ext cx="3976550" cy="3851994"/>
          </a:xfrm>
          <a:prstGeom prst="rect">
            <a:avLst/>
          </a:prstGeom>
        </p:spPr>
      </p:pic>
      <p:pic>
        <p:nvPicPr>
          <p:cNvPr id="8" name="Picture 2" descr="Эксперт проверяет заказ руководителя бизнеса. Бесплатные векторы">
            <a:extLst>
              <a:ext uri="{FF2B5EF4-FFF2-40B4-BE49-F238E27FC236}">
                <a16:creationId xmlns:a16="http://schemas.microsoft.com/office/drawing/2014/main" id="{19E0F212-26B8-10C9-5DBD-EBEAAF2FB9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491" b="13425"/>
          <a:stretch/>
        </p:blipFill>
        <p:spPr bwMode="auto">
          <a:xfrm>
            <a:off x="183112" y="5097640"/>
            <a:ext cx="2955522" cy="143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003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7"/>
          <p:cNvSpPr txBox="1"/>
          <p:nvPr/>
        </p:nvSpPr>
        <p:spPr>
          <a:xfrm>
            <a:off x="697510" y="530287"/>
            <a:ext cx="11367111" cy="646331"/>
          </a:xfrm>
          <a:prstGeom prst="rect">
            <a:avLst/>
          </a:prstGeom>
          <a:noFill/>
        </p:spPr>
        <p:txBody>
          <a:bodyPr wrap="square" rtlCol="0">
            <a:spAutoFit/>
          </a:bodyPr>
          <a:lstStyle/>
          <a:p>
            <a:pPr algn="r"/>
            <a:r>
              <a:rPr lang="ru-RU" sz="1800" b="1" dirty="0"/>
              <a:t>2. Цифровая трансформация АПК. Проект Министерства сельского хозяйства Российской Федерации «Цифровое сельское хозяйство»</a:t>
            </a:r>
            <a:endParaRPr lang="zh-CN" altLang="en-US" sz="1800" b="1" dirty="0">
              <a:solidFill>
                <a:srgbClr val="00B050"/>
              </a:solidFill>
              <a:latin typeface="微软雅黑" panose="020B0503020204020204" pitchFamily="34" charset="-122"/>
              <a:ea typeface="微软雅黑" panose="020B0503020204020204" pitchFamily="34" charset="-122"/>
            </a:endParaRPr>
          </a:p>
        </p:txBody>
      </p:sp>
      <p:sp>
        <p:nvSpPr>
          <p:cNvPr id="7" name="Скругленный прямоугольник 43">
            <a:extLst>
              <a:ext uri="{FF2B5EF4-FFF2-40B4-BE49-F238E27FC236}">
                <a16:creationId xmlns:a16="http://schemas.microsoft.com/office/drawing/2014/main" id="{69C4FB7B-C365-0EBE-3062-D2D94D4B60C4}"/>
              </a:ext>
            </a:extLst>
          </p:cNvPr>
          <p:cNvSpPr/>
          <p:nvPr/>
        </p:nvSpPr>
        <p:spPr>
          <a:xfrm>
            <a:off x="7580201" y="1290850"/>
            <a:ext cx="4223746" cy="3693319"/>
          </a:xfrm>
          <a:prstGeom prst="roundRect">
            <a:avLst>
              <a:gd name="adj" fmla="val 4655"/>
            </a:avLst>
          </a:prstGeom>
          <a:solidFill>
            <a:schemeClr val="bg1"/>
          </a:solidFill>
          <a:ln>
            <a:noFill/>
          </a:ln>
          <a:effectLst>
            <a:outerShdw blurRad="177800" dist="381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Скругленный прямоугольник 45">
            <a:extLst>
              <a:ext uri="{FF2B5EF4-FFF2-40B4-BE49-F238E27FC236}">
                <a16:creationId xmlns:a16="http://schemas.microsoft.com/office/drawing/2014/main" id="{C37C49FF-CB73-AF8B-1B0B-26A8FF9C6598}"/>
              </a:ext>
            </a:extLst>
          </p:cNvPr>
          <p:cNvSpPr/>
          <p:nvPr/>
        </p:nvSpPr>
        <p:spPr>
          <a:xfrm>
            <a:off x="2945836" y="3927278"/>
            <a:ext cx="3370558" cy="2318824"/>
          </a:xfrm>
          <a:prstGeom prst="roundRect">
            <a:avLst>
              <a:gd name="adj" fmla="val 4655"/>
            </a:avLst>
          </a:prstGeom>
          <a:solidFill>
            <a:schemeClr val="bg1"/>
          </a:solidFill>
          <a:ln>
            <a:noFill/>
          </a:ln>
          <a:effectLst>
            <a:outerShdw blurRad="177800" dist="381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Скругленный прямоугольник 46">
            <a:extLst>
              <a:ext uri="{FF2B5EF4-FFF2-40B4-BE49-F238E27FC236}">
                <a16:creationId xmlns:a16="http://schemas.microsoft.com/office/drawing/2014/main" id="{21C40FBB-6650-3BC4-C08A-7C4651075AE7}"/>
              </a:ext>
            </a:extLst>
          </p:cNvPr>
          <p:cNvSpPr/>
          <p:nvPr/>
        </p:nvSpPr>
        <p:spPr>
          <a:xfrm>
            <a:off x="6526707" y="4718346"/>
            <a:ext cx="5232184" cy="1433738"/>
          </a:xfrm>
          <a:prstGeom prst="roundRect">
            <a:avLst>
              <a:gd name="adj" fmla="val 4655"/>
            </a:avLst>
          </a:prstGeom>
          <a:solidFill>
            <a:schemeClr val="bg1"/>
          </a:solidFill>
          <a:ln>
            <a:noFill/>
          </a:ln>
          <a:effectLst>
            <a:outerShdw blurRad="177800" dist="381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Скругленный прямоугольник 41">
            <a:extLst>
              <a:ext uri="{FF2B5EF4-FFF2-40B4-BE49-F238E27FC236}">
                <a16:creationId xmlns:a16="http://schemas.microsoft.com/office/drawing/2014/main" id="{7E73A9DA-DE7F-F462-FAE7-61C3499B5B6F}"/>
              </a:ext>
            </a:extLst>
          </p:cNvPr>
          <p:cNvSpPr/>
          <p:nvPr/>
        </p:nvSpPr>
        <p:spPr>
          <a:xfrm>
            <a:off x="329558" y="1282368"/>
            <a:ext cx="2483113" cy="5214685"/>
          </a:xfrm>
          <a:prstGeom prst="roundRect">
            <a:avLst>
              <a:gd name="adj" fmla="val 4655"/>
            </a:avLst>
          </a:prstGeom>
          <a:solidFill>
            <a:schemeClr val="bg1"/>
          </a:solidFill>
          <a:ln>
            <a:noFill/>
          </a:ln>
          <a:effectLst>
            <a:outerShdw blurRad="177800" dist="381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Прямоугольник 16">
            <a:extLst>
              <a:ext uri="{FF2B5EF4-FFF2-40B4-BE49-F238E27FC236}">
                <a16:creationId xmlns:a16="http://schemas.microsoft.com/office/drawing/2014/main" id="{220F7A4F-262D-3010-FBA4-3274E4D7F447}"/>
              </a:ext>
            </a:extLst>
          </p:cNvPr>
          <p:cNvSpPr/>
          <p:nvPr/>
        </p:nvSpPr>
        <p:spPr>
          <a:xfrm>
            <a:off x="408236" y="2234536"/>
            <a:ext cx="2519515" cy="3693319"/>
          </a:xfrm>
          <a:prstGeom prst="rect">
            <a:avLst/>
          </a:prstGeom>
        </p:spPr>
        <p:txBody>
          <a:bodyPr wrap="square">
            <a:spAutoFit/>
          </a:bodyPr>
          <a:lstStyle/>
          <a:p>
            <a:r>
              <a:rPr lang="ru-RU" sz="1800" dirty="0">
                <a:effectLst/>
                <a:ea typeface="Calibri" panose="020F0502020204030204" pitchFamily="34" charset="0"/>
              </a:rPr>
              <a:t>создание и развитие национальной платформы цифрового государственного управления сельским хозяйством «Цифровое сельское хозяйство», модуля «</a:t>
            </a:r>
            <a:r>
              <a:rPr lang="ru-RU" sz="1800" dirty="0" err="1">
                <a:effectLst/>
                <a:ea typeface="Calibri" panose="020F0502020204030204" pitchFamily="34" charset="0"/>
              </a:rPr>
              <a:t>Агрорешения</a:t>
            </a:r>
            <a:r>
              <a:rPr lang="ru-RU" sz="1800" dirty="0">
                <a:effectLst/>
                <a:ea typeface="Calibri" panose="020F0502020204030204" pitchFamily="34" charset="0"/>
              </a:rPr>
              <a:t>», отраслевой электронной образовательной среды «Земля знаний»</a:t>
            </a:r>
            <a:endParaRPr lang="ru-RU" sz="1600" dirty="0"/>
          </a:p>
        </p:txBody>
      </p:sp>
      <p:sp>
        <p:nvSpPr>
          <p:cNvPr id="19" name="Прямоугольник 18">
            <a:extLst>
              <a:ext uri="{FF2B5EF4-FFF2-40B4-BE49-F238E27FC236}">
                <a16:creationId xmlns:a16="http://schemas.microsoft.com/office/drawing/2014/main" id="{BCEFF4B5-AE04-62AB-4854-611941DD24EA}"/>
              </a:ext>
            </a:extLst>
          </p:cNvPr>
          <p:cNvSpPr/>
          <p:nvPr/>
        </p:nvSpPr>
        <p:spPr>
          <a:xfrm>
            <a:off x="2908075" y="4174956"/>
            <a:ext cx="3347936" cy="1477328"/>
          </a:xfrm>
          <a:prstGeom prst="rect">
            <a:avLst/>
          </a:prstGeom>
        </p:spPr>
        <p:txBody>
          <a:bodyPr wrap="square">
            <a:spAutoFit/>
          </a:bodyPr>
          <a:lstStyle/>
          <a:p>
            <a:r>
              <a:rPr lang="ru-RU" sz="1800" dirty="0">
                <a:effectLst/>
                <a:ea typeface="Calibri" panose="020F0502020204030204" pitchFamily="34" charset="0"/>
              </a:rPr>
              <a:t>платформа «Цифровое сельское хозяйство» построит работу и предоставит систему доступа к информации о контрагенте</a:t>
            </a:r>
            <a:endParaRPr lang="ru-RU" sz="1600" dirty="0"/>
          </a:p>
        </p:txBody>
      </p:sp>
      <p:sp>
        <p:nvSpPr>
          <p:cNvPr id="20" name="Прямоугольник 19">
            <a:extLst>
              <a:ext uri="{FF2B5EF4-FFF2-40B4-BE49-F238E27FC236}">
                <a16:creationId xmlns:a16="http://schemas.microsoft.com/office/drawing/2014/main" id="{CC007BF5-4943-5D45-A359-6DB4CDD8E1BC}"/>
              </a:ext>
            </a:extLst>
          </p:cNvPr>
          <p:cNvSpPr/>
          <p:nvPr/>
        </p:nvSpPr>
        <p:spPr>
          <a:xfrm>
            <a:off x="7706034" y="1933231"/>
            <a:ext cx="4128334" cy="3139321"/>
          </a:xfrm>
          <a:prstGeom prst="rect">
            <a:avLst/>
          </a:prstGeom>
        </p:spPr>
        <p:txBody>
          <a:bodyPr wrap="square">
            <a:spAutoFit/>
          </a:bodyPr>
          <a:lstStyle/>
          <a:p>
            <a:r>
              <a:rPr lang="ru-RU" dirty="0">
                <a:ea typeface="Calibri" panose="020F0502020204030204" pitchFamily="34" charset="0"/>
              </a:rPr>
              <a:t>с</a:t>
            </a:r>
            <a:r>
              <a:rPr lang="ru-RU" sz="1800" dirty="0">
                <a:effectLst/>
                <a:ea typeface="Calibri" panose="020F0502020204030204" pitchFamily="34" charset="0"/>
              </a:rPr>
              <a:t>вободный и открытый доступ к информационным ресурсам обеспечит оптимизацию производственных процессов, позволит существенно сократить расходы предприятий, что должно привести к увеличению показателей производства как по объемам получаемого сырья, продукции, так и по показателям финансово-хозяйственной деятельности</a:t>
            </a:r>
            <a:endParaRPr lang="ru-RU" sz="1600" dirty="0"/>
          </a:p>
        </p:txBody>
      </p:sp>
      <p:sp>
        <p:nvSpPr>
          <p:cNvPr id="21" name="Прямоугольник 20">
            <a:extLst>
              <a:ext uri="{FF2B5EF4-FFF2-40B4-BE49-F238E27FC236}">
                <a16:creationId xmlns:a16="http://schemas.microsoft.com/office/drawing/2014/main" id="{214B2A58-3518-1685-9C6F-40860D3D6F49}"/>
              </a:ext>
            </a:extLst>
          </p:cNvPr>
          <p:cNvSpPr/>
          <p:nvPr/>
        </p:nvSpPr>
        <p:spPr>
          <a:xfrm>
            <a:off x="6256011" y="5326198"/>
            <a:ext cx="5453767" cy="1200329"/>
          </a:xfrm>
          <a:prstGeom prst="rect">
            <a:avLst/>
          </a:prstGeom>
        </p:spPr>
        <p:txBody>
          <a:bodyPr wrap="square">
            <a:spAutoFit/>
          </a:bodyPr>
          <a:lstStyle/>
          <a:p>
            <a:r>
              <a:rPr lang="ru-RU" sz="1800" dirty="0">
                <a:effectLst/>
                <a:ea typeface="Calibri" panose="020F0502020204030204" pitchFamily="34" charset="0"/>
              </a:rPr>
              <a:t>активное взаимодействие с другими федеральными органами исполнительной власти и их сервисами, что позволит собрать больше информации и своевременно актуализировать ее</a:t>
            </a:r>
            <a:endParaRPr lang="ru-RU" sz="1600" dirty="0"/>
          </a:p>
        </p:txBody>
      </p:sp>
      <p:sp>
        <p:nvSpPr>
          <p:cNvPr id="22" name="Заголовок 6">
            <a:extLst>
              <a:ext uri="{FF2B5EF4-FFF2-40B4-BE49-F238E27FC236}">
                <a16:creationId xmlns:a16="http://schemas.microsoft.com/office/drawing/2014/main" id="{D25CA85E-FC44-CD96-0DC6-C05F395C6EB0}"/>
              </a:ext>
            </a:extLst>
          </p:cNvPr>
          <p:cNvSpPr txBox="1">
            <a:spLocks/>
          </p:cNvSpPr>
          <p:nvPr/>
        </p:nvSpPr>
        <p:spPr>
          <a:xfrm>
            <a:off x="439913" y="1635690"/>
            <a:ext cx="2249926" cy="387798"/>
          </a:xfrm>
          <a:prstGeom prst="rect">
            <a:avLst/>
          </a:prstGeom>
        </p:spPr>
        <p:txBody>
          <a:bodyPr wrap="square" lIns="0" tIns="0" rIns="0" bIns="0">
            <a:spAutoFit/>
          </a:bodyPr>
          <a:lstStyle>
            <a:lvl1pPr algn="l" defTabSz="914400" rtl="0" eaLnBrk="1" latinLnBrk="0" hangingPunct="1">
              <a:lnSpc>
                <a:spcPct val="90000"/>
              </a:lnSpc>
              <a:spcBef>
                <a:spcPct val="0"/>
              </a:spcBef>
              <a:buNone/>
              <a:defRPr sz="2800" b="1" kern="1200">
                <a:solidFill>
                  <a:schemeClr val="accent2"/>
                </a:solidFill>
                <a:latin typeface="+mj-lt"/>
                <a:ea typeface="+mj-ea"/>
                <a:cs typeface="+mj-cs"/>
              </a:defRPr>
            </a:lvl1pPr>
          </a:lstStyle>
          <a:p>
            <a:r>
              <a:rPr lang="en-US" dirty="0">
                <a:solidFill>
                  <a:schemeClr val="accent1"/>
                </a:solidFill>
              </a:rPr>
              <a:t>01</a:t>
            </a:r>
            <a:endParaRPr lang="ru-RU" dirty="0">
              <a:solidFill>
                <a:schemeClr val="accent1"/>
              </a:solidFill>
            </a:endParaRPr>
          </a:p>
        </p:txBody>
      </p:sp>
      <p:cxnSp>
        <p:nvCxnSpPr>
          <p:cNvPr id="23" name="Прямая соединительная линия 22">
            <a:extLst>
              <a:ext uri="{FF2B5EF4-FFF2-40B4-BE49-F238E27FC236}">
                <a16:creationId xmlns:a16="http://schemas.microsoft.com/office/drawing/2014/main" id="{69D5431E-350E-FC21-7D30-A3C5B1FAB114}"/>
              </a:ext>
            </a:extLst>
          </p:cNvPr>
          <p:cNvCxnSpPr/>
          <p:nvPr/>
        </p:nvCxnSpPr>
        <p:spPr>
          <a:xfrm>
            <a:off x="421300" y="2096956"/>
            <a:ext cx="876767"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Заголовок 6">
            <a:extLst>
              <a:ext uri="{FF2B5EF4-FFF2-40B4-BE49-F238E27FC236}">
                <a16:creationId xmlns:a16="http://schemas.microsoft.com/office/drawing/2014/main" id="{E5A0F0A7-387F-6B29-7F83-9FD1E61FE108}"/>
              </a:ext>
            </a:extLst>
          </p:cNvPr>
          <p:cNvSpPr txBox="1">
            <a:spLocks/>
          </p:cNvSpPr>
          <p:nvPr/>
        </p:nvSpPr>
        <p:spPr>
          <a:xfrm>
            <a:off x="7736060" y="1429800"/>
            <a:ext cx="2249926" cy="387798"/>
          </a:xfrm>
          <a:prstGeom prst="rect">
            <a:avLst/>
          </a:prstGeom>
        </p:spPr>
        <p:txBody>
          <a:bodyPr wrap="square" lIns="0" tIns="0" rIns="0" bIns="0">
            <a:spAutoFit/>
          </a:bodyPr>
          <a:lstStyle>
            <a:lvl1pPr algn="l" defTabSz="914400" rtl="0" eaLnBrk="1" latinLnBrk="0" hangingPunct="1">
              <a:lnSpc>
                <a:spcPct val="90000"/>
              </a:lnSpc>
              <a:spcBef>
                <a:spcPct val="0"/>
              </a:spcBef>
              <a:buNone/>
              <a:defRPr sz="2800" b="1" kern="1200">
                <a:solidFill>
                  <a:schemeClr val="accent2"/>
                </a:solidFill>
                <a:latin typeface="+mj-lt"/>
                <a:ea typeface="+mj-ea"/>
                <a:cs typeface="+mj-cs"/>
              </a:defRPr>
            </a:lvl1pPr>
          </a:lstStyle>
          <a:p>
            <a:r>
              <a:rPr lang="en-US" dirty="0">
                <a:solidFill>
                  <a:schemeClr val="accent1"/>
                </a:solidFill>
              </a:rPr>
              <a:t>0</a:t>
            </a:r>
            <a:r>
              <a:rPr lang="ru-RU" dirty="0">
                <a:solidFill>
                  <a:schemeClr val="accent1"/>
                </a:solidFill>
              </a:rPr>
              <a:t>4</a:t>
            </a:r>
          </a:p>
        </p:txBody>
      </p:sp>
      <p:cxnSp>
        <p:nvCxnSpPr>
          <p:cNvPr id="27" name="Прямая соединительная линия 26">
            <a:extLst>
              <a:ext uri="{FF2B5EF4-FFF2-40B4-BE49-F238E27FC236}">
                <a16:creationId xmlns:a16="http://schemas.microsoft.com/office/drawing/2014/main" id="{03C48C11-DF39-160A-E6EA-7B2C56FBD4ED}"/>
              </a:ext>
            </a:extLst>
          </p:cNvPr>
          <p:cNvCxnSpPr/>
          <p:nvPr/>
        </p:nvCxnSpPr>
        <p:spPr>
          <a:xfrm>
            <a:off x="7706034" y="1838884"/>
            <a:ext cx="876767"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Заголовок 6">
            <a:extLst>
              <a:ext uri="{FF2B5EF4-FFF2-40B4-BE49-F238E27FC236}">
                <a16:creationId xmlns:a16="http://schemas.microsoft.com/office/drawing/2014/main" id="{61642F41-C0BD-5867-0C58-98A1612065EB}"/>
              </a:ext>
            </a:extLst>
          </p:cNvPr>
          <p:cNvSpPr txBox="1">
            <a:spLocks/>
          </p:cNvSpPr>
          <p:nvPr/>
        </p:nvSpPr>
        <p:spPr>
          <a:xfrm>
            <a:off x="3038798" y="3729867"/>
            <a:ext cx="2249926" cy="387798"/>
          </a:xfrm>
          <a:prstGeom prst="rect">
            <a:avLst/>
          </a:prstGeom>
        </p:spPr>
        <p:txBody>
          <a:bodyPr wrap="square" lIns="0" tIns="0" rIns="0" bIns="0">
            <a:spAutoFit/>
          </a:bodyPr>
          <a:lstStyle>
            <a:lvl1pPr algn="l" defTabSz="914400" rtl="0" eaLnBrk="1" latinLnBrk="0" hangingPunct="1">
              <a:lnSpc>
                <a:spcPct val="90000"/>
              </a:lnSpc>
              <a:spcBef>
                <a:spcPct val="0"/>
              </a:spcBef>
              <a:buNone/>
              <a:defRPr sz="2800" b="1" kern="1200">
                <a:solidFill>
                  <a:schemeClr val="accent2"/>
                </a:solidFill>
                <a:latin typeface="+mj-lt"/>
                <a:ea typeface="+mj-ea"/>
                <a:cs typeface="+mj-cs"/>
              </a:defRPr>
            </a:lvl1pPr>
          </a:lstStyle>
          <a:p>
            <a:r>
              <a:rPr lang="en-US" dirty="0">
                <a:solidFill>
                  <a:schemeClr val="accent1"/>
                </a:solidFill>
              </a:rPr>
              <a:t>0</a:t>
            </a:r>
            <a:r>
              <a:rPr lang="ru-RU" dirty="0">
                <a:solidFill>
                  <a:schemeClr val="accent1"/>
                </a:solidFill>
              </a:rPr>
              <a:t>3</a:t>
            </a:r>
          </a:p>
        </p:txBody>
      </p:sp>
      <p:cxnSp>
        <p:nvCxnSpPr>
          <p:cNvPr id="29" name="Прямая соединительная линия 28">
            <a:extLst>
              <a:ext uri="{FF2B5EF4-FFF2-40B4-BE49-F238E27FC236}">
                <a16:creationId xmlns:a16="http://schemas.microsoft.com/office/drawing/2014/main" id="{F07B0EDC-9DBF-4BE9-E714-DDBE481D121A}"/>
              </a:ext>
            </a:extLst>
          </p:cNvPr>
          <p:cNvCxnSpPr/>
          <p:nvPr/>
        </p:nvCxnSpPr>
        <p:spPr>
          <a:xfrm>
            <a:off x="3053942" y="4159459"/>
            <a:ext cx="876767"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Заголовок 6">
            <a:extLst>
              <a:ext uri="{FF2B5EF4-FFF2-40B4-BE49-F238E27FC236}">
                <a16:creationId xmlns:a16="http://schemas.microsoft.com/office/drawing/2014/main" id="{AB36214A-8FD5-BE28-5F69-8C02CEED1DB1}"/>
              </a:ext>
            </a:extLst>
          </p:cNvPr>
          <p:cNvSpPr txBox="1">
            <a:spLocks/>
          </p:cNvSpPr>
          <p:nvPr/>
        </p:nvSpPr>
        <p:spPr>
          <a:xfrm>
            <a:off x="6665161" y="4824473"/>
            <a:ext cx="2249926" cy="387798"/>
          </a:xfrm>
          <a:prstGeom prst="rect">
            <a:avLst/>
          </a:prstGeom>
        </p:spPr>
        <p:txBody>
          <a:bodyPr wrap="square" lIns="0" tIns="0" rIns="0" bIns="0">
            <a:spAutoFit/>
          </a:bodyPr>
          <a:lstStyle>
            <a:lvl1pPr algn="l" defTabSz="914400" rtl="0" eaLnBrk="1" latinLnBrk="0" hangingPunct="1">
              <a:lnSpc>
                <a:spcPct val="90000"/>
              </a:lnSpc>
              <a:spcBef>
                <a:spcPct val="0"/>
              </a:spcBef>
              <a:buNone/>
              <a:defRPr sz="2800" b="1" kern="1200">
                <a:solidFill>
                  <a:schemeClr val="accent2"/>
                </a:solidFill>
                <a:latin typeface="+mj-lt"/>
                <a:ea typeface="+mj-ea"/>
                <a:cs typeface="+mj-cs"/>
              </a:defRPr>
            </a:lvl1pPr>
          </a:lstStyle>
          <a:p>
            <a:r>
              <a:rPr lang="en-US" dirty="0">
                <a:solidFill>
                  <a:schemeClr val="accent1"/>
                </a:solidFill>
              </a:rPr>
              <a:t>0</a:t>
            </a:r>
            <a:r>
              <a:rPr lang="ru-RU" dirty="0">
                <a:solidFill>
                  <a:schemeClr val="accent1"/>
                </a:solidFill>
              </a:rPr>
              <a:t>5</a:t>
            </a:r>
          </a:p>
        </p:txBody>
      </p:sp>
      <p:cxnSp>
        <p:nvCxnSpPr>
          <p:cNvPr id="31" name="Прямая соединительная линия 30">
            <a:extLst>
              <a:ext uri="{FF2B5EF4-FFF2-40B4-BE49-F238E27FC236}">
                <a16:creationId xmlns:a16="http://schemas.microsoft.com/office/drawing/2014/main" id="{5EA95FDB-A4C4-AB32-B46D-FD9A923D0DA0}"/>
              </a:ext>
            </a:extLst>
          </p:cNvPr>
          <p:cNvCxnSpPr/>
          <p:nvPr/>
        </p:nvCxnSpPr>
        <p:spPr>
          <a:xfrm>
            <a:off x="6703434" y="5236174"/>
            <a:ext cx="876767"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Скругленный прямоугольник 25">
            <a:extLst>
              <a:ext uri="{FF2B5EF4-FFF2-40B4-BE49-F238E27FC236}">
                <a16:creationId xmlns:a16="http://schemas.microsoft.com/office/drawing/2014/main" id="{8CD8B258-4D10-2FFB-7353-BAED0FBFE26C}"/>
              </a:ext>
            </a:extLst>
          </p:cNvPr>
          <p:cNvSpPr/>
          <p:nvPr/>
        </p:nvSpPr>
        <p:spPr>
          <a:xfrm>
            <a:off x="2968271" y="1282369"/>
            <a:ext cx="4475371" cy="2318824"/>
          </a:xfrm>
          <a:prstGeom prst="roundRect">
            <a:avLst>
              <a:gd name="adj" fmla="val 4655"/>
            </a:avLst>
          </a:prstGeom>
          <a:solidFill>
            <a:schemeClr val="bg1"/>
          </a:solidFill>
          <a:ln>
            <a:noFill/>
          </a:ln>
          <a:effectLst>
            <a:outerShdw blurRad="177800" dist="381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Прямоугольник 32">
            <a:extLst>
              <a:ext uri="{FF2B5EF4-FFF2-40B4-BE49-F238E27FC236}">
                <a16:creationId xmlns:a16="http://schemas.microsoft.com/office/drawing/2014/main" id="{DE73C64A-23E9-130B-AB2A-21FBD1F77567}"/>
              </a:ext>
            </a:extLst>
          </p:cNvPr>
          <p:cNvSpPr/>
          <p:nvPr/>
        </p:nvSpPr>
        <p:spPr>
          <a:xfrm>
            <a:off x="2968272" y="2008463"/>
            <a:ext cx="4354660" cy="1200329"/>
          </a:xfrm>
          <a:prstGeom prst="rect">
            <a:avLst/>
          </a:prstGeom>
        </p:spPr>
        <p:txBody>
          <a:bodyPr wrap="square">
            <a:spAutoFit/>
          </a:bodyPr>
          <a:lstStyle/>
          <a:p>
            <a:r>
              <a:rPr lang="ru-RU" sz="1800" dirty="0">
                <a:effectLst/>
                <a:ea typeface="Calibri" panose="020F0502020204030204" pitchFamily="34" charset="0"/>
              </a:rPr>
              <a:t>работу по подготовке специалистов сельскохозяйственных предприятий с целью формирования у них компетенций в области цифровой экономики</a:t>
            </a:r>
            <a:endParaRPr lang="ru-RU" sz="1600" dirty="0"/>
          </a:p>
        </p:txBody>
      </p:sp>
      <p:sp>
        <p:nvSpPr>
          <p:cNvPr id="34" name="Заголовок 6">
            <a:extLst>
              <a:ext uri="{FF2B5EF4-FFF2-40B4-BE49-F238E27FC236}">
                <a16:creationId xmlns:a16="http://schemas.microsoft.com/office/drawing/2014/main" id="{227B7063-602B-9698-63F5-3783C4EF6427}"/>
              </a:ext>
            </a:extLst>
          </p:cNvPr>
          <p:cNvSpPr txBox="1">
            <a:spLocks/>
          </p:cNvSpPr>
          <p:nvPr/>
        </p:nvSpPr>
        <p:spPr>
          <a:xfrm>
            <a:off x="3084413" y="1550298"/>
            <a:ext cx="2249926" cy="387798"/>
          </a:xfrm>
          <a:prstGeom prst="rect">
            <a:avLst/>
          </a:prstGeom>
        </p:spPr>
        <p:txBody>
          <a:bodyPr wrap="square" lIns="0" tIns="0" rIns="0" bIns="0">
            <a:spAutoFit/>
          </a:bodyPr>
          <a:lstStyle>
            <a:lvl1pPr algn="l" defTabSz="914400" rtl="0" eaLnBrk="1" latinLnBrk="0" hangingPunct="1">
              <a:lnSpc>
                <a:spcPct val="90000"/>
              </a:lnSpc>
              <a:spcBef>
                <a:spcPct val="0"/>
              </a:spcBef>
              <a:buNone/>
              <a:defRPr sz="2800" b="1" kern="1200">
                <a:solidFill>
                  <a:schemeClr val="accent2"/>
                </a:solidFill>
                <a:latin typeface="+mj-lt"/>
                <a:ea typeface="+mj-ea"/>
                <a:cs typeface="+mj-cs"/>
              </a:defRPr>
            </a:lvl1pPr>
          </a:lstStyle>
          <a:p>
            <a:r>
              <a:rPr lang="en-US" dirty="0">
                <a:solidFill>
                  <a:schemeClr val="accent1"/>
                </a:solidFill>
              </a:rPr>
              <a:t>02</a:t>
            </a:r>
            <a:endParaRPr lang="ru-RU" dirty="0">
              <a:solidFill>
                <a:schemeClr val="accent1"/>
              </a:solidFill>
            </a:endParaRPr>
          </a:p>
        </p:txBody>
      </p:sp>
      <p:cxnSp>
        <p:nvCxnSpPr>
          <p:cNvPr id="35" name="Прямая соединительная линия 34">
            <a:extLst>
              <a:ext uri="{FF2B5EF4-FFF2-40B4-BE49-F238E27FC236}">
                <a16:creationId xmlns:a16="http://schemas.microsoft.com/office/drawing/2014/main" id="{BD86916A-C552-F479-C214-97B18F776083}"/>
              </a:ext>
            </a:extLst>
          </p:cNvPr>
          <p:cNvCxnSpPr/>
          <p:nvPr/>
        </p:nvCxnSpPr>
        <p:spPr>
          <a:xfrm>
            <a:off x="3093936" y="1955292"/>
            <a:ext cx="876767"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911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7"/>
          <p:cNvSpPr txBox="1"/>
          <p:nvPr/>
        </p:nvSpPr>
        <p:spPr>
          <a:xfrm>
            <a:off x="697510" y="546335"/>
            <a:ext cx="11367111" cy="646331"/>
          </a:xfrm>
          <a:prstGeom prst="rect">
            <a:avLst/>
          </a:prstGeom>
          <a:noFill/>
        </p:spPr>
        <p:txBody>
          <a:bodyPr wrap="square" rtlCol="0">
            <a:spAutoFit/>
          </a:bodyPr>
          <a:lstStyle/>
          <a:p>
            <a:pPr algn="r"/>
            <a:r>
              <a:rPr lang="ru-RU" sz="1800" b="1" dirty="0"/>
              <a:t>2. Цифровая трансформация АПК. Проект Министерства сельского хозяйства Российской Федерации «Цифровое сельское хозяйство»</a:t>
            </a:r>
            <a:endParaRPr lang="zh-CN" altLang="en-US" sz="1800" b="1" dirty="0">
              <a:solidFill>
                <a:srgbClr val="00B050"/>
              </a:solidFill>
              <a:latin typeface="微软雅黑" panose="020B0503020204020204" pitchFamily="34" charset="-122"/>
              <a:ea typeface="微软雅黑" panose="020B0503020204020204" pitchFamily="34" charset="-122"/>
            </a:endParaRPr>
          </a:p>
        </p:txBody>
      </p:sp>
      <p:grpSp>
        <p:nvGrpSpPr>
          <p:cNvPr id="5" name="组合 5">
            <a:extLst>
              <a:ext uri="{FF2B5EF4-FFF2-40B4-BE49-F238E27FC236}">
                <a16:creationId xmlns:a16="http://schemas.microsoft.com/office/drawing/2014/main" id="{3C9F0014-EFBE-0319-2E90-1947F720623D}"/>
              </a:ext>
            </a:extLst>
          </p:cNvPr>
          <p:cNvGrpSpPr/>
          <p:nvPr/>
        </p:nvGrpSpPr>
        <p:grpSpPr>
          <a:xfrm>
            <a:off x="4114801" y="1413661"/>
            <a:ext cx="7669006" cy="1065676"/>
            <a:chOff x="5587890" y="9480893"/>
            <a:chExt cx="7104347" cy="2800557"/>
          </a:xfrm>
        </p:grpSpPr>
        <p:sp>
          <p:nvSpPr>
            <p:cNvPr id="7" name="矩形 6">
              <a:extLst>
                <a:ext uri="{FF2B5EF4-FFF2-40B4-BE49-F238E27FC236}">
                  <a16:creationId xmlns:a16="http://schemas.microsoft.com/office/drawing/2014/main" id="{EE470643-A192-E470-C2FF-3CAD53B89EB5}"/>
                </a:ext>
              </a:extLst>
            </p:cNvPr>
            <p:cNvSpPr/>
            <p:nvPr/>
          </p:nvSpPr>
          <p:spPr>
            <a:xfrm>
              <a:off x="5587890" y="9508558"/>
              <a:ext cx="7104347" cy="27447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8">
              <a:extLst>
                <a:ext uri="{FF2B5EF4-FFF2-40B4-BE49-F238E27FC236}">
                  <a16:creationId xmlns:a16="http://schemas.microsoft.com/office/drawing/2014/main" id="{9F374868-DF5E-E7BE-0CBF-5DB3D43890E0}"/>
                </a:ext>
              </a:extLst>
            </p:cNvPr>
            <p:cNvSpPr/>
            <p:nvPr/>
          </p:nvSpPr>
          <p:spPr>
            <a:xfrm>
              <a:off x="5626660" y="9480893"/>
              <a:ext cx="6434619" cy="2800557"/>
            </a:xfrm>
            <a:prstGeom prst="rect">
              <a:avLst/>
            </a:prstGeom>
          </p:spPr>
          <p:txBody>
            <a:bodyPr wrap="square">
              <a:spAutoFit/>
            </a:bodyPr>
            <a:lstStyle/>
            <a:p>
              <a:pPr lvl="0" algn="just">
                <a:lnSpc>
                  <a:spcPct val="107000"/>
                </a:lnSpc>
                <a:spcAft>
                  <a:spcPts val="800"/>
                </a:spcAft>
              </a:pPr>
              <a:r>
                <a:rPr lang="ru-RU" sz="2000" kern="100" dirty="0">
                  <a:effectLst/>
                  <a:ea typeface="Calibri" panose="020F0502020204030204" pitchFamily="34" charset="0"/>
                  <a:cs typeface="Times New Roman" panose="02020603050405020304" pitchFamily="18" charset="0"/>
                </a:rPr>
                <a:t>Обеспечение технологического прорыва в АПК и достижения роста производительности на «цифровых» сельскохозяйственных предприятиях в 2 раза к 2024 г.</a:t>
              </a:r>
            </a:p>
          </p:txBody>
        </p:sp>
      </p:grpSp>
      <p:sp>
        <p:nvSpPr>
          <p:cNvPr id="6" name="矩形 21">
            <a:extLst>
              <a:ext uri="{FF2B5EF4-FFF2-40B4-BE49-F238E27FC236}">
                <a16:creationId xmlns:a16="http://schemas.microsoft.com/office/drawing/2014/main" id="{B3F3185D-688E-0F93-23C4-EE57070E959B}"/>
              </a:ext>
            </a:extLst>
          </p:cNvPr>
          <p:cNvSpPr/>
          <p:nvPr/>
        </p:nvSpPr>
        <p:spPr>
          <a:xfrm>
            <a:off x="11663411" y="1498970"/>
            <a:ext cx="120396" cy="936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a:endParaRPr lang="zh-CN" altLang="en-US"/>
          </a:p>
        </p:txBody>
      </p:sp>
      <p:grpSp>
        <p:nvGrpSpPr>
          <p:cNvPr id="9" name="组合 25">
            <a:extLst>
              <a:ext uri="{FF2B5EF4-FFF2-40B4-BE49-F238E27FC236}">
                <a16:creationId xmlns:a16="http://schemas.microsoft.com/office/drawing/2014/main" id="{7FBB2A51-5627-918F-0DAB-CECFE140098E}"/>
              </a:ext>
            </a:extLst>
          </p:cNvPr>
          <p:cNvGrpSpPr/>
          <p:nvPr/>
        </p:nvGrpSpPr>
        <p:grpSpPr>
          <a:xfrm>
            <a:off x="4108526" y="2552024"/>
            <a:ext cx="7669006" cy="851958"/>
            <a:chOff x="6693399" y="3253822"/>
            <a:chExt cx="4658391" cy="1159395"/>
          </a:xfrm>
        </p:grpSpPr>
        <p:sp>
          <p:nvSpPr>
            <p:cNvPr id="10" name="矩形 11">
              <a:extLst>
                <a:ext uri="{FF2B5EF4-FFF2-40B4-BE49-F238E27FC236}">
                  <a16:creationId xmlns:a16="http://schemas.microsoft.com/office/drawing/2014/main" id="{BE7C268A-D8C9-D13D-2C5E-59E3EB9E95B6}"/>
                </a:ext>
              </a:extLst>
            </p:cNvPr>
            <p:cNvSpPr/>
            <p:nvPr/>
          </p:nvSpPr>
          <p:spPr>
            <a:xfrm>
              <a:off x="6693399" y="3253822"/>
              <a:ext cx="4658391" cy="11593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22">
              <a:extLst>
                <a:ext uri="{FF2B5EF4-FFF2-40B4-BE49-F238E27FC236}">
                  <a16:creationId xmlns:a16="http://schemas.microsoft.com/office/drawing/2014/main" id="{F64E59AA-770D-070B-AD5E-6E83C22901EF}"/>
                </a:ext>
              </a:extLst>
            </p:cNvPr>
            <p:cNvSpPr/>
            <p:nvPr/>
          </p:nvSpPr>
          <p:spPr>
            <a:xfrm>
              <a:off x="11271446" y="3253822"/>
              <a:ext cx="80344" cy="115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a:endParaRPr lang="zh-CN" altLang="en-US"/>
            </a:p>
          </p:txBody>
        </p:sp>
      </p:grpSp>
      <p:grpSp>
        <p:nvGrpSpPr>
          <p:cNvPr id="12" name="组合 26">
            <a:extLst>
              <a:ext uri="{FF2B5EF4-FFF2-40B4-BE49-F238E27FC236}">
                <a16:creationId xmlns:a16="http://schemas.microsoft.com/office/drawing/2014/main" id="{466422BA-1695-315A-7E37-543AA2FD70D1}"/>
              </a:ext>
            </a:extLst>
          </p:cNvPr>
          <p:cNvGrpSpPr/>
          <p:nvPr/>
        </p:nvGrpSpPr>
        <p:grpSpPr>
          <a:xfrm>
            <a:off x="4108526" y="3435652"/>
            <a:ext cx="7669006" cy="919783"/>
            <a:chOff x="6693399" y="4517182"/>
            <a:chExt cx="4658391" cy="1159395"/>
          </a:xfrm>
        </p:grpSpPr>
        <p:sp>
          <p:nvSpPr>
            <p:cNvPr id="13" name="矩形 16">
              <a:extLst>
                <a:ext uri="{FF2B5EF4-FFF2-40B4-BE49-F238E27FC236}">
                  <a16:creationId xmlns:a16="http://schemas.microsoft.com/office/drawing/2014/main" id="{9CC3EC47-3F20-2BD9-383C-A4558B0008F5}"/>
                </a:ext>
              </a:extLst>
            </p:cNvPr>
            <p:cNvSpPr/>
            <p:nvPr/>
          </p:nvSpPr>
          <p:spPr>
            <a:xfrm>
              <a:off x="6693399" y="4517182"/>
              <a:ext cx="4658391" cy="11593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矩形 23">
              <a:extLst>
                <a:ext uri="{FF2B5EF4-FFF2-40B4-BE49-F238E27FC236}">
                  <a16:creationId xmlns:a16="http://schemas.microsoft.com/office/drawing/2014/main" id="{AEB9CFC9-99A4-C496-9963-9B123A8B4A1E}"/>
                </a:ext>
              </a:extLst>
            </p:cNvPr>
            <p:cNvSpPr/>
            <p:nvPr/>
          </p:nvSpPr>
          <p:spPr>
            <a:xfrm>
              <a:off x="11271446" y="4517182"/>
              <a:ext cx="80344" cy="115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a:endParaRPr lang="zh-CN" altLang="en-US"/>
            </a:p>
          </p:txBody>
        </p:sp>
      </p:grpSp>
      <p:sp>
        <p:nvSpPr>
          <p:cNvPr id="16" name="Прямоугольник 15">
            <a:extLst>
              <a:ext uri="{FF2B5EF4-FFF2-40B4-BE49-F238E27FC236}">
                <a16:creationId xmlns:a16="http://schemas.microsoft.com/office/drawing/2014/main" id="{1C567D51-1F85-9CE1-2B24-CB71400CA18B}"/>
              </a:ext>
            </a:extLst>
          </p:cNvPr>
          <p:cNvSpPr/>
          <p:nvPr/>
        </p:nvSpPr>
        <p:spPr>
          <a:xfrm>
            <a:off x="457200" y="1480247"/>
            <a:ext cx="3238241" cy="483141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a:solidFill>
                  <a:schemeClr val="tx1"/>
                </a:solidFill>
                <a:effectLst/>
                <a:ea typeface="Calibri" panose="020F0502020204030204" pitchFamily="34" charset="0"/>
              </a:rPr>
              <a:t>Целью ведомственного проекта «Цифровое сельское хозяйство» является цифровая трансформация сельского хозяйства посредством внедрения цифровых технологий и платформенных решений, что включает:</a:t>
            </a:r>
            <a:endParaRPr lang="ru-RU" sz="2400" dirty="0">
              <a:solidFill>
                <a:schemeClr val="tx1"/>
              </a:solidFill>
            </a:endParaRPr>
          </a:p>
        </p:txBody>
      </p:sp>
      <p:sp>
        <p:nvSpPr>
          <p:cNvPr id="17" name="矩形 8">
            <a:extLst>
              <a:ext uri="{FF2B5EF4-FFF2-40B4-BE49-F238E27FC236}">
                <a16:creationId xmlns:a16="http://schemas.microsoft.com/office/drawing/2014/main" id="{79B00362-601A-39A5-4FD7-EB57DF6E6C42}"/>
              </a:ext>
            </a:extLst>
          </p:cNvPr>
          <p:cNvSpPr/>
          <p:nvPr/>
        </p:nvSpPr>
        <p:spPr>
          <a:xfrm>
            <a:off x="4108526" y="2696095"/>
            <a:ext cx="7554885" cy="707886"/>
          </a:xfrm>
          <a:prstGeom prst="rect">
            <a:avLst/>
          </a:prstGeom>
        </p:spPr>
        <p:txBody>
          <a:bodyPr wrap="square">
            <a:spAutoFit/>
          </a:bodyPr>
          <a:lstStyle/>
          <a:p>
            <a:pPr lvl="0" algn="just" eaLnBrk="0" fontAlgn="base" hangingPunct="0">
              <a:spcBef>
                <a:spcPct val="0"/>
              </a:spcBef>
              <a:spcAft>
                <a:spcPct val="0"/>
              </a:spcAft>
              <a:defRPr/>
            </a:pPr>
            <a:r>
              <a:rPr lang="ru-RU" sz="2000" dirty="0">
                <a:effectLst/>
                <a:ea typeface="Calibri" panose="020F0502020204030204" pitchFamily="34" charset="0"/>
              </a:rPr>
              <a:t>Повышение эффективности мер государственной поддержки в части стимулирования процессов цифровизации экономики АПК </a:t>
            </a:r>
            <a:endParaRPr lang="en-US" altLang="zh-CN" sz="2000" b="1" kern="0" dirty="0">
              <a:solidFill>
                <a:schemeClr val="accent2"/>
              </a:solidFill>
              <a:ea typeface="微软雅黑" panose="020B0503020204020204" pitchFamily="34" charset="-122"/>
            </a:endParaRPr>
          </a:p>
        </p:txBody>
      </p:sp>
      <p:sp>
        <p:nvSpPr>
          <p:cNvPr id="18" name="矩形 8">
            <a:extLst>
              <a:ext uri="{FF2B5EF4-FFF2-40B4-BE49-F238E27FC236}">
                <a16:creationId xmlns:a16="http://schemas.microsoft.com/office/drawing/2014/main" id="{8725B702-2696-A3A0-01F9-977240FB21FB}"/>
              </a:ext>
            </a:extLst>
          </p:cNvPr>
          <p:cNvSpPr/>
          <p:nvPr/>
        </p:nvSpPr>
        <p:spPr>
          <a:xfrm>
            <a:off x="4158918" y="3651594"/>
            <a:ext cx="7073260" cy="707886"/>
          </a:xfrm>
          <a:prstGeom prst="rect">
            <a:avLst/>
          </a:prstGeom>
        </p:spPr>
        <p:txBody>
          <a:bodyPr wrap="square">
            <a:spAutoFit/>
          </a:bodyPr>
          <a:lstStyle/>
          <a:p>
            <a:pPr lvl="0" algn="just" eaLnBrk="0" fontAlgn="base" hangingPunct="0">
              <a:spcBef>
                <a:spcPct val="0"/>
              </a:spcBef>
              <a:spcAft>
                <a:spcPct val="0"/>
              </a:spcAft>
              <a:defRPr/>
            </a:pPr>
            <a:r>
              <a:rPr lang="ru-RU" sz="2000" dirty="0">
                <a:effectLst/>
                <a:ea typeface="Calibri" panose="020F0502020204030204" pitchFamily="34" charset="0"/>
              </a:rPr>
              <a:t>Межведомственное взаимодействие федеральных органов исполнительной власти </a:t>
            </a:r>
            <a:endParaRPr lang="en-US" altLang="zh-CN" sz="2000" b="1" kern="0" dirty="0">
              <a:solidFill>
                <a:schemeClr val="accent2"/>
              </a:solidFill>
              <a:ea typeface="微软雅黑" panose="020B0503020204020204" pitchFamily="34" charset="-122"/>
            </a:endParaRPr>
          </a:p>
        </p:txBody>
      </p:sp>
      <p:grpSp>
        <p:nvGrpSpPr>
          <p:cNvPr id="19" name="组合 26">
            <a:extLst>
              <a:ext uri="{FF2B5EF4-FFF2-40B4-BE49-F238E27FC236}">
                <a16:creationId xmlns:a16="http://schemas.microsoft.com/office/drawing/2014/main" id="{4DBF3C06-D64C-001C-DE96-75CA23617AE6}"/>
              </a:ext>
            </a:extLst>
          </p:cNvPr>
          <p:cNvGrpSpPr/>
          <p:nvPr/>
        </p:nvGrpSpPr>
        <p:grpSpPr>
          <a:xfrm>
            <a:off x="4108526" y="4419250"/>
            <a:ext cx="7669006" cy="816312"/>
            <a:chOff x="6693399" y="4517182"/>
            <a:chExt cx="4658391" cy="1159395"/>
          </a:xfrm>
        </p:grpSpPr>
        <p:sp>
          <p:nvSpPr>
            <p:cNvPr id="20" name="矩形 16">
              <a:extLst>
                <a:ext uri="{FF2B5EF4-FFF2-40B4-BE49-F238E27FC236}">
                  <a16:creationId xmlns:a16="http://schemas.microsoft.com/office/drawing/2014/main" id="{302CE296-2395-6489-896B-C75422162174}"/>
                </a:ext>
              </a:extLst>
            </p:cNvPr>
            <p:cNvSpPr/>
            <p:nvPr/>
          </p:nvSpPr>
          <p:spPr>
            <a:xfrm>
              <a:off x="6693399" y="4517182"/>
              <a:ext cx="4658391" cy="11593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矩形 23">
              <a:extLst>
                <a:ext uri="{FF2B5EF4-FFF2-40B4-BE49-F238E27FC236}">
                  <a16:creationId xmlns:a16="http://schemas.microsoft.com/office/drawing/2014/main" id="{4FFBCE59-E275-795F-234D-4A3333017BFE}"/>
                </a:ext>
              </a:extLst>
            </p:cNvPr>
            <p:cNvSpPr/>
            <p:nvPr/>
          </p:nvSpPr>
          <p:spPr>
            <a:xfrm>
              <a:off x="11271446" y="4517182"/>
              <a:ext cx="80344" cy="115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a:endParaRPr lang="zh-CN" altLang="en-US"/>
            </a:p>
          </p:txBody>
        </p:sp>
      </p:grpSp>
      <p:sp>
        <p:nvSpPr>
          <p:cNvPr id="22" name="矩形 8">
            <a:extLst>
              <a:ext uri="{FF2B5EF4-FFF2-40B4-BE49-F238E27FC236}">
                <a16:creationId xmlns:a16="http://schemas.microsoft.com/office/drawing/2014/main" id="{DC72F66C-4FED-747F-182C-BAF1860F35CD}"/>
              </a:ext>
            </a:extLst>
          </p:cNvPr>
          <p:cNvSpPr/>
          <p:nvPr/>
        </p:nvSpPr>
        <p:spPr>
          <a:xfrm>
            <a:off x="4172929" y="4516732"/>
            <a:ext cx="7300466" cy="707886"/>
          </a:xfrm>
          <a:prstGeom prst="rect">
            <a:avLst/>
          </a:prstGeom>
        </p:spPr>
        <p:txBody>
          <a:bodyPr wrap="square">
            <a:spAutoFit/>
          </a:bodyPr>
          <a:lstStyle/>
          <a:p>
            <a:pPr lvl="0" algn="just" eaLnBrk="0" fontAlgn="base" hangingPunct="0">
              <a:spcBef>
                <a:spcPct val="0"/>
              </a:spcBef>
              <a:spcAft>
                <a:spcPct val="0"/>
              </a:spcAft>
              <a:defRPr/>
            </a:pPr>
            <a:r>
              <a:rPr lang="ru-RU" sz="2000" dirty="0">
                <a:effectLst/>
                <a:ea typeface="Calibri" panose="020F0502020204030204" pitchFamily="34" charset="0"/>
              </a:rPr>
              <a:t>Поэтапное регулирование реализации ведомственного проекта  «Цифровое сельское хозяйство»</a:t>
            </a:r>
            <a:endParaRPr lang="en-US" altLang="zh-CN" sz="2000" b="1" kern="0" dirty="0">
              <a:solidFill>
                <a:schemeClr val="accent2"/>
              </a:solidFill>
              <a:ea typeface="微软雅黑" panose="020B0503020204020204" pitchFamily="34" charset="-122"/>
            </a:endParaRPr>
          </a:p>
        </p:txBody>
      </p:sp>
      <p:grpSp>
        <p:nvGrpSpPr>
          <p:cNvPr id="23" name="组合 26">
            <a:extLst>
              <a:ext uri="{FF2B5EF4-FFF2-40B4-BE49-F238E27FC236}">
                <a16:creationId xmlns:a16="http://schemas.microsoft.com/office/drawing/2014/main" id="{E691121E-D1FC-D06C-6160-A421EDB5AB4F}"/>
              </a:ext>
            </a:extLst>
          </p:cNvPr>
          <p:cNvGrpSpPr/>
          <p:nvPr/>
        </p:nvGrpSpPr>
        <p:grpSpPr>
          <a:xfrm>
            <a:off x="4108526" y="5299377"/>
            <a:ext cx="7669006" cy="1339128"/>
            <a:chOff x="6693399" y="4517182"/>
            <a:chExt cx="4658391" cy="1159395"/>
          </a:xfrm>
        </p:grpSpPr>
        <p:sp>
          <p:nvSpPr>
            <p:cNvPr id="24" name="矩形 16">
              <a:extLst>
                <a:ext uri="{FF2B5EF4-FFF2-40B4-BE49-F238E27FC236}">
                  <a16:creationId xmlns:a16="http://schemas.microsoft.com/office/drawing/2014/main" id="{C47FA76E-294D-9440-70EA-21CC50540107}"/>
                </a:ext>
              </a:extLst>
            </p:cNvPr>
            <p:cNvSpPr/>
            <p:nvPr/>
          </p:nvSpPr>
          <p:spPr>
            <a:xfrm>
              <a:off x="6693399" y="4517182"/>
              <a:ext cx="4658391" cy="11593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矩形 23">
              <a:extLst>
                <a:ext uri="{FF2B5EF4-FFF2-40B4-BE49-F238E27FC236}">
                  <a16:creationId xmlns:a16="http://schemas.microsoft.com/office/drawing/2014/main" id="{FD05A879-47E0-21DD-91B1-CA52D29B87F6}"/>
                </a:ext>
              </a:extLst>
            </p:cNvPr>
            <p:cNvSpPr/>
            <p:nvPr/>
          </p:nvSpPr>
          <p:spPr>
            <a:xfrm>
              <a:off x="11271446" y="4517182"/>
              <a:ext cx="80344" cy="115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a:endParaRPr lang="zh-CN" altLang="en-US"/>
            </a:p>
          </p:txBody>
        </p:sp>
      </p:grpSp>
      <p:sp>
        <p:nvSpPr>
          <p:cNvPr id="26" name="矩形 8">
            <a:extLst>
              <a:ext uri="{FF2B5EF4-FFF2-40B4-BE49-F238E27FC236}">
                <a16:creationId xmlns:a16="http://schemas.microsoft.com/office/drawing/2014/main" id="{4029848A-EA48-4ABA-6766-8CC3A580E1B3}"/>
              </a:ext>
            </a:extLst>
          </p:cNvPr>
          <p:cNvSpPr/>
          <p:nvPr/>
        </p:nvSpPr>
        <p:spPr>
          <a:xfrm>
            <a:off x="4172929" y="5275314"/>
            <a:ext cx="7300466" cy="1323439"/>
          </a:xfrm>
          <a:prstGeom prst="rect">
            <a:avLst/>
          </a:prstGeom>
        </p:spPr>
        <p:txBody>
          <a:bodyPr wrap="square">
            <a:spAutoFit/>
          </a:bodyPr>
          <a:lstStyle/>
          <a:p>
            <a:pPr lvl="0" algn="just" eaLnBrk="0" fontAlgn="base" hangingPunct="0">
              <a:spcBef>
                <a:spcPct val="0"/>
              </a:spcBef>
              <a:spcAft>
                <a:spcPct val="0"/>
              </a:spcAft>
              <a:defRPr/>
            </a:pPr>
            <a:r>
              <a:rPr lang="ru-RU" sz="2000" dirty="0">
                <a:effectLst/>
                <a:ea typeface="Calibri" panose="020F0502020204030204" pitchFamily="34" charset="0"/>
              </a:rPr>
              <a:t>Создание системы подготовки специалистов сельскохозяйственных предприятий с целью формирования у них компетенций в области цифровой экономики по работе с цифровыми продуктами и цифровыми технологиями</a:t>
            </a:r>
            <a:endParaRPr lang="en-US" altLang="zh-CN" sz="2000" b="1" kern="0" dirty="0">
              <a:solidFill>
                <a:schemeClr val="accent2"/>
              </a:solidFill>
              <a:ea typeface="微软雅黑" panose="020B0503020204020204" pitchFamily="34" charset="-122"/>
            </a:endParaRPr>
          </a:p>
        </p:txBody>
      </p:sp>
    </p:spTree>
    <p:extLst>
      <p:ext uri="{BB962C8B-B14F-4D97-AF65-F5344CB8AC3E}">
        <p14:creationId xmlns:p14="http://schemas.microsoft.com/office/powerpoint/2010/main" val="547937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par>
                          <p:cTn id="9" fill="hold">
                            <p:stCondLst>
                              <p:cond delay="500"/>
                            </p:stCondLst>
                            <p:childTnLst>
                              <p:par>
                                <p:cTn id="10" presetID="12" presetClass="entr" presetSubtype="8" fill="hold" nodeType="afterEffec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ppt_x</p:attrName>
                                        </p:attrNameLst>
                                      </p:cBhvr>
                                      <p:tavLst>
                                        <p:tav tm="0">
                                          <p:val>
                                            <p:strVal val="#ppt_x-#ppt_w*1.125000"/>
                                          </p:val>
                                        </p:tav>
                                        <p:tav tm="100000">
                                          <p:val>
                                            <p:strVal val="#ppt_x"/>
                                          </p:val>
                                        </p:tav>
                                      </p:tavLst>
                                    </p:anim>
                                    <p:animEffect transition="in" filter="wipe(right)">
                                      <p:cBhvr>
                                        <p:cTn id="13" dur="500"/>
                                        <p:tgtEl>
                                          <p:spTgt spid="12"/>
                                        </p:tgtEl>
                                      </p:cBhvr>
                                    </p:animEffect>
                                  </p:childTnLst>
                                </p:cTn>
                              </p:par>
                            </p:childTnLst>
                          </p:cTn>
                        </p:par>
                        <p:par>
                          <p:cTn id="14" fill="hold">
                            <p:stCondLst>
                              <p:cond delay="1000"/>
                            </p:stCondLst>
                            <p:childTnLst>
                              <p:par>
                                <p:cTn id="15" presetID="12" presetClass="entr" presetSubtype="8" fill="hold" nodeType="afterEffec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p:tgtEl>
                                          <p:spTgt spid="19"/>
                                        </p:tgtEl>
                                        <p:attrNameLst>
                                          <p:attrName>ppt_x</p:attrName>
                                        </p:attrNameLst>
                                      </p:cBhvr>
                                      <p:tavLst>
                                        <p:tav tm="0">
                                          <p:val>
                                            <p:strVal val="#ppt_x-#ppt_w*1.125000"/>
                                          </p:val>
                                        </p:tav>
                                        <p:tav tm="100000">
                                          <p:val>
                                            <p:strVal val="#ppt_x"/>
                                          </p:val>
                                        </p:tav>
                                      </p:tavLst>
                                    </p:anim>
                                    <p:animEffect transition="in" filter="wipe(right)">
                                      <p:cBhvr>
                                        <p:cTn id="18" dur="500"/>
                                        <p:tgtEl>
                                          <p:spTgt spid="19"/>
                                        </p:tgtEl>
                                      </p:cBhvr>
                                    </p:animEffect>
                                  </p:childTnLst>
                                </p:cTn>
                              </p:par>
                            </p:childTnLst>
                          </p:cTn>
                        </p:par>
                        <p:par>
                          <p:cTn id="19" fill="hold">
                            <p:stCondLst>
                              <p:cond delay="1500"/>
                            </p:stCondLst>
                            <p:childTnLst>
                              <p:par>
                                <p:cTn id="20" presetID="12" presetClass="entr" presetSubtype="8" fill="hold" nodeType="afterEffec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p:tgtEl>
                                          <p:spTgt spid="23"/>
                                        </p:tgtEl>
                                        <p:attrNameLst>
                                          <p:attrName>ppt_x</p:attrName>
                                        </p:attrNameLst>
                                      </p:cBhvr>
                                      <p:tavLst>
                                        <p:tav tm="0">
                                          <p:val>
                                            <p:strVal val="#ppt_x-#ppt_w*1.125000"/>
                                          </p:val>
                                        </p:tav>
                                        <p:tav tm="100000">
                                          <p:val>
                                            <p:strVal val="#ppt_x"/>
                                          </p:val>
                                        </p:tav>
                                      </p:tavLst>
                                    </p:anim>
                                    <p:animEffect transition="in" filter="wipe(right)">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7"/>
          <p:cNvSpPr txBox="1"/>
          <p:nvPr/>
        </p:nvSpPr>
        <p:spPr>
          <a:xfrm>
            <a:off x="697510" y="546335"/>
            <a:ext cx="11367111" cy="646331"/>
          </a:xfrm>
          <a:prstGeom prst="rect">
            <a:avLst/>
          </a:prstGeom>
          <a:noFill/>
        </p:spPr>
        <p:txBody>
          <a:bodyPr wrap="square" rtlCol="0">
            <a:spAutoFit/>
          </a:bodyPr>
          <a:lstStyle/>
          <a:p>
            <a:pPr algn="r"/>
            <a:r>
              <a:rPr lang="ru-RU" sz="1800" b="1" dirty="0"/>
              <a:t>2. Цифровая трансформация АПК. Проект Министерства сельского хозяйства Российской Федерации «Цифровое сельское хозяйство»</a:t>
            </a:r>
            <a:endParaRPr lang="zh-CN" altLang="en-US" sz="1800" b="1" dirty="0">
              <a:solidFill>
                <a:srgbClr val="00B050"/>
              </a:solidFill>
              <a:latin typeface="微软雅黑" panose="020B0503020204020204" pitchFamily="34" charset="-122"/>
              <a:ea typeface="微软雅黑" panose="020B0503020204020204" pitchFamily="34" charset="-122"/>
            </a:endParaRPr>
          </a:p>
        </p:txBody>
      </p:sp>
      <p:grpSp>
        <p:nvGrpSpPr>
          <p:cNvPr id="2" name="Группа 1">
            <a:extLst>
              <a:ext uri="{FF2B5EF4-FFF2-40B4-BE49-F238E27FC236}">
                <a16:creationId xmlns:a16="http://schemas.microsoft.com/office/drawing/2014/main" id="{FA314DEC-FCAC-E98C-36CB-944DAECC7186}"/>
              </a:ext>
            </a:extLst>
          </p:cNvPr>
          <p:cNvGrpSpPr/>
          <p:nvPr/>
        </p:nvGrpSpPr>
        <p:grpSpPr>
          <a:xfrm>
            <a:off x="607027" y="1291694"/>
            <a:ext cx="10801052" cy="5521770"/>
            <a:chOff x="695325" y="1224203"/>
            <a:chExt cx="10801052" cy="2905019"/>
          </a:xfrm>
        </p:grpSpPr>
        <p:sp>
          <p:nvSpPr>
            <p:cNvPr id="4" name="Скругленный прямоугольник 55">
              <a:extLst>
                <a:ext uri="{FF2B5EF4-FFF2-40B4-BE49-F238E27FC236}">
                  <a16:creationId xmlns:a16="http://schemas.microsoft.com/office/drawing/2014/main" id="{74AA40FA-0BE3-FA29-9772-D846F370BE5C}"/>
                </a:ext>
              </a:extLst>
            </p:cNvPr>
            <p:cNvSpPr/>
            <p:nvPr/>
          </p:nvSpPr>
          <p:spPr>
            <a:xfrm>
              <a:off x="695325" y="1224203"/>
              <a:ext cx="3341303" cy="2609890"/>
            </a:xfrm>
            <a:prstGeom prst="roundRect">
              <a:avLst>
                <a:gd name="adj" fmla="val 42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 name="Скругленный прямоугольник 56">
              <a:extLst>
                <a:ext uri="{FF2B5EF4-FFF2-40B4-BE49-F238E27FC236}">
                  <a16:creationId xmlns:a16="http://schemas.microsoft.com/office/drawing/2014/main" id="{CA913554-B945-0864-A0B6-59FF7F443A1F}"/>
                </a:ext>
              </a:extLst>
            </p:cNvPr>
            <p:cNvSpPr/>
            <p:nvPr/>
          </p:nvSpPr>
          <p:spPr>
            <a:xfrm>
              <a:off x="4471703" y="1254578"/>
              <a:ext cx="3368487" cy="2609890"/>
            </a:xfrm>
            <a:prstGeom prst="roundRect">
              <a:avLst>
                <a:gd name="adj" fmla="val 4215"/>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Скругленный прямоугольник 57">
              <a:extLst>
                <a:ext uri="{FF2B5EF4-FFF2-40B4-BE49-F238E27FC236}">
                  <a16:creationId xmlns:a16="http://schemas.microsoft.com/office/drawing/2014/main" id="{B8DA4724-AD8A-4C2E-ADB1-4888B2924FF3}"/>
                </a:ext>
              </a:extLst>
            </p:cNvPr>
            <p:cNvSpPr/>
            <p:nvPr/>
          </p:nvSpPr>
          <p:spPr>
            <a:xfrm>
              <a:off x="8234396" y="1234809"/>
              <a:ext cx="3261981" cy="2599284"/>
            </a:xfrm>
            <a:prstGeom prst="roundRect">
              <a:avLst>
                <a:gd name="adj" fmla="val 421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2140"/>
                </a:lnSpc>
                <a:spcBef>
                  <a:spcPts val="0"/>
                </a:spcBef>
                <a:spcAft>
                  <a:spcPts val="0"/>
                </a:spcAft>
                <a:buClrTx/>
                <a:buSzTx/>
                <a:buFontTx/>
                <a:buNone/>
                <a:tabLst/>
                <a:defRPr/>
              </a:pPr>
              <a:endParaRPr kumimoji="0" lang="ru-RU" sz="1800" b="1" i="0" u="none" strike="noStrike" kern="1200" cap="none" spc="0" normalizeH="0" baseline="0" noProof="0" dirty="0">
                <a:ln>
                  <a:noFill/>
                </a:ln>
                <a:solidFill>
                  <a:srgbClr val="313B89"/>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36"/>
                </a:spcBef>
                <a:spcAft>
                  <a:spcPts val="0"/>
                </a:spcAft>
                <a:buClrTx/>
                <a:buSzTx/>
                <a:buFontTx/>
                <a:buNone/>
                <a:tabLst/>
                <a:defRPr/>
              </a:pPr>
              <a:endParaRPr kumimoji="0" lang="ru-RU" sz="1800" b="0" i="0" u="none" strike="noStrike" kern="1200" cap="none" spc="0" normalizeH="0" baseline="0" noProof="0" dirty="0">
                <a:ln>
                  <a:noFill/>
                </a:ln>
                <a:solidFill>
                  <a:srgbClr val="313B89"/>
                </a:solidFill>
                <a:effectLst/>
                <a:uLnTx/>
                <a:uFillTx/>
                <a:latin typeface="Arial" panose="020B0604020202020204" pitchFamily="34" charset="0"/>
                <a:ea typeface="+mn-ea"/>
                <a:cs typeface="Arial" panose="020B0604020202020204" pitchFamily="34" charset="0"/>
              </a:endParaRPr>
            </a:p>
          </p:txBody>
        </p:sp>
        <p:sp>
          <p:nvSpPr>
            <p:cNvPr id="29" name="Равнобедренный треугольник 28">
              <a:extLst>
                <a:ext uri="{FF2B5EF4-FFF2-40B4-BE49-F238E27FC236}">
                  <a16:creationId xmlns:a16="http://schemas.microsoft.com/office/drawing/2014/main" id="{D1868210-EDCF-7E94-2093-1C253C3DBDCD}"/>
                </a:ext>
              </a:extLst>
            </p:cNvPr>
            <p:cNvSpPr/>
            <p:nvPr/>
          </p:nvSpPr>
          <p:spPr>
            <a:xfrm rot="10800000">
              <a:off x="805270" y="3828668"/>
              <a:ext cx="3114459" cy="269626"/>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Равнобедренный треугольник 29">
              <a:extLst>
                <a:ext uri="{FF2B5EF4-FFF2-40B4-BE49-F238E27FC236}">
                  <a16:creationId xmlns:a16="http://schemas.microsoft.com/office/drawing/2014/main" id="{DC59A144-410E-FD7A-C79A-BD5CFC539B63}"/>
                </a:ext>
              </a:extLst>
            </p:cNvPr>
            <p:cNvSpPr/>
            <p:nvPr/>
          </p:nvSpPr>
          <p:spPr>
            <a:xfrm rot="10800000">
              <a:off x="4556291" y="3859595"/>
              <a:ext cx="3114459" cy="269627"/>
            </a:xfrm>
            <a:prstGeom prst="triangle">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solidFill>
                    <a:schemeClr val="accent2">
                      <a:lumMod val="75000"/>
                    </a:schemeClr>
                  </a:solidFill>
                </a:ln>
                <a:solidFill>
                  <a:prstClr val="white"/>
                </a:solidFill>
                <a:effectLst/>
                <a:uLnTx/>
                <a:uFillTx/>
                <a:latin typeface="Arial" panose="020B0604020202020204"/>
                <a:ea typeface="+mn-ea"/>
                <a:cs typeface="+mn-cs"/>
              </a:endParaRPr>
            </a:p>
          </p:txBody>
        </p:sp>
        <p:sp>
          <p:nvSpPr>
            <p:cNvPr id="31" name="Равнобедренный треугольник 30">
              <a:extLst>
                <a:ext uri="{FF2B5EF4-FFF2-40B4-BE49-F238E27FC236}">
                  <a16:creationId xmlns:a16="http://schemas.microsoft.com/office/drawing/2014/main" id="{D9FFD1A3-9F4F-5191-DFB4-E445D1FF786C}"/>
                </a:ext>
              </a:extLst>
            </p:cNvPr>
            <p:cNvSpPr/>
            <p:nvPr/>
          </p:nvSpPr>
          <p:spPr>
            <a:xfrm rot="10800000">
              <a:off x="8307313" y="3828669"/>
              <a:ext cx="3114459" cy="26962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32" name="TextBox 31">
            <a:extLst>
              <a:ext uri="{FF2B5EF4-FFF2-40B4-BE49-F238E27FC236}">
                <a16:creationId xmlns:a16="http://schemas.microsoft.com/office/drawing/2014/main" id="{99BBBF64-05DE-DB47-BBF9-281757690985}"/>
              </a:ext>
            </a:extLst>
          </p:cNvPr>
          <p:cNvSpPr txBox="1"/>
          <p:nvPr/>
        </p:nvSpPr>
        <p:spPr>
          <a:xfrm>
            <a:off x="8582634" y="1425573"/>
            <a:ext cx="2387219" cy="313932"/>
          </a:xfrm>
          <a:prstGeom prst="rect">
            <a:avLst/>
          </a:prstGeom>
          <a:noFill/>
        </p:spPr>
        <p:txBody>
          <a:bodyPr wrap="square" rtlCol="0">
            <a:spAutoFit/>
          </a:bodyPr>
          <a:lstStyle/>
          <a:p>
            <a:pPr algn="ctr">
              <a:lnSpc>
                <a:spcPct val="90000"/>
              </a:lnSpc>
              <a:spcAft>
                <a:spcPts val="1200"/>
              </a:spcAft>
              <a:defRPr/>
            </a:pPr>
            <a:r>
              <a:rPr lang="ru-RU" sz="1600" b="1" dirty="0">
                <a:solidFill>
                  <a:prstClr val="white"/>
                </a:solidFill>
                <a:latin typeface="Arial" panose="020B0604020202020204" pitchFamily="34" charset="0"/>
                <a:cs typeface="Arial" panose="020B0604020202020204" pitchFamily="34" charset="0"/>
              </a:rPr>
              <a:t>3 этап</a:t>
            </a:r>
          </a:p>
        </p:txBody>
      </p:sp>
      <p:sp>
        <p:nvSpPr>
          <p:cNvPr id="34" name="Прямоугольник 33">
            <a:extLst>
              <a:ext uri="{FF2B5EF4-FFF2-40B4-BE49-F238E27FC236}">
                <a16:creationId xmlns:a16="http://schemas.microsoft.com/office/drawing/2014/main" id="{C3EB395F-9E06-DD46-C7F0-42A6127C3075}"/>
              </a:ext>
            </a:extLst>
          </p:cNvPr>
          <p:cNvSpPr/>
          <p:nvPr/>
        </p:nvSpPr>
        <p:spPr>
          <a:xfrm>
            <a:off x="4493829" y="1969188"/>
            <a:ext cx="3088624" cy="3477875"/>
          </a:xfrm>
          <a:prstGeom prst="rect">
            <a:avLst/>
          </a:prstGeom>
        </p:spPr>
        <p:txBody>
          <a:bodyPr wrap="square">
            <a:spAutoFit/>
          </a:bodyPr>
          <a:lstStyle/>
          <a:p>
            <a:pPr lvl="0">
              <a:spcBef>
                <a:spcPts val="600"/>
              </a:spcBef>
              <a:spcAft>
                <a:spcPts val="200"/>
              </a:spcAft>
              <a:defRPr/>
            </a:pPr>
            <a:r>
              <a:rPr lang="ru-RU" sz="2200" dirty="0">
                <a:solidFill>
                  <a:schemeClr val="bg1"/>
                </a:solidFill>
                <a:effectLst/>
                <a:latin typeface="Times New Roman" panose="02020603050405020304" pitchFamily="18" charset="0"/>
                <a:ea typeface="Calibri" panose="020F0502020204030204" pitchFamily="34" charset="0"/>
              </a:rPr>
              <a:t>создание и внедрение модуля «</a:t>
            </a:r>
            <a:r>
              <a:rPr lang="ru-RU" sz="2200" dirty="0" err="1">
                <a:solidFill>
                  <a:schemeClr val="bg1"/>
                </a:solidFill>
                <a:effectLst/>
                <a:latin typeface="Times New Roman" panose="02020603050405020304" pitchFamily="18" charset="0"/>
                <a:ea typeface="Calibri" panose="020F0502020204030204" pitchFamily="34" charset="0"/>
              </a:rPr>
              <a:t>Агрорешения</a:t>
            </a:r>
            <a:r>
              <a:rPr lang="ru-RU" sz="2200" dirty="0">
                <a:solidFill>
                  <a:schemeClr val="bg1"/>
                </a:solidFill>
                <a:effectLst/>
                <a:latin typeface="Times New Roman" panose="02020603050405020304" pitchFamily="18" charset="0"/>
                <a:ea typeface="Calibri" panose="020F0502020204030204" pitchFamily="34" charset="0"/>
              </a:rPr>
              <a:t>» национальной платформы «Цифровое сельское хозяйство» для повышения эффективности деятельности сельскохозяйственных товаропроизводителей</a:t>
            </a:r>
            <a:endParaRPr lang="ru-RU" sz="2200" dirty="0">
              <a:solidFill>
                <a:schemeClr val="bg1"/>
              </a:solidFill>
              <a:latin typeface="Arial" panose="020B0604020202020204" pitchFamily="34" charset="0"/>
              <a:cs typeface="Arial" panose="020B0604020202020204" pitchFamily="34" charset="0"/>
            </a:endParaRPr>
          </a:p>
        </p:txBody>
      </p:sp>
      <p:sp>
        <p:nvSpPr>
          <p:cNvPr id="38" name="Прямоугольник 37">
            <a:extLst>
              <a:ext uri="{FF2B5EF4-FFF2-40B4-BE49-F238E27FC236}">
                <a16:creationId xmlns:a16="http://schemas.microsoft.com/office/drawing/2014/main" id="{0C4EB99D-28BA-8918-FD95-71326B539042}"/>
              </a:ext>
            </a:extLst>
          </p:cNvPr>
          <p:cNvSpPr/>
          <p:nvPr/>
        </p:nvSpPr>
        <p:spPr>
          <a:xfrm>
            <a:off x="716973" y="1823212"/>
            <a:ext cx="3268660" cy="4247317"/>
          </a:xfrm>
          <a:prstGeom prst="rect">
            <a:avLst/>
          </a:prstGeom>
        </p:spPr>
        <p:txBody>
          <a:bodyPr wrap="square">
            <a:spAutoFit/>
          </a:bodyPr>
          <a:lstStyle/>
          <a:p>
            <a:pPr fontAlgn="base"/>
            <a:r>
              <a:rPr lang="ru-RU" sz="1800" dirty="0">
                <a:effectLst/>
                <a:latin typeface="Times New Roman" panose="02020603050405020304" pitchFamily="18" charset="0"/>
                <a:ea typeface="Calibri" panose="020F0502020204030204" pitchFamily="34" charset="0"/>
              </a:rPr>
              <a:t>создание и внедрение национальной платформы цифрового государственного управления сельским хозяйством «Цифровое сельское хозяйство», интегрированной с другими профильными </a:t>
            </a:r>
            <a:r>
              <a:rPr lang="ru-RU" sz="1800" dirty="0" err="1">
                <a:effectLst/>
                <a:latin typeface="Times New Roman" panose="02020603050405020304" pitchFamily="18" charset="0"/>
                <a:ea typeface="Calibri" panose="020F0502020204030204" pitchFamily="34" charset="0"/>
              </a:rPr>
              <a:t>субплатформами</a:t>
            </a:r>
            <a:r>
              <a:rPr lang="ru-RU" sz="1800" dirty="0">
                <a:effectLst/>
                <a:latin typeface="Times New Roman" panose="02020603050405020304" pitchFamily="18" charset="0"/>
                <a:ea typeface="Calibri" panose="020F0502020204030204" pitchFamily="34" charset="0"/>
              </a:rPr>
              <a:t> на региональном и муниципальном уровнях, что даст сельхозпроизводителям возможность получать государственную поддержку через единую национальную цифровую платформу</a:t>
            </a:r>
            <a:endParaRPr lang="ru-RU" sz="1200" dirty="0">
              <a:solidFill>
                <a:schemeClr val="bg1"/>
              </a:solidFill>
              <a:cs typeface="Arial" panose="020B0604020202020204" pitchFamily="34" charset="0"/>
            </a:endParaRPr>
          </a:p>
        </p:txBody>
      </p:sp>
      <p:sp>
        <p:nvSpPr>
          <p:cNvPr id="42" name="Прямоугольник 41">
            <a:extLst>
              <a:ext uri="{FF2B5EF4-FFF2-40B4-BE49-F238E27FC236}">
                <a16:creationId xmlns:a16="http://schemas.microsoft.com/office/drawing/2014/main" id="{ECA88FB3-1560-1B42-033B-24D2E91A8436}"/>
              </a:ext>
            </a:extLst>
          </p:cNvPr>
          <p:cNvSpPr/>
          <p:nvPr/>
        </p:nvSpPr>
        <p:spPr>
          <a:xfrm>
            <a:off x="8246900" y="1823212"/>
            <a:ext cx="3086574" cy="3785652"/>
          </a:xfrm>
          <a:prstGeom prst="rect">
            <a:avLst/>
          </a:prstGeom>
        </p:spPr>
        <p:txBody>
          <a:bodyPr wrap="square">
            <a:spAutoFit/>
          </a:bodyPr>
          <a:lstStyle/>
          <a:p>
            <a:pPr lvl="0">
              <a:spcBef>
                <a:spcPts val="600"/>
              </a:spcBef>
              <a:spcAft>
                <a:spcPts val="200"/>
              </a:spcAft>
              <a:defRPr/>
            </a:pPr>
            <a:r>
              <a:rPr lang="ru-RU" sz="2400" dirty="0">
                <a:effectLst/>
                <a:latin typeface="Times New Roman" panose="02020603050405020304" pitchFamily="18" charset="0"/>
                <a:ea typeface="Calibri" panose="020F0502020204030204" pitchFamily="34" charset="0"/>
              </a:rPr>
              <a:t>создание системы непрерывной подготовки специалистов сельскохозяйственных предприятий с целью формирования у них компетенций в области цифровой экономики </a:t>
            </a:r>
            <a:endParaRPr lang="ru-RU" sz="2400" dirty="0">
              <a:solidFill>
                <a:prstClr val="white"/>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29C8F1AD-3742-5340-A635-0421126B11A0}"/>
              </a:ext>
            </a:extLst>
          </p:cNvPr>
          <p:cNvSpPr txBox="1"/>
          <p:nvPr/>
        </p:nvSpPr>
        <p:spPr>
          <a:xfrm>
            <a:off x="1058181" y="1448124"/>
            <a:ext cx="2351073" cy="3139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120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 этап</a:t>
            </a:r>
          </a:p>
        </p:txBody>
      </p:sp>
      <p:sp>
        <p:nvSpPr>
          <p:cNvPr id="46" name="TextBox 45">
            <a:extLst>
              <a:ext uri="{FF2B5EF4-FFF2-40B4-BE49-F238E27FC236}">
                <a16:creationId xmlns:a16="http://schemas.microsoft.com/office/drawing/2014/main" id="{8DD20B9B-5A99-5916-D4C6-1DE64E812B18}"/>
              </a:ext>
            </a:extLst>
          </p:cNvPr>
          <p:cNvSpPr txBox="1"/>
          <p:nvPr/>
        </p:nvSpPr>
        <p:spPr>
          <a:xfrm>
            <a:off x="4909347" y="1417510"/>
            <a:ext cx="2231750" cy="338554"/>
          </a:xfrm>
          <a:prstGeom prst="rect">
            <a:avLst/>
          </a:prstGeom>
          <a:noFill/>
        </p:spPr>
        <p:txBody>
          <a:bodyPr wrap="square" rtlCol="0">
            <a:spAutoFit/>
          </a:bodyPr>
          <a:lstStyle/>
          <a:p>
            <a:pPr algn="ctr">
              <a:spcAft>
                <a:spcPts val="1200"/>
              </a:spcAft>
              <a:defRPr/>
            </a:pPr>
            <a:r>
              <a:rPr lang="ru-RU" sz="1600" b="1" dirty="0">
                <a:solidFill>
                  <a:prstClr val="white"/>
                </a:solidFill>
                <a:latin typeface="Arial" panose="020B0604020202020204" pitchFamily="34" charset="0"/>
                <a:cs typeface="Arial" panose="020B0604020202020204" pitchFamily="34" charset="0"/>
              </a:rPr>
              <a:t>2 этап</a:t>
            </a:r>
          </a:p>
        </p:txBody>
      </p:sp>
    </p:spTree>
    <p:extLst>
      <p:ext uri="{BB962C8B-B14F-4D97-AF65-F5344CB8AC3E}">
        <p14:creationId xmlns:p14="http://schemas.microsoft.com/office/powerpoint/2010/main" val="1410364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7"/>
          <p:cNvSpPr txBox="1"/>
          <p:nvPr/>
        </p:nvSpPr>
        <p:spPr>
          <a:xfrm>
            <a:off x="697510" y="546335"/>
            <a:ext cx="11367111" cy="646331"/>
          </a:xfrm>
          <a:prstGeom prst="rect">
            <a:avLst/>
          </a:prstGeom>
          <a:noFill/>
        </p:spPr>
        <p:txBody>
          <a:bodyPr wrap="square" rtlCol="0">
            <a:spAutoFit/>
          </a:bodyPr>
          <a:lstStyle/>
          <a:p>
            <a:pPr algn="r"/>
            <a:r>
              <a:rPr lang="ru-RU" sz="1800" b="1" dirty="0"/>
              <a:t>2. Цифровая трансформация АПК. Проект Министерства сельского хозяйства Российской Федерации «Цифровое сельское хозяйство»</a:t>
            </a:r>
            <a:endParaRPr lang="zh-CN" altLang="en-US" sz="1800" b="1" dirty="0">
              <a:solidFill>
                <a:srgbClr val="00B050"/>
              </a:solidFill>
              <a:latin typeface="微软雅黑" panose="020B0503020204020204" pitchFamily="34" charset="-122"/>
              <a:ea typeface="微软雅黑" panose="020B0503020204020204" pitchFamily="34" charset="-122"/>
            </a:endParaRPr>
          </a:p>
        </p:txBody>
      </p:sp>
      <p:sp>
        <p:nvSpPr>
          <p:cNvPr id="2" name="矩形 10">
            <a:extLst>
              <a:ext uri="{FF2B5EF4-FFF2-40B4-BE49-F238E27FC236}">
                <a16:creationId xmlns:a16="http://schemas.microsoft.com/office/drawing/2014/main" id="{5F8A9B06-2765-3DE2-EDB5-387338A70D55}"/>
              </a:ext>
            </a:extLst>
          </p:cNvPr>
          <p:cNvSpPr/>
          <p:nvPr/>
        </p:nvSpPr>
        <p:spPr>
          <a:xfrm>
            <a:off x="5496992" y="1736582"/>
            <a:ext cx="1756185" cy="1368211"/>
          </a:xfrm>
          <a:prstGeom prst="rect">
            <a:avLst/>
          </a:prstGeom>
          <a:solidFill>
            <a:srgbClr val="F4B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Цифровые технологии в управлении АПК</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sp>
        <p:nvSpPr>
          <p:cNvPr id="4" name="Прямоугольник 3">
            <a:extLst>
              <a:ext uri="{FF2B5EF4-FFF2-40B4-BE49-F238E27FC236}">
                <a16:creationId xmlns:a16="http://schemas.microsoft.com/office/drawing/2014/main" id="{E2A64C08-8941-1F07-9050-B493A3E6F0F2}"/>
              </a:ext>
            </a:extLst>
          </p:cNvPr>
          <p:cNvSpPr/>
          <p:nvPr/>
        </p:nvSpPr>
        <p:spPr>
          <a:xfrm>
            <a:off x="697510" y="2882157"/>
            <a:ext cx="3847195" cy="2246769"/>
          </a:xfrm>
          <a:prstGeom prst="rect">
            <a:avLst/>
          </a:prstGeom>
        </p:spPr>
        <p:txBody>
          <a:bodyPr wrap="square">
            <a:spAutoFit/>
          </a:bodyPr>
          <a:lstStyle/>
          <a:p>
            <a:pPr algn="ctr"/>
            <a:r>
              <a:rPr lang="ru-RU" sz="2800" b="1" dirty="0">
                <a:effectLst/>
                <a:latin typeface="Times New Roman" panose="02020603050405020304" pitchFamily="18" charset="0"/>
                <a:ea typeface="Calibri" panose="020F0502020204030204" pitchFamily="34" charset="0"/>
              </a:rPr>
              <a:t>Основные направления цифровой трансформации сельского хозяйства</a:t>
            </a:r>
            <a:endParaRPr lang="ru-RU" sz="2800" b="1" dirty="0"/>
          </a:p>
        </p:txBody>
      </p:sp>
      <p:sp>
        <p:nvSpPr>
          <p:cNvPr id="27" name="矩形 34">
            <a:extLst>
              <a:ext uri="{FF2B5EF4-FFF2-40B4-BE49-F238E27FC236}">
                <a16:creationId xmlns:a16="http://schemas.microsoft.com/office/drawing/2014/main" id="{FC873BA6-0775-0D17-E935-80961C36D617}"/>
              </a:ext>
            </a:extLst>
          </p:cNvPr>
          <p:cNvSpPr/>
          <p:nvPr/>
        </p:nvSpPr>
        <p:spPr>
          <a:xfrm>
            <a:off x="7321415" y="1736582"/>
            <a:ext cx="1756185" cy="13682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Умная теплица</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28" name="Стрелка вправо 20">
            <a:extLst>
              <a:ext uri="{FF2B5EF4-FFF2-40B4-BE49-F238E27FC236}">
                <a16:creationId xmlns:a16="http://schemas.microsoft.com/office/drawing/2014/main" id="{741DA239-AE96-1475-7B0C-8A7514F6CC82}"/>
              </a:ext>
            </a:extLst>
          </p:cNvPr>
          <p:cNvSpPr/>
          <p:nvPr/>
        </p:nvSpPr>
        <p:spPr>
          <a:xfrm>
            <a:off x="4798794" y="3294642"/>
            <a:ext cx="752120" cy="96249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矩形 10">
            <a:extLst>
              <a:ext uri="{FF2B5EF4-FFF2-40B4-BE49-F238E27FC236}">
                <a16:creationId xmlns:a16="http://schemas.microsoft.com/office/drawing/2014/main" id="{17DECFCD-D392-0075-AD18-BDE143679311}"/>
              </a:ext>
            </a:extLst>
          </p:cNvPr>
          <p:cNvSpPr/>
          <p:nvPr/>
        </p:nvSpPr>
        <p:spPr>
          <a:xfrm>
            <a:off x="9125607" y="1736582"/>
            <a:ext cx="1756185" cy="1368211"/>
          </a:xfrm>
          <a:prstGeom prst="rect">
            <a:avLst/>
          </a:prstGeom>
          <a:solidFill>
            <a:srgbClr val="F4B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Умное </a:t>
            </a:r>
          </a:p>
          <a:p>
            <a:pPr algn="ctr"/>
            <a:r>
              <a:rPr lang="ru-RU" sz="2400" b="1" dirty="0">
                <a:solidFill>
                  <a:schemeClr val="tx1"/>
                </a:solidFill>
              </a:rPr>
              <a:t>поле</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32" name="矩形 10">
            <a:extLst>
              <a:ext uri="{FF2B5EF4-FFF2-40B4-BE49-F238E27FC236}">
                <a16:creationId xmlns:a16="http://schemas.microsoft.com/office/drawing/2014/main" id="{A6C28CC5-67C0-FC40-CDBF-9B2124002DFB}"/>
              </a:ext>
            </a:extLst>
          </p:cNvPr>
          <p:cNvSpPr/>
          <p:nvPr/>
        </p:nvSpPr>
        <p:spPr>
          <a:xfrm>
            <a:off x="7303867" y="3169163"/>
            <a:ext cx="1756185" cy="1368211"/>
          </a:xfrm>
          <a:prstGeom prst="rect">
            <a:avLst/>
          </a:prstGeom>
          <a:solidFill>
            <a:srgbClr val="F4B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Цифровое </a:t>
            </a:r>
            <a:r>
              <a:rPr lang="ru-RU" sz="2000" b="1" dirty="0" err="1">
                <a:solidFill>
                  <a:schemeClr val="tx1"/>
                </a:solidFill>
              </a:rPr>
              <a:t>землеполь-зование</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sp>
        <p:nvSpPr>
          <p:cNvPr id="33" name="矩形 34">
            <a:extLst>
              <a:ext uri="{FF2B5EF4-FFF2-40B4-BE49-F238E27FC236}">
                <a16:creationId xmlns:a16="http://schemas.microsoft.com/office/drawing/2014/main" id="{F00544E5-AD46-4837-C322-80B4E5332192}"/>
              </a:ext>
            </a:extLst>
          </p:cNvPr>
          <p:cNvSpPr/>
          <p:nvPr/>
        </p:nvSpPr>
        <p:spPr>
          <a:xfrm>
            <a:off x="9135168" y="3169163"/>
            <a:ext cx="1756185" cy="13682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Умная ферма</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35" name="矩形 10">
            <a:extLst>
              <a:ext uri="{FF2B5EF4-FFF2-40B4-BE49-F238E27FC236}">
                <a16:creationId xmlns:a16="http://schemas.microsoft.com/office/drawing/2014/main" id="{B4573535-059C-CAF8-0F40-C0EAD2D7D678}"/>
              </a:ext>
            </a:extLst>
          </p:cNvPr>
          <p:cNvSpPr/>
          <p:nvPr/>
        </p:nvSpPr>
        <p:spPr>
          <a:xfrm>
            <a:off x="9130423" y="4565982"/>
            <a:ext cx="1756185" cy="1368211"/>
          </a:xfrm>
          <a:prstGeom prst="rect">
            <a:avLst/>
          </a:prstGeom>
          <a:solidFill>
            <a:srgbClr val="F4B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Умный </a:t>
            </a:r>
          </a:p>
          <a:p>
            <a:pPr algn="ctr"/>
            <a:r>
              <a:rPr lang="ru-RU" sz="2400" b="1" dirty="0">
                <a:solidFill>
                  <a:schemeClr val="tx1"/>
                </a:solidFill>
              </a:rPr>
              <a:t>сад</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95477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childTnLst>
                                </p:cTn>
                              </p:par>
                            </p:childTnLst>
                          </p:cTn>
                        </p:par>
                        <p:par>
                          <p:cTn id="8" fill="hold">
                            <p:stCondLst>
                              <p:cond delay="300"/>
                            </p:stCondLst>
                            <p:childTnLst>
                              <p:par>
                                <p:cTn id="9" presetID="10" presetClass="entr" presetSubtype="0" fill="hold" grpId="0" nodeType="afterEffect">
                                  <p:childTnLst>
                                    <p:set>
                                      <p:cBhvr>
                                        <p:cTn id="10" dur="1" fill="hold">
                                          <p:stCondLst>
                                            <p:cond delay="0"/>
                                          </p:stCondLst>
                                        </p:cTn>
                                        <p:tgtEl>
                                          <p:spTgt spid="27"/>
                                        </p:tgtEl>
                                        <p:attrNameLst>
                                          <p:attrName>style.visibility</p:attrName>
                                        </p:attrNameLst>
                                      </p:cBhvr>
                                      <p:to>
                                        <p:strVal val="visible"/>
                                      </p:to>
                                    </p:set>
                                    <p:animEffect transition="in" filter="fade">
                                      <p:cBhvr>
                                        <p:cTn id="11" dur="300"/>
                                        <p:tgtEl>
                                          <p:spTgt spid="27"/>
                                        </p:tgtEl>
                                      </p:cBhvr>
                                    </p:animEffect>
                                  </p:childTnLst>
                                </p:cTn>
                              </p:par>
                            </p:childTnLst>
                          </p:cTn>
                        </p:par>
                        <p:par>
                          <p:cTn id="12" fill="hold">
                            <p:stCondLst>
                              <p:cond delay="600"/>
                            </p:stCondLst>
                            <p:childTnLst>
                              <p:par>
                                <p:cTn id="13" presetID="10" presetClass="entr" presetSubtype="0" fill="hold" grpId="0" nodeType="afterEffect">
                                  <p:childTnLst>
                                    <p:set>
                                      <p:cBhvr>
                                        <p:cTn id="14" dur="1" fill="hold">
                                          <p:stCondLst>
                                            <p:cond delay="0"/>
                                          </p:stCondLst>
                                        </p:cTn>
                                        <p:tgtEl>
                                          <p:spTgt spid="29"/>
                                        </p:tgtEl>
                                        <p:attrNameLst>
                                          <p:attrName>style.visibility</p:attrName>
                                        </p:attrNameLst>
                                      </p:cBhvr>
                                      <p:to>
                                        <p:strVal val="visible"/>
                                      </p:to>
                                    </p:set>
                                    <p:animEffect transition="in" filter="fade">
                                      <p:cBhvr>
                                        <p:cTn id="15" dur="300"/>
                                        <p:tgtEl>
                                          <p:spTgt spid="29"/>
                                        </p:tgtEl>
                                      </p:cBhvr>
                                    </p:animEffect>
                                  </p:childTnLst>
                                </p:cTn>
                              </p:par>
                            </p:childTnLst>
                          </p:cTn>
                        </p:par>
                        <p:par>
                          <p:cTn id="16" fill="hold">
                            <p:stCondLst>
                              <p:cond delay="900"/>
                            </p:stCondLst>
                            <p:childTnLst>
                              <p:par>
                                <p:cTn id="17" presetID="10" presetClass="entr" presetSubtype="0" fill="hold" grpId="0" nodeType="afterEffect">
                                  <p:childTnLst>
                                    <p:set>
                                      <p:cBhvr>
                                        <p:cTn id="18" dur="1" fill="hold">
                                          <p:stCondLst>
                                            <p:cond delay="0"/>
                                          </p:stCondLst>
                                        </p:cTn>
                                        <p:tgtEl>
                                          <p:spTgt spid="32"/>
                                        </p:tgtEl>
                                        <p:attrNameLst>
                                          <p:attrName>style.visibility</p:attrName>
                                        </p:attrNameLst>
                                      </p:cBhvr>
                                      <p:to>
                                        <p:strVal val="visible"/>
                                      </p:to>
                                    </p:set>
                                    <p:animEffect transition="in" filter="fade">
                                      <p:cBhvr>
                                        <p:cTn id="19" dur="300"/>
                                        <p:tgtEl>
                                          <p:spTgt spid="32"/>
                                        </p:tgtEl>
                                      </p:cBhvr>
                                    </p:animEffect>
                                  </p:childTnLst>
                                </p:cTn>
                              </p:par>
                            </p:childTnLst>
                          </p:cTn>
                        </p:par>
                        <p:par>
                          <p:cTn id="20" fill="hold">
                            <p:stCondLst>
                              <p:cond delay="1200"/>
                            </p:stCondLst>
                            <p:childTnLst>
                              <p:par>
                                <p:cTn id="21" presetID="10" presetClass="entr" presetSubtype="0" fill="hold" grpId="0" nodeType="afterEffect">
                                  <p:childTnLst>
                                    <p:set>
                                      <p:cBhvr>
                                        <p:cTn id="22" dur="1" fill="hold">
                                          <p:stCondLst>
                                            <p:cond delay="0"/>
                                          </p:stCondLst>
                                        </p:cTn>
                                        <p:tgtEl>
                                          <p:spTgt spid="33"/>
                                        </p:tgtEl>
                                        <p:attrNameLst>
                                          <p:attrName>style.visibility</p:attrName>
                                        </p:attrNameLst>
                                      </p:cBhvr>
                                      <p:to>
                                        <p:strVal val="visible"/>
                                      </p:to>
                                    </p:set>
                                    <p:animEffect transition="in" filter="fade">
                                      <p:cBhvr>
                                        <p:cTn id="23" dur="300"/>
                                        <p:tgtEl>
                                          <p:spTgt spid="33"/>
                                        </p:tgtEl>
                                      </p:cBhvr>
                                    </p:animEffect>
                                  </p:childTnLst>
                                </p:cTn>
                              </p:par>
                            </p:childTnLst>
                          </p:cTn>
                        </p:par>
                        <p:par>
                          <p:cTn id="24" fill="hold">
                            <p:stCondLst>
                              <p:cond delay="1500"/>
                            </p:stCondLst>
                            <p:childTnLst>
                              <p:par>
                                <p:cTn id="25" presetID="10" presetClass="entr" presetSubtype="0" fill="hold" grpId="0" nodeType="afterEffect">
                                  <p:childTnLst>
                                    <p:set>
                                      <p:cBhvr>
                                        <p:cTn id="26" dur="1" fill="hold">
                                          <p:stCondLst>
                                            <p:cond delay="0"/>
                                          </p:stCondLst>
                                        </p:cTn>
                                        <p:tgtEl>
                                          <p:spTgt spid="35"/>
                                        </p:tgtEl>
                                        <p:attrNameLst>
                                          <p:attrName>style.visibility</p:attrName>
                                        </p:attrNameLst>
                                      </p:cBhvr>
                                      <p:to>
                                        <p:strVal val="visible"/>
                                      </p:to>
                                    </p:set>
                                    <p:animEffect transition="in" filter="fade">
                                      <p:cBhvr>
                                        <p:cTn id="27" dur="3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P spid="29" grpId="0" animBg="1"/>
      <p:bldP spid="32" grpId="0" animBg="1"/>
      <p:bldP spid="33" grpId="0" animBg="1"/>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7"/>
          <p:cNvSpPr txBox="1"/>
          <p:nvPr/>
        </p:nvSpPr>
        <p:spPr>
          <a:xfrm>
            <a:off x="697510" y="546335"/>
            <a:ext cx="11367111" cy="646331"/>
          </a:xfrm>
          <a:prstGeom prst="rect">
            <a:avLst/>
          </a:prstGeom>
          <a:noFill/>
        </p:spPr>
        <p:txBody>
          <a:bodyPr wrap="square" rtlCol="0">
            <a:spAutoFit/>
          </a:bodyPr>
          <a:lstStyle/>
          <a:p>
            <a:pPr algn="r"/>
            <a:r>
              <a:rPr lang="ru-RU" sz="1800" b="1" dirty="0"/>
              <a:t>2. Цифровая трансформация АПК. Проект Министерства сельского хозяйства Российской Федерации «Цифровое сельское хозяйство»</a:t>
            </a:r>
            <a:endParaRPr lang="zh-CN" altLang="en-US" sz="1800" b="1" dirty="0">
              <a:solidFill>
                <a:srgbClr val="00B050"/>
              </a:solidFill>
              <a:latin typeface="微软雅黑" panose="020B0503020204020204" pitchFamily="34" charset="-122"/>
              <a:ea typeface="微软雅黑" panose="020B0503020204020204" pitchFamily="34" charset="-122"/>
            </a:endParaRPr>
          </a:p>
        </p:txBody>
      </p:sp>
      <p:sp>
        <p:nvSpPr>
          <p:cNvPr id="3" name="矩形 10">
            <a:extLst>
              <a:ext uri="{FF2B5EF4-FFF2-40B4-BE49-F238E27FC236}">
                <a16:creationId xmlns:a16="http://schemas.microsoft.com/office/drawing/2014/main" id="{D42893CC-DA5D-FEB8-6C22-7F49F535ADDD}"/>
              </a:ext>
            </a:extLst>
          </p:cNvPr>
          <p:cNvSpPr/>
          <p:nvPr/>
        </p:nvSpPr>
        <p:spPr>
          <a:xfrm>
            <a:off x="860835" y="1752624"/>
            <a:ext cx="1756185" cy="1368211"/>
          </a:xfrm>
          <a:prstGeom prst="rect">
            <a:avLst/>
          </a:prstGeom>
          <a:solidFill>
            <a:srgbClr val="F4B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zh-CN" sz="1600" dirty="0" err="1">
                <a:solidFill>
                  <a:schemeClr val="tx1"/>
                </a:solidFill>
                <a:latin typeface="微软雅黑" panose="020B0503020204020204" pitchFamily="34" charset="-122"/>
                <a:ea typeface="微软雅黑" panose="020B0503020204020204" pitchFamily="34" charset="-122"/>
              </a:rPr>
              <a:t>Нейротехноло-гии</a:t>
            </a:r>
            <a:r>
              <a:rPr lang="ru-RU" altLang="zh-CN" sz="1600" dirty="0">
                <a:solidFill>
                  <a:schemeClr val="tx1"/>
                </a:solidFill>
                <a:latin typeface="微软雅黑" panose="020B0503020204020204" pitchFamily="34" charset="-122"/>
                <a:ea typeface="微软雅黑" panose="020B0503020204020204" pitchFamily="34" charset="-122"/>
              </a:rPr>
              <a:t> и искусственный интеллект</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5" name="Прямоугольник 4">
            <a:extLst>
              <a:ext uri="{FF2B5EF4-FFF2-40B4-BE49-F238E27FC236}">
                <a16:creationId xmlns:a16="http://schemas.microsoft.com/office/drawing/2014/main" id="{85F7F108-2121-E911-7211-2DADDE788C09}"/>
              </a:ext>
            </a:extLst>
          </p:cNvPr>
          <p:cNvSpPr/>
          <p:nvPr/>
        </p:nvSpPr>
        <p:spPr>
          <a:xfrm>
            <a:off x="7718479" y="2324435"/>
            <a:ext cx="3241725" cy="2923877"/>
          </a:xfrm>
          <a:prstGeom prst="rect">
            <a:avLst/>
          </a:prstGeom>
        </p:spPr>
        <p:txBody>
          <a:bodyPr wrap="square">
            <a:spAutoFit/>
          </a:bodyPr>
          <a:lstStyle/>
          <a:p>
            <a:pPr algn="ctr"/>
            <a:r>
              <a:rPr lang="ru-RU" sz="2800" dirty="0"/>
              <a:t>Цифровая трансформация АПК</a:t>
            </a:r>
          </a:p>
          <a:p>
            <a:pPr algn="ctr"/>
            <a:r>
              <a:rPr lang="ru-RU" sz="2800" dirty="0"/>
              <a:t> </a:t>
            </a:r>
          </a:p>
          <a:p>
            <a:pPr algn="ctr"/>
            <a:r>
              <a:rPr lang="ru-RU" sz="2400" dirty="0"/>
              <a:t>в основном базируется на следующих цифровых технологиях</a:t>
            </a:r>
          </a:p>
        </p:txBody>
      </p:sp>
      <p:sp>
        <p:nvSpPr>
          <p:cNvPr id="6" name="矩形 34">
            <a:extLst>
              <a:ext uri="{FF2B5EF4-FFF2-40B4-BE49-F238E27FC236}">
                <a16:creationId xmlns:a16="http://schemas.microsoft.com/office/drawing/2014/main" id="{9DF3B5CB-4741-258C-3440-FFE80E690908}"/>
              </a:ext>
            </a:extLst>
          </p:cNvPr>
          <p:cNvSpPr/>
          <p:nvPr/>
        </p:nvSpPr>
        <p:spPr>
          <a:xfrm>
            <a:off x="2685258" y="1752624"/>
            <a:ext cx="1756185" cy="13682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zh-CN" sz="1600" dirty="0">
                <a:solidFill>
                  <a:schemeClr val="tx1"/>
                </a:solidFill>
                <a:latin typeface="微软雅黑" panose="020B0503020204020204" pitchFamily="34" charset="-122"/>
                <a:ea typeface="微软雅黑" panose="020B0503020204020204" pitchFamily="34" charset="-122"/>
              </a:rPr>
              <a:t>Системы распределен-</a:t>
            </a:r>
            <a:r>
              <a:rPr lang="ru-RU" altLang="zh-CN" sz="1600" dirty="0" err="1">
                <a:solidFill>
                  <a:schemeClr val="tx1"/>
                </a:solidFill>
                <a:latin typeface="微软雅黑" panose="020B0503020204020204" pitchFamily="34" charset="-122"/>
                <a:ea typeface="微软雅黑" panose="020B0503020204020204" pitchFamily="34" charset="-122"/>
              </a:rPr>
              <a:t>ного</a:t>
            </a:r>
            <a:r>
              <a:rPr lang="ru-RU" altLang="zh-CN" sz="1600" dirty="0">
                <a:solidFill>
                  <a:schemeClr val="tx1"/>
                </a:solidFill>
                <a:latin typeface="微软雅黑" panose="020B0503020204020204" pitchFamily="34" charset="-122"/>
                <a:ea typeface="微软雅黑" panose="020B0503020204020204" pitchFamily="34" charset="-122"/>
              </a:rPr>
              <a:t> реестра (</a:t>
            </a:r>
            <a:r>
              <a:rPr lang="ru-RU" altLang="zh-CN" sz="1600" dirty="0" err="1">
                <a:solidFill>
                  <a:schemeClr val="tx1"/>
                </a:solidFill>
                <a:latin typeface="微软雅黑" panose="020B0503020204020204" pitchFamily="34" charset="-122"/>
                <a:ea typeface="微软雅黑" panose="020B0503020204020204" pitchFamily="34" charset="-122"/>
              </a:rPr>
              <a:t>блокчейн</a:t>
            </a:r>
            <a:r>
              <a:rPr lang="ru-RU" altLang="zh-CN" sz="1600" dirty="0">
                <a:solidFill>
                  <a:schemeClr val="tx1"/>
                </a:solidFill>
                <a:latin typeface="微软雅黑" panose="020B0503020204020204" pitchFamily="34" charset="-122"/>
                <a:ea typeface="微软雅黑" panose="020B0503020204020204" pitchFamily="34" charset="-122"/>
              </a:rPr>
              <a:t>) </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7" name="Стрелка вправо 20">
            <a:extLst>
              <a:ext uri="{FF2B5EF4-FFF2-40B4-BE49-F238E27FC236}">
                <a16:creationId xmlns:a16="http://schemas.microsoft.com/office/drawing/2014/main" id="{05F08115-25B4-1833-D4F3-C7FBA96D8DFE}"/>
              </a:ext>
            </a:extLst>
          </p:cNvPr>
          <p:cNvSpPr/>
          <p:nvPr/>
        </p:nvSpPr>
        <p:spPr>
          <a:xfrm rot="10800000">
            <a:off x="6894754" y="3305124"/>
            <a:ext cx="752120" cy="96249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矩形 10">
            <a:extLst>
              <a:ext uri="{FF2B5EF4-FFF2-40B4-BE49-F238E27FC236}">
                <a16:creationId xmlns:a16="http://schemas.microsoft.com/office/drawing/2014/main" id="{0D3EF367-D6D0-5A35-4038-255B6F14D52A}"/>
              </a:ext>
            </a:extLst>
          </p:cNvPr>
          <p:cNvSpPr/>
          <p:nvPr/>
        </p:nvSpPr>
        <p:spPr>
          <a:xfrm>
            <a:off x="4489450" y="1752624"/>
            <a:ext cx="1756185" cy="1368211"/>
          </a:xfrm>
          <a:prstGeom prst="rect">
            <a:avLst/>
          </a:prstGeom>
          <a:solidFill>
            <a:srgbClr val="F4B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zh-CN" sz="1600" dirty="0">
                <a:solidFill>
                  <a:schemeClr val="tx1"/>
                </a:solidFill>
                <a:latin typeface="微软雅黑" panose="020B0503020204020204" pitchFamily="34" charset="-122"/>
                <a:ea typeface="微软雅黑" panose="020B0503020204020204" pitchFamily="34" charset="-122"/>
              </a:rPr>
              <a:t>Большие данные </a:t>
            </a:r>
            <a:endParaRPr lang="en-US" altLang="zh-CN" sz="1600" dirty="0">
              <a:solidFill>
                <a:schemeClr val="tx1"/>
              </a:solidFill>
              <a:latin typeface="微软雅黑" panose="020B0503020204020204" pitchFamily="34" charset="-122"/>
              <a:ea typeface="微软雅黑" panose="020B0503020204020204" pitchFamily="34" charset="-122"/>
            </a:endParaRPr>
          </a:p>
          <a:p>
            <a:pPr algn="ctr"/>
            <a:r>
              <a:rPr lang="ru-RU" altLang="zh-CN"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big data</a:t>
            </a:r>
            <a:r>
              <a:rPr lang="ru-RU" altLang="zh-CN" sz="1600" dirty="0">
                <a:solidFill>
                  <a:schemeClr val="tx1"/>
                </a:solidFill>
                <a:latin typeface="微软雅黑" panose="020B0503020204020204" pitchFamily="34" charset="-122"/>
                <a:ea typeface="微软雅黑" panose="020B0503020204020204" pitchFamily="34" charset="-122"/>
              </a:rPr>
              <a:t>)</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9" name="矩形 10">
            <a:extLst>
              <a:ext uri="{FF2B5EF4-FFF2-40B4-BE49-F238E27FC236}">
                <a16:creationId xmlns:a16="http://schemas.microsoft.com/office/drawing/2014/main" id="{07053CC9-125A-EEE4-707C-D03EF96245E1}"/>
              </a:ext>
            </a:extLst>
          </p:cNvPr>
          <p:cNvSpPr/>
          <p:nvPr/>
        </p:nvSpPr>
        <p:spPr>
          <a:xfrm>
            <a:off x="860054" y="4609044"/>
            <a:ext cx="1756185" cy="1368211"/>
          </a:xfrm>
          <a:prstGeom prst="rect">
            <a:avLst/>
          </a:prstGeom>
          <a:solidFill>
            <a:srgbClr val="F4B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zh-CN" sz="1600" dirty="0">
                <a:solidFill>
                  <a:schemeClr val="tx1"/>
                </a:solidFill>
                <a:latin typeface="微软雅黑" panose="020B0503020204020204" pitchFamily="34" charset="-122"/>
                <a:ea typeface="微软雅黑" panose="020B0503020204020204" pitchFamily="34" charset="-122"/>
              </a:rPr>
              <a:t>Технологии виртуальной и дополненной реальностей</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0" name="矩形 34">
            <a:extLst>
              <a:ext uri="{FF2B5EF4-FFF2-40B4-BE49-F238E27FC236}">
                <a16:creationId xmlns:a16="http://schemas.microsoft.com/office/drawing/2014/main" id="{2964C10A-9027-F6A3-4057-2A7229D7CE20}"/>
              </a:ext>
            </a:extLst>
          </p:cNvPr>
          <p:cNvSpPr/>
          <p:nvPr/>
        </p:nvSpPr>
        <p:spPr>
          <a:xfrm>
            <a:off x="848245" y="3176134"/>
            <a:ext cx="1756185" cy="13682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zh-CN" sz="1600" dirty="0">
                <a:solidFill>
                  <a:schemeClr val="tx1"/>
                </a:solidFill>
                <a:latin typeface="微软雅黑" panose="020B0503020204020204" pitchFamily="34" charset="-122"/>
                <a:ea typeface="微软雅黑" panose="020B0503020204020204" pitchFamily="34" charset="-122"/>
              </a:rPr>
              <a:t>Новые </a:t>
            </a:r>
            <a:r>
              <a:rPr lang="ru-RU" altLang="zh-CN" sz="1600" dirty="0" err="1">
                <a:solidFill>
                  <a:schemeClr val="tx1"/>
                </a:solidFill>
                <a:latin typeface="微软雅黑" panose="020B0503020204020204" pitchFamily="34" charset="-122"/>
                <a:ea typeface="微软雅黑" panose="020B0503020204020204" pitchFamily="34" charset="-122"/>
              </a:rPr>
              <a:t>производст</a:t>
            </a:r>
            <a:r>
              <a:rPr lang="ru-RU" altLang="zh-CN" sz="1600" dirty="0">
                <a:solidFill>
                  <a:schemeClr val="tx1"/>
                </a:solidFill>
                <a:latin typeface="微软雅黑" panose="020B0503020204020204" pitchFamily="34" charset="-122"/>
                <a:ea typeface="微软雅黑" panose="020B0503020204020204" pitchFamily="34" charset="-122"/>
              </a:rPr>
              <a:t>-венные технологии</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id="{7EB3DD34-122F-C355-2A8F-A45BFF2B21CD}"/>
              </a:ext>
            </a:extLst>
          </p:cNvPr>
          <p:cNvSpPr/>
          <p:nvPr/>
        </p:nvSpPr>
        <p:spPr>
          <a:xfrm>
            <a:off x="2667710" y="3185205"/>
            <a:ext cx="1756185" cy="1368211"/>
          </a:xfrm>
          <a:prstGeom prst="rect">
            <a:avLst/>
          </a:prstGeom>
          <a:solidFill>
            <a:srgbClr val="F4B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zh-CN" sz="1400" dirty="0">
                <a:solidFill>
                  <a:schemeClr val="tx1"/>
                </a:solidFill>
                <a:latin typeface="微软雅黑" panose="020B0503020204020204" pitchFamily="34" charset="-122"/>
                <a:ea typeface="微软雅黑" panose="020B0503020204020204" pitchFamily="34" charset="-122"/>
              </a:rPr>
              <a:t>Промышленный</a:t>
            </a:r>
            <a:r>
              <a:rPr lang="ru-RU" altLang="zh-CN" sz="1600" dirty="0">
                <a:solidFill>
                  <a:schemeClr val="tx1"/>
                </a:solidFill>
                <a:latin typeface="微软雅黑" panose="020B0503020204020204" pitchFamily="34" charset="-122"/>
                <a:ea typeface="微软雅黑" panose="020B0503020204020204" pitchFamily="34" charset="-122"/>
              </a:rPr>
              <a:t> интернет (интернет вещей)</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2" name="矩形 34">
            <a:extLst>
              <a:ext uri="{FF2B5EF4-FFF2-40B4-BE49-F238E27FC236}">
                <a16:creationId xmlns:a16="http://schemas.microsoft.com/office/drawing/2014/main" id="{85AA7128-0F96-12A4-4F2E-73E95564DB7C}"/>
              </a:ext>
            </a:extLst>
          </p:cNvPr>
          <p:cNvSpPr/>
          <p:nvPr/>
        </p:nvSpPr>
        <p:spPr>
          <a:xfrm>
            <a:off x="4499011" y="3185205"/>
            <a:ext cx="1756185" cy="13682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zh-CN" sz="1600" dirty="0">
                <a:solidFill>
                  <a:schemeClr val="tx1"/>
                </a:solidFill>
                <a:latin typeface="微软雅黑" panose="020B0503020204020204" pitchFamily="34" charset="-122"/>
                <a:ea typeface="微软雅黑" panose="020B0503020204020204" pitchFamily="34" charset="-122"/>
              </a:rPr>
              <a:t>Технологии беспроводной связи</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3" name="矩形 34">
            <a:extLst>
              <a:ext uri="{FF2B5EF4-FFF2-40B4-BE49-F238E27FC236}">
                <a16:creationId xmlns:a16="http://schemas.microsoft.com/office/drawing/2014/main" id="{D8E83C14-1064-3C15-AAD1-3CF324E1DF27}"/>
              </a:ext>
            </a:extLst>
          </p:cNvPr>
          <p:cNvSpPr/>
          <p:nvPr/>
        </p:nvSpPr>
        <p:spPr>
          <a:xfrm>
            <a:off x="2685258" y="4613151"/>
            <a:ext cx="1756185" cy="13682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zh-CN" sz="1600" dirty="0">
                <a:solidFill>
                  <a:schemeClr val="tx1"/>
                </a:solidFill>
                <a:latin typeface="微软雅黑" panose="020B0503020204020204" pitchFamily="34" charset="-122"/>
                <a:ea typeface="微软雅黑" panose="020B0503020204020204" pitchFamily="34" charset="-122"/>
              </a:rPr>
              <a:t>Квантовые</a:t>
            </a:r>
          </a:p>
          <a:p>
            <a:pPr algn="ctr"/>
            <a:r>
              <a:rPr lang="ru-RU" altLang="zh-CN" sz="1600" dirty="0">
                <a:solidFill>
                  <a:schemeClr val="tx1"/>
                </a:solidFill>
                <a:latin typeface="微软雅黑" panose="020B0503020204020204" pitchFamily="34" charset="-122"/>
                <a:ea typeface="微软雅黑" panose="020B0503020204020204" pitchFamily="34" charset="-122"/>
              </a:rPr>
              <a:t>технологии</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 name="矩形 10">
            <a:extLst>
              <a:ext uri="{FF2B5EF4-FFF2-40B4-BE49-F238E27FC236}">
                <a16:creationId xmlns:a16="http://schemas.microsoft.com/office/drawing/2014/main" id="{652BE3BE-E38B-19C3-A85D-F1E40FD58ADF}"/>
              </a:ext>
            </a:extLst>
          </p:cNvPr>
          <p:cNvSpPr/>
          <p:nvPr/>
        </p:nvSpPr>
        <p:spPr>
          <a:xfrm>
            <a:off x="4494266" y="4582024"/>
            <a:ext cx="1756185" cy="1368211"/>
          </a:xfrm>
          <a:prstGeom prst="rect">
            <a:avLst/>
          </a:prstGeom>
          <a:solidFill>
            <a:srgbClr val="F4B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zh-CN" sz="1600" dirty="0">
                <a:solidFill>
                  <a:schemeClr val="tx1"/>
                </a:solidFill>
                <a:latin typeface="微软雅黑" panose="020B0503020204020204" pitchFamily="34" charset="-122"/>
                <a:ea typeface="微软雅黑" panose="020B0503020204020204" pitchFamily="34" charset="-122"/>
              </a:rPr>
              <a:t>Аддитивные технологии</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00153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par>
                          <p:cTn id="8" fill="hold">
                            <p:stCondLst>
                              <p:cond delay="300"/>
                            </p:stCondLst>
                            <p:childTnLst>
                              <p:par>
                                <p:cTn id="9" presetID="10" presetClass="entr" presetSubtype="0" fill="hold" grpId="0" nodeType="afterEffect">
                                  <p:childTnLst>
                                    <p:set>
                                      <p:cBhvr>
                                        <p:cTn id="10" dur="1" fill="hold">
                                          <p:stCondLst>
                                            <p:cond delay="0"/>
                                          </p:stCondLst>
                                        </p:cTn>
                                        <p:tgtEl>
                                          <p:spTgt spid="6"/>
                                        </p:tgtEl>
                                        <p:attrNameLst>
                                          <p:attrName>style.visibility</p:attrName>
                                        </p:attrNameLst>
                                      </p:cBhvr>
                                      <p:to>
                                        <p:strVal val="visible"/>
                                      </p:to>
                                    </p:set>
                                    <p:animEffect transition="in" filter="fade">
                                      <p:cBhvr>
                                        <p:cTn id="11" dur="300"/>
                                        <p:tgtEl>
                                          <p:spTgt spid="6"/>
                                        </p:tgtEl>
                                      </p:cBhvr>
                                    </p:animEffect>
                                  </p:childTnLst>
                                </p:cTn>
                              </p:par>
                            </p:childTnLst>
                          </p:cTn>
                        </p:par>
                        <p:par>
                          <p:cTn id="12" fill="hold">
                            <p:stCondLst>
                              <p:cond delay="600"/>
                            </p:stCondLst>
                            <p:childTnLst>
                              <p:par>
                                <p:cTn id="13" presetID="10" presetClass="entr" presetSubtype="0" fill="hold" grpId="0" nodeType="afterEffect">
                                  <p:childTnLst>
                                    <p:set>
                                      <p:cBhvr>
                                        <p:cTn id="14" dur="1" fill="hold">
                                          <p:stCondLst>
                                            <p:cond delay="0"/>
                                          </p:stCondLst>
                                        </p:cTn>
                                        <p:tgtEl>
                                          <p:spTgt spid="8"/>
                                        </p:tgtEl>
                                        <p:attrNameLst>
                                          <p:attrName>style.visibility</p:attrName>
                                        </p:attrNameLst>
                                      </p:cBhvr>
                                      <p:to>
                                        <p:strVal val="visible"/>
                                      </p:to>
                                    </p:set>
                                    <p:animEffect transition="in" filter="fade">
                                      <p:cBhvr>
                                        <p:cTn id="15" dur="300"/>
                                        <p:tgtEl>
                                          <p:spTgt spid="8"/>
                                        </p:tgtEl>
                                      </p:cBhvr>
                                    </p:animEffect>
                                  </p:childTnLst>
                                </p:cTn>
                              </p:par>
                            </p:childTnLst>
                          </p:cTn>
                        </p:par>
                        <p:par>
                          <p:cTn id="16" fill="hold">
                            <p:stCondLst>
                              <p:cond delay="900"/>
                            </p:stCondLst>
                            <p:childTnLst>
                              <p:par>
                                <p:cTn id="17" presetID="10" presetClass="entr" presetSubtype="0" fill="hold" grpId="0" nodeType="afterEffect">
                                  <p:childTnLst>
                                    <p:set>
                                      <p:cBhvr>
                                        <p:cTn id="18" dur="1" fill="hold">
                                          <p:stCondLst>
                                            <p:cond delay="0"/>
                                          </p:stCondLst>
                                        </p:cTn>
                                        <p:tgtEl>
                                          <p:spTgt spid="9"/>
                                        </p:tgtEl>
                                        <p:attrNameLst>
                                          <p:attrName>style.visibility</p:attrName>
                                        </p:attrNameLst>
                                      </p:cBhvr>
                                      <p:to>
                                        <p:strVal val="visible"/>
                                      </p:to>
                                    </p:set>
                                    <p:animEffect transition="in" filter="fade">
                                      <p:cBhvr>
                                        <p:cTn id="19" dur="300"/>
                                        <p:tgtEl>
                                          <p:spTgt spid="9"/>
                                        </p:tgtEl>
                                      </p:cBhvr>
                                    </p:animEffect>
                                  </p:childTnLst>
                                </p:cTn>
                              </p:par>
                            </p:childTnLst>
                          </p:cTn>
                        </p:par>
                        <p:par>
                          <p:cTn id="20" fill="hold">
                            <p:stCondLst>
                              <p:cond delay="1200"/>
                            </p:stCondLst>
                            <p:childTnLst>
                              <p:par>
                                <p:cTn id="21" presetID="10" presetClass="entr" presetSubtype="0" fill="hold" grpId="0" nodeType="afterEffect">
                                  <p:childTnLst>
                                    <p:set>
                                      <p:cBhvr>
                                        <p:cTn id="22" dur="1" fill="hold">
                                          <p:stCondLst>
                                            <p:cond delay="0"/>
                                          </p:stCondLst>
                                        </p:cTn>
                                        <p:tgtEl>
                                          <p:spTgt spid="10"/>
                                        </p:tgtEl>
                                        <p:attrNameLst>
                                          <p:attrName>style.visibility</p:attrName>
                                        </p:attrNameLst>
                                      </p:cBhvr>
                                      <p:to>
                                        <p:strVal val="visible"/>
                                      </p:to>
                                    </p:set>
                                    <p:animEffect transition="in" filter="fade">
                                      <p:cBhvr>
                                        <p:cTn id="23" dur="300"/>
                                        <p:tgtEl>
                                          <p:spTgt spid="10"/>
                                        </p:tgtEl>
                                      </p:cBhvr>
                                    </p:animEffect>
                                  </p:childTnLst>
                                </p:cTn>
                              </p:par>
                            </p:childTnLst>
                          </p:cTn>
                        </p:par>
                        <p:par>
                          <p:cTn id="24" fill="hold">
                            <p:stCondLst>
                              <p:cond delay="1500"/>
                            </p:stCondLst>
                            <p:childTnLst>
                              <p:par>
                                <p:cTn id="25" presetID="10" presetClass="entr" presetSubtype="0" fill="hold" grpId="0" nodeType="afterEffect">
                                  <p:childTnLst>
                                    <p:set>
                                      <p:cBhvr>
                                        <p:cTn id="26" dur="1" fill="hold">
                                          <p:stCondLst>
                                            <p:cond delay="0"/>
                                          </p:stCondLst>
                                        </p:cTn>
                                        <p:tgtEl>
                                          <p:spTgt spid="11"/>
                                        </p:tgtEl>
                                        <p:attrNameLst>
                                          <p:attrName>style.visibility</p:attrName>
                                        </p:attrNameLst>
                                      </p:cBhvr>
                                      <p:to>
                                        <p:strVal val="visible"/>
                                      </p:to>
                                    </p:set>
                                    <p:animEffect transition="in" filter="fade">
                                      <p:cBhvr>
                                        <p:cTn id="27" dur="300"/>
                                        <p:tgtEl>
                                          <p:spTgt spid="11"/>
                                        </p:tgtEl>
                                      </p:cBhvr>
                                    </p:animEffect>
                                  </p:childTnLst>
                                </p:cTn>
                              </p:par>
                            </p:childTnLst>
                          </p:cTn>
                        </p:par>
                        <p:par>
                          <p:cTn id="28" fill="hold">
                            <p:stCondLst>
                              <p:cond delay="1800"/>
                            </p:stCondLst>
                            <p:childTnLst>
                              <p:par>
                                <p:cTn id="29" presetID="10" presetClass="entr" presetSubtype="0" fill="hold" grpId="0" nodeType="afterEffect">
                                  <p:childTnLst>
                                    <p:set>
                                      <p:cBhvr>
                                        <p:cTn id="30" dur="1" fill="hold">
                                          <p:stCondLst>
                                            <p:cond delay="0"/>
                                          </p:stCondLst>
                                        </p:cTn>
                                        <p:tgtEl>
                                          <p:spTgt spid="12"/>
                                        </p:tgtEl>
                                        <p:attrNameLst>
                                          <p:attrName>style.visibility</p:attrName>
                                        </p:attrNameLst>
                                      </p:cBhvr>
                                      <p:to>
                                        <p:strVal val="visible"/>
                                      </p:to>
                                    </p:set>
                                    <p:animEffect transition="in" filter="fade">
                                      <p:cBhvr>
                                        <p:cTn id="31" dur="300"/>
                                        <p:tgtEl>
                                          <p:spTgt spid="12"/>
                                        </p:tgtEl>
                                      </p:cBhvr>
                                    </p:animEffect>
                                  </p:childTnLst>
                                </p:cTn>
                              </p:par>
                            </p:childTnLst>
                          </p:cTn>
                        </p:par>
                        <p:par>
                          <p:cTn id="32" fill="hold">
                            <p:stCondLst>
                              <p:cond delay="2100"/>
                            </p:stCondLst>
                            <p:childTnLst>
                              <p:par>
                                <p:cTn id="33" presetID="10" presetClass="entr" presetSubtype="0" fill="hold" grpId="0" nodeType="afterEffect">
                                  <p:childTnLst>
                                    <p:set>
                                      <p:cBhvr>
                                        <p:cTn id="34" dur="1" fill="hold">
                                          <p:stCondLst>
                                            <p:cond delay="0"/>
                                          </p:stCondLst>
                                        </p:cTn>
                                        <p:tgtEl>
                                          <p:spTgt spid="13"/>
                                        </p:tgtEl>
                                        <p:attrNameLst>
                                          <p:attrName>style.visibility</p:attrName>
                                        </p:attrNameLst>
                                      </p:cBhvr>
                                      <p:to>
                                        <p:strVal val="visible"/>
                                      </p:to>
                                    </p:set>
                                    <p:animEffect transition="in" filter="fade">
                                      <p:cBhvr>
                                        <p:cTn id="35" dur="300"/>
                                        <p:tgtEl>
                                          <p:spTgt spid="13"/>
                                        </p:tgtEl>
                                      </p:cBhvr>
                                    </p:animEffect>
                                  </p:childTnLst>
                                </p:cTn>
                              </p:par>
                            </p:childTnLst>
                          </p:cTn>
                        </p:par>
                        <p:par>
                          <p:cTn id="36" fill="hold">
                            <p:stCondLst>
                              <p:cond delay="2400"/>
                            </p:stCondLst>
                            <p:childTnLst>
                              <p:par>
                                <p:cTn id="37" presetID="10" presetClass="entr" presetSubtype="0" fill="hold" grpId="0" nodeType="afterEffect">
                                  <p:childTnLst>
                                    <p:set>
                                      <p:cBhvr>
                                        <p:cTn id="38" dur="1" fill="hold">
                                          <p:stCondLst>
                                            <p:cond delay="0"/>
                                          </p:stCondLst>
                                        </p:cTn>
                                        <p:tgtEl>
                                          <p:spTgt spid="14"/>
                                        </p:tgtEl>
                                        <p:attrNameLst>
                                          <p:attrName>style.visibility</p:attrName>
                                        </p:attrNameLst>
                                      </p:cBhvr>
                                      <p:to>
                                        <p:strVal val="visible"/>
                                      </p:to>
                                    </p:set>
                                    <p:animEffect transition="in" filter="fade">
                                      <p:cBhvr>
                                        <p:cTn id="39"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P spid="10" grpId="0" animBg="1"/>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7"/>
          <p:cNvSpPr txBox="1"/>
          <p:nvPr/>
        </p:nvSpPr>
        <p:spPr>
          <a:xfrm>
            <a:off x="697510" y="546335"/>
            <a:ext cx="11367111" cy="646331"/>
          </a:xfrm>
          <a:prstGeom prst="rect">
            <a:avLst/>
          </a:prstGeom>
          <a:noFill/>
        </p:spPr>
        <p:txBody>
          <a:bodyPr wrap="square" rtlCol="0">
            <a:spAutoFit/>
          </a:bodyPr>
          <a:lstStyle/>
          <a:p>
            <a:pPr algn="r"/>
            <a:r>
              <a:rPr lang="ru-RU" sz="1800" b="1" dirty="0"/>
              <a:t>2. Цифровая трансформация АПК. Проект Министерства сельского хозяйства Российской Федерации «Цифровое сельское хозяйство»</a:t>
            </a:r>
            <a:endParaRPr lang="zh-CN" altLang="en-US" sz="1800" b="1" dirty="0">
              <a:solidFill>
                <a:srgbClr val="00B050"/>
              </a:solidFill>
              <a:latin typeface="微软雅黑" panose="020B0503020204020204" pitchFamily="34" charset="-122"/>
              <a:ea typeface="微软雅黑" panose="020B0503020204020204" pitchFamily="34" charset="-122"/>
            </a:endParaRPr>
          </a:p>
        </p:txBody>
      </p:sp>
      <p:graphicFrame>
        <p:nvGraphicFramePr>
          <p:cNvPr id="2" name="Таблица 1">
            <a:extLst>
              <a:ext uri="{FF2B5EF4-FFF2-40B4-BE49-F238E27FC236}">
                <a16:creationId xmlns:a16="http://schemas.microsoft.com/office/drawing/2014/main" id="{587E129E-ECBB-C3C2-2521-B672FA181EBB}"/>
              </a:ext>
            </a:extLst>
          </p:cNvPr>
          <p:cNvGraphicFramePr>
            <a:graphicFrameLocks noGrp="1"/>
          </p:cNvGraphicFramePr>
          <p:nvPr>
            <p:extLst>
              <p:ext uri="{D42A27DB-BD31-4B8C-83A1-F6EECF244321}">
                <p14:modId xmlns:p14="http://schemas.microsoft.com/office/powerpoint/2010/main" val="3982088245"/>
              </p:ext>
            </p:extLst>
          </p:nvPr>
        </p:nvGraphicFramePr>
        <p:xfrm>
          <a:off x="597469" y="1805345"/>
          <a:ext cx="11276083" cy="4307840"/>
        </p:xfrm>
        <a:graphic>
          <a:graphicData uri="http://schemas.openxmlformats.org/drawingml/2006/table">
            <a:tbl>
              <a:tblPr firstRow="1" bandRow="1">
                <a:tableStyleId>{5C22544A-7EE6-4342-B048-85BDC9FD1C3A}</a:tableStyleId>
              </a:tblPr>
              <a:tblGrid>
                <a:gridCol w="4356668">
                  <a:extLst>
                    <a:ext uri="{9D8B030D-6E8A-4147-A177-3AD203B41FA5}">
                      <a16:colId xmlns:a16="http://schemas.microsoft.com/office/drawing/2014/main" val="20000"/>
                    </a:ext>
                  </a:extLst>
                </a:gridCol>
                <a:gridCol w="6919415">
                  <a:extLst>
                    <a:ext uri="{9D8B030D-6E8A-4147-A177-3AD203B41FA5}">
                      <a16:colId xmlns:a16="http://schemas.microsoft.com/office/drawing/2014/main" val="20001"/>
                    </a:ext>
                  </a:extLst>
                </a:gridCol>
              </a:tblGrid>
              <a:tr h="0">
                <a:tc>
                  <a:txBody>
                    <a:bodyPr/>
                    <a:lstStyle/>
                    <a:p>
                      <a:pPr algn="ctr"/>
                      <a:r>
                        <a:rPr lang="ru-RU" dirty="0">
                          <a:solidFill>
                            <a:schemeClr val="tx1"/>
                          </a:solidFill>
                        </a:rPr>
                        <a:t>Технология</a:t>
                      </a:r>
                    </a:p>
                  </a:txBody>
                  <a:tcPr/>
                </a:tc>
                <a:tc>
                  <a:txBody>
                    <a:bodyPr/>
                    <a:lstStyle/>
                    <a:p>
                      <a:pPr algn="ctr"/>
                      <a:r>
                        <a:rPr lang="ru-RU" dirty="0">
                          <a:solidFill>
                            <a:schemeClr val="tx1"/>
                          </a:solidFill>
                        </a:rPr>
                        <a:t>Производитель</a:t>
                      </a:r>
                    </a:p>
                  </a:txBody>
                  <a:tcPr/>
                </a:tc>
                <a:extLst>
                  <a:ext uri="{0D108BD9-81ED-4DB2-BD59-A6C34878D82A}">
                    <a16:rowId xmlns:a16="http://schemas.microsoft.com/office/drawing/2014/main" val="10000"/>
                  </a:ext>
                </a:extLst>
              </a:tr>
              <a:tr h="370840">
                <a:tc>
                  <a:txBody>
                    <a:bodyPr/>
                    <a:lstStyle/>
                    <a:p>
                      <a:pPr algn="ctr"/>
                      <a:r>
                        <a:rPr lang="ru-RU" b="0" dirty="0"/>
                        <a:t>Параллельное</a:t>
                      </a:r>
                      <a:r>
                        <a:rPr lang="ru-RU" b="0" baseline="0" dirty="0"/>
                        <a:t> вождение</a:t>
                      </a:r>
                      <a:endParaRPr lang="ru-RU" b="0" dirty="0"/>
                    </a:p>
                  </a:txBody>
                  <a:tcPr anchor="ctr"/>
                </a:tc>
                <a:tc>
                  <a:txBody>
                    <a:bodyPr/>
                    <a:lstStyle/>
                    <a:p>
                      <a:pPr algn="just"/>
                      <a:r>
                        <a:rPr lang="ru-RU" dirty="0" err="1"/>
                        <a:t>АвтоГраф</a:t>
                      </a:r>
                      <a:r>
                        <a:rPr lang="ru-RU" dirty="0"/>
                        <a:t>,</a:t>
                      </a:r>
                      <a:r>
                        <a:rPr lang="ru-RU" baseline="0" dirty="0"/>
                        <a:t> </a:t>
                      </a:r>
                      <a:r>
                        <a:rPr lang="en-US" baseline="0" dirty="0"/>
                        <a:t>Amazon</a:t>
                      </a:r>
                      <a:r>
                        <a:rPr lang="ru-RU" baseline="0" dirty="0"/>
                        <a:t>, </a:t>
                      </a:r>
                      <a:r>
                        <a:rPr lang="en-US" baseline="0" dirty="0" err="1"/>
                        <a:t>Claas</a:t>
                      </a:r>
                      <a:r>
                        <a:rPr lang="en-US" baseline="0" dirty="0"/>
                        <a:t> Raven</a:t>
                      </a:r>
                      <a:r>
                        <a:rPr lang="ru-RU" baseline="0" dirty="0"/>
                        <a:t>, </a:t>
                      </a:r>
                      <a:r>
                        <a:rPr lang="ru-RU" baseline="0" dirty="0" err="1"/>
                        <a:t>АгроШтурман</a:t>
                      </a:r>
                      <a:r>
                        <a:rPr lang="ru-RU" baseline="0" dirty="0"/>
                        <a:t>, </a:t>
                      </a:r>
                      <a:r>
                        <a:rPr lang="ru-RU" baseline="0" dirty="0" err="1"/>
                        <a:t>АгроНавигация</a:t>
                      </a:r>
                      <a:r>
                        <a:rPr lang="ru-RU" baseline="0" dirty="0"/>
                        <a:t>, </a:t>
                      </a:r>
                      <a:r>
                        <a:rPr lang="en-US" baseline="0" dirty="0"/>
                        <a:t>Trimble</a:t>
                      </a:r>
                      <a:endParaRPr lang="ru-RU" dirty="0"/>
                    </a:p>
                  </a:txBody>
                  <a:tcPr anchor="ctr"/>
                </a:tc>
                <a:extLst>
                  <a:ext uri="{0D108BD9-81ED-4DB2-BD59-A6C34878D82A}">
                    <a16:rowId xmlns:a16="http://schemas.microsoft.com/office/drawing/2014/main" val="10001"/>
                  </a:ext>
                </a:extLst>
              </a:tr>
              <a:tr h="370840">
                <a:tc>
                  <a:txBody>
                    <a:bodyPr/>
                    <a:lstStyle/>
                    <a:p>
                      <a:pPr algn="ctr"/>
                      <a:r>
                        <a:rPr lang="ru-RU" b="0" dirty="0"/>
                        <a:t>Дифференцированный посев</a:t>
                      </a:r>
                    </a:p>
                  </a:txBody>
                  <a:tcPr anchor="ctr"/>
                </a:tc>
                <a:tc>
                  <a:txBody>
                    <a:bodyPr/>
                    <a:lstStyle/>
                    <a:p>
                      <a:pPr algn="just"/>
                      <a:r>
                        <a:rPr lang="en-US" dirty="0"/>
                        <a:t>Cognitive</a:t>
                      </a:r>
                      <a:r>
                        <a:rPr lang="en-US" baseline="0" dirty="0"/>
                        <a:t> Agro Pilot</a:t>
                      </a:r>
                      <a:r>
                        <a:rPr lang="ru-RU" baseline="0" dirty="0"/>
                        <a:t>, </a:t>
                      </a:r>
                      <a:r>
                        <a:rPr lang="ru-RU" dirty="0" err="1"/>
                        <a:t>АвтоГраф</a:t>
                      </a:r>
                      <a:r>
                        <a:rPr lang="ru-RU" dirty="0"/>
                        <a:t>, </a:t>
                      </a:r>
                      <a:r>
                        <a:rPr lang="ru-RU" baseline="0" dirty="0" err="1"/>
                        <a:t>АгроШтурман</a:t>
                      </a:r>
                      <a:r>
                        <a:rPr lang="ru-RU" baseline="0" dirty="0"/>
                        <a:t>, </a:t>
                      </a:r>
                      <a:r>
                        <a:rPr lang="en-US" baseline="0" dirty="0" err="1"/>
                        <a:t>Cropio</a:t>
                      </a:r>
                      <a:r>
                        <a:rPr lang="ru-RU" baseline="0" dirty="0"/>
                        <a:t>, </a:t>
                      </a:r>
                      <a:r>
                        <a:rPr lang="en-US" baseline="0" dirty="0"/>
                        <a:t>Amazon</a:t>
                      </a:r>
                      <a:r>
                        <a:rPr lang="ru-RU" baseline="0" dirty="0"/>
                        <a:t>, </a:t>
                      </a:r>
                      <a:r>
                        <a:rPr lang="en-US" baseline="0" dirty="0"/>
                        <a:t>Field-IQ (Trimble)</a:t>
                      </a:r>
                      <a:r>
                        <a:rPr lang="ru-RU" baseline="0" dirty="0"/>
                        <a:t>, </a:t>
                      </a:r>
                      <a:r>
                        <a:rPr lang="en-US" baseline="0" dirty="0"/>
                        <a:t>John Deere</a:t>
                      </a:r>
                      <a:endParaRPr lang="ru-RU" dirty="0"/>
                    </a:p>
                  </a:txBody>
                  <a:tcPr anchor="ctr"/>
                </a:tc>
                <a:extLst>
                  <a:ext uri="{0D108BD9-81ED-4DB2-BD59-A6C34878D82A}">
                    <a16:rowId xmlns:a16="http://schemas.microsoft.com/office/drawing/2014/main" val="10002"/>
                  </a:ext>
                </a:extLst>
              </a:tr>
              <a:tr h="370840">
                <a:tc>
                  <a:txBody>
                    <a:bodyPr/>
                    <a:lstStyle/>
                    <a:p>
                      <a:pPr algn="ctr"/>
                      <a:r>
                        <a:rPr lang="ru-RU" b="0" dirty="0"/>
                        <a:t>Дифференцированное орошение</a:t>
                      </a:r>
                    </a:p>
                  </a:txBody>
                  <a:tcPr anchor="ctr"/>
                </a:tc>
                <a:tc>
                  <a:txBody>
                    <a:bodyPr/>
                    <a:lstStyle/>
                    <a:p>
                      <a:pPr algn="just"/>
                      <a:r>
                        <a:rPr lang="ru-RU" dirty="0"/>
                        <a:t>ООО «Адаптивные </a:t>
                      </a:r>
                      <a:r>
                        <a:rPr lang="ru-RU" dirty="0" err="1"/>
                        <a:t>инновационно</a:t>
                      </a:r>
                      <a:r>
                        <a:rPr lang="ru-RU" dirty="0"/>
                        <a:t>-интеллектуальные технологии»</a:t>
                      </a:r>
                    </a:p>
                  </a:txBody>
                  <a:tcPr anchor="ctr"/>
                </a:tc>
                <a:extLst>
                  <a:ext uri="{0D108BD9-81ED-4DB2-BD59-A6C34878D82A}">
                    <a16:rowId xmlns:a16="http://schemas.microsoft.com/office/drawing/2014/main" val="10003"/>
                  </a:ext>
                </a:extLst>
              </a:tr>
              <a:tr h="370840">
                <a:tc>
                  <a:txBody>
                    <a:bodyPr/>
                    <a:lstStyle/>
                    <a:p>
                      <a:pPr algn="ctr"/>
                      <a:r>
                        <a:rPr lang="ru-RU" b="0" dirty="0"/>
                        <a:t>Дифференцированное опрыскивание сорняков</a:t>
                      </a:r>
                    </a:p>
                  </a:txBody>
                  <a:tcPr anchor="ctr"/>
                </a:tc>
                <a:tc>
                  <a:txBody>
                    <a:bodyPr/>
                    <a:lstStyle/>
                    <a:p>
                      <a:pPr algn="just"/>
                      <a:r>
                        <a:rPr lang="en-US" baseline="0" dirty="0"/>
                        <a:t>Trimble</a:t>
                      </a:r>
                      <a:r>
                        <a:rPr lang="ru-RU" baseline="0" dirty="0"/>
                        <a:t>, </a:t>
                      </a:r>
                      <a:r>
                        <a:rPr lang="en-US" baseline="0" dirty="0"/>
                        <a:t>AMATRON (</a:t>
                      </a:r>
                      <a:r>
                        <a:rPr lang="en-US" baseline="0" dirty="0" err="1"/>
                        <a:t>Amazjn</a:t>
                      </a:r>
                      <a:r>
                        <a:rPr lang="en-US" baseline="0" dirty="0"/>
                        <a:t>), </a:t>
                      </a:r>
                      <a:r>
                        <a:rPr lang="en-US" baseline="0" dirty="0" err="1"/>
                        <a:t>Cropio</a:t>
                      </a:r>
                      <a:endParaRPr lang="ru-RU" dirty="0"/>
                    </a:p>
                  </a:txBody>
                  <a:tcPr anchor="ctr"/>
                </a:tc>
                <a:extLst>
                  <a:ext uri="{0D108BD9-81ED-4DB2-BD59-A6C34878D82A}">
                    <a16:rowId xmlns:a16="http://schemas.microsoft.com/office/drawing/2014/main" val="10004"/>
                  </a:ext>
                </a:extLst>
              </a:tr>
              <a:tr h="370840">
                <a:tc>
                  <a:txBody>
                    <a:bodyPr/>
                    <a:lstStyle/>
                    <a:p>
                      <a:pPr algn="ctr"/>
                      <a:r>
                        <a:rPr lang="ru-RU" b="0" dirty="0"/>
                        <a:t>Дифференцированное  внесение удобрений</a:t>
                      </a:r>
                    </a:p>
                  </a:txBody>
                  <a:tcPr anchor="ctr"/>
                </a:tc>
                <a:tc>
                  <a:txBody>
                    <a:bodyPr/>
                    <a:lstStyle/>
                    <a:p>
                      <a:pPr algn="just"/>
                      <a:r>
                        <a:rPr lang="en-US" dirty="0" err="1"/>
                        <a:t>Agrofly</a:t>
                      </a:r>
                      <a:r>
                        <a:rPr lang="en-US" dirty="0"/>
                        <a:t>, </a:t>
                      </a:r>
                      <a:r>
                        <a:rPr lang="en-US" dirty="0" err="1"/>
                        <a:t>WeedSeeker</a:t>
                      </a:r>
                      <a:r>
                        <a:rPr lang="en-US" dirty="0"/>
                        <a:t> (</a:t>
                      </a:r>
                      <a:r>
                        <a:rPr lang="en-US" baseline="0" dirty="0"/>
                        <a:t>Trimble</a:t>
                      </a:r>
                      <a:r>
                        <a:rPr lang="en-US" dirty="0"/>
                        <a:t>)</a:t>
                      </a:r>
                      <a:r>
                        <a:rPr lang="ru-RU" dirty="0"/>
                        <a:t>, </a:t>
                      </a:r>
                      <a:r>
                        <a:rPr lang="ru-RU" sz="1800" kern="1200" dirty="0" err="1">
                          <a:solidFill>
                            <a:schemeClr val="dk1"/>
                          </a:solidFill>
                          <a:effectLst/>
                          <a:latin typeface="+mn-lt"/>
                          <a:ea typeface="+mn-ea"/>
                          <a:cs typeface="+mn-cs"/>
                        </a:rPr>
                        <a:t>ExactFarming</a:t>
                      </a:r>
                      <a:endParaRPr lang="ru-RU" dirty="0"/>
                    </a:p>
                  </a:txBody>
                  <a:tcPr anchor="ctr"/>
                </a:tc>
                <a:extLst>
                  <a:ext uri="{0D108BD9-81ED-4DB2-BD59-A6C34878D82A}">
                    <a16:rowId xmlns:a16="http://schemas.microsoft.com/office/drawing/2014/main" val="10005"/>
                  </a:ext>
                </a:extLst>
              </a:tr>
              <a:tr h="370840">
                <a:tc>
                  <a:txBody>
                    <a:bodyPr/>
                    <a:lstStyle/>
                    <a:p>
                      <a:pPr algn="ctr"/>
                      <a:r>
                        <a:rPr lang="ru-RU" b="0" dirty="0"/>
                        <a:t>Дифференцированная обработка почвы по почвенным картам</a:t>
                      </a:r>
                    </a:p>
                  </a:txBody>
                  <a:tcPr anchor="ctr"/>
                </a:tc>
                <a:tc>
                  <a:txBody>
                    <a:bodyPr/>
                    <a:lstStyle/>
                    <a:p>
                      <a:pPr algn="just"/>
                      <a:r>
                        <a:rPr lang="ru-RU" dirty="0"/>
                        <a:t>АНТ, </a:t>
                      </a:r>
                      <a:r>
                        <a:rPr lang="ru-RU" dirty="0" err="1"/>
                        <a:t>Геоскан</a:t>
                      </a:r>
                      <a:r>
                        <a:rPr lang="ru-RU" dirty="0"/>
                        <a:t>, </a:t>
                      </a:r>
                      <a:r>
                        <a:rPr lang="ru-RU" dirty="0" err="1"/>
                        <a:t>АгроДронГрупп</a:t>
                      </a:r>
                      <a:r>
                        <a:rPr lang="ru-RU" dirty="0"/>
                        <a:t>, </a:t>
                      </a:r>
                      <a:r>
                        <a:rPr lang="ru-RU" dirty="0" err="1"/>
                        <a:t>ГлоНАШ</a:t>
                      </a:r>
                      <a:r>
                        <a:rPr lang="ru-RU" dirty="0"/>
                        <a:t>, ГЕОМИР, </a:t>
                      </a:r>
                      <a:r>
                        <a:rPr lang="ru-RU" sz="1800" kern="1200" dirty="0" err="1">
                          <a:solidFill>
                            <a:schemeClr val="dk1"/>
                          </a:solidFill>
                          <a:effectLst/>
                          <a:latin typeface="+mn-lt"/>
                          <a:ea typeface="+mn-ea"/>
                          <a:cs typeface="+mn-cs"/>
                        </a:rPr>
                        <a:t>ExactFarming</a:t>
                      </a:r>
                      <a:endParaRPr lang="ru-RU" dirty="0"/>
                    </a:p>
                  </a:txBody>
                  <a:tcPr anchor="ctr"/>
                </a:tc>
                <a:extLst>
                  <a:ext uri="{0D108BD9-81ED-4DB2-BD59-A6C34878D82A}">
                    <a16:rowId xmlns:a16="http://schemas.microsoft.com/office/drawing/2014/main" val="10006"/>
                  </a:ext>
                </a:extLst>
              </a:tr>
              <a:tr h="370840">
                <a:tc>
                  <a:txBody>
                    <a:bodyPr/>
                    <a:lstStyle/>
                    <a:p>
                      <a:pPr algn="ctr"/>
                      <a:endParaRPr lang="ru-RU" b="0" dirty="0"/>
                    </a:p>
                  </a:txBody>
                  <a:tcPr anchor="ctr"/>
                </a:tc>
                <a:tc>
                  <a:txBody>
                    <a:bodyPr/>
                    <a:lstStyle/>
                    <a:p>
                      <a:pPr algn="just"/>
                      <a:endParaRPr lang="ru-RU" dirty="0"/>
                    </a:p>
                  </a:txBody>
                  <a:tcPr anchor="ctr"/>
                </a:tc>
                <a:extLst>
                  <a:ext uri="{0D108BD9-81ED-4DB2-BD59-A6C34878D82A}">
                    <a16:rowId xmlns:a16="http://schemas.microsoft.com/office/drawing/2014/main" val="10007"/>
                  </a:ext>
                </a:extLst>
              </a:tr>
            </a:tbl>
          </a:graphicData>
        </a:graphic>
      </p:graphicFrame>
      <p:sp>
        <p:nvSpPr>
          <p:cNvPr id="4" name="Прямоугольник 3">
            <a:extLst>
              <a:ext uri="{FF2B5EF4-FFF2-40B4-BE49-F238E27FC236}">
                <a16:creationId xmlns:a16="http://schemas.microsoft.com/office/drawing/2014/main" id="{21A7F37B-CDD7-5AB0-444D-E23F0655623F}"/>
              </a:ext>
            </a:extLst>
          </p:cNvPr>
          <p:cNvSpPr/>
          <p:nvPr/>
        </p:nvSpPr>
        <p:spPr>
          <a:xfrm>
            <a:off x="1119137" y="1329425"/>
            <a:ext cx="10249448" cy="400110"/>
          </a:xfrm>
          <a:prstGeom prst="rect">
            <a:avLst/>
          </a:prstGeom>
        </p:spPr>
        <p:txBody>
          <a:bodyPr wrap="square">
            <a:spAutoFit/>
          </a:bodyPr>
          <a:lstStyle/>
          <a:p>
            <a:pPr algn="ctr"/>
            <a:r>
              <a:rPr lang="ru-RU" sz="2000" dirty="0"/>
              <a:t>Таблица - Производители цифровых технологий АПК </a:t>
            </a:r>
          </a:p>
        </p:txBody>
      </p:sp>
    </p:spTree>
    <p:extLst>
      <p:ext uri="{BB962C8B-B14F-4D97-AF65-F5344CB8AC3E}">
        <p14:creationId xmlns:p14="http://schemas.microsoft.com/office/powerpoint/2010/main" val="2960855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7"/>
          <p:cNvSpPr txBox="1"/>
          <p:nvPr/>
        </p:nvSpPr>
        <p:spPr>
          <a:xfrm>
            <a:off x="697510" y="546335"/>
            <a:ext cx="11367111" cy="646331"/>
          </a:xfrm>
          <a:prstGeom prst="rect">
            <a:avLst/>
          </a:prstGeom>
          <a:noFill/>
        </p:spPr>
        <p:txBody>
          <a:bodyPr wrap="square" rtlCol="0">
            <a:spAutoFit/>
          </a:bodyPr>
          <a:lstStyle/>
          <a:p>
            <a:pPr algn="r"/>
            <a:r>
              <a:rPr lang="ru-RU" sz="1800" b="1" dirty="0"/>
              <a:t>2. Цифровая трансформация АПК. Проект Министерства сельского хозяйства Российской Федерации «Цифровое сельское хозяйство»</a:t>
            </a:r>
            <a:endParaRPr lang="zh-CN" altLang="en-US" sz="1800" b="1" dirty="0">
              <a:solidFill>
                <a:srgbClr val="00B050"/>
              </a:solidFill>
              <a:latin typeface="微软雅黑" panose="020B0503020204020204" pitchFamily="34" charset="-122"/>
              <a:ea typeface="微软雅黑" panose="020B0503020204020204" pitchFamily="34" charset="-122"/>
            </a:endParaRPr>
          </a:p>
        </p:txBody>
      </p:sp>
      <p:sp>
        <p:nvSpPr>
          <p:cNvPr id="3" name="Прямоугольник 2">
            <a:extLst>
              <a:ext uri="{FF2B5EF4-FFF2-40B4-BE49-F238E27FC236}">
                <a16:creationId xmlns:a16="http://schemas.microsoft.com/office/drawing/2014/main" id="{842748E8-A3DE-DBFF-C597-50378D29CB2C}"/>
              </a:ext>
            </a:extLst>
          </p:cNvPr>
          <p:cNvSpPr/>
          <p:nvPr/>
        </p:nvSpPr>
        <p:spPr>
          <a:xfrm>
            <a:off x="220717" y="1294403"/>
            <a:ext cx="11682249" cy="5078313"/>
          </a:xfrm>
          <a:prstGeom prst="rect">
            <a:avLst/>
          </a:prstGeom>
        </p:spPr>
        <p:txBody>
          <a:bodyPr wrap="square">
            <a:spAutoFit/>
          </a:bodyPr>
          <a:lstStyle/>
          <a:p>
            <a:pPr algn="just"/>
            <a:r>
              <a:rPr lang="ru-RU" dirty="0"/>
              <a:t>	Цифровая трансформация сельского хозяйства только начинает набирать темпы, поэтому невозможно предсказать, как будет выглядеть отрасль, например, через 15–20 лет. Однако очевидно, что эффекты от цифровой трансформации отрасли получат все участники рынка, а именно:</a:t>
            </a:r>
          </a:p>
          <a:p>
            <a:pPr algn="just"/>
            <a:r>
              <a:rPr lang="ru-RU" dirty="0"/>
              <a:t>– </a:t>
            </a:r>
            <a:r>
              <a:rPr lang="ru-RU" b="1" dirty="0"/>
              <a:t>сельхозпроизводитель</a:t>
            </a:r>
            <a:r>
              <a:rPr lang="ru-RU" dirty="0"/>
              <a:t>, подключенный к платформе цифрового сельского хозяйства, снизив человеческое участие до минимума, автоматически получает: информацию о посевах (стаде), ресурсах, </a:t>
            </a:r>
            <a:r>
              <a:rPr lang="ru-RU" dirty="0" err="1"/>
              <a:t>метео</a:t>
            </a:r>
            <a:r>
              <a:rPr lang="ru-RU" dirty="0"/>
              <a:t>- и </a:t>
            </a:r>
            <a:r>
              <a:rPr lang="ru-RU" dirty="0" err="1"/>
              <a:t>гидро</a:t>
            </a:r>
            <a:r>
              <a:rPr lang="ru-RU" dirty="0"/>
              <a:t>- условиях; располагает полным набором инструментов выбора животных (культур) с учетом совокупности характеристик развития территории; различные варианты кредитования (страхования), индивидуальных пакеты субсидирования, технологических решений, складских услуг и реализации продукции через электронный документооборот; финансовую отчетность; подключение всей сельскохозяйственной техники к системам цифрового управления;</a:t>
            </a:r>
          </a:p>
          <a:p>
            <a:pPr algn="just"/>
            <a:r>
              <a:rPr lang="ru-RU" dirty="0"/>
              <a:t>– </a:t>
            </a:r>
            <a:r>
              <a:rPr lang="ru-RU" b="1" dirty="0"/>
              <a:t>государство</a:t>
            </a:r>
            <a:r>
              <a:rPr lang="ru-RU" dirty="0"/>
              <a:t> получает объективные данные о сельхозпроизводителях, что позволяет усилить эффект оказываемых мер государственной поддержки;</a:t>
            </a:r>
          </a:p>
          <a:p>
            <a:pPr algn="just"/>
            <a:r>
              <a:rPr lang="ru-RU" dirty="0"/>
              <a:t>– </a:t>
            </a:r>
            <a:r>
              <a:rPr lang="ru-RU" b="1" dirty="0"/>
              <a:t>министерство сельского хозяйства</a:t>
            </a:r>
            <a:r>
              <a:rPr lang="ru-RU" dirty="0"/>
              <a:t>, обеспечивая продовольственную безопасность РФ, получает возможность прогнозировать цену на основные продукты перед началом сезона;</a:t>
            </a:r>
          </a:p>
          <a:p>
            <a:pPr algn="just"/>
            <a:r>
              <a:rPr lang="ru-RU" dirty="0"/>
              <a:t>– </a:t>
            </a:r>
            <a:r>
              <a:rPr lang="ru-RU" b="1" dirty="0"/>
              <a:t>система социального питания </a:t>
            </a:r>
            <a:r>
              <a:rPr lang="ru-RU" dirty="0"/>
              <a:t>существенно повышает свое качество, получая возможность сквозной </a:t>
            </a:r>
            <a:r>
              <a:rPr lang="ru-RU" dirty="0" err="1"/>
              <a:t>прослеживаемости</a:t>
            </a:r>
            <a:r>
              <a:rPr lang="ru-RU" dirty="0"/>
              <a:t> «от поля до потребления», что позволит существенно повысить качество продукции и снизить наценку посредников;</a:t>
            </a:r>
          </a:p>
          <a:p>
            <a:pPr algn="just"/>
            <a:r>
              <a:rPr lang="ru-RU" dirty="0"/>
              <a:t>– </a:t>
            </a:r>
            <a:r>
              <a:rPr lang="ru-RU" b="1" dirty="0"/>
              <a:t>средние и мелкие товаропроизводители</a:t>
            </a:r>
            <a:r>
              <a:rPr lang="ru-RU" dirty="0"/>
              <a:t> повышают производительность в 3–5 раз, что будет способствовать росту ежегодного потребления всего населения страны.</a:t>
            </a:r>
          </a:p>
        </p:txBody>
      </p:sp>
    </p:spTree>
    <p:extLst>
      <p:ext uri="{BB962C8B-B14F-4D97-AF65-F5344CB8AC3E}">
        <p14:creationId xmlns:p14="http://schemas.microsoft.com/office/powerpoint/2010/main" val="1465231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任意多边形 80"/>
          <p:cNvSpPr/>
          <p:nvPr/>
        </p:nvSpPr>
        <p:spPr>
          <a:xfrm>
            <a:off x="2130818" y="2870327"/>
            <a:ext cx="2517932" cy="1258966"/>
          </a:xfrm>
          <a:custGeom>
            <a:avLst/>
            <a:gdLst>
              <a:gd name="connsiteX0" fmla="*/ 1258966 w 2517932"/>
              <a:gd name="connsiteY0" fmla="*/ 0 h 1258966"/>
              <a:gd name="connsiteX1" fmla="*/ 2517932 w 2517932"/>
              <a:gd name="connsiteY1" fmla="*/ 1258966 h 1258966"/>
              <a:gd name="connsiteX2" fmla="*/ 0 w 2517932"/>
              <a:gd name="connsiteY2" fmla="*/ 1258966 h 1258966"/>
              <a:gd name="connsiteX3" fmla="*/ 1258966 w 2517932"/>
              <a:gd name="connsiteY3" fmla="*/ 0 h 1258966"/>
            </a:gdLst>
            <a:ahLst/>
            <a:cxnLst>
              <a:cxn ang="0">
                <a:pos x="connsiteX0" y="connsiteY0"/>
              </a:cxn>
              <a:cxn ang="0">
                <a:pos x="connsiteX1" y="connsiteY1"/>
              </a:cxn>
              <a:cxn ang="0">
                <a:pos x="connsiteX2" y="connsiteY2"/>
              </a:cxn>
              <a:cxn ang="0">
                <a:pos x="connsiteX3" y="connsiteY3"/>
              </a:cxn>
            </a:cxnLst>
            <a:rect l="l" t="t" r="r" b="b"/>
            <a:pathLst>
              <a:path w="2517932" h="1258966">
                <a:moveTo>
                  <a:pt x="1258966" y="0"/>
                </a:moveTo>
                <a:lnTo>
                  <a:pt x="2517932" y="1258966"/>
                </a:lnTo>
                <a:lnTo>
                  <a:pt x="0" y="1258966"/>
                </a:lnTo>
                <a:lnTo>
                  <a:pt x="1258966" y="0"/>
                </a:ln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2" name="任意多边形 81"/>
          <p:cNvSpPr/>
          <p:nvPr/>
        </p:nvSpPr>
        <p:spPr>
          <a:xfrm>
            <a:off x="4842488" y="2870327"/>
            <a:ext cx="2517932" cy="1258966"/>
          </a:xfrm>
          <a:custGeom>
            <a:avLst/>
            <a:gdLst>
              <a:gd name="connsiteX0" fmla="*/ 1258966 w 2517932"/>
              <a:gd name="connsiteY0" fmla="*/ 0 h 1258966"/>
              <a:gd name="connsiteX1" fmla="*/ 2517932 w 2517932"/>
              <a:gd name="connsiteY1" fmla="*/ 1258966 h 1258966"/>
              <a:gd name="connsiteX2" fmla="*/ 0 w 2517932"/>
              <a:gd name="connsiteY2" fmla="*/ 1258966 h 1258966"/>
              <a:gd name="connsiteX3" fmla="*/ 1258966 w 2517932"/>
              <a:gd name="connsiteY3" fmla="*/ 0 h 1258966"/>
            </a:gdLst>
            <a:ahLst/>
            <a:cxnLst>
              <a:cxn ang="0">
                <a:pos x="connsiteX0" y="connsiteY0"/>
              </a:cxn>
              <a:cxn ang="0">
                <a:pos x="connsiteX1" y="connsiteY1"/>
              </a:cxn>
              <a:cxn ang="0">
                <a:pos x="connsiteX2" y="connsiteY2"/>
              </a:cxn>
              <a:cxn ang="0">
                <a:pos x="connsiteX3" y="connsiteY3"/>
              </a:cxn>
            </a:cxnLst>
            <a:rect l="l" t="t" r="r" b="b"/>
            <a:pathLst>
              <a:path w="2517932" h="1258966">
                <a:moveTo>
                  <a:pt x="1258966" y="0"/>
                </a:moveTo>
                <a:lnTo>
                  <a:pt x="2517932" y="1258966"/>
                </a:lnTo>
                <a:lnTo>
                  <a:pt x="0" y="1258966"/>
                </a:lnTo>
                <a:lnTo>
                  <a:pt x="1258966" y="0"/>
                </a:lnTo>
                <a:close/>
              </a:path>
            </a:pathLst>
          </a:custGeom>
          <a:solidFill>
            <a:srgbClr val="F398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3" name="任意多边形 82"/>
          <p:cNvSpPr/>
          <p:nvPr/>
        </p:nvSpPr>
        <p:spPr>
          <a:xfrm>
            <a:off x="7554158" y="2870327"/>
            <a:ext cx="2517932" cy="1258966"/>
          </a:xfrm>
          <a:custGeom>
            <a:avLst/>
            <a:gdLst>
              <a:gd name="connsiteX0" fmla="*/ 1258966 w 2517932"/>
              <a:gd name="connsiteY0" fmla="*/ 0 h 1258966"/>
              <a:gd name="connsiteX1" fmla="*/ 2517932 w 2517932"/>
              <a:gd name="connsiteY1" fmla="*/ 1258966 h 1258966"/>
              <a:gd name="connsiteX2" fmla="*/ 0 w 2517932"/>
              <a:gd name="connsiteY2" fmla="*/ 1258966 h 1258966"/>
              <a:gd name="connsiteX3" fmla="*/ 1258966 w 2517932"/>
              <a:gd name="connsiteY3" fmla="*/ 0 h 1258966"/>
            </a:gdLst>
            <a:ahLst/>
            <a:cxnLst>
              <a:cxn ang="0">
                <a:pos x="connsiteX0" y="connsiteY0"/>
              </a:cxn>
              <a:cxn ang="0">
                <a:pos x="connsiteX1" y="connsiteY1"/>
              </a:cxn>
              <a:cxn ang="0">
                <a:pos x="connsiteX2" y="connsiteY2"/>
              </a:cxn>
              <a:cxn ang="0">
                <a:pos x="connsiteX3" y="connsiteY3"/>
              </a:cxn>
            </a:cxnLst>
            <a:rect l="l" t="t" r="r" b="b"/>
            <a:pathLst>
              <a:path w="2517932" h="1258966">
                <a:moveTo>
                  <a:pt x="1258966" y="0"/>
                </a:moveTo>
                <a:lnTo>
                  <a:pt x="2517932" y="1258966"/>
                </a:lnTo>
                <a:lnTo>
                  <a:pt x="0" y="1258966"/>
                </a:lnTo>
                <a:lnTo>
                  <a:pt x="1258966" y="0"/>
                </a:lnTo>
                <a:close/>
              </a:path>
            </a:pathLst>
          </a:cu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2" name="任意多边形 41"/>
          <p:cNvSpPr/>
          <p:nvPr/>
        </p:nvSpPr>
        <p:spPr>
          <a:xfrm>
            <a:off x="1" y="945960"/>
            <a:ext cx="1960737" cy="1799876"/>
          </a:xfrm>
          <a:custGeom>
            <a:avLst/>
            <a:gdLst>
              <a:gd name="connsiteX0" fmla="*/ 0 w 1960737"/>
              <a:gd name="connsiteY0" fmla="*/ 0 h 1799876"/>
              <a:gd name="connsiteX1" fmla="*/ 1461198 w 1960737"/>
              <a:gd name="connsiteY1" fmla="*/ 0 h 1799876"/>
              <a:gd name="connsiteX2" fmla="*/ 1960737 w 1960737"/>
              <a:gd name="connsiteY2" fmla="*/ 499540 h 1799876"/>
              <a:gd name="connsiteX3" fmla="*/ 660400 w 1960737"/>
              <a:gd name="connsiteY3" fmla="*/ 1799876 h 1799876"/>
              <a:gd name="connsiteX4" fmla="*/ 0 w 1960737"/>
              <a:gd name="connsiteY4" fmla="*/ 1139477 h 1799876"/>
              <a:gd name="connsiteX5" fmla="*/ 0 w 1960737"/>
              <a:gd name="connsiteY5" fmla="*/ 0 h 179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0737" h="1799876">
                <a:moveTo>
                  <a:pt x="0" y="0"/>
                </a:moveTo>
                <a:lnTo>
                  <a:pt x="1461198" y="0"/>
                </a:lnTo>
                <a:lnTo>
                  <a:pt x="1960737" y="499540"/>
                </a:lnTo>
                <a:lnTo>
                  <a:pt x="660400" y="1799876"/>
                </a:lnTo>
                <a:lnTo>
                  <a:pt x="0" y="1139477"/>
                </a:lnTo>
                <a:lnTo>
                  <a:pt x="0" y="0"/>
                </a:lnTo>
                <a:close/>
              </a:path>
            </a:pathLst>
          </a:cu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1" y="2878839"/>
            <a:ext cx="1919985" cy="1259584"/>
          </a:xfrm>
          <a:custGeom>
            <a:avLst/>
            <a:gdLst>
              <a:gd name="connsiteX0" fmla="*/ 660402 w 1919985"/>
              <a:gd name="connsiteY0" fmla="*/ 0 h 1259584"/>
              <a:gd name="connsiteX1" fmla="*/ 1919985 w 1919985"/>
              <a:gd name="connsiteY1" fmla="*/ 1259584 h 1259584"/>
              <a:gd name="connsiteX2" fmla="*/ 0 w 1919985"/>
              <a:gd name="connsiteY2" fmla="*/ 1259584 h 1259584"/>
              <a:gd name="connsiteX3" fmla="*/ 0 w 1919985"/>
              <a:gd name="connsiteY3" fmla="*/ 660402 h 1259584"/>
              <a:gd name="connsiteX4" fmla="*/ 660402 w 1919985"/>
              <a:gd name="connsiteY4" fmla="*/ 0 h 1259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985" h="1259584">
                <a:moveTo>
                  <a:pt x="660402" y="0"/>
                </a:moveTo>
                <a:lnTo>
                  <a:pt x="1919985" y="1259584"/>
                </a:lnTo>
                <a:lnTo>
                  <a:pt x="0" y="1259584"/>
                </a:lnTo>
                <a:lnTo>
                  <a:pt x="0" y="660402"/>
                </a:lnTo>
                <a:lnTo>
                  <a:pt x="660402"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2077509" y="945960"/>
            <a:ext cx="2600673" cy="1799874"/>
          </a:xfrm>
          <a:custGeom>
            <a:avLst/>
            <a:gdLst>
              <a:gd name="connsiteX0" fmla="*/ 499538 w 2600673"/>
              <a:gd name="connsiteY0" fmla="*/ 0 h 1799874"/>
              <a:gd name="connsiteX1" fmla="*/ 2101135 w 2600673"/>
              <a:gd name="connsiteY1" fmla="*/ 0 h 1799874"/>
              <a:gd name="connsiteX2" fmla="*/ 2600673 w 2600673"/>
              <a:gd name="connsiteY2" fmla="*/ 499539 h 1799874"/>
              <a:gd name="connsiteX3" fmla="*/ 1300338 w 2600673"/>
              <a:gd name="connsiteY3" fmla="*/ 1799874 h 1799874"/>
              <a:gd name="connsiteX4" fmla="*/ 0 w 2600673"/>
              <a:gd name="connsiteY4" fmla="*/ 499538 h 1799874"/>
              <a:gd name="connsiteX5" fmla="*/ 499538 w 2600673"/>
              <a:gd name="connsiteY5" fmla="*/ 0 h 179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673" h="1799874">
                <a:moveTo>
                  <a:pt x="499538" y="0"/>
                </a:moveTo>
                <a:lnTo>
                  <a:pt x="2101135" y="0"/>
                </a:lnTo>
                <a:lnTo>
                  <a:pt x="2600673" y="499539"/>
                </a:lnTo>
                <a:lnTo>
                  <a:pt x="1300338" y="1799874"/>
                </a:lnTo>
                <a:lnTo>
                  <a:pt x="0" y="499538"/>
                </a:lnTo>
                <a:lnTo>
                  <a:pt x="499538" y="0"/>
                </a:lnTo>
                <a:close/>
              </a:path>
            </a:pathLst>
          </a:custGeom>
          <a:blipFill>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4794955" y="945960"/>
            <a:ext cx="2600672" cy="1794587"/>
          </a:xfrm>
          <a:custGeom>
            <a:avLst/>
            <a:gdLst>
              <a:gd name="connsiteX0" fmla="*/ 494251 w 2600672"/>
              <a:gd name="connsiteY0" fmla="*/ 0 h 1794587"/>
              <a:gd name="connsiteX1" fmla="*/ 2106421 w 2600672"/>
              <a:gd name="connsiteY1" fmla="*/ 0 h 1794587"/>
              <a:gd name="connsiteX2" fmla="*/ 2600672 w 2600672"/>
              <a:gd name="connsiteY2" fmla="*/ 494252 h 1794587"/>
              <a:gd name="connsiteX3" fmla="*/ 1300337 w 2600672"/>
              <a:gd name="connsiteY3" fmla="*/ 1794587 h 1794587"/>
              <a:gd name="connsiteX4" fmla="*/ 0 w 2600672"/>
              <a:gd name="connsiteY4" fmla="*/ 494251 h 1794587"/>
              <a:gd name="connsiteX5" fmla="*/ 494251 w 2600672"/>
              <a:gd name="connsiteY5" fmla="*/ 0 h 179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672" h="1794587">
                <a:moveTo>
                  <a:pt x="494251" y="0"/>
                </a:moveTo>
                <a:lnTo>
                  <a:pt x="2106421" y="0"/>
                </a:lnTo>
                <a:lnTo>
                  <a:pt x="2600672" y="494252"/>
                </a:lnTo>
                <a:lnTo>
                  <a:pt x="1300337" y="1794587"/>
                </a:lnTo>
                <a:lnTo>
                  <a:pt x="0" y="494251"/>
                </a:lnTo>
                <a:lnTo>
                  <a:pt x="494251" y="0"/>
                </a:lnTo>
                <a:close/>
              </a:path>
            </a:pathLst>
          </a:custGeom>
          <a:blipFill>
            <a:blip r:embed="rId7"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7512400" y="945960"/>
            <a:ext cx="2600672" cy="1794585"/>
          </a:xfrm>
          <a:custGeom>
            <a:avLst/>
            <a:gdLst>
              <a:gd name="connsiteX0" fmla="*/ 494248 w 2600672"/>
              <a:gd name="connsiteY0" fmla="*/ 0 h 1794585"/>
              <a:gd name="connsiteX1" fmla="*/ 2106424 w 2600672"/>
              <a:gd name="connsiteY1" fmla="*/ 0 h 1794585"/>
              <a:gd name="connsiteX2" fmla="*/ 2600672 w 2600672"/>
              <a:gd name="connsiteY2" fmla="*/ 494249 h 1794585"/>
              <a:gd name="connsiteX3" fmla="*/ 1300336 w 2600672"/>
              <a:gd name="connsiteY3" fmla="*/ 1794585 h 1794585"/>
              <a:gd name="connsiteX4" fmla="*/ 0 w 2600672"/>
              <a:gd name="connsiteY4" fmla="*/ 494249 h 1794585"/>
              <a:gd name="connsiteX5" fmla="*/ 494248 w 2600672"/>
              <a:gd name="connsiteY5" fmla="*/ 0 h 179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672" h="1794585">
                <a:moveTo>
                  <a:pt x="494248" y="0"/>
                </a:moveTo>
                <a:lnTo>
                  <a:pt x="2106424" y="0"/>
                </a:lnTo>
                <a:lnTo>
                  <a:pt x="2600672" y="494249"/>
                </a:lnTo>
                <a:lnTo>
                  <a:pt x="1300336" y="1794585"/>
                </a:lnTo>
                <a:lnTo>
                  <a:pt x="0" y="494249"/>
                </a:lnTo>
                <a:lnTo>
                  <a:pt x="494248" y="0"/>
                </a:lnTo>
                <a:close/>
              </a:path>
            </a:pathLst>
          </a:custGeom>
          <a:blipFill>
            <a:blip r:embed="rId8" cstate="screen">
              <a:extLst>
                <a:ext uri="{28A0092B-C50C-407E-A947-70E740481C1C}">
                  <a14:useLocalDpi xmlns:a14="http://schemas.microsoft.com/office/drawing/2010/main"/>
                </a:ext>
              </a:extLst>
            </a:blip>
            <a:stretch>
              <a:fillRect t="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10229845" y="930194"/>
            <a:ext cx="1962155" cy="1794584"/>
          </a:xfrm>
          <a:custGeom>
            <a:avLst/>
            <a:gdLst>
              <a:gd name="connsiteX0" fmla="*/ 494248 w 1962155"/>
              <a:gd name="connsiteY0" fmla="*/ 0 h 1794584"/>
              <a:gd name="connsiteX1" fmla="*/ 1962155 w 1962155"/>
              <a:gd name="connsiteY1" fmla="*/ 0 h 1794584"/>
              <a:gd name="connsiteX2" fmla="*/ 1962155 w 1962155"/>
              <a:gd name="connsiteY2" fmla="*/ 1132765 h 1794584"/>
              <a:gd name="connsiteX3" fmla="*/ 1300335 w 1962155"/>
              <a:gd name="connsiteY3" fmla="*/ 1794584 h 1794584"/>
              <a:gd name="connsiteX4" fmla="*/ 0 w 1962155"/>
              <a:gd name="connsiteY4" fmla="*/ 494249 h 1794584"/>
              <a:gd name="connsiteX5" fmla="*/ 494248 w 1962155"/>
              <a:gd name="connsiteY5" fmla="*/ 0 h 179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2155" h="1794584">
                <a:moveTo>
                  <a:pt x="494248" y="0"/>
                </a:moveTo>
                <a:lnTo>
                  <a:pt x="1962155" y="0"/>
                </a:lnTo>
                <a:lnTo>
                  <a:pt x="1962155" y="1132765"/>
                </a:lnTo>
                <a:lnTo>
                  <a:pt x="1300335" y="1794584"/>
                </a:lnTo>
                <a:lnTo>
                  <a:pt x="0" y="494249"/>
                </a:lnTo>
                <a:lnTo>
                  <a:pt x="494248" y="0"/>
                </a:lnTo>
                <a:close/>
              </a:path>
            </a:pathLst>
          </a:custGeom>
          <a:blipFill>
            <a:blip r:embed="rId9"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3" name="任意多边形 72"/>
          <p:cNvSpPr/>
          <p:nvPr/>
        </p:nvSpPr>
        <p:spPr>
          <a:xfrm>
            <a:off x="10265308" y="2857782"/>
            <a:ext cx="1926692" cy="1264874"/>
          </a:xfrm>
          <a:custGeom>
            <a:avLst/>
            <a:gdLst>
              <a:gd name="connsiteX0" fmla="*/ 1264874 w 1926692"/>
              <a:gd name="connsiteY0" fmla="*/ 0 h 1264874"/>
              <a:gd name="connsiteX1" fmla="*/ 1926692 w 1926692"/>
              <a:gd name="connsiteY1" fmla="*/ 661819 h 1264874"/>
              <a:gd name="connsiteX2" fmla="*/ 1926692 w 1926692"/>
              <a:gd name="connsiteY2" fmla="*/ 1264874 h 1264874"/>
              <a:gd name="connsiteX3" fmla="*/ 0 w 1926692"/>
              <a:gd name="connsiteY3" fmla="*/ 1264874 h 1264874"/>
              <a:gd name="connsiteX4" fmla="*/ 1264874 w 1926692"/>
              <a:gd name="connsiteY4" fmla="*/ 0 h 126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692" h="1264874">
                <a:moveTo>
                  <a:pt x="1264874" y="0"/>
                </a:moveTo>
                <a:lnTo>
                  <a:pt x="1926692" y="661819"/>
                </a:lnTo>
                <a:lnTo>
                  <a:pt x="1926692" y="1264874"/>
                </a:lnTo>
                <a:lnTo>
                  <a:pt x="0" y="1264874"/>
                </a:lnTo>
                <a:lnTo>
                  <a:pt x="1264874"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6" name="矩形 75"/>
          <p:cNvSpPr/>
          <p:nvPr/>
        </p:nvSpPr>
        <p:spPr>
          <a:xfrm>
            <a:off x="0" y="4114674"/>
            <a:ext cx="12192000" cy="84137"/>
          </a:xfrm>
          <a:prstGeom prst="rect">
            <a:avLst/>
          </a:prstGeom>
          <a:solidFill>
            <a:srgbClr val="F398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7" name="菱形 76"/>
          <p:cNvSpPr/>
          <p:nvPr/>
        </p:nvSpPr>
        <p:spPr>
          <a:xfrm>
            <a:off x="720787" y="1505178"/>
            <a:ext cx="2598848" cy="2598848"/>
          </a:xfrm>
          <a:prstGeom prst="diamond">
            <a:avLst/>
          </a:prstGeom>
          <a:blipFill>
            <a:blip r:embed="rId10"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8" name="菱形 77"/>
          <p:cNvSpPr/>
          <p:nvPr/>
        </p:nvSpPr>
        <p:spPr>
          <a:xfrm>
            <a:off x="3432457" y="1505178"/>
            <a:ext cx="2598848" cy="2598848"/>
          </a:xfrm>
          <a:prstGeom prst="diamond">
            <a:avLst/>
          </a:prstGeom>
          <a:blipFill>
            <a:blip r:embed="rId11"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9" name="菱形 78"/>
          <p:cNvSpPr/>
          <p:nvPr/>
        </p:nvSpPr>
        <p:spPr>
          <a:xfrm>
            <a:off x="6144127" y="1505178"/>
            <a:ext cx="2598848" cy="2598848"/>
          </a:xfrm>
          <a:prstGeom prst="diamond">
            <a:avLst/>
          </a:prstGeom>
          <a:blipFill>
            <a:blip r:embed="rId1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0" name="菱形 79"/>
          <p:cNvSpPr/>
          <p:nvPr/>
        </p:nvSpPr>
        <p:spPr>
          <a:xfrm>
            <a:off x="8877682" y="1505178"/>
            <a:ext cx="2598848" cy="2598848"/>
          </a:xfrm>
          <a:prstGeom prst="diamond">
            <a:avLst/>
          </a:prstGeom>
          <a:blipFill>
            <a:blip r:embed="rId1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 name="Прямоугольник 1">
            <a:extLst>
              <a:ext uri="{FF2B5EF4-FFF2-40B4-BE49-F238E27FC236}">
                <a16:creationId xmlns:a16="http://schemas.microsoft.com/office/drawing/2014/main" id="{F71AE0F6-A16B-0475-4208-F013A1513715}"/>
              </a:ext>
            </a:extLst>
          </p:cNvPr>
          <p:cNvSpPr/>
          <p:nvPr/>
        </p:nvSpPr>
        <p:spPr>
          <a:xfrm>
            <a:off x="259307" y="568036"/>
            <a:ext cx="8022188" cy="3084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800" b="1" i="0" u="none" strike="noStrike" baseline="0" dirty="0">
                <a:solidFill>
                  <a:schemeClr val="bg1"/>
                </a:solidFill>
                <a:latin typeface="Arial" panose="020B0604020202020204" pitchFamily="34" charset="0"/>
                <a:cs typeface="Arial" panose="020B0604020202020204" pitchFamily="34" charset="0"/>
              </a:rPr>
              <a:t>Цифровое управление формированием продуктивности агроценоза </a:t>
            </a:r>
            <a:endParaRPr lang="ru-RU" b="1" dirty="0">
              <a:solidFill>
                <a:schemeClr val="bg1"/>
              </a:solidFill>
              <a:latin typeface="Arial" panose="020B0604020202020204" pitchFamily="34" charset="0"/>
              <a:cs typeface="Arial" panose="020B0604020202020204" pitchFamily="34" charset="0"/>
            </a:endParaRPr>
          </a:p>
        </p:txBody>
      </p:sp>
      <p:sp>
        <p:nvSpPr>
          <p:cNvPr id="3" name="文本框 28">
            <a:extLst>
              <a:ext uri="{FF2B5EF4-FFF2-40B4-BE49-F238E27FC236}">
                <a16:creationId xmlns:a16="http://schemas.microsoft.com/office/drawing/2014/main" id="{91653170-C177-26A2-CD95-C5B0CD791C71}"/>
              </a:ext>
            </a:extLst>
          </p:cNvPr>
          <p:cNvSpPr txBox="1"/>
          <p:nvPr/>
        </p:nvSpPr>
        <p:spPr>
          <a:xfrm>
            <a:off x="2366156" y="4211284"/>
            <a:ext cx="7393370" cy="830997"/>
          </a:xfrm>
          <a:prstGeom prst="rect">
            <a:avLst/>
          </a:prstGeom>
          <a:noFill/>
        </p:spPr>
        <p:txBody>
          <a:bodyPr wrap="none" rtlCol="0">
            <a:spAutoFit/>
          </a:bodyPr>
          <a:lstStyle/>
          <a:p>
            <a:pPr algn="ctr"/>
            <a:r>
              <a:rPr lang="ru-RU" altLang="zh-CN" sz="4800" b="1" dirty="0">
                <a:solidFill>
                  <a:srgbClr val="00B050"/>
                </a:solidFill>
                <a:latin typeface="微软雅黑" panose="020B0503020204020204" pitchFamily="34" charset="-122"/>
                <a:ea typeface="微软雅黑" panose="020B0503020204020204" pitchFamily="34" charset="-122"/>
              </a:rPr>
              <a:t>Спасибо за внимание!</a:t>
            </a:r>
            <a:endParaRPr lang="zh-CN" altLang="en-US" sz="4800" b="1" dirty="0">
              <a:solidFill>
                <a:srgbClr val="00B050"/>
              </a:solidFill>
              <a:latin typeface="微软雅黑" panose="020B0503020204020204" pitchFamily="34" charset="-122"/>
              <a:ea typeface="微软雅黑" panose="020B0503020204020204" pitchFamily="34" charset="-122"/>
            </a:endParaRPr>
          </a:p>
        </p:txBody>
      </p:sp>
      <p:sp>
        <p:nvSpPr>
          <p:cNvPr id="4" name="雷锋PPT网 www.lfppt.com">
            <a:extLst>
              <a:ext uri="{FF2B5EF4-FFF2-40B4-BE49-F238E27FC236}">
                <a16:creationId xmlns:a16="http://schemas.microsoft.com/office/drawing/2014/main" id="{21E15F3A-ABD4-36C4-560A-B022CD978AE9}"/>
              </a:ext>
            </a:extLst>
          </p:cNvPr>
          <p:cNvSpPr txBox="1"/>
          <p:nvPr/>
        </p:nvSpPr>
        <p:spPr>
          <a:xfrm>
            <a:off x="520262" y="5038890"/>
            <a:ext cx="11240813" cy="1323439"/>
          </a:xfrm>
          <a:prstGeom prst="rect">
            <a:avLst/>
          </a:prstGeom>
          <a:noFill/>
        </p:spPr>
        <p:txBody>
          <a:bodyPr wrap="square" rtlCol="0">
            <a:spAutoFit/>
          </a:bodyPr>
          <a:lstStyle/>
          <a:p>
            <a:pPr algn="ctr"/>
            <a:r>
              <a:rPr lang="ru-RU" altLang="zh-CN" sz="2000" dirty="0">
                <a:solidFill>
                  <a:schemeClr val="tx1">
                    <a:lumMod val="85000"/>
                    <a:lumOff val="15000"/>
                  </a:schemeClr>
                </a:solidFill>
                <a:latin typeface="微软雅黑" panose="020B0503020204020204" pitchFamily="34" charset="-122"/>
                <a:ea typeface="微软雅黑" panose="020B0503020204020204" pitchFamily="34" charset="-122"/>
              </a:rPr>
              <a:t>Контакты для обратной связи:</a:t>
            </a:r>
          </a:p>
          <a:p>
            <a:pPr algn="ct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hlinkClick r:id="rId14"/>
              </a:rPr>
              <a:t>bystrenina@rgau-msha.ru</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ru-RU" altLang="zh-CN" sz="2000" dirty="0">
                <a:latin typeface="微软雅黑" panose="020B0503020204020204" pitchFamily="34" charset="-122"/>
                <a:ea typeface="微软雅黑" panose="020B0503020204020204" pitchFamily="34" charset="-122"/>
              </a:rPr>
              <a:t>Быстренина Ирина Евгеньевна,  </a:t>
            </a:r>
            <a:r>
              <a:rPr lang="ru-RU" altLang="zh-CN" sz="2000" dirty="0" err="1">
                <a:latin typeface="微软雅黑" panose="020B0503020204020204" pitchFamily="34" charset="-122"/>
                <a:ea typeface="微软雅黑" panose="020B0503020204020204" pitchFamily="34" charset="-122"/>
              </a:rPr>
              <a:t>к.п.н</a:t>
            </a:r>
            <a:r>
              <a:rPr lang="ru-RU" altLang="zh-CN" sz="2000" dirty="0">
                <a:latin typeface="微软雅黑" panose="020B0503020204020204" pitchFamily="34" charset="-122"/>
                <a:ea typeface="微软雅黑" panose="020B0503020204020204" pitchFamily="34" charset="-122"/>
              </a:rPr>
              <a:t>., доцент кафедры прикладной информатики </a:t>
            </a:r>
          </a:p>
          <a:p>
            <a:pPr algn="ctr"/>
            <a:r>
              <a:rPr lang="ru-RU" altLang="zh-CN" sz="2000" dirty="0">
                <a:latin typeface="微软雅黑" panose="020B0503020204020204" pitchFamily="34" charset="-122"/>
                <a:ea typeface="微软雅黑" panose="020B0503020204020204" pitchFamily="34" charset="-122"/>
              </a:rPr>
              <a:t>ФГБОУ ВО РГАУ-МСХА имени К.А. Тимирязева</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3714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childTnLst>
                                    <p:set>
                                      <p:cBhvr>
                                        <p:cTn id="6" dur="1" fill="hold">
                                          <p:stCondLst>
                                            <p:cond delay="0"/>
                                          </p:stCondLst>
                                        </p:cTn>
                                        <p:tgtEl>
                                          <p:spTgt spid="42"/>
                                        </p:tgtEl>
                                        <p:attrNameLst>
                                          <p:attrName>style.visibility</p:attrName>
                                        </p:attrNameLst>
                                      </p:cBhvr>
                                      <p:to>
                                        <p:strVal val="visible"/>
                                      </p:to>
                                    </p:set>
                                    <p:animEffect transition="in" filter="fade">
                                      <p:cBhvr>
                                        <p:cTn id="7" dur="300"/>
                                        <p:tgtEl>
                                          <p:spTgt spid="42"/>
                                        </p:tgtEl>
                                      </p:cBhvr>
                                    </p:animEffect>
                                  </p:childTnLst>
                                </p:cTn>
                              </p:par>
                            </p:childTnLst>
                          </p:cTn>
                        </p:par>
                        <p:par>
                          <p:cTn id="8" fill="hold" nodeType="withGroup">
                            <p:stCondLst>
                              <p:cond delay="300"/>
                            </p:stCondLst>
                            <p:childTnLst>
                              <p:par>
                                <p:cTn id="9" presetID="10" presetClass="entr" presetSubtype="0" fill="hold" grpId="0" nodeType="afterEffect">
                                  <p:childTnLst>
                                    <p:set>
                                      <p:cBhvr>
                                        <p:cTn id="10" dur="1" fill="hold">
                                          <p:stCondLst>
                                            <p:cond delay="0"/>
                                          </p:stCondLst>
                                        </p:cTn>
                                        <p:tgtEl>
                                          <p:spTgt spid="67"/>
                                        </p:tgtEl>
                                        <p:attrNameLst>
                                          <p:attrName>style.visibility</p:attrName>
                                        </p:attrNameLst>
                                      </p:cBhvr>
                                      <p:to>
                                        <p:strVal val="visible"/>
                                      </p:to>
                                    </p:set>
                                    <p:animEffect transition="in" filter="fade">
                                      <p:cBhvr>
                                        <p:cTn id="11" dur="300"/>
                                        <p:tgtEl>
                                          <p:spTgt spid="67"/>
                                        </p:tgtEl>
                                      </p:cBhvr>
                                    </p:animEffect>
                                  </p:childTnLst>
                                </p:cTn>
                              </p:par>
                            </p:childTnLst>
                          </p:cTn>
                        </p:par>
                        <p:par>
                          <p:cTn id="12" fill="hold" nodeType="withGroup">
                            <p:stCondLst>
                              <p:cond delay="600"/>
                            </p:stCondLst>
                            <p:childTnLst>
                              <p:par>
                                <p:cTn id="13" presetID="10" presetClass="entr" presetSubtype="0" fill="hold" grpId="0" nodeType="afterEffect">
                                  <p:childTnLst>
                                    <p:set>
                                      <p:cBhvr>
                                        <p:cTn id="14" dur="1" fill="hold">
                                          <p:stCondLst>
                                            <p:cond delay="0"/>
                                          </p:stCondLst>
                                        </p:cTn>
                                        <p:tgtEl>
                                          <p:spTgt spid="77"/>
                                        </p:tgtEl>
                                        <p:attrNameLst>
                                          <p:attrName>style.visibility</p:attrName>
                                        </p:attrNameLst>
                                      </p:cBhvr>
                                      <p:to>
                                        <p:strVal val="visible"/>
                                      </p:to>
                                    </p:set>
                                    <p:animEffect transition="in" filter="fade">
                                      <p:cBhvr>
                                        <p:cTn id="15" dur="300"/>
                                        <p:tgtEl>
                                          <p:spTgt spid="77"/>
                                        </p:tgtEl>
                                      </p:cBhvr>
                                    </p:animEffect>
                                  </p:childTnLst>
                                </p:cTn>
                              </p:par>
                            </p:childTnLst>
                          </p:cTn>
                        </p:par>
                        <p:par>
                          <p:cTn id="16" fill="hold" nodeType="withGroup">
                            <p:stCondLst>
                              <p:cond delay="900"/>
                            </p:stCondLst>
                            <p:childTnLst>
                              <p:par>
                                <p:cTn id="17" presetID="10" presetClass="entr" presetSubtype="0" fill="hold" grpId="0" nodeType="afterEffect">
                                  <p:childTnLst>
                                    <p:set>
                                      <p:cBhvr>
                                        <p:cTn id="18" dur="1" fill="hold">
                                          <p:stCondLst>
                                            <p:cond delay="0"/>
                                          </p:stCondLst>
                                        </p:cTn>
                                        <p:tgtEl>
                                          <p:spTgt spid="69"/>
                                        </p:tgtEl>
                                        <p:attrNameLst>
                                          <p:attrName>style.visibility</p:attrName>
                                        </p:attrNameLst>
                                      </p:cBhvr>
                                      <p:to>
                                        <p:strVal val="visible"/>
                                      </p:to>
                                    </p:set>
                                    <p:animEffect transition="in" filter="fade">
                                      <p:cBhvr>
                                        <p:cTn id="19" dur="300"/>
                                        <p:tgtEl>
                                          <p:spTgt spid="69"/>
                                        </p:tgtEl>
                                      </p:cBhvr>
                                    </p:animEffect>
                                  </p:childTnLst>
                                </p:cTn>
                              </p:par>
                            </p:childTnLst>
                          </p:cTn>
                        </p:par>
                        <p:par>
                          <p:cTn id="20" fill="hold" nodeType="withGroup">
                            <p:stCondLst>
                              <p:cond delay="1200"/>
                            </p:stCondLst>
                            <p:childTnLst>
                              <p:par>
                                <p:cTn id="21" presetID="10" presetClass="entr" presetSubtype="0" fill="hold" grpId="0" nodeType="afterEffect">
                                  <p:childTnLst>
                                    <p:set>
                                      <p:cBhvr>
                                        <p:cTn id="22" dur="1" fill="hold">
                                          <p:stCondLst>
                                            <p:cond delay="0"/>
                                          </p:stCondLst>
                                        </p:cTn>
                                        <p:tgtEl>
                                          <p:spTgt spid="81"/>
                                        </p:tgtEl>
                                        <p:attrNameLst>
                                          <p:attrName>style.visibility</p:attrName>
                                        </p:attrNameLst>
                                      </p:cBhvr>
                                      <p:to>
                                        <p:strVal val="visible"/>
                                      </p:to>
                                    </p:set>
                                    <p:animEffect transition="in" filter="fade">
                                      <p:cBhvr>
                                        <p:cTn id="23" dur="300"/>
                                        <p:tgtEl>
                                          <p:spTgt spid="81"/>
                                        </p:tgtEl>
                                      </p:cBhvr>
                                    </p:animEffect>
                                  </p:childTnLst>
                                </p:cTn>
                              </p:par>
                            </p:childTnLst>
                          </p:cTn>
                        </p:par>
                        <p:par>
                          <p:cTn id="24" fill="hold" nodeType="withGroup">
                            <p:stCondLst>
                              <p:cond delay="1500"/>
                            </p:stCondLst>
                            <p:childTnLst>
                              <p:par>
                                <p:cTn id="25" presetID="10" presetClass="entr" presetSubtype="0" fill="hold" grpId="0" nodeType="afterEffect">
                                  <p:childTnLst>
                                    <p:set>
                                      <p:cBhvr>
                                        <p:cTn id="26" dur="1" fill="hold">
                                          <p:stCondLst>
                                            <p:cond delay="0"/>
                                          </p:stCondLst>
                                        </p:cTn>
                                        <p:tgtEl>
                                          <p:spTgt spid="78"/>
                                        </p:tgtEl>
                                        <p:attrNameLst>
                                          <p:attrName>style.visibility</p:attrName>
                                        </p:attrNameLst>
                                      </p:cBhvr>
                                      <p:to>
                                        <p:strVal val="visible"/>
                                      </p:to>
                                    </p:set>
                                    <p:animEffect transition="in" filter="fade">
                                      <p:cBhvr>
                                        <p:cTn id="27" dur="300"/>
                                        <p:tgtEl>
                                          <p:spTgt spid="78"/>
                                        </p:tgtEl>
                                      </p:cBhvr>
                                    </p:animEffect>
                                  </p:childTnLst>
                                </p:cTn>
                              </p:par>
                            </p:childTnLst>
                          </p:cTn>
                        </p:par>
                        <p:par>
                          <p:cTn id="28" fill="hold" nodeType="withGroup">
                            <p:stCondLst>
                              <p:cond delay="1800"/>
                            </p:stCondLst>
                            <p:childTnLst>
                              <p:par>
                                <p:cTn id="29" presetID="10" presetClass="entr" presetSubtype="0" fill="hold" grpId="0" nodeType="afterEffect">
                                  <p:childTnLst>
                                    <p:set>
                                      <p:cBhvr>
                                        <p:cTn id="30" dur="1" fill="hold">
                                          <p:stCondLst>
                                            <p:cond delay="0"/>
                                          </p:stCondLst>
                                        </p:cTn>
                                        <p:tgtEl>
                                          <p:spTgt spid="70"/>
                                        </p:tgtEl>
                                        <p:attrNameLst>
                                          <p:attrName>style.visibility</p:attrName>
                                        </p:attrNameLst>
                                      </p:cBhvr>
                                      <p:to>
                                        <p:strVal val="visible"/>
                                      </p:to>
                                    </p:set>
                                    <p:animEffect transition="in" filter="fade">
                                      <p:cBhvr>
                                        <p:cTn id="31" dur="300"/>
                                        <p:tgtEl>
                                          <p:spTgt spid="70"/>
                                        </p:tgtEl>
                                      </p:cBhvr>
                                    </p:animEffect>
                                  </p:childTnLst>
                                </p:cTn>
                              </p:par>
                            </p:childTnLst>
                          </p:cTn>
                        </p:par>
                        <p:par>
                          <p:cTn id="32" fill="hold" nodeType="withGroup">
                            <p:stCondLst>
                              <p:cond delay="2100"/>
                            </p:stCondLst>
                            <p:childTnLst>
                              <p:par>
                                <p:cTn id="33" presetID="10" presetClass="entr" presetSubtype="0" fill="hold" grpId="0" nodeType="afterEffect">
                                  <p:childTnLst>
                                    <p:set>
                                      <p:cBhvr>
                                        <p:cTn id="34" dur="1" fill="hold">
                                          <p:stCondLst>
                                            <p:cond delay="0"/>
                                          </p:stCondLst>
                                        </p:cTn>
                                        <p:tgtEl>
                                          <p:spTgt spid="82"/>
                                        </p:tgtEl>
                                        <p:attrNameLst>
                                          <p:attrName>style.visibility</p:attrName>
                                        </p:attrNameLst>
                                      </p:cBhvr>
                                      <p:to>
                                        <p:strVal val="visible"/>
                                      </p:to>
                                    </p:set>
                                    <p:animEffect transition="in" filter="fade">
                                      <p:cBhvr>
                                        <p:cTn id="35" dur="300"/>
                                        <p:tgtEl>
                                          <p:spTgt spid="82"/>
                                        </p:tgtEl>
                                      </p:cBhvr>
                                    </p:animEffect>
                                  </p:childTnLst>
                                </p:cTn>
                              </p:par>
                            </p:childTnLst>
                          </p:cTn>
                        </p:par>
                        <p:par>
                          <p:cTn id="36" fill="hold" nodeType="withGroup">
                            <p:stCondLst>
                              <p:cond delay="2400"/>
                            </p:stCondLst>
                            <p:childTnLst>
                              <p:par>
                                <p:cTn id="37" presetID="10" presetClass="entr" presetSubtype="0" fill="hold" grpId="0" nodeType="afterEffect">
                                  <p:childTnLst>
                                    <p:set>
                                      <p:cBhvr>
                                        <p:cTn id="38" dur="1" fill="hold">
                                          <p:stCondLst>
                                            <p:cond delay="0"/>
                                          </p:stCondLst>
                                        </p:cTn>
                                        <p:tgtEl>
                                          <p:spTgt spid="79"/>
                                        </p:tgtEl>
                                        <p:attrNameLst>
                                          <p:attrName>style.visibility</p:attrName>
                                        </p:attrNameLst>
                                      </p:cBhvr>
                                      <p:to>
                                        <p:strVal val="visible"/>
                                      </p:to>
                                    </p:set>
                                    <p:animEffect transition="in" filter="fade">
                                      <p:cBhvr>
                                        <p:cTn id="39" dur="300"/>
                                        <p:tgtEl>
                                          <p:spTgt spid="79"/>
                                        </p:tgtEl>
                                      </p:cBhvr>
                                    </p:animEffect>
                                  </p:childTnLst>
                                </p:cTn>
                              </p:par>
                            </p:childTnLst>
                          </p:cTn>
                        </p:par>
                        <p:par>
                          <p:cTn id="40" fill="hold" nodeType="withGroup">
                            <p:stCondLst>
                              <p:cond delay="2700"/>
                            </p:stCondLst>
                            <p:childTnLst>
                              <p:par>
                                <p:cTn id="41" presetID="10" presetClass="entr" presetSubtype="0" fill="hold" grpId="0" nodeType="afterEffect">
                                  <p:childTnLst>
                                    <p:set>
                                      <p:cBhvr>
                                        <p:cTn id="42" dur="1" fill="hold">
                                          <p:stCondLst>
                                            <p:cond delay="0"/>
                                          </p:stCondLst>
                                        </p:cTn>
                                        <p:tgtEl>
                                          <p:spTgt spid="71"/>
                                        </p:tgtEl>
                                        <p:attrNameLst>
                                          <p:attrName>style.visibility</p:attrName>
                                        </p:attrNameLst>
                                      </p:cBhvr>
                                      <p:to>
                                        <p:strVal val="visible"/>
                                      </p:to>
                                    </p:set>
                                    <p:animEffect transition="in" filter="fade">
                                      <p:cBhvr>
                                        <p:cTn id="43" dur="300"/>
                                        <p:tgtEl>
                                          <p:spTgt spid="71"/>
                                        </p:tgtEl>
                                      </p:cBhvr>
                                    </p:animEffect>
                                  </p:childTnLst>
                                </p:cTn>
                              </p:par>
                            </p:childTnLst>
                          </p:cTn>
                        </p:par>
                        <p:par>
                          <p:cTn id="44" fill="hold" nodeType="withGroup">
                            <p:stCondLst>
                              <p:cond delay="3000"/>
                            </p:stCondLst>
                            <p:childTnLst>
                              <p:par>
                                <p:cTn id="45" presetID="10" presetClass="entr" presetSubtype="0" fill="hold" grpId="0" nodeType="afterEffect">
                                  <p:childTnLst>
                                    <p:set>
                                      <p:cBhvr>
                                        <p:cTn id="46" dur="1" fill="hold">
                                          <p:stCondLst>
                                            <p:cond delay="0"/>
                                          </p:stCondLst>
                                        </p:cTn>
                                        <p:tgtEl>
                                          <p:spTgt spid="83"/>
                                        </p:tgtEl>
                                        <p:attrNameLst>
                                          <p:attrName>style.visibility</p:attrName>
                                        </p:attrNameLst>
                                      </p:cBhvr>
                                      <p:to>
                                        <p:strVal val="visible"/>
                                      </p:to>
                                    </p:set>
                                    <p:animEffect transition="in" filter="fade">
                                      <p:cBhvr>
                                        <p:cTn id="47" dur="300"/>
                                        <p:tgtEl>
                                          <p:spTgt spid="83"/>
                                        </p:tgtEl>
                                      </p:cBhvr>
                                    </p:animEffect>
                                  </p:childTnLst>
                                </p:cTn>
                              </p:par>
                            </p:childTnLst>
                          </p:cTn>
                        </p:par>
                        <p:par>
                          <p:cTn id="48" fill="hold" nodeType="withGroup">
                            <p:stCondLst>
                              <p:cond delay="3300"/>
                            </p:stCondLst>
                            <p:childTnLst>
                              <p:par>
                                <p:cTn id="49" presetID="10" presetClass="entr" presetSubtype="0" fill="hold" grpId="0" nodeType="afterEffect">
                                  <p:childTnLst>
                                    <p:set>
                                      <p:cBhvr>
                                        <p:cTn id="50" dur="1" fill="hold">
                                          <p:stCondLst>
                                            <p:cond delay="0"/>
                                          </p:stCondLst>
                                        </p:cTn>
                                        <p:tgtEl>
                                          <p:spTgt spid="80"/>
                                        </p:tgtEl>
                                        <p:attrNameLst>
                                          <p:attrName>style.visibility</p:attrName>
                                        </p:attrNameLst>
                                      </p:cBhvr>
                                      <p:to>
                                        <p:strVal val="visible"/>
                                      </p:to>
                                    </p:set>
                                    <p:animEffect transition="in" filter="fade">
                                      <p:cBhvr>
                                        <p:cTn id="51" dur="300"/>
                                        <p:tgtEl>
                                          <p:spTgt spid="80"/>
                                        </p:tgtEl>
                                      </p:cBhvr>
                                    </p:animEffect>
                                  </p:childTnLst>
                                </p:cTn>
                              </p:par>
                            </p:childTnLst>
                          </p:cTn>
                        </p:par>
                        <p:par>
                          <p:cTn id="52" fill="hold" nodeType="withGroup">
                            <p:stCondLst>
                              <p:cond delay="3600"/>
                            </p:stCondLst>
                            <p:childTnLst>
                              <p:par>
                                <p:cTn id="53" presetID="10" presetClass="entr" presetSubtype="0" fill="hold" grpId="0" nodeType="afterEffect">
                                  <p:childTnLst>
                                    <p:set>
                                      <p:cBhvr>
                                        <p:cTn id="54" dur="1" fill="hold">
                                          <p:stCondLst>
                                            <p:cond delay="0"/>
                                          </p:stCondLst>
                                        </p:cTn>
                                        <p:tgtEl>
                                          <p:spTgt spid="72"/>
                                        </p:tgtEl>
                                        <p:attrNameLst>
                                          <p:attrName>style.visibility</p:attrName>
                                        </p:attrNameLst>
                                      </p:cBhvr>
                                      <p:to>
                                        <p:strVal val="visible"/>
                                      </p:to>
                                    </p:set>
                                    <p:animEffect transition="in" filter="fade">
                                      <p:cBhvr>
                                        <p:cTn id="55" dur="300"/>
                                        <p:tgtEl>
                                          <p:spTgt spid="72"/>
                                        </p:tgtEl>
                                      </p:cBhvr>
                                    </p:animEffect>
                                  </p:childTnLst>
                                </p:cTn>
                              </p:par>
                            </p:childTnLst>
                          </p:cTn>
                        </p:par>
                        <p:par>
                          <p:cTn id="56" fill="hold" nodeType="withGroup">
                            <p:stCondLst>
                              <p:cond delay="3900"/>
                            </p:stCondLst>
                            <p:childTnLst>
                              <p:par>
                                <p:cTn id="57" presetID="10" presetClass="entr" presetSubtype="0" fill="hold" grpId="0" nodeType="afterEffect">
                                  <p:childTnLst>
                                    <p:set>
                                      <p:cBhvr>
                                        <p:cTn id="58" dur="1" fill="hold">
                                          <p:stCondLst>
                                            <p:cond delay="0"/>
                                          </p:stCondLst>
                                        </p:cTn>
                                        <p:tgtEl>
                                          <p:spTgt spid="73"/>
                                        </p:tgtEl>
                                        <p:attrNameLst>
                                          <p:attrName>style.visibility</p:attrName>
                                        </p:attrNameLst>
                                      </p:cBhvr>
                                      <p:to>
                                        <p:strVal val="visible"/>
                                      </p:to>
                                    </p:set>
                                    <p:animEffect transition="in" filter="fade">
                                      <p:cBhvr>
                                        <p:cTn id="59" dur="300"/>
                                        <p:tgtEl>
                                          <p:spTgt spid="73"/>
                                        </p:tgtEl>
                                      </p:cBhvr>
                                    </p:animEffect>
                                  </p:childTnLst>
                                </p:cTn>
                              </p:par>
                            </p:childTnLst>
                          </p:cTn>
                        </p:par>
                        <p:par>
                          <p:cTn id="60" fill="hold" nodeType="withGroup">
                            <p:stCondLst>
                              <p:cond delay="4200"/>
                            </p:stCondLst>
                            <p:childTnLst>
                              <p:par>
                                <p:cTn id="61" presetID="22" presetClass="entr" presetSubtype="8" fill="hold" grpId="0" nodeType="afterEffect">
                                  <p:childTnLst>
                                    <p:set>
                                      <p:cBhvr>
                                        <p:cTn id="62" dur="1" fill="hold">
                                          <p:stCondLst>
                                            <p:cond delay="0"/>
                                          </p:stCondLst>
                                        </p:cTn>
                                        <p:tgtEl>
                                          <p:spTgt spid="76"/>
                                        </p:tgtEl>
                                        <p:attrNameLst>
                                          <p:attrName>style.visibility</p:attrName>
                                        </p:attrNameLst>
                                      </p:cBhvr>
                                      <p:to>
                                        <p:strVal val="visible"/>
                                      </p:to>
                                    </p:set>
                                    <p:animEffect transition="in" filter="wipe(left)">
                                      <p:cBhvr>
                                        <p:cTn id="63" dur="500"/>
                                        <p:tgtEl>
                                          <p:spTgt spid="76"/>
                                        </p:tgtEl>
                                      </p:cBhvr>
                                    </p:animEffect>
                                  </p:childTnLst>
                                </p:cTn>
                              </p:par>
                            </p:childTnLst>
                          </p:cTn>
                        </p:par>
                        <p:par>
                          <p:cTn id="64" fill="hold">
                            <p:stCondLst>
                              <p:cond delay="4700"/>
                            </p:stCondLst>
                            <p:childTnLst>
                              <p:par>
                                <p:cTn id="65" presetID="53" presetClass="entr" presetSubtype="0" fill="hold" grpId="0" nodeType="afterEffect">
                                  <p:childTnLst>
                                    <p:set>
                                      <p:cBhvr>
                                        <p:cTn id="66" dur="1" fill="hold">
                                          <p:stCondLst>
                                            <p:cond delay="0"/>
                                          </p:stCondLst>
                                        </p:cTn>
                                        <p:tgtEl>
                                          <p:spTgt spid="3"/>
                                        </p:tgtEl>
                                        <p:attrNameLst>
                                          <p:attrName>style.visibility</p:attrName>
                                        </p:attrNameLst>
                                      </p:cBhvr>
                                      <p:to>
                                        <p:strVal val="visible"/>
                                      </p:to>
                                    </p:set>
                                    <p:anim calcmode="lin" valueType="num">
                                      <p:cBhvr>
                                        <p:cTn id="67" dur="1000" fill="hold"/>
                                        <p:tgtEl>
                                          <p:spTgt spid="3"/>
                                        </p:tgtEl>
                                        <p:attrNameLst>
                                          <p:attrName>ppt_w</p:attrName>
                                        </p:attrNameLst>
                                      </p:cBhvr>
                                      <p:tavLst>
                                        <p:tav tm="0">
                                          <p:val>
                                            <p:fltVal val="0"/>
                                          </p:val>
                                        </p:tav>
                                        <p:tav tm="100000">
                                          <p:val>
                                            <p:strVal val="#ppt_w"/>
                                          </p:val>
                                        </p:tav>
                                      </p:tavLst>
                                    </p:anim>
                                    <p:anim calcmode="lin" valueType="num">
                                      <p:cBhvr>
                                        <p:cTn id="68" dur="1000" fill="hold"/>
                                        <p:tgtEl>
                                          <p:spTgt spid="3"/>
                                        </p:tgtEl>
                                        <p:attrNameLst>
                                          <p:attrName>ppt_h</p:attrName>
                                        </p:attrNameLst>
                                      </p:cBhvr>
                                      <p:tavLst>
                                        <p:tav tm="0">
                                          <p:val>
                                            <p:fltVal val="0"/>
                                          </p:val>
                                        </p:tav>
                                        <p:tav tm="100000">
                                          <p:val>
                                            <p:strVal val="#ppt_h"/>
                                          </p:val>
                                        </p:tav>
                                      </p:tavLst>
                                    </p:anim>
                                    <p:animEffect transition="in" filter="fade">
                                      <p:cBhvr>
                                        <p:cTn id="69" dur="1000"/>
                                        <p:tgtEl>
                                          <p:spTgt spid="3"/>
                                        </p:tgtEl>
                                      </p:cBhvr>
                                    </p:animEffect>
                                  </p:childTnLst>
                                </p:cTn>
                              </p:par>
                            </p:childTnLst>
                          </p:cTn>
                        </p:par>
                        <p:par>
                          <p:cTn id="70" fill="hold">
                            <p:stCondLst>
                              <p:cond delay="5700"/>
                            </p:stCondLst>
                            <p:childTnLst>
                              <p:par>
                                <p:cTn id="71" presetID="2" presetClass="entr" presetSubtype="4" fill="hold" grpId="0" nodeType="afterEffect">
                                  <p:iterate type="lt">
                                    <p:tmPct val="10000"/>
                                  </p:iterate>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42" grpId="0" animBg="1"/>
      <p:bldP spid="67" grpId="0" animBg="1"/>
      <p:bldP spid="69" grpId="0" animBg="1"/>
      <p:bldP spid="70" grpId="0" animBg="1"/>
      <p:bldP spid="71" grpId="0" animBg="1"/>
      <p:bldP spid="72" grpId="0" animBg="1"/>
      <p:bldP spid="73" grpId="0" animBg="1"/>
      <p:bldP spid="76" grpId="0" animBg="1"/>
      <p:bldP spid="77" grpId="0" animBg="1"/>
      <p:bldP spid="78" grpId="0" animBg="1"/>
      <p:bldP spid="79" grpId="0" animBg="1"/>
      <p:bldP spid="80" grpId="0" animBg="1"/>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3662915" y="616693"/>
            <a:ext cx="2648482" cy="523220"/>
          </a:xfrm>
          <a:prstGeom prst="rect">
            <a:avLst/>
          </a:prstGeom>
          <a:noFill/>
        </p:spPr>
        <p:txBody>
          <a:bodyPr wrap="none" rtlCol="0">
            <a:spAutoFit/>
          </a:bodyPr>
          <a:lstStyle/>
          <a:p>
            <a:r>
              <a:rPr lang="ru-RU" altLang="zh-CN" sz="2800" b="1" dirty="0">
                <a:latin typeface="微软雅黑" panose="020B0503020204020204" pitchFamily="34" charset="-122"/>
                <a:ea typeface="微软雅黑" panose="020B0503020204020204" pitchFamily="34" charset="-122"/>
              </a:rPr>
              <a:t>План лекции</a:t>
            </a:r>
            <a:endParaRPr lang="zh-CN" altLang="en-US" sz="2800" b="1" dirty="0">
              <a:latin typeface="微软雅黑" panose="020B0503020204020204" pitchFamily="34" charset="-122"/>
              <a:ea typeface="微软雅黑" panose="020B0503020204020204" pitchFamily="34" charset="-122"/>
            </a:endParaRPr>
          </a:p>
        </p:txBody>
      </p:sp>
      <p:sp>
        <p:nvSpPr>
          <p:cNvPr id="12" name="五边形 13"/>
          <p:cNvSpPr/>
          <p:nvPr/>
        </p:nvSpPr>
        <p:spPr>
          <a:xfrm>
            <a:off x="1282887" y="1559793"/>
            <a:ext cx="598262" cy="491306"/>
          </a:xfrm>
          <a:prstGeom prst="homePlate">
            <a:avLst>
              <a:gd name="adj" fmla="val 4052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rPr>
              <a:t>1</a:t>
            </a:r>
            <a:endParaRPr lang="zh-CN" altLang="en-US" sz="2800" b="1" dirty="0">
              <a:latin typeface="微软雅黑" panose="020B0503020204020204" pitchFamily="34" charset="-122"/>
              <a:ea typeface="微软雅黑" panose="020B0503020204020204" pitchFamily="34" charset="-122"/>
            </a:endParaRPr>
          </a:p>
        </p:txBody>
      </p:sp>
      <p:sp>
        <p:nvSpPr>
          <p:cNvPr id="19" name="文本框 17"/>
          <p:cNvSpPr txBox="1"/>
          <p:nvPr/>
        </p:nvSpPr>
        <p:spPr>
          <a:xfrm>
            <a:off x="2140972" y="1586833"/>
            <a:ext cx="9406274" cy="400110"/>
          </a:xfrm>
          <a:prstGeom prst="rect">
            <a:avLst/>
          </a:prstGeom>
          <a:noFill/>
        </p:spPr>
        <p:txBody>
          <a:bodyPr wrap="square" rtlCol="0">
            <a:spAutoFit/>
          </a:bodyPr>
          <a:lstStyle/>
          <a:p>
            <a:r>
              <a:rPr lang="ru-RU" sz="2000" b="1" dirty="0">
                <a:effectLst/>
                <a:latin typeface="Microsoft YaHei" panose="020B0503020204020204" pitchFamily="34" charset="-122"/>
                <a:ea typeface="Microsoft YaHei" panose="020B0503020204020204" pitchFamily="34" charset="-122"/>
              </a:rPr>
              <a:t>Сущность цифровой трансформации экономики</a:t>
            </a:r>
            <a:endParaRPr lang="zh-CN" altLang="en-US" sz="2000" b="1" dirty="0">
              <a:solidFill>
                <a:schemeClr val="tx1">
                  <a:lumMod val="85000"/>
                  <a:lumOff val="15000"/>
                </a:schemeClr>
              </a:solidFill>
              <a:latin typeface="Microsoft YaHei" panose="020B0503020204020204" pitchFamily="34" charset="-122"/>
              <a:ea typeface="Microsoft YaHei" panose="020B0503020204020204" pitchFamily="34" charset="-122"/>
            </a:endParaRPr>
          </a:p>
        </p:txBody>
      </p:sp>
      <p:sp>
        <p:nvSpPr>
          <p:cNvPr id="20" name="文本框 17"/>
          <p:cNvSpPr txBox="1"/>
          <p:nvPr/>
        </p:nvSpPr>
        <p:spPr>
          <a:xfrm>
            <a:off x="2145346" y="2515919"/>
            <a:ext cx="9786699" cy="400110"/>
          </a:xfrm>
          <a:prstGeom prst="rect">
            <a:avLst/>
          </a:prstGeom>
          <a:noFill/>
        </p:spPr>
        <p:txBody>
          <a:bodyPr wrap="square" rtlCol="0">
            <a:spAutoFit/>
          </a:bodyPr>
          <a:lstStyle/>
          <a:p>
            <a:r>
              <a:rPr lang="ru-RU" sz="2000" b="1" dirty="0">
                <a:solidFill>
                  <a:srgbClr val="222222"/>
                </a:solidFill>
                <a:effectLst/>
                <a:latin typeface="Microsoft YaHei" panose="020B0503020204020204" pitchFamily="34" charset="-122"/>
                <a:ea typeface="Microsoft YaHei" panose="020B0503020204020204" pitchFamily="34" charset="-122"/>
              </a:rPr>
              <a:t>Роль государства в развитии и регулировании цифровой экономики</a:t>
            </a:r>
            <a:endParaRPr lang="zh-CN" altLang="en-US" sz="2000" b="1" dirty="0">
              <a:latin typeface="Microsoft YaHei" panose="020B0503020204020204" pitchFamily="34" charset="-122"/>
              <a:ea typeface="Microsoft YaHei" panose="020B0503020204020204" pitchFamily="34" charset="-122"/>
            </a:endParaRPr>
          </a:p>
        </p:txBody>
      </p:sp>
      <p:sp>
        <p:nvSpPr>
          <p:cNvPr id="21" name="文本框 17"/>
          <p:cNvSpPr txBox="1"/>
          <p:nvPr/>
        </p:nvSpPr>
        <p:spPr>
          <a:xfrm>
            <a:off x="2145346" y="3311755"/>
            <a:ext cx="9501222" cy="707886"/>
          </a:xfrm>
          <a:prstGeom prst="rect">
            <a:avLst/>
          </a:prstGeom>
          <a:noFill/>
        </p:spPr>
        <p:txBody>
          <a:bodyPr wrap="square" rtlCol="0">
            <a:spAutoFit/>
          </a:bodyPr>
          <a:lstStyle/>
          <a:p>
            <a:r>
              <a:rPr lang="ru-RU" sz="2000" b="1" dirty="0">
                <a:solidFill>
                  <a:srgbClr val="222222"/>
                </a:solidFill>
                <a:effectLst/>
                <a:latin typeface="Microsoft YaHei" panose="020B0503020204020204" pitchFamily="34" charset="-122"/>
                <a:ea typeface="Microsoft YaHei" panose="020B0503020204020204" pitchFamily="34" charset="-122"/>
              </a:rPr>
              <a:t>Цифровая трансформация АПК. Проект </a:t>
            </a:r>
            <a:r>
              <a:rPr lang="ru-RU" sz="2000" b="1" dirty="0">
                <a:effectLst/>
                <a:latin typeface="Microsoft YaHei" panose="020B0503020204020204" pitchFamily="34" charset="-122"/>
                <a:ea typeface="Microsoft YaHei" panose="020B0503020204020204" pitchFamily="34" charset="-122"/>
              </a:rPr>
              <a:t>Министерства сельского хозяйства Российской Федерации</a:t>
            </a:r>
            <a:r>
              <a:rPr lang="ru-RU" sz="2000" b="1" dirty="0">
                <a:solidFill>
                  <a:srgbClr val="222222"/>
                </a:solidFill>
                <a:effectLst/>
                <a:latin typeface="Microsoft YaHei" panose="020B0503020204020204" pitchFamily="34" charset="-122"/>
                <a:ea typeface="Microsoft YaHei" panose="020B0503020204020204" pitchFamily="34" charset="-122"/>
              </a:rPr>
              <a:t> «Цифровое сельское хозяйство»</a:t>
            </a:r>
            <a:endParaRPr lang="zh-CN" altLang="en-US" sz="2000" b="1" dirty="0">
              <a:latin typeface="Microsoft YaHei" panose="020B0503020204020204" pitchFamily="34" charset="-122"/>
              <a:ea typeface="Microsoft YaHei" panose="020B0503020204020204" pitchFamily="34" charset="-122"/>
            </a:endParaRPr>
          </a:p>
        </p:txBody>
      </p:sp>
      <p:sp>
        <p:nvSpPr>
          <p:cNvPr id="22" name="文本框 17"/>
          <p:cNvSpPr txBox="1"/>
          <p:nvPr/>
        </p:nvSpPr>
        <p:spPr>
          <a:xfrm>
            <a:off x="2148654" y="4246342"/>
            <a:ext cx="8237290" cy="707886"/>
          </a:xfrm>
          <a:prstGeom prst="rect">
            <a:avLst/>
          </a:prstGeom>
          <a:noFill/>
        </p:spPr>
        <p:txBody>
          <a:bodyPr wrap="square" rtlCol="0">
            <a:spAutoFit/>
          </a:bodyPr>
          <a:lstStyle/>
          <a:p>
            <a:pPr algn="just"/>
            <a:r>
              <a:rPr lang="ru-RU" sz="2000" b="1" dirty="0">
                <a:effectLst/>
                <a:latin typeface="Microsoft YaHei" panose="020B0503020204020204" pitchFamily="34" charset="-122"/>
                <a:ea typeface="Microsoft YaHei" panose="020B0503020204020204" pitchFamily="34" charset="-122"/>
              </a:rPr>
              <a:t>Цель и задачи ведомственного проекта «</a:t>
            </a:r>
            <a:r>
              <a:rPr lang="ru-RU" sz="2000" b="1" dirty="0">
                <a:solidFill>
                  <a:srgbClr val="222222"/>
                </a:solidFill>
                <a:effectLst/>
                <a:latin typeface="Microsoft YaHei" panose="020B0503020204020204" pitchFamily="34" charset="-122"/>
                <a:ea typeface="Microsoft YaHei" panose="020B0503020204020204" pitchFamily="34" charset="-122"/>
              </a:rPr>
              <a:t>Цифровое сельское хозяйство»</a:t>
            </a:r>
            <a:endParaRPr lang="zh-CN" altLang="en-US" sz="2000" b="1" dirty="0">
              <a:latin typeface="Microsoft YaHei" panose="020B0503020204020204" pitchFamily="34" charset="-122"/>
              <a:ea typeface="Microsoft YaHei" panose="020B0503020204020204" pitchFamily="34" charset="-122"/>
            </a:endParaRPr>
          </a:p>
        </p:txBody>
      </p:sp>
      <p:sp>
        <p:nvSpPr>
          <p:cNvPr id="34" name="五边形 13"/>
          <p:cNvSpPr/>
          <p:nvPr/>
        </p:nvSpPr>
        <p:spPr>
          <a:xfrm>
            <a:off x="1285159" y="2489167"/>
            <a:ext cx="598262" cy="491306"/>
          </a:xfrm>
          <a:prstGeom prst="homePlate">
            <a:avLst>
              <a:gd name="adj" fmla="val 4052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zh-CN" sz="2800" b="1" dirty="0">
                <a:latin typeface="微软雅黑" panose="020B0503020204020204" pitchFamily="34" charset="-122"/>
                <a:ea typeface="微软雅黑" panose="020B0503020204020204" pitchFamily="34" charset="-122"/>
              </a:rPr>
              <a:t>2</a:t>
            </a:r>
            <a:endParaRPr lang="zh-CN" altLang="en-US" sz="2800" b="1" dirty="0">
              <a:latin typeface="微软雅黑" panose="020B0503020204020204" pitchFamily="34" charset="-122"/>
              <a:ea typeface="微软雅黑" panose="020B0503020204020204" pitchFamily="34" charset="-122"/>
            </a:endParaRPr>
          </a:p>
        </p:txBody>
      </p:sp>
      <p:sp>
        <p:nvSpPr>
          <p:cNvPr id="35" name="五边形 13"/>
          <p:cNvSpPr/>
          <p:nvPr/>
        </p:nvSpPr>
        <p:spPr>
          <a:xfrm>
            <a:off x="1287431" y="3434583"/>
            <a:ext cx="598262" cy="491306"/>
          </a:xfrm>
          <a:prstGeom prst="homePlate">
            <a:avLst>
              <a:gd name="adj" fmla="val 4052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zh-CN" sz="2800" b="1" dirty="0">
                <a:latin typeface="微软雅黑" panose="020B0503020204020204" pitchFamily="34" charset="-122"/>
                <a:ea typeface="微软雅黑" panose="020B0503020204020204" pitchFamily="34" charset="-122"/>
              </a:rPr>
              <a:t>3</a:t>
            </a:r>
            <a:endParaRPr lang="zh-CN" altLang="en-US" sz="2800" b="1" dirty="0">
              <a:latin typeface="微软雅黑" panose="020B0503020204020204" pitchFamily="34" charset="-122"/>
              <a:ea typeface="微软雅黑" panose="020B0503020204020204" pitchFamily="34" charset="-122"/>
            </a:endParaRPr>
          </a:p>
        </p:txBody>
      </p:sp>
      <p:sp>
        <p:nvSpPr>
          <p:cNvPr id="36" name="五边形 13"/>
          <p:cNvSpPr/>
          <p:nvPr/>
        </p:nvSpPr>
        <p:spPr>
          <a:xfrm>
            <a:off x="1289703" y="4331873"/>
            <a:ext cx="598262" cy="491306"/>
          </a:xfrm>
          <a:prstGeom prst="homePlate">
            <a:avLst>
              <a:gd name="adj" fmla="val 4052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zh-CN" sz="2800" b="1" dirty="0">
                <a:latin typeface="微软雅黑" panose="020B0503020204020204" pitchFamily="34" charset="-122"/>
                <a:ea typeface="微软雅黑" panose="020B0503020204020204" pitchFamily="34" charset="-122"/>
              </a:rPr>
              <a:t>4</a:t>
            </a:r>
            <a:endParaRPr lang="zh-CN" altLang="en-US" sz="2800" b="1" dirty="0">
              <a:latin typeface="微软雅黑" panose="020B0503020204020204" pitchFamily="34" charset="-122"/>
              <a:ea typeface="微软雅黑" panose="020B0503020204020204" pitchFamily="34" charset="-122"/>
            </a:endParaRPr>
          </a:p>
        </p:txBody>
      </p:sp>
      <p:sp>
        <p:nvSpPr>
          <p:cNvPr id="2" name="文本框 17">
            <a:extLst>
              <a:ext uri="{FF2B5EF4-FFF2-40B4-BE49-F238E27FC236}">
                <a16:creationId xmlns:a16="http://schemas.microsoft.com/office/drawing/2014/main" id="{50EA344A-AFB6-F144-AD16-72E2707F431A}"/>
              </a:ext>
            </a:extLst>
          </p:cNvPr>
          <p:cNvSpPr txBox="1"/>
          <p:nvPr/>
        </p:nvSpPr>
        <p:spPr>
          <a:xfrm>
            <a:off x="1669044" y="5175220"/>
            <a:ext cx="8237290" cy="729687"/>
          </a:xfrm>
          <a:prstGeom prst="rect">
            <a:avLst/>
          </a:prstGeom>
          <a:noFill/>
        </p:spPr>
        <p:txBody>
          <a:bodyPr wrap="square" rtlCol="0">
            <a:spAutoFit/>
          </a:bodyPr>
          <a:lstStyle/>
          <a:p>
            <a:pPr marL="457200" algn="just">
              <a:lnSpc>
                <a:spcPct val="107000"/>
              </a:lnSpc>
              <a:spcAft>
                <a:spcPts val="800"/>
              </a:spcAft>
            </a:pPr>
            <a:r>
              <a:rPr lang="ru-RU" sz="2000" b="1" kern="100" dirty="0">
                <a:effectLst/>
                <a:latin typeface="Microsoft YaHei" panose="020B0503020204020204" pitchFamily="34" charset="-122"/>
                <a:ea typeface="Microsoft YaHei" panose="020B0503020204020204" pitchFamily="34" charset="-122"/>
                <a:cs typeface="Times New Roman" panose="02020603050405020304" pitchFamily="18" charset="0"/>
              </a:rPr>
              <a:t>Направления цифровой трансформации сельского хозяйства</a:t>
            </a:r>
            <a:endParaRPr lang="ru-RU" sz="20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3" name="五边形 13">
            <a:extLst>
              <a:ext uri="{FF2B5EF4-FFF2-40B4-BE49-F238E27FC236}">
                <a16:creationId xmlns:a16="http://schemas.microsoft.com/office/drawing/2014/main" id="{ED021B08-E743-5CF5-6A3A-D4BDD4573AB9}"/>
              </a:ext>
            </a:extLst>
          </p:cNvPr>
          <p:cNvSpPr/>
          <p:nvPr/>
        </p:nvSpPr>
        <p:spPr>
          <a:xfrm>
            <a:off x="1282887" y="5223078"/>
            <a:ext cx="598262" cy="491306"/>
          </a:xfrm>
          <a:prstGeom prst="homePlate">
            <a:avLst>
              <a:gd name="adj" fmla="val 4052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zh-CN" sz="2800" b="1" dirty="0">
                <a:latin typeface="微软雅黑" panose="020B0503020204020204" pitchFamily="34" charset="-122"/>
                <a:ea typeface="微软雅黑" panose="020B0503020204020204" pitchFamily="34" charset="-122"/>
              </a:rPr>
              <a:t>5</a:t>
            </a:r>
            <a:endParaRPr lang="zh-CN" altLang="en-US"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22803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p:stCondLst>
                              <p:cond delay="0"/>
                            </p:stCondLst>
                            <p:childTnLst>
                              <p:par>
                                <p:cTn id="6" presetID="2" presetClass="entr" presetSubtype="8" fill="hold" grpId="0" nodeType="afterEffect">
                                  <p:childTnLst>
                                    <p:set>
                                      <p:cBhvr>
                                        <p:cTn id="7" dur="1" fill="hold">
                                          <p:stCondLst>
                                            <p:cond delay="0"/>
                                          </p:stCondLst>
                                        </p:cTn>
                                        <p:tgtEl>
                                          <p:spTgt spid="12"/>
                                        </p:tgtEl>
                                        <p:attrNameLst>
                                          <p:attrName>style.visibility</p:attrName>
                                        </p:attrNameLst>
                                      </p:cBhvr>
                                      <p:to>
                                        <p:strVal val="visible"/>
                                      </p:to>
                                    </p:set>
                                    <p:anim calcmode="lin" valueType="num">
                                      <p:cBhvr additive="base">
                                        <p:cTn id="8" dur="500" fill="hold"/>
                                        <p:tgtEl>
                                          <p:spTgt spid="12"/>
                                        </p:tgtEl>
                                        <p:attrNameLst>
                                          <p:attrName>ppt_x</p:attrName>
                                        </p:attrNameLst>
                                      </p:cBhvr>
                                      <p:tavLst>
                                        <p:tav tm="0">
                                          <p:val>
                                            <p:strVal val="0-#ppt_w/2"/>
                                          </p:val>
                                        </p:tav>
                                        <p:tav tm="100000">
                                          <p:val>
                                            <p:strVal val="#ppt_x"/>
                                          </p:val>
                                        </p:tav>
                                      </p:tavLst>
                                    </p:anim>
                                    <p:anim calcmode="lin" valueType="num">
                                      <p:cBhvr additive="base">
                                        <p:cTn id="9" dur="500" fill="hold"/>
                                        <p:tgtEl>
                                          <p:spTgt spid="12"/>
                                        </p:tgtEl>
                                        <p:attrNameLst>
                                          <p:attrName>ppt_y</p:attrName>
                                        </p:attrNameLst>
                                      </p:cBhvr>
                                      <p:tavLst>
                                        <p:tav tm="0">
                                          <p:val>
                                            <p:strVal val="#ppt_y"/>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0-#ppt_w/2"/>
                                          </p:val>
                                        </p:tav>
                                        <p:tav tm="100000">
                                          <p:val>
                                            <p:strVal val="#ppt_x"/>
                                          </p:val>
                                        </p:tav>
                                      </p:tavLst>
                                    </p:anim>
                                    <p:anim calcmode="lin" valueType="num">
                                      <p:cBhvr additive="base">
                                        <p:cTn id="14" dur="500" fill="hold"/>
                                        <p:tgtEl>
                                          <p:spTgt spid="34"/>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fill="hold"/>
                                        <p:tgtEl>
                                          <p:spTgt spid="35"/>
                                        </p:tgtEl>
                                        <p:attrNameLst>
                                          <p:attrName>ppt_x</p:attrName>
                                        </p:attrNameLst>
                                      </p:cBhvr>
                                      <p:tavLst>
                                        <p:tav tm="0">
                                          <p:val>
                                            <p:strVal val="0-#ppt_w/2"/>
                                          </p:val>
                                        </p:tav>
                                        <p:tav tm="100000">
                                          <p:val>
                                            <p:strVal val="#ppt_x"/>
                                          </p:val>
                                        </p:tav>
                                      </p:tavLst>
                                    </p:anim>
                                    <p:anim calcmode="lin" valueType="num">
                                      <p:cBhvr additive="base">
                                        <p:cTn id="19" dur="500" fill="hold"/>
                                        <p:tgtEl>
                                          <p:spTgt spid="35"/>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grpId="0" nodeType="afterEffec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0-#ppt_w/2"/>
                                          </p:val>
                                        </p:tav>
                                        <p:tav tm="100000">
                                          <p:val>
                                            <p:strVal val="#ppt_x"/>
                                          </p:val>
                                        </p:tav>
                                      </p:tavLst>
                                    </p:anim>
                                    <p:anim calcmode="lin" valueType="num">
                                      <p:cBhvr additive="base">
                                        <p:cTn id="24" dur="5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4" grpId="0" animBg="1"/>
      <p:bldP spid="35" grpId="0" animBg="1"/>
      <p:bldP spid="36"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任意多边形 80"/>
          <p:cNvSpPr/>
          <p:nvPr/>
        </p:nvSpPr>
        <p:spPr>
          <a:xfrm>
            <a:off x="2130818" y="2870327"/>
            <a:ext cx="2517932" cy="1258966"/>
          </a:xfrm>
          <a:custGeom>
            <a:avLst/>
            <a:gdLst>
              <a:gd name="connsiteX0" fmla="*/ 1258966 w 2517932"/>
              <a:gd name="connsiteY0" fmla="*/ 0 h 1258966"/>
              <a:gd name="connsiteX1" fmla="*/ 2517932 w 2517932"/>
              <a:gd name="connsiteY1" fmla="*/ 1258966 h 1258966"/>
              <a:gd name="connsiteX2" fmla="*/ 0 w 2517932"/>
              <a:gd name="connsiteY2" fmla="*/ 1258966 h 1258966"/>
              <a:gd name="connsiteX3" fmla="*/ 1258966 w 2517932"/>
              <a:gd name="connsiteY3" fmla="*/ 0 h 1258966"/>
            </a:gdLst>
            <a:ahLst/>
            <a:cxnLst>
              <a:cxn ang="0">
                <a:pos x="connsiteX0" y="connsiteY0"/>
              </a:cxn>
              <a:cxn ang="0">
                <a:pos x="connsiteX1" y="connsiteY1"/>
              </a:cxn>
              <a:cxn ang="0">
                <a:pos x="connsiteX2" y="connsiteY2"/>
              </a:cxn>
              <a:cxn ang="0">
                <a:pos x="connsiteX3" y="connsiteY3"/>
              </a:cxn>
            </a:cxnLst>
            <a:rect l="l" t="t" r="r" b="b"/>
            <a:pathLst>
              <a:path w="2517932" h="1258966">
                <a:moveTo>
                  <a:pt x="1258966" y="0"/>
                </a:moveTo>
                <a:lnTo>
                  <a:pt x="2517932" y="1258966"/>
                </a:lnTo>
                <a:lnTo>
                  <a:pt x="0" y="1258966"/>
                </a:lnTo>
                <a:lnTo>
                  <a:pt x="1258966" y="0"/>
                </a:ln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2" name="任意多边形 81"/>
          <p:cNvSpPr/>
          <p:nvPr/>
        </p:nvSpPr>
        <p:spPr>
          <a:xfrm>
            <a:off x="4842488" y="2870327"/>
            <a:ext cx="2517932" cy="1258966"/>
          </a:xfrm>
          <a:custGeom>
            <a:avLst/>
            <a:gdLst>
              <a:gd name="connsiteX0" fmla="*/ 1258966 w 2517932"/>
              <a:gd name="connsiteY0" fmla="*/ 0 h 1258966"/>
              <a:gd name="connsiteX1" fmla="*/ 2517932 w 2517932"/>
              <a:gd name="connsiteY1" fmla="*/ 1258966 h 1258966"/>
              <a:gd name="connsiteX2" fmla="*/ 0 w 2517932"/>
              <a:gd name="connsiteY2" fmla="*/ 1258966 h 1258966"/>
              <a:gd name="connsiteX3" fmla="*/ 1258966 w 2517932"/>
              <a:gd name="connsiteY3" fmla="*/ 0 h 1258966"/>
            </a:gdLst>
            <a:ahLst/>
            <a:cxnLst>
              <a:cxn ang="0">
                <a:pos x="connsiteX0" y="connsiteY0"/>
              </a:cxn>
              <a:cxn ang="0">
                <a:pos x="connsiteX1" y="connsiteY1"/>
              </a:cxn>
              <a:cxn ang="0">
                <a:pos x="connsiteX2" y="connsiteY2"/>
              </a:cxn>
              <a:cxn ang="0">
                <a:pos x="connsiteX3" y="connsiteY3"/>
              </a:cxn>
            </a:cxnLst>
            <a:rect l="l" t="t" r="r" b="b"/>
            <a:pathLst>
              <a:path w="2517932" h="1258966">
                <a:moveTo>
                  <a:pt x="1258966" y="0"/>
                </a:moveTo>
                <a:lnTo>
                  <a:pt x="2517932" y="1258966"/>
                </a:lnTo>
                <a:lnTo>
                  <a:pt x="0" y="1258966"/>
                </a:lnTo>
                <a:lnTo>
                  <a:pt x="1258966" y="0"/>
                </a:lnTo>
                <a:close/>
              </a:path>
            </a:pathLst>
          </a:custGeom>
          <a:solidFill>
            <a:srgbClr val="F398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3" name="任意多边形 82"/>
          <p:cNvSpPr/>
          <p:nvPr/>
        </p:nvSpPr>
        <p:spPr>
          <a:xfrm>
            <a:off x="7554158" y="2870327"/>
            <a:ext cx="2517932" cy="1258966"/>
          </a:xfrm>
          <a:custGeom>
            <a:avLst/>
            <a:gdLst>
              <a:gd name="connsiteX0" fmla="*/ 1258966 w 2517932"/>
              <a:gd name="connsiteY0" fmla="*/ 0 h 1258966"/>
              <a:gd name="connsiteX1" fmla="*/ 2517932 w 2517932"/>
              <a:gd name="connsiteY1" fmla="*/ 1258966 h 1258966"/>
              <a:gd name="connsiteX2" fmla="*/ 0 w 2517932"/>
              <a:gd name="connsiteY2" fmla="*/ 1258966 h 1258966"/>
              <a:gd name="connsiteX3" fmla="*/ 1258966 w 2517932"/>
              <a:gd name="connsiteY3" fmla="*/ 0 h 1258966"/>
            </a:gdLst>
            <a:ahLst/>
            <a:cxnLst>
              <a:cxn ang="0">
                <a:pos x="connsiteX0" y="connsiteY0"/>
              </a:cxn>
              <a:cxn ang="0">
                <a:pos x="connsiteX1" y="connsiteY1"/>
              </a:cxn>
              <a:cxn ang="0">
                <a:pos x="connsiteX2" y="connsiteY2"/>
              </a:cxn>
              <a:cxn ang="0">
                <a:pos x="connsiteX3" y="connsiteY3"/>
              </a:cxn>
            </a:cxnLst>
            <a:rect l="l" t="t" r="r" b="b"/>
            <a:pathLst>
              <a:path w="2517932" h="1258966">
                <a:moveTo>
                  <a:pt x="1258966" y="0"/>
                </a:moveTo>
                <a:lnTo>
                  <a:pt x="2517932" y="1258966"/>
                </a:lnTo>
                <a:lnTo>
                  <a:pt x="0" y="1258966"/>
                </a:lnTo>
                <a:lnTo>
                  <a:pt x="1258966" y="0"/>
                </a:lnTo>
                <a:close/>
              </a:path>
            </a:pathLst>
          </a:cu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2" name="任意多边形 41"/>
          <p:cNvSpPr/>
          <p:nvPr/>
        </p:nvSpPr>
        <p:spPr>
          <a:xfrm>
            <a:off x="1" y="945960"/>
            <a:ext cx="1960737" cy="1799876"/>
          </a:xfrm>
          <a:custGeom>
            <a:avLst/>
            <a:gdLst>
              <a:gd name="connsiteX0" fmla="*/ 0 w 1960737"/>
              <a:gd name="connsiteY0" fmla="*/ 0 h 1799876"/>
              <a:gd name="connsiteX1" fmla="*/ 1461198 w 1960737"/>
              <a:gd name="connsiteY1" fmla="*/ 0 h 1799876"/>
              <a:gd name="connsiteX2" fmla="*/ 1960737 w 1960737"/>
              <a:gd name="connsiteY2" fmla="*/ 499540 h 1799876"/>
              <a:gd name="connsiteX3" fmla="*/ 660400 w 1960737"/>
              <a:gd name="connsiteY3" fmla="*/ 1799876 h 1799876"/>
              <a:gd name="connsiteX4" fmla="*/ 0 w 1960737"/>
              <a:gd name="connsiteY4" fmla="*/ 1139477 h 1799876"/>
              <a:gd name="connsiteX5" fmla="*/ 0 w 1960737"/>
              <a:gd name="connsiteY5" fmla="*/ 0 h 179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0737" h="1799876">
                <a:moveTo>
                  <a:pt x="0" y="0"/>
                </a:moveTo>
                <a:lnTo>
                  <a:pt x="1461198" y="0"/>
                </a:lnTo>
                <a:lnTo>
                  <a:pt x="1960737" y="499540"/>
                </a:lnTo>
                <a:lnTo>
                  <a:pt x="660400" y="1799876"/>
                </a:lnTo>
                <a:lnTo>
                  <a:pt x="0" y="1139477"/>
                </a:lnTo>
                <a:lnTo>
                  <a:pt x="0" y="0"/>
                </a:lnTo>
                <a:close/>
              </a:path>
            </a:pathLst>
          </a:cu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1" y="2878839"/>
            <a:ext cx="1919985" cy="1259584"/>
          </a:xfrm>
          <a:custGeom>
            <a:avLst/>
            <a:gdLst>
              <a:gd name="connsiteX0" fmla="*/ 660402 w 1919985"/>
              <a:gd name="connsiteY0" fmla="*/ 0 h 1259584"/>
              <a:gd name="connsiteX1" fmla="*/ 1919985 w 1919985"/>
              <a:gd name="connsiteY1" fmla="*/ 1259584 h 1259584"/>
              <a:gd name="connsiteX2" fmla="*/ 0 w 1919985"/>
              <a:gd name="connsiteY2" fmla="*/ 1259584 h 1259584"/>
              <a:gd name="connsiteX3" fmla="*/ 0 w 1919985"/>
              <a:gd name="connsiteY3" fmla="*/ 660402 h 1259584"/>
              <a:gd name="connsiteX4" fmla="*/ 660402 w 1919985"/>
              <a:gd name="connsiteY4" fmla="*/ 0 h 1259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985" h="1259584">
                <a:moveTo>
                  <a:pt x="660402" y="0"/>
                </a:moveTo>
                <a:lnTo>
                  <a:pt x="1919985" y="1259584"/>
                </a:lnTo>
                <a:lnTo>
                  <a:pt x="0" y="1259584"/>
                </a:lnTo>
                <a:lnTo>
                  <a:pt x="0" y="660402"/>
                </a:lnTo>
                <a:lnTo>
                  <a:pt x="660402"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2077509" y="945960"/>
            <a:ext cx="2600673" cy="1799874"/>
          </a:xfrm>
          <a:custGeom>
            <a:avLst/>
            <a:gdLst>
              <a:gd name="connsiteX0" fmla="*/ 499538 w 2600673"/>
              <a:gd name="connsiteY0" fmla="*/ 0 h 1799874"/>
              <a:gd name="connsiteX1" fmla="*/ 2101135 w 2600673"/>
              <a:gd name="connsiteY1" fmla="*/ 0 h 1799874"/>
              <a:gd name="connsiteX2" fmla="*/ 2600673 w 2600673"/>
              <a:gd name="connsiteY2" fmla="*/ 499539 h 1799874"/>
              <a:gd name="connsiteX3" fmla="*/ 1300338 w 2600673"/>
              <a:gd name="connsiteY3" fmla="*/ 1799874 h 1799874"/>
              <a:gd name="connsiteX4" fmla="*/ 0 w 2600673"/>
              <a:gd name="connsiteY4" fmla="*/ 499538 h 1799874"/>
              <a:gd name="connsiteX5" fmla="*/ 499538 w 2600673"/>
              <a:gd name="connsiteY5" fmla="*/ 0 h 179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673" h="1799874">
                <a:moveTo>
                  <a:pt x="499538" y="0"/>
                </a:moveTo>
                <a:lnTo>
                  <a:pt x="2101135" y="0"/>
                </a:lnTo>
                <a:lnTo>
                  <a:pt x="2600673" y="499539"/>
                </a:lnTo>
                <a:lnTo>
                  <a:pt x="1300338" y="1799874"/>
                </a:lnTo>
                <a:lnTo>
                  <a:pt x="0" y="499538"/>
                </a:lnTo>
                <a:lnTo>
                  <a:pt x="499538" y="0"/>
                </a:lnTo>
                <a:close/>
              </a:path>
            </a:pathLst>
          </a:custGeom>
          <a:blipFill>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4794955" y="945960"/>
            <a:ext cx="2600672" cy="1794587"/>
          </a:xfrm>
          <a:custGeom>
            <a:avLst/>
            <a:gdLst>
              <a:gd name="connsiteX0" fmla="*/ 494251 w 2600672"/>
              <a:gd name="connsiteY0" fmla="*/ 0 h 1794587"/>
              <a:gd name="connsiteX1" fmla="*/ 2106421 w 2600672"/>
              <a:gd name="connsiteY1" fmla="*/ 0 h 1794587"/>
              <a:gd name="connsiteX2" fmla="*/ 2600672 w 2600672"/>
              <a:gd name="connsiteY2" fmla="*/ 494252 h 1794587"/>
              <a:gd name="connsiteX3" fmla="*/ 1300337 w 2600672"/>
              <a:gd name="connsiteY3" fmla="*/ 1794587 h 1794587"/>
              <a:gd name="connsiteX4" fmla="*/ 0 w 2600672"/>
              <a:gd name="connsiteY4" fmla="*/ 494251 h 1794587"/>
              <a:gd name="connsiteX5" fmla="*/ 494251 w 2600672"/>
              <a:gd name="connsiteY5" fmla="*/ 0 h 179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672" h="1794587">
                <a:moveTo>
                  <a:pt x="494251" y="0"/>
                </a:moveTo>
                <a:lnTo>
                  <a:pt x="2106421" y="0"/>
                </a:lnTo>
                <a:lnTo>
                  <a:pt x="2600672" y="494252"/>
                </a:lnTo>
                <a:lnTo>
                  <a:pt x="1300337" y="1794587"/>
                </a:lnTo>
                <a:lnTo>
                  <a:pt x="0" y="494251"/>
                </a:lnTo>
                <a:lnTo>
                  <a:pt x="494251" y="0"/>
                </a:lnTo>
                <a:close/>
              </a:path>
            </a:pathLst>
          </a:custGeom>
          <a:blipFill>
            <a:blip r:embed="rId7"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7512400" y="945960"/>
            <a:ext cx="2600672" cy="1794585"/>
          </a:xfrm>
          <a:custGeom>
            <a:avLst/>
            <a:gdLst>
              <a:gd name="connsiteX0" fmla="*/ 494248 w 2600672"/>
              <a:gd name="connsiteY0" fmla="*/ 0 h 1794585"/>
              <a:gd name="connsiteX1" fmla="*/ 2106424 w 2600672"/>
              <a:gd name="connsiteY1" fmla="*/ 0 h 1794585"/>
              <a:gd name="connsiteX2" fmla="*/ 2600672 w 2600672"/>
              <a:gd name="connsiteY2" fmla="*/ 494249 h 1794585"/>
              <a:gd name="connsiteX3" fmla="*/ 1300336 w 2600672"/>
              <a:gd name="connsiteY3" fmla="*/ 1794585 h 1794585"/>
              <a:gd name="connsiteX4" fmla="*/ 0 w 2600672"/>
              <a:gd name="connsiteY4" fmla="*/ 494249 h 1794585"/>
              <a:gd name="connsiteX5" fmla="*/ 494248 w 2600672"/>
              <a:gd name="connsiteY5" fmla="*/ 0 h 179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672" h="1794585">
                <a:moveTo>
                  <a:pt x="494248" y="0"/>
                </a:moveTo>
                <a:lnTo>
                  <a:pt x="2106424" y="0"/>
                </a:lnTo>
                <a:lnTo>
                  <a:pt x="2600672" y="494249"/>
                </a:lnTo>
                <a:lnTo>
                  <a:pt x="1300336" y="1794585"/>
                </a:lnTo>
                <a:lnTo>
                  <a:pt x="0" y="494249"/>
                </a:lnTo>
                <a:lnTo>
                  <a:pt x="494248" y="0"/>
                </a:lnTo>
                <a:close/>
              </a:path>
            </a:pathLst>
          </a:custGeom>
          <a:blipFill>
            <a:blip r:embed="rId8" cstate="screen">
              <a:extLst>
                <a:ext uri="{28A0092B-C50C-407E-A947-70E740481C1C}">
                  <a14:useLocalDpi xmlns:a14="http://schemas.microsoft.com/office/drawing/2010/main"/>
                </a:ext>
              </a:extLst>
            </a:blip>
            <a:stretch>
              <a:fillRect t="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10229845" y="930194"/>
            <a:ext cx="1962155" cy="1794584"/>
          </a:xfrm>
          <a:custGeom>
            <a:avLst/>
            <a:gdLst>
              <a:gd name="connsiteX0" fmla="*/ 494248 w 1962155"/>
              <a:gd name="connsiteY0" fmla="*/ 0 h 1794584"/>
              <a:gd name="connsiteX1" fmla="*/ 1962155 w 1962155"/>
              <a:gd name="connsiteY1" fmla="*/ 0 h 1794584"/>
              <a:gd name="connsiteX2" fmla="*/ 1962155 w 1962155"/>
              <a:gd name="connsiteY2" fmla="*/ 1132765 h 1794584"/>
              <a:gd name="connsiteX3" fmla="*/ 1300335 w 1962155"/>
              <a:gd name="connsiteY3" fmla="*/ 1794584 h 1794584"/>
              <a:gd name="connsiteX4" fmla="*/ 0 w 1962155"/>
              <a:gd name="connsiteY4" fmla="*/ 494249 h 1794584"/>
              <a:gd name="connsiteX5" fmla="*/ 494248 w 1962155"/>
              <a:gd name="connsiteY5" fmla="*/ 0 h 179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2155" h="1794584">
                <a:moveTo>
                  <a:pt x="494248" y="0"/>
                </a:moveTo>
                <a:lnTo>
                  <a:pt x="1962155" y="0"/>
                </a:lnTo>
                <a:lnTo>
                  <a:pt x="1962155" y="1132765"/>
                </a:lnTo>
                <a:lnTo>
                  <a:pt x="1300335" y="1794584"/>
                </a:lnTo>
                <a:lnTo>
                  <a:pt x="0" y="494249"/>
                </a:lnTo>
                <a:lnTo>
                  <a:pt x="494248" y="0"/>
                </a:lnTo>
                <a:close/>
              </a:path>
            </a:pathLst>
          </a:custGeom>
          <a:blipFill>
            <a:blip r:embed="rId9"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3" name="任意多边形 72"/>
          <p:cNvSpPr/>
          <p:nvPr/>
        </p:nvSpPr>
        <p:spPr>
          <a:xfrm>
            <a:off x="10265308" y="2857782"/>
            <a:ext cx="1926692" cy="1264874"/>
          </a:xfrm>
          <a:custGeom>
            <a:avLst/>
            <a:gdLst>
              <a:gd name="connsiteX0" fmla="*/ 1264874 w 1926692"/>
              <a:gd name="connsiteY0" fmla="*/ 0 h 1264874"/>
              <a:gd name="connsiteX1" fmla="*/ 1926692 w 1926692"/>
              <a:gd name="connsiteY1" fmla="*/ 661819 h 1264874"/>
              <a:gd name="connsiteX2" fmla="*/ 1926692 w 1926692"/>
              <a:gd name="connsiteY2" fmla="*/ 1264874 h 1264874"/>
              <a:gd name="connsiteX3" fmla="*/ 0 w 1926692"/>
              <a:gd name="connsiteY3" fmla="*/ 1264874 h 1264874"/>
              <a:gd name="connsiteX4" fmla="*/ 1264874 w 1926692"/>
              <a:gd name="connsiteY4" fmla="*/ 0 h 126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692" h="1264874">
                <a:moveTo>
                  <a:pt x="1264874" y="0"/>
                </a:moveTo>
                <a:lnTo>
                  <a:pt x="1926692" y="661819"/>
                </a:lnTo>
                <a:lnTo>
                  <a:pt x="1926692" y="1264874"/>
                </a:lnTo>
                <a:lnTo>
                  <a:pt x="0" y="1264874"/>
                </a:lnTo>
                <a:lnTo>
                  <a:pt x="1264874"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4" name="雷锋PPT网 www.lfppt.com"/>
          <p:cNvSpPr txBox="1"/>
          <p:nvPr/>
        </p:nvSpPr>
        <p:spPr>
          <a:xfrm>
            <a:off x="532021" y="4681407"/>
            <a:ext cx="11068336" cy="1200329"/>
          </a:xfrm>
          <a:prstGeom prst="rect">
            <a:avLst/>
          </a:prstGeom>
          <a:noFill/>
        </p:spPr>
        <p:txBody>
          <a:bodyPr wrap="square" rtlCol="0">
            <a:spAutoFit/>
          </a:bodyPr>
          <a:lstStyle/>
          <a:p>
            <a:pPr algn="ctr"/>
            <a:r>
              <a:rPr lang="ru-RU" sz="3600" b="1" dirty="0"/>
              <a:t>Государственная стратегия </a:t>
            </a:r>
          </a:p>
          <a:p>
            <a:pPr algn="ctr"/>
            <a:r>
              <a:rPr lang="ru-RU" sz="3600" b="1" dirty="0"/>
              <a:t>развития цифровой экономики РФ </a:t>
            </a:r>
            <a:endParaRPr lang="zh-CN" altLang="en-US" sz="3600" b="1" dirty="0">
              <a:solidFill>
                <a:srgbClr val="00B050"/>
              </a:solidFill>
              <a:latin typeface="微软雅黑" panose="020B0503020204020204" pitchFamily="34" charset="-122"/>
              <a:ea typeface="微软雅黑" panose="020B0503020204020204" pitchFamily="34" charset="-122"/>
            </a:endParaRPr>
          </a:p>
        </p:txBody>
      </p:sp>
      <p:sp>
        <p:nvSpPr>
          <p:cNvPr id="76" name="矩形 75"/>
          <p:cNvSpPr/>
          <p:nvPr/>
        </p:nvSpPr>
        <p:spPr>
          <a:xfrm>
            <a:off x="0" y="4114674"/>
            <a:ext cx="12192000" cy="84137"/>
          </a:xfrm>
          <a:prstGeom prst="rect">
            <a:avLst/>
          </a:prstGeom>
          <a:solidFill>
            <a:srgbClr val="F398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7" name="菱形 76"/>
          <p:cNvSpPr/>
          <p:nvPr/>
        </p:nvSpPr>
        <p:spPr>
          <a:xfrm>
            <a:off x="720787" y="1505178"/>
            <a:ext cx="2598848" cy="2598848"/>
          </a:xfrm>
          <a:prstGeom prst="diamond">
            <a:avLst/>
          </a:prstGeom>
          <a:blipFill>
            <a:blip r:embed="rId10"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8" name="菱形 77"/>
          <p:cNvSpPr/>
          <p:nvPr/>
        </p:nvSpPr>
        <p:spPr>
          <a:xfrm>
            <a:off x="3432457" y="1505178"/>
            <a:ext cx="2598848" cy="2598848"/>
          </a:xfrm>
          <a:prstGeom prst="diamond">
            <a:avLst/>
          </a:prstGeom>
          <a:blipFill>
            <a:blip r:embed="rId11"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9" name="菱形 78"/>
          <p:cNvSpPr/>
          <p:nvPr/>
        </p:nvSpPr>
        <p:spPr>
          <a:xfrm>
            <a:off x="6144127" y="1505178"/>
            <a:ext cx="2598848" cy="2598848"/>
          </a:xfrm>
          <a:prstGeom prst="diamond">
            <a:avLst/>
          </a:prstGeom>
          <a:blipFill>
            <a:blip r:embed="rId1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0" name="菱形 79"/>
          <p:cNvSpPr/>
          <p:nvPr/>
        </p:nvSpPr>
        <p:spPr>
          <a:xfrm>
            <a:off x="8877682" y="1505178"/>
            <a:ext cx="2598848" cy="2598848"/>
          </a:xfrm>
          <a:prstGeom prst="diamond">
            <a:avLst/>
          </a:prstGeom>
          <a:blipFill>
            <a:blip r:embed="rId1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 name="Прямоугольник 1">
            <a:extLst>
              <a:ext uri="{FF2B5EF4-FFF2-40B4-BE49-F238E27FC236}">
                <a16:creationId xmlns:a16="http://schemas.microsoft.com/office/drawing/2014/main" id="{F71AE0F6-A16B-0475-4208-F013A1513715}"/>
              </a:ext>
            </a:extLst>
          </p:cNvPr>
          <p:cNvSpPr/>
          <p:nvPr/>
        </p:nvSpPr>
        <p:spPr>
          <a:xfrm>
            <a:off x="259307" y="568036"/>
            <a:ext cx="8022188" cy="3084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800" b="1" i="0" u="none" strike="noStrike" baseline="0" dirty="0">
                <a:solidFill>
                  <a:schemeClr val="bg1"/>
                </a:solidFill>
                <a:latin typeface="Arial" panose="020B0604020202020204" pitchFamily="34" charset="0"/>
                <a:cs typeface="Arial" panose="020B0604020202020204" pitchFamily="34" charset="0"/>
              </a:rPr>
              <a:t>Цифровое управление формированием продуктивности агроценоза </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255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childTnLst>
                                    <p:set>
                                      <p:cBhvr>
                                        <p:cTn id="6" dur="1" fill="hold">
                                          <p:stCondLst>
                                            <p:cond delay="0"/>
                                          </p:stCondLst>
                                        </p:cTn>
                                        <p:tgtEl>
                                          <p:spTgt spid="42"/>
                                        </p:tgtEl>
                                        <p:attrNameLst>
                                          <p:attrName>style.visibility</p:attrName>
                                        </p:attrNameLst>
                                      </p:cBhvr>
                                      <p:to>
                                        <p:strVal val="visible"/>
                                      </p:to>
                                    </p:set>
                                    <p:animEffect transition="in" filter="fade">
                                      <p:cBhvr>
                                        <p:cTn id="7" dur="300"/>
                                        <p:tgtEl>
                                          <p:spTgt spid="42"/>
                                        </p:tgtEl>
                                      </p:cBhvr>
                                    </p:animEffect>
                                  </p:childTnLst>
                                </p:cTn>
                              </p:par>
                            </p:childTnLst>
                          </p:cTn>
                        </p:par>
                        <p:par>
                          <p:cTn id="8" fill="hold" nodeType="withGroup">
                            <p:stCondLst>
                              <p:cond delay="300"/>
                            </p:stCondLst>
                            <p:childTnLst>
                              <p:par>
                                <p:cTn id="9" presetID="10" presetClass="entr" presetSubtype="0" fill="hold" grpId="0" nodeType="afterEffect">
                                  <p:childTnLst>
                                    <p:set>
                                      <p:cBhvr>
                                        <p:cTn id="10" dur="1" fill="hold">
                                          <p:stCondLst>
                                            <p:cond delay="0"/>
                                          </p:stCondLst>
                                        </p:cTn>
                                        <p:tgtEl>
                                          <p:spTgt spid="67"/>
                                        </p:tgtEl>
                                        <p:attrNameLst>
                                          <p:attrName>style.visibility</p:attrName>
                                        </p:attrNameLst>
                                      </p:cBhvr>
                                      <p:to>
                                        <p:strVal val="visible"/>
                                      </p:to>
                                    </p:set>
                                    <p:animEffect transition="in" filter="fade">
                                      <p:cBhvr>
                                        <p:cTn id="11" dur="300"/>
                                        <p:tgtEl>
                                          <p:spTgt spid="67"/>
                                        </p:tgtEl>
                                      </p:cBhvr>
                                    </p:animEffect>
                                  </p:childTnLst>
                                </p:cTn>
                              </p:par>
                            </p:childTnLst>
                          </p:cTn>
                        </p:par>
                        <p:par>
                          <p:cTn id="12" fill="hold" nodeType="withGroup">
                            <p:stCondLst>
                              <p:cond delay="600"/>
                            </p:stCondLst>
                            <p:childTnLst>
                              <p:par>
                                <p:cTn id="13" presetID="10" presetClass="entr" presetSubtype="0" fill="hold" grpId="0" nodeType="afterEffect">
                                  <p:childTnLst>
                                    <p:set>
                                      <p:cBhvr>
                                        <p:cTn id="14" dur="1" fill="hold">
                                          <p:stCondLst>
                                            <p:cond delay="0"/>
                                          </p:stCondLst>
                                        </p:cTn>
                                        <p:tgtEl>
                                          <p:spTgt spid="77"/>
                                        </p:tgtEl>
                                        <p:attrNameLst>
                                          <p:attrName>style.visibility</p:attrName>
                                        </p:attrNameLst>
                                      </p:cBhvr>
                                      <p:to>
                                        <p:strVal val="visible"/>
                                      </p:to>
                                    </p:set>
                                    <p:animEffect transition="in" filter="fade">
                                      <p:cBhvr>
                                        <p:cTn id="15" dur="300"/>
                                        <p:tgtEl>
                                          <p:spTgt spid="77"/>
                                        </p:tgtEl>
                                      </p:cBhvr>
                                    </p:animEffect>
                                  </p:childTnLst>
                                </p:cTn>
                              </p:par>
                            </p:childTnLst>
                          </p:cTn>
                        </p:par>
                        <p:par>
                          <p:cTn id="16" fill="hold" nodeType="withGroup">
                            <p:stCondLst>
                              <p:cond delay="900"/>
                            </p:stCondLst>
                            <p:childTnLst>
                              <p:par>
                                <p:cTn id="17" presetID="10" presetClass="entr" presetSubtype="0" fill="hold" grpId="0" nodeType="afterEffect">
                                  <p:childTnLst>
                                    <p:set>
                                      <p:cBhvr>
                                        <p:cTn id="18" dur="1" fill="hold">
                                          <p:stCondLst>
                                            <p:cond delay="0"/>
                                          </p:stCondLst>
                                        </p:cTn>
                                        <p:tgtEl>
                                          <p:spTgt spid="69"/>
                                        </p:tgtEl>
                                        <p:attrNameLst>
                                          <p:attrName>style.visibility</p:attrName>
                                        </p:attrNameLst>
                                      </p:cBhvr>
                                      <p:to>
                                        <p:strVal val="visible"/>
                                      </p:to>
                                    </p:set>
                                    <p:animEffect transition="in" filter="fade">
                                      <p:cBhvr>
                                        <p:cTn id="19" dur="300"/>
                                        <p:tgtEl>
                                          <p:spTgt spid="69"/>
                                        </p:tgtEl>
                                      </p:cBhvr>
                                    </p:animEffect>
                                  </p:childTnLst>
                                </p:cTn>
                              </p:par>
                            </p:childTnLst>
                          </p:cTn>
                        </p:par>
                        <p:par>
                          <p:cTn id="20" fill="hold" nodeType="withGroup">
                            <p:stCondLst>
                              <p:cond delay="1200"/>
                            </p:stCondLst>
                            <p:childTnLst>
                              <p:par>
                                <p:cTn id="21" presetID="10" presetClass="entr" presetSubtype="0" fill="hold" grpId="0" nodeType="afterEffect">
                                  <p:childTnLst>
                                    <p:set>
                                      <p:cBhvr>
                                        <p:cTn id="22" dur="1" fill="hold">
                                          <p:stCondLst>
                                            <p:cond delay="0"/>
                                          </p:stCondLst>
                                        </p:cTn>
                                        <p:tgtEl>
                                          <p:spTgt spid="81"/>
                                        </p:tgtEl>
                                        <p:attrNameLst>
                                          <p:attrName>style.visibility</p:attrName>
                                        </p:attrNameLst>
                                      </p:cBhvr>
                                      <p:to>
                                        <p:strVal val="visible"/>
                                      </p:to>
                                    </p:set>
                                    <p:animEffect transition="in" filter="fade">
                                      <p:cBhvr>
                                        <p:cTn id="23" dur="300"/>
                                        <p:tgtEl>
                                          <p:spTgt spid="81"/>
                                        </p:tgtEl>
                                      </p:cBhvr>
                                    </p:animEffect>
                                  </p:childTnLst>
                                </p:cTn>
                              </p:par>
                            </p:childTnLst>
                          </p:cTn>
                        </p:par>
                        <p:par>
                          <p:cTn id="24" fill="hold" nodeType="withGroup">
                            <p:stCondLst>
                              <p:cond delay="1500"/>
                            </p:stCondLst>
                            <p:childTnLst>
                              <p:par>
                                <p:cTn id="25" presetID="10" presetClass="entr" presetSubtype="0" fill="hold" grpId="0" nodeType="afterEffect">
                                  <p:childTnLst>
                                    <p:set>
                                      <p:cBhvr>
                                        <p:cTn id="26" dur="1" fill="hold">
                                          <p:stCondLst>
                                            <p:cond delay="0"/>
                                          </p:stCondLst>
                                        </p:cTn>
                                        <p:tgtEl>
                                          <p:spTgt spid="78"/>
                                        </p:tgtEl>
                                        <p:attrNameLst>
                                          <p:attrName>style.visibility</p:attrName>
                                        </p:attrNameLst>
                                      </p:cBhvr>
                                      <p:to>
                                        <p:strVal val="visible"/>
                                      </p:to>
                                    </p:set>
                                    <p:animEffect transition="in" filter="fade">
                                      <p:cBhvr>
                                        <p:cTn id="27" dur="300"/>
                                        <p:tgtEl>
                                          <p:spTgt spid="78"/>
                                        </p:tgtEl>
                                      </p:cBhvr>
                                    </p:animEffect>
                                  </p:childTnLst>
                                </p:cTn>
                              </p:par>
                            </p:childTnLst>
                          </p:cTn>
                        </p:par>
                        <p:par>
                          <p:cTn id="28" fill="hold" nodeType="withGroup">
                            <p:stCondLst>
                              <p:cond delay="1800"/>
                            </p:stCondLst>
                            <p:childTnLst>
                              <p:par>
                                <p:cTn id="29" presetID="10" presetClass="entr" presetSubtype="0" fill="hold" grpId="0" nodeType="afterEffect">
                                  <p:childTnLst>
                                    <p:set>
                                      <p:cBhvr>
                                        <p:cTn id="30" dur="1" fill="hold">
                                          <p:stCondLst>
                                            <p:cond delay="0"/>
                                          </p:stCondLst>
                                        </p:cTn>
                                        <p:tgtEl>
                                          <p:spTgt spid="70"/>
                                        </p:tgtEl>
                                        <p:attrNameLst>
                                          <p:attrName>style.visibility</p:attrName>
                                        </p:attrNameLst>
                                      </p:cBhvr>
                                      <p:to>
                                        <p:strVal val="visible"/>
                                      </p:to>
                                    </p:set>
                                    <p:animEffect transition="in" filter="fade">
                                      <p:cBhvr>
                                        <p:cTn id="31" dur="300"/>
                                        <p:tgtEl>
                                          <p:spTgt spid="70"/>
                                        </p:tgtEl>
                                      </p:cBhvr>
                                    </p:animEffect>
                                  </p:childTnLst>
                                </p:cTn>
                              </p:par>
                            </p:childTnLst>
                          </p:cTn>
                        </p:par>
                        <p:par>
                          <p:cTn id="32" fill="hold" nodeType="withGroup">
                            <p:stCondLst>
                              <p:cond delay="2100"/>
                            </p:stCondLst>
                            <p:childTnLst>
                              <p:par>
                                <p:cTn id="33" presetID="10" presetClass="entr" presetSubtype="0" fill="hold" grpId="0" nodeType="afterEffect">
                                  <p:childTnLst>
                                    <p:set>
                                      <p:cBhvr>
                                        <p:cTn id="34" dur="1" fill="hold">
                                          <p:stCondLst>
                                            <p:cond delay="0"/>
                                          </p:stCondLst>
                                        </p:cTn>
                                        <p:tgtEl>
                                          <p:spTgt spid="82"/>
                                        </p:tgtEl>
                                        <p:attrNameLst>
                                          <p:attrName>style.visibility</p:attrName>
                                        </p:attrNameLst>
                                      </p:cBhvr>
                                      <p:to>
                                        <p:strVal val="visible"/>
                                      </p:to>
                                    </p:set>
                                    <p:animEffect transition="in" filter="fade">
                                      <p:cBhvr>
                                        <p:cTn id="35" dur="300"/>
                                        <p:tgtEl>
                                          <p:spTgt spid="82"/>
                                        </p:tgtEl>
                                      </p:cBhvr>
                                    </p:animEffect>
                                  </p:childTnLst>
                                </p:cTn>
                              </p:par>
                            </p:childTnLst>
                          </p:cTn>
                        </p:par>
                        <p:par>
                          <p:cTn id="36" fill="hold" nodeType="withGroup">
                            <p:stCondLst>
                              <p:cond delay="2400"/>
                            </p:stCondLst>
                            <p:childTnLst>
                              <p:par>
                                <p:cTn id="37" presetID="10" presetClass="entr" presetSubtype="0" fill="hold" grpId="0" nodeType="afterEffect">
                                  <p:childTnLst>
                                    <p:set>
                                      <p:cBhvr>
                                        <p:cTn id="38" dur="1" fill="hold">
                                          <p:stCondLst>
                                            <p:cond delay="0"/>
                                          </p:stCondLst>
                                        </p:cTn>
                                        <p:tgtEl>
                                          <p:spTgt spid="79"/>
                                        </p:tgtEl>
                                        <p:attrNameLst>
                                          <p:attrName>style.visibility</p:attrName>
                                        </p:attrNameLst>
                                      </p:cBhvr>
                                      <p:to>
                                        <p:strVal val="visible"/>
                                      </p:to>
                                    </p:set>
                                    <p:animEffect transition="in" filter="fade">
                                      <p:cBhvr>
                                        <p:cTn id="39" dur="300"/>
                                        <p:tgtEl>
                                          <p:spTgt spid="79"/>
                                        </p:tgtEl>
                                      </p:cBhvr>
                                    </p:animEffect>
                                  </p:childTnLst>
                                </p:cTn>
                              </p:par>
                            </p:childTnLst>
                          </p:cTn>
                        </p:par>
                        <p:par>
                          <p:cTn id="40" fill="hold" nodeType="withGroup">
                            <p:stCondLst>
                              <p:cond delay="2700"/>
                            </p:stCondLst>
                            <p:childTnLst>
                              <p:par>
                                <p:cTn id="41" presetID="10" presetClass="entr" presetSubtype="0" fill="hold" grpId="0" nodeType="afterEffect">
                                  <p:childTnLst>
                                    <p:set>
                                      <p:cBhvr>
                                        <p:cTn id="42" dur="1" fill="hold">
                                          <p:stCondLst>
                                            <p:cond delay="0"/>
                                          </p:stCondLst>
                                        </p:cTn>
                                        <p:tgtEl>
                                          <p:spTgt spid="71"/>
                                        </p:tgtEl>
                                        <p:attrNameLst>
                                          <p:attrName>style.visibility</p:attrName>
                                        </p:attrNameLst>
                                      </p:cBhvr>
                                      <p:to>
                                        <p:strVal val="visible"/>
                                      </p:to>
                                    </p:set>
                                    <p:animEffect transition="in" filter="fade">
                                      <p:cBhvr>
                                        <p:cTn id="43" dur="300"/>
                                        <p:tgtEl>
                                          <p:spTgt spid="71"/>
                                        </p:tgtEl>
                                      </p:cBhvr>
                                    </p:animEffect>
                                  </p:childTnLst>
                                </p:cTn>
                              </p:par>
                            </p:childTnLst>
                          </p:cTn>
                        </p:par>
                        <p:par>
                          <p:cTn id="44" fill="hold" nodeType="withGroup">
                            <p:stCondLst>
                              <p:cond delay="3000"/>
                            </p:stCondLst>
                            <p:childTnLst>
                              <p:par>
                                <p:cTn id="45" presetID="10" presetClass="entr" presetSubtype="0" fill="hold" grpId="0" nodeType="afterEffect">
                                  <p:childTnLst>
                                    <p:set>
                                      <p:cBhvr>
                                        <p:cTn id="46" dur="1" fill="hold">
                                          <p:stCondLst>
                                            <p:cond delay="0"/>
                                          </p:stCondLst>
                                        </p:cTn>
                                        <p:tgtEl>
                                          <p:spTgt spid="83"/>
                                        </p:tgtEl>
                                        <p:attrNameLst>
                                          <p:attrName>style.visibility</p:attrName>
                                        </p:attrNameLst>
                                      </p:cBhvr>
                                      <p:to>
                                        <p:strVal val="visible"/>
                                      </p:to>
                                    </p:set>
                                    <p:animEffect transition="in" filter="fade">
                                      <p:cBhvr>
                                        <p:cTn id="47" dur="300"/>
                                        <p:tgtEl>
                                          <p:spTgt spid="83"/>
                                        </p:tgtEl>
                                      </p:cBhvr>
                                    </p:animEffect>
                                  </p:childTnLst>
                                </p:cTn>
                              </p:par>
                            </p:childTnLst>
                          </p:cTn>
                        </p:par>
                        <p:par>
                          <p:cTn id="48" fill="hold" nodeType="withGroup">
                            <p:stCondLst>
                              <p:cond delay="3300"/>
                            </p:stCondLst>
                            <p:childTnLst>
                              <p:par>
                                <p:cTn id="49" presetID="10" presetClass="entr" presetSubtype="0" fill="hold" grpId="0" nodeType="afterEffect">
                                  <p:childTnLst>
                                    <p:set>
                                      <p:cBhvr>
                                        <p:cTn id="50" dur="1" fill="hold">
                                          <p:stCondLst>
                                            <p:cond delay="0"/>
                                          </p:stCondLst>
                                        </p:cTn>
                                        <p:tgtEl>
                                          <p:spTgt spid="80"/>
                                        </p:tgtEl>
                                        <p:attrNameLst>
                                          <p:attrName>style.visibility</p:attrName>
                                        </p:attrNameLst>
                                      </p:cBhvr>
                                      <p:to>
                                        <p:strVal val="visible"/>
                                      </p:to>
                                    </p:set>
                                    <p:animEffect transition="in" filter="fade">
                                      <p:cBhvr>
                                        <p:cTn id="51" dur="300"/>
                                        <p:tgtEl>
                                          <p:spTgt spid="80"/>
                                        </p:tgtEl>
                                      </p:cBhvr>
                                    </p:animEffect>
                                  </p:childTnLst>
                                </p:cTn>
                              </p:par>
                            </p:childTnLst>
                          </p:cTn>
                        </p:par>
                        <p:par>
                          <p:cTn id="52" fill="hold" nodeType="withGroup">
                            <p:stCondLst>
                              <p:cond delay="3600"/>
                            </p:stCondLst>
                            <p:childTnLst>
                              <p:par>
                                <p:cTn id="53" presetID="10" presetClass="entr" presetSubtype="0" fill="hold" grpId="0" nodeType="afterEffect">
                                  <p:childTnLst>
                                    <p:set>
                                      <p:cBhvr>
                                        <p:cTn id="54" dur="1" fill="hold">
                                          <p:stCondLst>
                                            <p:cond delay="0"/>
                                          </p:stCondLst>
                                        </p:cTn>
                                        <p:tgtEl>
                                          <p:spTgt spid="72"/>
                                        </p:tgtEl>
                                        <p:attrNameLst>
                                          <p:attrName>style.visibility</p:attrName>
                                        </p:attrNameLst>
                                      </p:cBhvr>
                                      <p:to>
                                        <p:strVal val="visible"/>
                                      </p:to>
                                    </p:set>
                                    <p:animEffect transition="in" filter="fade">
                                      <p:cBhvr>
                                        <p:cTn id="55" dur="300"/>
                                        <p:tgtEl>
                                          <p:spTgt spid="72"/>
                                        </p:tgtEl>
                                      </p:cBhvr>
                                    </p:animEffect>
                                  </p:childTnLst>
                                </p:cTn>
                              </p:par>
                            </p:childTnLst>
                          </p:cTn>
                        </p:par>
                        <p:par>
                          <p:cTn id="56" fill="hold" nodeType="withGroup">
                            <p:stCondLst>
                              <p:cond delay="3900"/>
                            </p:stCondLst>
                            <p:childTnLst>
                              <p:par>
                                <p:cTn id="57" presetID="10" presetClass="entr" presetSubtype="0" fill="hold" grpId="0" nodeType="afterEffect">
                                  <p:childTnLst>
                                    <p:set>
                                      <p:cBhvr>
                                        <p:cTn id="58" dur="1" fill="hold">
                                          <p:stCondLst>
                                            <p:cond delay="0"/>
                                          </p:stCondLst>
                                        </p:cTn>
                                        <p:tgtEl>
                                          <p:spTgt spid="73"/>
                                        </p:tgtEl>
                                        <p:attrNameLst>
                                          <p:attrName>style.visibility</p:attrName>
                                        </p:attrNameLst>
                                      </p:cBhvr>
                                      <p:to>
                                        <p:strVal val="visible"/>
                                      </p:to>
                                    </p:set>
                                    <p:animEffect transition="in" filter="fade">
                                      <p:cBhvr>
                                        <p:cTn id="59" dur="300"/>
                                        <p:tgtEl>
                                          <p:spTgt spid="73"/>
                                        </p:tgtEl>
                                      </p:cBhvr>
                                    </p:animEffect>
                                  </p:childTnLst>
                                </p:cTn>
                              </p:par>
                            </p:childTnLst>
                          </p:cTn>
                        </p:par>
                        <p:par>
                          <p:cTn id="60" fill="hold" nodeType="withGroup">
                            <p:stCondLst>
                              <p:cond delay="4200"/>
                            </p:stCondLst>
                            <p:childTnLst>
                              <p:par>
                                <p:cTn id="61" presetID="22" presetClass="entr" presetSubtype="8" fill="hold" grpId="0" nodeType="afterEffect">
                                  <p:childTnLst>
                                    <p:set>
                                      <p:cBhvr>
                                        <p:cTn id="62" dur="1" fill="hold">
                                          <p:stCondLst>
                                            <p:cond delay="0"/>
                                          </p:stCondLst>
                                        </p:cTn>
                                        <p:tgtEl>
                                          <p:spTgt spid="76"/>
                                        </p:tgtEl>
                                        <p:attrNameLst>
                                          <p:attrName>style.visibility</p:attrName>
                                        </p:attrNameLst>
                                      </p:cBhvr>
                                      <p:to>
                                        <p:strVal val="visible"/>
                                      </p:to>
                                    </p:set>
                                    <p:animEffect transition="in" filter="wipe(left)">
                                      <p:cBhvr>
                                        <p:cTn id="63" dur="500"/>
                                        <p:tgtEl>
                                          <p:spTgt spid="76"/>
                                        </p:tgtEl>
                                      </p:cBhvr>
                                    </p:animEffect>
                                  </p:childTnLst>
                                </p:cTn>
                              </p:par>
                            </p:childTnLst>
                          </p:cTn>
                        </p:par>
                        <p:par>
                          <p:cTn id="64" fill="hold" nodeType="withGroup">
                            <p:stCondLst>
                              <p:cond delay="4700"/>
                            </p:stCondLst>
                            <p:childTnLst>
                              <p:par>
                                <p:cTn id="65" presetID="2" presetClass="entr" presetSubtype="2" fill="hold" grpId="0" nodeType="afterEffect">
                                  <p:iterate type="lt">
                                    <p:tmPct val="10000"/>
                                  </p:iterate>
                                  <p:childTnLst>
                                    <p:set>
                                      <p:cBhvr>
                                        <p:cTn id="66" dur="1" fill="hold">
                                          <p:stCondLst>
                                            <p:cond delay="0"/>
                                          </p:stCondLst>
                                        </p:cTn>
                                        <p:tgtEl>
                                          <p:spTgt spid="74"/>
                                        </p:tgtEl>
                                        <p:attrNameLst>
                                          <p:attrName>style.visibility</p:attrName>
                                        </p:attrNameLst>
                                      </p:cBhvr>
                                      <p:to>
                                        <p:strVal val="visible"/>
                                      </p:to>
                                    </p:set>
                                    <p:anim calcmode="lin" valueType="num">
                                      <p:cBhvr additive="base">
                                        <p:cTn id="67" dur="800" fill="hold"/>
                                        <p:tgtEl>
                                          <p:spTgt spid="74"/>
                                        </p:tgtEl>
                                        <p:attrNameLst>
                                          <p:attrName>ppt_x</p:attrName>
                                        </p:attrNameLst>
                                      </p:cBhvr>
                                      <p:tavLst>
                                        <p:tav tm="0">
                                          <p:val>
                                            <p:strVal val="1+#ppt_w/2"/>
                                          </p:val>
                                        </p:tav>
                                        <p:tav tm="100000">
                                          <p:val>
                                            <p:strVal val="#ppt_x"/>
                                          </p:val>
                                        </p:tav>
                                      </p:tavLst>
                                    </p:anim>
                                    <p:anim calcmode="lin" valueType="num">
                                      <p:cBhvr additive="base">
                                        <p:cTn id="68" dur="8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42" grpId="0" animBg="1"/>
      <p:bldP spid="67" grpId="0" animBg="1"/>
      <p:bldP spid="69" grpId="0" animBg="1"/>
      <p:bldP spid="70" grpId="0" animBg="1"/>
      <p:bldP spid="71" grpId="0" animBg="1"/>
      <p:bldP spid="72" grpId="0" animBg="1"/>
      <p:bldP spid="73" grpId="0" animBg="1"/>
      <p:bldP spid="74" grpId="0"/>
      <p:bldP spid="76" grpId="0" animBg="1"/>
      <p:bldP spid="77" grpId="0" animBg="1"/>
      <p:bldP spid="78" grpId="0" animBg="1"/>
      <p:bldP spid="79" grpId="0" animBg="1"/>
      <p:bldP spid="8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149516" y="1291644"/>
            <a:ext cx="6492023" cy="3488903"/>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TextBox 30"/>
          <p:cNvSpPr txBox="1"/>
          <p:nvPr/>
        </p:nvSpPr>
        <p:spPr>
          <a:xfrm>
            <a:off x="5374106" y="1449987"/>
            <a:ext cx="6090014" cy="3170099"/>
          </a:xfrm>
          <a:prstGeom prst="rect">
            <a:avLst/>
          </a:prstGeom>
          <a:noFill/>
        </p:spPr>
        <p:txBody>
          <a:bodyPr wrap="square" rtlCol="0">
            <a:spAutoFit/>
          </a:bodyPr>
          <a:lstStyle/>
          <a:p>
            <a:pPr algn="just"/>
            <a:r>
              <a:rPr lang="ru-RU" sz="2000" dirty="0"/>
              <a:t>	 Понятие «технология» (</a:t>
            </a:r>
            <a:r>
              <a:rPr lang="ru-RU" sz="2000" dirty="0" err="1"/>
              <a:t>technology</a:t>
            </a:r>
            <a:r>
              <a:rPr lang="ru-RU" sz="2000" dirty="0"/>
              <a:t>) в переводе с греческого языка означает умение, искусство. Другими словами, понятие </a:t>
            </a:r>
            <a:r>
              <a:rPr lang="ru-RU" sz="2000" b="1" dirty="0"/>
              <a:t>технология</a:t>
            </a:r>
            <a:r>
              <a:rPr lang="ru-RU" sz="2000" dirty="0"/>
              <a:t> может быть определено как </a:t>
            </a:r>
            <a:r>
              <a:rPr lang="ru-RU" sz="2000" b="1" dirty="0"/>
              <a:t>обусловленная система методов, правил, приемов, навыков, примененных к какому-либо предмету, материалу с целью получения некоторых свойств, характеристик, параметров и т.п., отсутствовавших у исходных компонентов, а в отдельных случаях предполагает также порождение новой сущности.</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417096" y="4843258"/>
            <a:ext cx="11224444" cy="13561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TextBox 30"/>
          <p:cNvSpPr txBox="1"/>
          <p:nvPr/>
        </p:nvSpPr>
        <p:spPr>
          <a:xfrm>
            <a:off x="550460" y="4929647"/>
            <a:ext cx="10913659" cy="1200329"/>
          </a:xfrm>
          <a:prstGeom prst="rect">
            <a:avLst/>
          </a:prstGeom>
          <a:noFill/>
        </p:spPr>
        <p:txBody>
          <a:bodyPr wrap="square" rtlCol="0">
            <a:spAutoFit/>
          </a:bodyPr>
          <a:lstStyle/>
          <a:p>
            <a:pPr algn="just"/>
            <a:r>
              <a:rPr lang="ru-RU" dirty="0"/>
              <a:t>Дадим рабочее определение понятию информационная технология</a:t>
            </a:r>
            <a:r>
              <a:rPr lang="ru-RU" i="1" dirty="0"/>
              <a:t>: это</a:t>
            </a:r>
            <a:r>
              <a:rPr lang="ru-RU" dirty="0"/>
              <a:t> </a:t>
            </a:r>
            <a:r>
              <a:rPr lang="ru-RU" i="1" dirty="0"/>
              <a:t>конечная логическая последовательность операций и/или процессов, объектами которых является информация (в широком смысле), с целью удовлетворения информационной потребности либо индивидуума, либо удовлетворения корпоративной информационной потребности. </a:t>
            </a:r>
            <a:endParaRPr lang="ru-RU" dirty="0"/>
          </a:p>
        </p:txBody>
      </p:sp>
      <p:sp>
        <p:nvSpPr>
          <p:cNvPr id="18" name="文本框 17"/>
          <p:cNvSpPr txBox="1"/>
          <p:nvPr/>
        </p:nvSpPr>
        <p:spPr>
          <a:xfrm>
            <a:off x="697510" y="658629"/>
            <a:ext cx="11367111" cy="369332"/>
          </a:xfrm>
          <a:prstGeom prst="rect">
            <a:avLst/>
          </a:prstGeom>
          <a:noFill/>
        </p:spPr>
        <p:txBody>
          <a:bodyPr wrap="square" rtlCol="0">
            <a:spAutoFit/>
          </a:bodyPr>
          <a:lstStyle/>
          <a:p>
            <a:pPr algn="r"/>
            <a:r>
              <a:rPr lang="ru-RU" altLang="zh-CN" b="1" dirty="0">
                <a:latin typeface="Microsoft YaHei" panose="020B0503020204020204" pitchFamily="34" charset="-122"/>
                <a:ea typeface="Microsoft YaHei" panose="020B0503020204020204" pitchFamily="34" charset="-122"/>
              </a:rPr>
              <a:t>Раздел 1. </a:t>
            </a:r>
            <a:r>
              <a:rPr lang="ru-RU" sz="1800" b="1" dirty="0">
                <a:effectLst/>
                <a:latin typeface="Microsoft YaHei" panose="020B0503020204020204" pitchFamily="34" charset="-122"/>
                <a:ea typeface="Microsoft YaHei" panose="020B0503020204020204" pitchFamily="34" charset="-122"/>
                <a:cs typeface="Times New Roman" panose="02020603050405020304" pitchFamily="18" charset="0"/>
              </a:rPr>
              <a:t>Государственная стратегия развития цифровой экономики РФ</a:t>
            </a:r>
            <a:endParaRPr lang="zh-CN" altLang="en-US" b="1" dirty="0">
              <a:latin typeface="Microsoft YaHei" panose="020B0503020204020204" pitchFamily="34" charset="-122"/>
              <a:ea typeface="Microsoft YaHei" panose="020B0503020204020204" pitchFamily="34" charset="-122"/>
            </a:endParaRPr>
          </a:p>
        </p:txBody>
      </p:sp>
      <p:pic>
        <p:nvPicPr>
          <p:cNvPr id="2" name="Рисунок 1">
            <a:extLst>
              <a:ext uri="{FF2B5EF4-FFF2-40B4-BE49-F238E27FC236}">
                <a16:creationId xmlns:a16="http://schemas.microsoft.com/office/drawing/2014/main" id="{17E0F243-6F06-26B5-22C9-E9CD47B94B7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461" y="1613327"/>
            <a:ext cx="4308360" cy="2585016"/>
          </a:xfrm>
          <a:prstGeom prst="rect">
            <a:avLst/>
          </a:prstGeom>
          <a:noFill/>
          <a:ln>
            <a:noFill/>
          </a:ln>
        </p:spPr>
      </p:pic>
    </p:spTree>
    <p:extLst>
      <p:ext uri="{BB962C8B-B14F-4D97-AF65-F5344CB8AC3E}">
        <p14:creationId xmlns:p14="http://schemas.microsoft.com/office/powerpoint/2010/main" val="46140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withGroup">
                            <p:stCondLst>
                              <p:cond delay="0"/>
                            </p:stCondLst>
                            <p:childTnLst>
                              <p:par>
                                <p:cTn id="6" presetID="2" presetClass="entr" presetSubtype="2" fill="hold" grpId="0" nodeType="afterEffect">
                                  <p:childTnLst>
                                    <p:set>
                                      <p:cBhvr>
                                        <p:cTn id="7" dur="1" fill="hold">
                                          <p:stCondLst>
                                            <p:cond delay="0"/>
                                          </p:stCondLst>
                                        </p:cTn>
                                        <p:tgtEl>
                                          <p:spTgt spid="10"/>
                                        </p:tgtEl>
                                        <p:attrNameLst>
                                          <p:attrName>style.visibility</p:attrName>
                                        </p:attrNameLst>
                                      </p:cBhvr>
                                      <p:to>
                                        <p:strVal val="visible"/>
                                      </p:to>
                                    </p:set>
                                    <p:anim calcmode="lin" valueType="num">
                                      <p:cBhvr additive="base">
                                        <p:cTn id="8" dur="500" fill="hold"/>
                                        <p:tgtEl>
                                          <p:spTgt spid="10"/>
                                        </p:tgtEl>
                                        <p:attrNameLst>
                                          <p:attrName>ppt_x</p:attrName>
                                        </p:attrNameLst>
                                      </p:cBhvr>
                                      <p:tavLst>
                                        <p:tav tm="0">
                                          <p:val>
                                            <p:strVal val="1+#ppt_w/2"/>
                                          </p:val>
                                        </p:tav>
                                        <p:tav tm="100000">
                                          <p:val>
                                            <p:strVal val="#ppt_x"/>
                                          </p:val>
                                        </p:tav>
                                      </p:tavLst>
                                    </p:anim>
                                    <p:anim calcmode="lin" valueType="num">
                                      <p:cBhvr additive="base">
                                        <p:cTn id="9" dur="500" fill="hold"/>
                                        <p:tgtEl>
                                          <p:spTgt spid="10"/>
                                        </p:tgtEl>
                                        <p:attrNameLst>
                                          <p:attrName>ppt_y</p:attrName>
                                        </p:attrNameLst>
                                      </p:cBhvr>
                                      <p:tavLst>
                                        <p:tav tm="0">
                                          <p:val>
                                            <p:strVal val="#ppt_y"/>
                                          </p:val>
                                        </p:tav>
                                        <p:tav tm="100000">
                                          <p:val>
                                            <p:strVal val="#ppt_y"/>
                                          </p:val>
                                        </p:tav>
                                      </p:tavLst>
                                    </p:anim>
                                  </p:childTnLst>
                                </p:cTn>
                              </p:par>
                            </p:childTnLst>
                          </p:cTn>
                        </p:par>
                        <p:par>
                          <p:cTn id="10" fill="hold" nodeType="withGroup">
                            <p:stCondLst>
                              <p:cond delay="500"/>
                            </p:stCondLst>
                            <p:childTnLst>
                              <p:par>
                                <p:cTn id="11" presetID="22" presetClass="entr" presetSubtype="8" fill="hold" grpId="0" nodeType="afterEffec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nodeType="withGroup">
                            <p:stCondLst>
                              <p:cond delay="1000"/>
                            </p:stCondLst>
                            <p:childTnLst>
                              <p:par>
                                <p:cTn id="15" presetID="2" presetClass="entr" presetSubtype="2" fill="hold" grpId="0" nodeType="afterEffec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nodeType="withGroup">
                            <p:stCondLst>
                              <p:cond delay="1500"/>
                            </p:stCondLst>
                            <p:childTnLst>
                              <p:par>
                                <p:cTn id="20" presetID="22" presetClass="entr" presetSubtype="8" fill="hold" grpId="0" nodeType="afterEffec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855496" y="1291645"/>
            <a:ext cx="8991346" cy="267283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TextBox 30"/>
          <p:cNvSpPr txBox="1"/>
          <p:nvPr/>
        </p:nvSpPr>
        <p:spPr>
          <a:xfrm>
            <a:off x="2855495" y="1321651"/>
            <a:ext cx="8823157" cy="3293209"/>
          </a:xfrm>
          <a:prstGeom prst="rect">
            <a:avLst/>
          </a:prstGeom>
          <a:noFill/>
        </p:spPr>
        <p:txBody>
          <a:bodyPr wrap="square" rtlCol="0">
            <a:spAutoFit/>
          </a:bodyPr>
          <a:lstStyle/>
          <a:p>
            <a:pPr algn="just"/>
            <a:r>
              <a:rPr lang="ru-RU" sz="1700" dirty="0"/>
              <a:t>	На сегодняшний день существует несколько определений понятия </a:t>
            </a:r>
            <a:r>
              <a:rPr lang="ru-RU" sz="1700" b="1" dirty="0"/>
              <a:t>«цифровая экономика»</a:t>
            </a:r>
            <a:r>
              <a:rPr lang="ru-RU" sz="1700" dirty="0"/>
              <a:t>. Официальное определение дано в Указе Президента Российской Федерации от 9 мая 2017 г. № 203 «О Стратегии развития информационного общества в Российской Федерации на 2017–2030 годы»: </a:t>
            </a:r>
          </a:p>
          <a:p>
            <a:pPr algn="just"/>
            <a:endParaRPr lang="ru-RU" sz="1000" dirty="0"/>
          </a:p>
          <a:p>
            <a:pPr algn="just"/>
            <a:r>
              <a:rPr lang="ru-RU" sz="1700" b="1" dirty="0"/>
              <a:t>«Цифровая экономика – хозяйственная деятельность, в которой ключевым фактором производства являются данные в цифровом виде, обработка больших объемов и использование результатов анализа которых по сравнению с традиционными формами хозяйствования позволяют существенно повысить эффективность различных видов производства, технологий, оборудования, хранения, продажи, доставки товаров и услуг»</a:t>
            </a:r>
            <a:r>
              <a:rPr lang="ru-RU" sz="1700" dirty="0"/>
              <a:t>.</a:t>
            </a:r>
          </a:p>
          <a:p>
            <a:pPr algn="just"/>
            <a:endParaRPr lang="ru-RU" dirty="0"/>
          </a:p>
          <a:p>
            <a:pPr algn="just"/>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28338" y="4033580"/>
            <a:ext cx="11718504" cy="2190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chemeClr val="tx1"/>
                </a:solidFill>
              </a:rPr>
              <a:t>В программе «Цифровая экономика Российской Федерации», утвержденной распоряжением Правительства Российской Федерации от 28 июля 2017 г. № 1632-р, определено, что «</a:t>
            </a:r>
            <a:r>
              <a:rPr lang="ru-RU" b="1" dirty="0">
                <a:solidFill>
                  <a:schemeClr val="tx1"/>
                </a:solidFill>
              </a:rPr>
              <a:t>цифровая экономика представляет собой хозяйственную деятельность, ключевым фактором производства в которой являются данные в цифровой форме, и способствует формированию информационного пространства с учетом потребностей граждан и общества в получении качественных и достоверных сведений, развитию информационной инфраструктуры Российской Федерации, созданию и применению российских информационно-телекоммуникационных технологий, а также формированию новой технологической основы для социальной и экономической сферы»</a:t>
            </a:r>
            <a:r>
              <a:rPr lang="ru-RU" dirty="0">
                <a:solidFill>
                  <a:schemeClr val="tx1"/>
                </a:solidFill>
              </a:rPr>
              <a:t>.</a:t>
            </a:r>
          </a:p>
        </p:txBody>
      </p:sp>
      <p:sp>
        <p:nvSpPr>
          <p:cNvPr id="18" name="文本框 17"/>
          <p:cNvSpPr txBox="1"/>
          <p:nvPr/>
        </p:nvSpPr>
        <p:spPr>
          <a:xfrm>
            <a:off x="697510" y="658629"/>
            <a:ext cx="11367111" cy="369332"/>
          </a:xfrm>
          <a:prstGeom prst="rect">
            <a:avLst/>
          </a:prstGeom>
          <a:noFill/>
        </p:spPr>
        <p:txBody>
          <a:bodyPr wrap="square" rtlCol="0">
            <a:spAutoFit/>
          </a:bodyPr>
          <a:lstStyle/>
          <a:p>
            <a:pPr algn="r"/>
            <a:r>
              <a:rPr lang="ru-RU" altLang="zh-CN" b="1" dirty="0">
                <a:latin typeface="Microsoft YaHei" panose="020B0503020204020204" pitchFamily="34" charset="-122"/>
                <a:ea typeface="Microsoft YaHei" panose="020B0503020204020204" pitchFamily="34" charset="-122"/>
              </a:rPr>
              <a:t>Раздел 1. </a:t>
            </a:r>
            <a:r>
              <a:rPr lang="ru-RU" sz="1800" b="1" dirty="0">
                <a:effectLst/>
                <a:latin typeface="Microsoft YaHei" panose="020B0503020204020204" pitchFamily="34" charset="-122"/>
                <a:ea typeface="Microsoft YaHei" panose="020B0503020204020204" pitchFamily="34" charset="-122"/>
                <a:cs typeface="Times New Roman" panose="02020603050405020304" pitchFamily="18" charset="0"/>
              </a:rPr>
              <a:t>Государственная стратегия развития цифровой экономики РФ</a:t>
            </a:r>
            <a:endParaRPr lang="zh-CN" altLang="en-US" b="1" dirty="0">
              <a:latin typeface="Microsoft YaHei" panose="020B0503020204020204" pitchFamily="34" charset="-122"/>
              <a:ea typeface="Microsoft YaHei" panose="020B0503020204020204" pitchFamily="34" charset="-122"/>
            </a:endParaRPr>
          </a:p>
        </p:txBody>
      </p:sp>
      <p:pic>
        <p:nvPicPr>
          <p:cNvPr id="3" name="Рисунок 2">
            <a:extLst>
              <a:ext uri="{FF2B5EF4-FFF2-40B4-BE49-F238E27FC236}">
                <a16:creationId xmlns:a16="http://schemas.microsoft.com/office/drawing/2014/main" id="{7A9868B8-9B9D-78DD-F830-6D4A764D06A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45158" y="1291643"/>
            <a:ext cx="2442029" cy="1628019"/>
          </a:xfrm>
          <a:prstGeom prst="rect">
            <a:avLst/>
          </a:prstGeom>
          <a:noFill/>
          <a:ln>
            <a:noFill/>
          </a:ln>
        </p:spPr>
      </p:pic>
    </p:spTree>
    <p:extLst>
      <p:ext uri="{BB962C8B-B14F-4D97-AF65-F5344CB8AC3E}">
        <p14:creationId xmlns:p14="http://schemas.microsoft.com/office/powerpoint/2010/main" val="1763262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withGroup">
                            <p:stCondLst>
                              <p:cond delay="0"/>
                            </p:stCondLst>
                            <p:childTnLst>
                              <p:par>
                                <p:cTn id="6" presetID="2" presetClass="entr" presetSubtype="2" fill="hold" grpId="0" nodeType="afterEffect">
                                  <p:childTnLst>
                                    <p:set>
                                      <p:cBhvr>
                                        <p:cTn id="7" dur="1" fill="hold">
                                          <p:stCondLst>
                                            <p:cond delay="0"/>
                                          </p:stCondLst>
                                        </p:cTn>
                                        <p:tgtEl>
                                          <p:spTgt spid="10"/>
                                        </p:tgtEl>
                                        <p:attrNameLst>
                                          <p:attrName>style.visibility</p:attrName>
                                        </p:attrNameLst>
                                      </p:cBhvr>
                                      <p:to>
                                        <p:strVal val="visible"/>
                                      </p:to>
                                    </p:set>
                                    <p:anim calcmode="lin" valueType="num">
                                      <p:cBhvr additive="base">
                                        <p:cTn id="8" dur="500" fill="hold"/>
                                        <p:tgtEl>
                                          <p:spTgt spid="10"/>
                                        </p:tgtEl>
                                        <p:attrNameLst>
                                          <p:attrName>ppt_x</p:attrName>
                                        </p:attrNameLst>
                                      </p:cBhvr>
                                      <p:tavLst>
                                        <p:tav tm="0">
                                          <p:val>
                                            <p:strVal val="1+#ppt_w/2"/>
                                          </p:val>
                                        </p:tav>
                                        <p:tav tm="100000">
                                          <p:val>
                                            <p:strVal val="#ppt_x"/>
                                          </p:val>
                                        </p:tav>
                                      </p:tavLst>
                                    </p:anim>
                                    <p:anim calcmode="lin" valueType="num">
                                      <p:cBhvr additive="base">
                                        <p:cTn id="9" dur="500" fill="hold"/>
                                        <p:tgtEl>
                                          <p:spTgt spid="10"/>
                                        </p:tgtEl>
                                        <p:attrNameLst>
                                          <p:attrName>ppt_y</p:attrName>
                                        </p:attrNameLst>
                                      </p:cBhvr>
                                      <p:tavLst>
                                        <p:tav tm="0">
                                          <p:val>
                                            <p:strVal val="#ppt_y"/>
                                          </p:val>
                                        </p:tav>
                                        <p:tav tm="100000">
                                          <p:val>
                                            <p:strVal val="#ppt_y"/>
                                          </p:val>
                                        </p:tav>
                                      </p:tavLst>
                                    </p:anim>
                                  </p:childTnLst>
                                </p:cTn>
                              </p:par>
                            </p:childTnLst>
                          </p:cTn>
                        </p:par>
                        <p:par>
                          <p:cTn id="10" fill="hold" nodeType="withGroup">
                            <p:stCondLst>
                              <p:cond delay="500"/>
                            </p:stCondLst>
                            <p:childTnLst>
                              <p:par>
                                <p:cTn id="11" presetID="22" presetClass="entr" presetSubtype="8" fill="hold" grpId="0" nodeType="afterEffec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nodeType="withGroup">
                            <p:stCondLst>
                              <p:cond delay="1000"/>
                            </p:stCondLst>
                            <p:childTnLst>
                              <p:par>
                                <p:cTn id="15" presetID="2" presetClass="entr" presetSubtype="2" fill="hold" grpId="0" nodeType="afterEffec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06EEEDD0-6A4C-FDE5-E94D-4382D76947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9052" y="1349226"/>
            <a:ext cx="5387658" cy="5187932"/>
          </a:xfrm>
          <a:prstGeom prst="rect">
            <a:avLst/>
          </a:prstGeom>
          <a:noFill/>
          <a:ln>
            <a:noFill/>
          </a:ln>
        </p:spPr>
      </p:pic>
      <p:sp>
        <p:nvSpPr>
          <p:cNvPr id="7" name="TextBox 6">
            <a:extLst>
              <a:ext uri="{FF2B5EF4-FFF2-40B4-BE49-F238E27FC236}">
                <a16:creationId xmlns:a16="http://schemas.microsoft.com/office/drawing/2014/main" id="{8F1BEF9C-8624-AFC9-8B2F-BC6F0FD9C800}"/>
              </a:ext>
            </a:extLst>
          </p:cNvPr>
          <p:cNvSpPr txBox="1"/>
          <p:nvPr/>
        </p:nvSpPr>
        <p:spPr>
          <a:xfrm>
            <a:off x="272517" y="1498255"/>
            <a:ext cx="3372535" cy="1200329"/>
          </a:xfrm>
          <a:prstGeom prst="rect">
            <a:avLst/>
          </a:prstGeom>
          <a:noFill/>
        </p:spPr>
        <p:txBody>
          <a:bodyPr wrap="square">
            <a:spAutoFit/>
          </a:bodyPr>
          <a:lstStyle/>
          <a:p>
            <a:pPr algn="ctr"/>
            <a:r>
              <a:rPr lang="ru-RU" sz="2400" b="1" kern="0" dirty="0">
                <a:solidFill>
                  <a:srgbClr val="002060"/>
                </a:solidFill>
                <a:effectLst/>
                <a:ea typeface="Times New Roman" panose="02020603050405020304" pitchFamily="18" charset="0"/>
              </a:rPr>
              <a:t>Цифровые технологии </a:t>
            </a:r>
            <a:r>
              <a:rPr lang="ru-RU" sz="2400" b="1" dirty="0">
                <a:solidFill>
                  <a:srgbClr val="002060"/>
                </a:solidFill>
                <a:effectLst/>
                <a:ea typeface="Times New Roman" panose="02020603050405020304" pitchFamily="18" charset="0"/>
              </a:rPr>
              <a:t>инфраструктуры цифровой экономики</a:t>
            </a:r>
            <a:endParaRPr lang="ru-RU" sz="2400" b="1" dirty="0">
              <a:solidFill>
                <a:srgbClr val="002060"/>
              </a:solidFill>
            </a:endParaRPr>
          </a:p>
        </p:txBody>
      </p:sp>
      <p:pic>
        <p:nvPicPr>
          <p:cNvPr id="8" name="Рисунок 7">
            <a:extLst>
              <a:ext uri="{FF2B5EF4-FFF2-40B4-BE49-F238E27FC236}">
                <a16:creationId xmlns:a16="http://schemas.microsoft.com/office/drawing/2014/main" id="{F1654DDD-C5FC-5C75-245E-9D50E2EF8B85}"/>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b="44926"/>
          <a:stretch/>
        </p:blipFill>
        <p:spPr>
          <a:xfrm rot="10800000" flipH="1">
            <a:off x="6725196" y="-55340"/>
            <a:ext cx="6988865" cy="1422358"/>
          </a:xfrm>
          <a:prstGeom prst="rect">
            <a:avLst/>
          </a:prstGeom>
        </p:spPr>
      </p:pic>
      <p:pic>
        <p:nvPicPr>
          <p:cNvPr id="9" name="Рисунок 8">
            <a:extLst>
              <a:ext uri="{FF2B5EF4-FFF2-40B4-BE49-F238E27FC236}">
                <a16:creationId xmlns:a16="http://schemas.microsoft.com/office/drawing/2014/main" id="{652E6427-6CAC-6C67-AA18-2C8AE2E0749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862035" y="-3394193"/>
            <a:ext cx="19189935" cy="19189935"/>
          </a:xfrm>
          <a:prstGeom prst="rect">
            <a:avLst/>
          </a:prstGeom>
        </p:spPr>
      </p:pic>
      <p:pic>
        <p:nvPicPr>
          <p:cNvPr id="10" name="Рисунок 9">
            <a:extLst>
              <a:ext uri="{FF2B5EF4-FFF2-40B4-BE49-F238E27FC236}">
                <a16:creationId xmlns:a16="http://schemas.microsoft.com/office/drawing/2014/main" id="{0BE1071E-7D94-C9F8-2E1F-C659C8CB497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flipH="1">
            <a:off x="7731328" y="3089341"/>
            <a:ext cx="4803037" cy="4079400"/>
          </a:xfrm>
          <a:prstGeom prst="rect">
            <a:avLst/>
          </a:prstGeom>
        </p:spPr>
      </p:pic>
      <p:pic>
        <p:nvPicPr>
          <p:cNvPr id="11" name="Рисунок 10">
            <a:extLst>
              <a:ext uri="{FF2B5EF4-FFF2-40B4-BE49-F238E27FC236}">
                <a16:creationId xmlns:a16="http://schemas.microsoft.com/office/drawing/2014/main" id="{FB6D8AEB-0169-EC4A-BF38-0B3C9C045CD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7100000">
            <a:off x="11213119" y="1038948"/>
            <a:ext cx="650885" cy="643945"/>
          </a:xfrm>
          <a:prstGeom prst="rect">
            <a:avLst/>
          </a:prstGeom>
        </p:spPr>
      </p:pic>
      <p:sp>
        <p:nvSpPr>
          <p:cNvPr id="2" name="文本框 17">
            <a:extLst>
              <a:ext uri="{FF2B5EF4-FFF2-40B4-BE49-F238E27FC236}">
                <a16:creationId xmlns:a16="http://schemas.microsoft.com/office/drawing/2014/main" id="{2775AFBB-E4BF-E4E7-3901-5180C3B94ACB}"/>
              </a:ext>
            </a:extLst>
          </p:cNvPr>
          <p:cNvSpPr txBox="1"/>
          <p:nvPr/>
        </p:nvSpPr>
        <p:spPr>
          <a:xfrm>
            <a:off x="697510" y="658629"/>
            <a:ext cx="11367111" cy="369332"/>
          </a:xfrm>
          <a:prstGeom prst="rect">
            <a:avLst/>
          </a:prstGeom>
          <a:noFill/>
        </p:spPr>
        <p:txBody>
          <a:bodyPr wrap="square" rtlCol="0">
            <a:spAutoFit/>
          </a:bodyPr>
          <a:lstStyle/>
          <a:p>
            <a:pPr algn="r"/>
            <a:r>
              <a:rPr lang="ru-RU" altLang="zh-CN" b="1" dirty="0">
                <a:latin typeface="Microsoft YaHei" panose="020B0503020204020204" pitchFamily="34" charset="-122"/>
                <a:ea typeface="Microsoft YaHei" panose="020B0503020204020204" pitchFamily="34" charset="-122"/>
              </a:rPr>
              <a:t>Раздел 1. </a:t>
            </a:r>
            <a:r>
              <a:rPr lang="ru-RU" sz="1800" b="1" dirty="0">
                <a:effectLst/>
                <a:latin typeface="Microsoft YaHei" panose="020B0503020204020204" pitchFamily="34" charset="-122"/>
                <a:ea typeface="Microsoft YaHei" panose="020B0503020204020204" pitchFamily="34" charset="-122"/>
                <a:cs typeface="Times New Roman" panose="02020603050405020304" pitchFamily="18" charset="0"/>
              </a:rPr>
              <a:t>Государственная стратегия развития цифровой экономики РФ</a:t>
            </a:r>
            <a:endParaRPr lang="zh-CN" altLang="en-US"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35231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879677" y="1291643"/>
            <a:ext cx="8833359" cy="490772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TextBox 30"/>
          <p:cNvSpPr txBox="1"/>
          <p:nvPr/>
        </p:nvSpPr>
        <p:spPr>
          <a:xfrm>
            <a:off x="2971352" y="1449987"/>
            <a:ext cx="8590614" cy="4401205"/>
          </a:xfrm>
          <a:prstGeom prst="rect">
            <a:avLst/>
          </a:prstGeom>
          <a:noFill/>
        </p:spPr>
        <p:txBody>
          <a:bodyPr wrap="square" rtlCol="0">
            <a:spAutoFit/>
          </a:bodyPr>
          <a:lstStyle/>
          <a:p>
            <a:pPr algn="just"/>
            <a:r>
              <a:rPr lang="ru-RU" sz="2000" dirty="0"/>
              <a:t>	Применение цифровых технологий во многих сферах деятельности человека способствует </a:t>
            </a:r>
            <a:r>
              <a:rPr lang="ru-RU" sz="2000" b="1" dirty="0"/>
              <a:t>цифровой трансформации</a:t>
            </a:r>
            <a:r>
              <a:rPr lang="ru-RU" sz="2000" dirty="0"/>
              <a:t>. </a:t>
            </a:r>
            <a:r>
              <a:rPr lang="ru-RU" sz="2000" b="1" dirty="0"/>
              <a:t>Это комплексное преобразование экономики, связанное с успешным переходом к новым бизнес-моделям, каналам коммуникаций с клиентами и поставщиками, продуктам, бизнес-процессам, корпоративной культуре, которые базируются на принципиально новых подходах к управлению данными с использованием цифровых технологий, с целью существенного повышения его эффективности и долгосрочной устойчивости.</a:t>
            </a:r>
            <a:r>
              <a:rPr lang="ru-RU" sz="2000" dirty="0"/>
              <a:t> Хотя цифровая трансформация преимущественно используется в бизнес-контексте, она также оказывает влияние на другие организации, такие как правительственные учреждения, агентства государственного сектора и организации, которые участвуют в решении социальных проблем, таких как загрязнение окружающей среды и старение населения, за счет внедрения одной или нескольких цифровых технологий.</a:t>
            </a:r>
          </a:p>
        </p:txBody>
      </p:sp>
      <p:grpSp>
        <p:nvGrpSpPr>
          <p:cNvPr id="44" name="Group 1"/>
          <p:cNvGrpSpPr/>
          <p:nvPr/>
        </p:nvGrpSpPr>
        <p:grpSpPr>
          <a:xfrm>
            <a:off x="458811" y="2709859"/>
            <a:ext cx="1925266" cy="2382344"/>
            <a:chOff x="729025" y="2493538"/>
            <a:chExt cx="3009991" cy="3724596"/>
          </a:xfrm>
        </p:grpSpPr>
        <p:pic>
          <p:nvPicPr>
            <p:cNvPr id="45" name="Picture 2"/>
            <p:cNvPicPr>
              <a:picLocks noChangeAspect="1"/>
            </p:cNvPicPr>
            <p:nvPr/>
          </p:nvPicPr>
          <p:blipFill>
            <a:blip r:embed="rId3" cstate="screen">
              <a:extLst>
                <a:ext uri="{28A0092B-C50C-407E-A947-70E740481C1C}">
                  <a14:useLocalDpi xmlns:a14="http://schemas.microsoft.com/office/drawing/2010/main"/>
                </a:ext>
              </a:extLst>
            </a:blip>
            <a:srcRect l="5354" t="8440" r="6203" b="10137"/>
            <a:stretch>
              <a:fillRect/>
            </a:stretch>
          </p:blipFill>
          <p:spPr>
            <a:xfrm>
              <a:off x="729025" y="2493538"/>
              <a:ext cx="3009991" cy="3724596"/>
            </a:xfrm>
            <a:prstGeom prst="rect">
              <a:avLst/>
            </a:prstGeom>
          </p:spPr>
        </p:pic>
        <p:sp>
          <p:nvSpPr>
            <p:cNvPr id="46" name="Rectangle 3"/>
            <p:cNvSpPr/>
            <p:nvPr/>
          </p:nvSpPr>
          <p:spPr>
            <a:xfrm>
              <a:off x="1171299" y="2949850"/>
              <a:ext cx="2129088" cy="2751063"/>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grpSp>
        <p:nvGrpSpPr>
          <p:cNvPr id="47" name="Group 34"/>
          <p:cNvGrpSpPr/>
          <p:nvPr/>
        </p:nvGrpSpPr>
        <p:grpSpPr>
          <a:xfrm>
            <a:off x="382711" y="4298968"/>
            <a:ext cx="423437" cy="423437"/>
            <a:chOff x="3888440" y="4675764"/>
            <a:chExt cx="1099076" cy="1099076"/>
          </a:xfrm>
        </p:grpSpPr>
        <p:sp>
          <p:nvSpPr>
            <p:cNvPr id="48" name="Oval 35"/>
            <p:cNvSpPr/>
            <p:nvPr/>
          </p:nvSpPr>
          <p:spPr>
            <a:xfrm>
              <a:off x="3888440" y="4675764"/>
              <a:ext cx="1099076" cy="10990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endParaRPr>
            </a:p>
          </p:txBody>
        </p:sp>
        <p:grpSp>
          <p:nvGrpSpPr>
            <p:cNvPr id="49" name="Group 36"/>
            <p:cNvGrpSpPr/>
            <p:nvPr/>
          </p:nvGrpSpPr>
          <p:grpSpPr>
            <a:xfrm>
              <a:off x="4280563" y="4989247"/>
              <a:ext cx="308683" cy="466043"/>
              <a:chOff x="549275" y="4406901"/>
              <a:chExt cx="161926" cy="244475"/>
            </a:xfrm>
            <a:solidFill>
              <a:schemeClr val="bg1"/>
            </a:solidFill>
          </p:grpSpPr>
          <p:sp>
            <p:nvSpPr>
              <p:cNvPr id="50"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sp>
            <p:nvSpPr>
              <p:cNvPr id="51" name="Freeform 63"/>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latin typeface="微软雅黑" panose="020B0503020204020204" pitchFamily="34" charset="-122"/>
                  <a:ea typeface="微软雅黑" panose="020B0503020204020204" pitchFamily="34" charset="-122"/>
                </a:endParaRPr>
              </a:p>
            </p:txBody>
          </p:sp>
        </p:grpSp>
      </p:grpSp>
      <p:grpSp>
        <p:nvGrpSpPr>
          <p:cNvPr id="52" name="Group 24"/>
          <p:cNvGrpSpPr/>
          <p:nvPr/>
        </p:nvGrpSpPr>
        <p:grpSpPr>
          <a:xfrm>
            <a:off x="391082" y="3655958"/>
            <a:ext cx="423437" cy="423437"/>
            <a:chOff x="3888440" y="3470139"/>
            <a:chExt cx="833633" cy="833633"/>
          </a:xfrm>
        </p:grpSpPr>
        <p:sp>
          <p:nvSpPr>
            <p:cNvPr id="53" name="Oval 29"/>
            <p:cNvSpPr/>
            <p:nvPr/>
          </p:nvSpPr>
          <p:spPr>
            <a:xfrm>
              <a:off x="3888440" y="3470139"/>
              <a:ext cx="833633" cy="8336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endParaRPr>
            </a:p>
          </p:txBody>
        </p:sp>
        <p:sp>
          <p:nvSpPr>
            <p:cNvPr id="54" name="Freeform 9"/>
            <p:cNvSpPr>
              <a:spLocks noEditPoints="1"/>
            </p:cNvSpPr>
            <p:nvPr/>
          </p:nvSpPr>
          <p:spPr bwMode="auto">
            <a:xfrm>
              <a:off x="4154632" y="3709066"/>
              <a:ext cx="330169" cy="339694"/>
            </a:xfrm>
            <a:custGeom>
              <a:avLst/>
              <a:gdLst>
                <a:gd name="T0" fmla="*/ 26 w 88"/>
                <a:gd name="T1" fmla="*/ 68 h 90"/>
                <a:gd name="T2" fmla="*/ 8 w 88"/>
                <a:gd name="T3" fmla="*/ 86 h 90"/>
                <a:gd name="T4" fmla="*/ 1 w 88"/>
                <a:gd name="T5" fmla="*/ 89 h 90"/>
                <a:gd name="T6" fmla="*/ 4 w 88"/>
                <a:gd name="T7" fmla="*/ 82 h 90"/>
                <a:gd name="T8" fmla="*/ 21 w 88"/>
                <a:gd name="T9" fmla="*/ 64 h 90"/>
                <a:gd name="T10" fmla="*/ 0 w 88"/>
                <a:gd name="T11" fmla="*/ 44 h 90"/>
                <a:gd name="T12" fmla="*/ 23 w 88"/>
                <a:gd name="T13" fmla="*/ 44 h 90"/>
                <a:gd name="T14" fmla="*/ 54 w 88"/>
                <a:gd name="T15" fmla="*/ 16 h 90"/>
                <a:gd name="T16" fmla="*/ 49 w 88"/>
                <a:gd name="T17" fmla="*/ 12 h 90"/>
                <a:gd name="T18" fmla="*/ 49 w 88"/>
                <a:gd name="T19" fmla="*/ 3 h 90"/>
                <a:gd name="T20" fmla="*/ 58 w 88"/>
                <a:gd name="T21" fmla="*/ 2 h 90"/>
                <a:gd name="T22" fmla="*/ 86 w 88"/>
                <a:gd name="T23" fmla="*/ 29 h 90"/>
                <a:gd name="T24" fmla="*/ 86 w 88"/>
                <a:gd name="T25" fmla="*/ 38 h 90"/>
                <a:gd name="T26" fmla="*/ 77 w 88"/>
                <a:gd name="T27" fmla="*/ 38 h 90"/>
                <a:gd name="T28" fmla="*/ 72 w 88"/>
                <a:gd name="T29" fmla="*/ 34 h 90"/>
                <a:gd name="T30" fmla="*/ 45 w 88"/>
                <a:gd name="T31" fmla="*/ 66 h 90"/>
                <a:gd name="T32" fmla="*/ 46 w 88"/>
                <a:gd name="T33" fmla="*/ 88 h 90"/>
                <a:gd name="T34" fmla="*/ 26 w 88"/>
                <a:gd name="T35" fmla="*/ 68 h 90"/>
                <a:gd name="T36" fmla="*/ 55 w 88"/>
                <a:gd name="T37" fmla="*/ 31 h 90"/>
                <a:gd name="T38" fmla="*/ 55 w 88"/>
                <a:gd name="T39" fmla="*/ 26 h 90"/>
                <a:gd name="T40" fmla="*/ 55 w 88"/>
                <a:gd name="T41" fmla="*/ 26 h 90"/>
                <a:gd name="T42" fmla="*/ 51 w 88"/>
                <a:gd name="T43" fmla="*/ 26 h 90"/>
                <a:gd name="T44" fmla="*/ 32 w 88"/>
                <a:gd name="T45" fmla="*/ 43 h 90"/>
                <a:gd name="T46" fmla="*/ 32 w 88"/>
                <a:gd name="T47" fmla="*/ 48 h 90"/>
                <a:gd name="T48" fmla="*/ 32 w 88"/>
                <a:gd name="T49" fmla="*/ 48 h 90"/>
                <a:gd name="T50" fmla="*/ 37 w 88"/>
                <a:gd name="T51" fmla="*/ 48 h 90"/>
                <a:gd name="T52" fmla="*/ 55 w 88"/>
                <a:gd name="T53" fmla="*/ 3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90">
                  <a:moveTo>
                    <a:pt x="26" y="68"/>
                  </a:moveTo>
                  <a:cubicBezTo>
                    <a:pt x="8" y="86"/>
                    <a:pt x="8" y="86"/>
                    <a:pt x="8" y="86"/>
                  </a:cubicBezTo>
                  <a:cubicBezTo>
                    <a:pt x="6" y="89"/>
                    <a:pt x="3" y="90"/>
                    <a:pt x="1" y="89"/>
                  </a:cubicBezTo>
                  <a:cubicBezTo>
                    <a:pt x="0" y="88"/>
                    <a:pt x="1" y="84"/>
                    <a:pt x="4" y="82"/>
                  </a:cubicBezTo>
                  <a:cubicBezTo>
                    <a:pt x="21" y="64"/>
                    <a:pt x="21" y="64"/>
                    <a:pt x="21" y="64"/>
                  </a:cubicBezTo>
                  <a:cubicBezTo>
                    <a:pt x="0" y="44"/>
                    <a:pt x="0" y="44"/>
                    <a:pt x="0" y="44"/>
                  </a:cubicBezTo>
                  <a:cubicBezTo>
                    <a:pt x="3" y="41"/>
                    <a:pt x="13" y="41"/>
                    <a:pt x="23" y="44"/>
                  </a:cubicBezTo>
                  <a:cubicBezTo>
                    <a:pt x="54" y="16"/>
                    <a:pt x="54" y="16"/>
                    <a:pt x="54" y="16"/>
                  </a:cubicBezTo>
                  <a:cubicBezTo>
                    <a:pt x="49" y="12"/>
                    <a:pt x="49" y="12"/>
                    <a:pt x="49" y="12"/>
                  </a:cubicBezTo>
                  <a:cubicBezTo>
                    <a:pt x="47" y="9"/>
                    <a:pt x="47" y="5"/>
                    <a:pt x="49" y="3"/>
                  </a:cubicBezTo>
                  <a:cubicBezTo>
                    <a:pt x="52" y="0"/>
                    <a:pt x="56" y="0"/>
                    <a:pt x="58" y="2"/>
                  </a:cubicBezTo>
                  <a:cubicBezTo>
                    <a:pt x="86" y="29"/>
                    <a:pt x="86" y="29"/>
                    <a:pt x="86" y="29"/>
                  </a:cubicBezTo>
                  <a:cubicBezTo>
                    <a:pt x="88" y="31"/>
                    <a:pt x="88" y="35"/>
                    <a:pt x="86" y="38"/>
                  </a:cubicBezTo>
                  <a:cubicBezTo>
                    <a:pt x="83" y="40"/>
                    <a:pt x="79" y="41"/>
                    <a:pt x="77" y="38"/>
                  </a:cubicBezTo>
                  <a:cubicBezTo>
                    <a:pt x="72" y="34"/>
                    <a:pt x="72" y="34"/>
                    <a:pt x="72" y="34"/>
                  </a:cubicBezTo>
                  <a:cubicBezTo>
                    <a:pt x="45" y="66"/>
                    <a:pt x="45" y="66"/>
                    <a:pt x="45" y="66"/>
                  </a:cubicBezTo>
                  <a:cubicBezTo>
                    <a:pt x="49" y="76"/>
                    <a:pt x="49" y="86"/>
                    <a:pt x="46" y="88"/>
                  </a:cubicBezTo>
                  <a:lnTo>
                    <a:pt x="26" y="68"/>
                  </a:lnTo>
                  <a:close/>
                  <a:moveTo>
                    <a:pt x="55" y="31"/>
                  </a:moveTo>
                  <a:cubicBezTo>
                    <a:pt x="57" y="30"/>
                    <a:pt x="57" y="28"/>
                    <a:pt x="55" y="26"/>
                  </a:cubicBezTo>
                  <a:cubicBezTo>
                    <a:pt x="55" y="26"/>
                    <a:pt x="55" y="26"/>
                    <a:pt x="55" y="26"/>
                  </a:cubicBezTo>
                  <a:cubicBezTo>
                    <a:pt x="54" y="25"/>
                    <a:pt x="52" y="25"/>
                    <a:pt x="51" y="26"/>
                  </a:cubicBezTo>
                  <a:cubicBezTo>
                    <a:pt x="32" y="43"/>
                    <a:pt x="32" y="43"/>
                    <a:pt x="32" y="43"/>
                  </a:cubicBezTo>
                  <a:cubicBezTo>
                    <a:pt x="31" y="45"/>
                    <a:pt x="31" y="47"/>
                    <a:pt x="32" y="48"/>
                  </a:cubicBezTo>
                  <a:cubicBezTo>
                    <a:pt x="32" y="48"/>
                    <a:pt x="32" y="48"/>
                    <a:pt x="32" y="48"/>
                  </a:cubicBezTo>
                  <a:cubicBezTo>
                    <a:pt x="33" y="49"/>
                    <a:pt x="35" y="49"/>
                    <a:pt x="37" y="48"/>
                  </a:cubicBezTo>
                  <a:lnTo>
                    <a:pt x="55" y="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grpSp>
      <p:grpSp>
        <p:nvGrpSpPr>
          <p:cNvPr id="55" name="Group 22"/>
          <p:cNvGrpSpPr/>
          <p:nvPr/>
        </p:nvGrpSpPr>
        <p:grpSpPr>
          <a:xfrm>
            <a:off x="378735" y="3013304"/>
            <a:ext cx="423437" cy="423437"/>
            <a:chOff x="3888440" y="2100504"/>
            <a:chExt cx="833633" cy="833633"/>
          </a:xfrm>
        </p:grpSpPr>
        <p:sp>
          <p:nvSpPr>
            <p:cNvPr id="56" name="Oval 23"/>
            <p:cNvSpPr/>
            <p:nvPr/>
          </p:nvSpPr>
          <p:spPr>
            <a:xfrm>
              <a:off x="3888440" y="2100504"/>
              <a:ext cx="833633" cy="8336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endParaRPr>
            </a:p>
          </p:txBody>
        </p:sp>
        <p:sp>
          <p:nvSpPr>
            <p:cNvPr id="57" name="Freeform 76"/>
            <p:cNvSpPr/>
            <p:nvPr/>
          </p:nvSpPr>
          <p:spPr bwMode="auto">
            <a:xfrm>
              <a:off x="4121397" y="2292552"/>
              <a:ext cx="344250" cy="415887"/>
            </a:xfrm>
            <a:custGeom>
              <a:avLst/>
              <a:gdLst>
                <a:gd name="T0" fmla="*/ 31 w 73"/>
                <a:gd name="T1" fmla="*/ 88 h 88"/>
                <a:gd name="T2" fmla="*/ 29 w 73"/>
                <a:gd name="T3" fmla="*/ 82 h 88"/>
                <a:gd name="T4" fmla="*/ 12 w 73"/>
                <a:gd name="T5" fmla="*/ 68 h 88"/>
                <a:gd name="T6" fmla="*/ 6 w 73"/>
                <a:gd name="T7" fmla="*/ 56 h 88"/>
                <a:gd name="T8" fmla="*/ 1 w 73"/>
                <a:gd name="T9" fmla="*/ 45 h 88"/>
                <a:gd name="T10" fmla="*/ 6 w 73"/>
                <a:gd name="T11" fmla="*/ 39 h 88"/>
                <a:gd name="T12" fmla="*/ 16 w 73"/>
                <a:gd name="T13" fmla="*/ 54 h 88"/>
                <a:gd name="T14" fmla="*/ 21 w 73"/>
                <a:gd name="T15" fmla="*/ 53 h 88"/>
                <a:gd name="T16" fmla="*/ 21 w 73"/>
                <a:gd name="T17" fmla="*/ 41 h 88"/>
                <a:gd name="T18" fmla="*/ 15 w 73"/>
                <a:gd name="T19" fmla="*/ 14 h 88"/>
                <a:gd name="T20" fmla="*/ 22 w 73"/>
                <a:gd name="T21" fmla="*/ 12 h 88"/>
                <a:gd name="T22" fmla="*/ 33 w 73"/>
                <a:gd name="T23" fmla="*/ 40 h 88"/>
                <a:gd name="T24" fmla="*/ 34 w 73"/>
                <a:gd name="T25" fmla="*/ 3 h 88"/>
                <a:gd name="T26" fmla="*/ 42 w 73"/>
                <a:gd name="T27" fmla="*/ 4 h 88"/>
                <a:gd name="T28" fmla="*/ 46 w 73"/>
                <a:gd name="T29" fmla="*/ 40 h 88"/>
                <a:gd name="T30" fmla="*/ 54 w 73"/>
                <a:gd name="T31" fmla="*/ 9 h 88"/>
                <a:gd name="T32" fmla="*/ 60 w 73"/>
                <a:gd name="T33" fmla="*/ 11 h 88"/>
                <a:gd name="T34" fmla="*/ 57 w 73"/>
                <a:gd name="T35" fmla="*/ 44 h 88"/>
                <a:gd name="T36" fmla="*/ 69 w 73"/>
                <a:gd name="T37" fmla="*/ 21 h 88"/>
                <a:gd name="T38" fmla="*/ 73 w 73"/>
                <a:gd name="T39" fmla="*/ 24 h 88"/>
                <a:gd name="T40" fmla="*/ 65 w 73"/>
                <a:gd name="T41" fmla="*/ 54 h 88"/>
                <a:gd name="T42" fmla="*/ 60 w 73"/>
                <a:gd name="T43" fmla="*/ 83 h 88"/>
                <a:gd name="T44" fmla="*/ 58 w 73"/>
                <a:gd name="T45" fmla="*/ 88 h 88"/>
                <a:gd name="T46" fmla="*/ 31 w 73"/>
                <a:gd name="T47" fmla="*/ 88 h 88"/>
                <a:gd name="T48" fmla="*/ 31 w 73"/>
                <a:gd name="T4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88">
                  <a:moveTo>
                    <a:pt x="31" y="88"/>
                  </a:moveTo>
                  <a:cubicBezTo>
                    <a:pt x="31" y="88"/>
                    <a:pt x="33" y="86"/>
                    <a:pt x="29" y="82"/>
                  </a:cubicBezTo>
                  <a:cubicBezTo>
                    <a:pt x="29" y="82"/>
                    <a:pt x="19" y="76"/>
                    <a:pt x="12" y="68"/>
                  </a:cubicBezTo>
                  <a:cubicBezTo>
                    <a:pt x="11" y="66"/>
                    <a:pt x="6" y="60"/>
                    <a:pt x="6" y="56"/>
                  </a:cubicBezTo>
                  <a:cubicBezTo>
                    <a:pt x="5" y="53"/>
                    <a:pt x="1" y="45"/>
                    <a:pt x="1" y="45"/>
                  </a:cubicBezTo>
                  <a:cubicBezTo>
                    <a:pt x="1" y="45"/>
                    <a:pt x="0" y="39"/>
                    <a:pt x="6" y="39"/>
                  </a:cubicBezTo>
                  <a:cubicBezTo>
                    <a:pt x="11" y="41"/>
                    <a:pt x="16" y="54"/>
                    <a:pt x="16" y="54"/>
                  </a:cubicBezTo>
                  <a:cubicBezTo>
                    <a:pt x="16" y="54"/>
                    <a:pt x="21" y="57"/>
                    <a:pt x="21" y="53"/>
                  </a:cubicBezTo>
                  <a:cubicBezTo>
                    <a:pt x="21" y="53"/>
                    <a:pt x="22" y="48"/>
                    <a:pt x="21" y="41"/>
                  </a:cubicBezTo>
                  <a:cubicBezTo>
                    <a:pt x="19" y="32"/>
                    <a:pt x="16" y="25"/>
                    <a:pt x="15" y="14"/>
                  </a:cubicBezTo>
                  <a:cubicBezTo>
                    <a:pt x="14" y="6"/>
                    <a:pt x="21" y="9"/>
                    <a:pt x="22" y="12"/>
                  </a:cubicBezTo>
                  <a:cubicBezTo>
                    <a:pt x="23" y="12"/>
                    <a:pt x="28" y="40"/>
                    <a:pt x="33" y="40"/>
                  </a:cubicBezTo>
                  <a:cubicBezTo>
                    <a:pt x="37" y="40"/>
                    <a:pt x="32" y="5"/>
                    <a:pt x="34" y="3"/>
                  </a:cubicBezTo>
                  <a:cubicBezTo>
                    <a:pt x="36" y="0"/>
                    <a:pt x="41" y="2"/>
                    <a:pt x="42" y="4"/>
                  </a:cubicBezTo>
                  <a:cubicBezTo>
                    <a:pt x="42" y="7"/>
                    <a:pt x="43" y="40"/>
                    <a:pt x="46" y="40"/>
                  </a:cubicBezTo>
                  <a:cubicBezTo>
                    <a:pt x="49" y="40"/>
                    <a:pt x="52" y="9"/>
                    <a:pt x="54" y="9"/>
                  </a:cubicBezTo>
                  <a:cubicBezTo>
                    <a:pt x="57" y="6"/>
                    <a:pt x="60" y="7"/>
                    <a:pt x="60" y="11"/>
                  </a:cubicBezTo>
                  <a:cubicBezTo>
                    <a:pt x="60" y="13"/>
                    <a:pt x="55" y="42"/>
                    <a:pt x="57" y="44"/>
                  </a:cubicBezTo>
                  <a:cubicBezTo>
                    <a:pt x="60" y="46"/>
                    <a:pt x="64" y="28"/>
                    <a:pt x="69" y="21"/>
                  </a:cubicBezTo>
                  <a:cubicBezTo>
                    <a:pt x="70" y="21"/>
                    <a:pt x="73" y="22"/>
                    <a:pt x="73" y="24"/>
                  </a:cubicBezTo>
                  <a:cubicBezTo>
                    <a:pt x="72" y="30"/>
                    <a:pt x="65" y="53"/>
                    <a:pt x="65" y="54"/>
                  </a:cubicBezTo>
                  <a:cubicBezTo>
                    <a:pt x="65" y="54"/>
                    <a:pt x="65" y="67"/>
                    <a:pt x="60" y="83"/>
                  </a:cubicBezTo>
                  <a:cubicBezTo>
                    <a:pt x="58" y="88"/>
                    <a:pt x="58" y="88"/>
                    <a:pt x="58" y="88"/>
                  </a:cubicBezTo>
                  <a:cubicBezTo>
                    <a:pt x="31" y="88"/>
                    <a:pt x="31" y="88"/>
                    <a:pt x="31" y="88"/>
                  </a:cubicBezTo>
                  <a:cubicBezTo>
                    <a:pt x="31" y="88"/>
                    <a:pt x="31" y="88"/>
                    <a:pt x="31"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grpSp>
      <p:grpSp>
        <p:nvGrpSpPr>
          <p:cNvPr id="58" name="Group 27"/>
          <p:cNvGrpSpPr/>
          <p:nvPr/>
        </p:nvGrpSpPr>
        <p:grpSpPr>
          <a:xfrm>
            <a:off x="2052314" y="2989133"/>
            <a:ext cx="423437" cy="423437"/>
            <a:chOff x="7458838" y="2100504"/>
            <a:chExt cx="833633" cy="833633"/>
          </a:xfrm>
        </p:grpSpPr>
        <p:sp>
          <p:nvSpPr>
            <p:cNvPr id="59" name="Oval 55"/>
            <p:cNvSpPr/>
            <p:nvPr/>
          </p:nvSpPr>
          <p:spPr>
            <a:xfrm>
              <a:off x="7458838" y="2100504"/>
              <a:ext cx="833633" cy="8336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endParaRPr>
            </a:p>
          </p:txBody>
        </p:sp>
        <p:grpSp>
          <p:nvGrpSpPr>
            <p:cNvPr id="60" name="Group 64"/>
            <p:cNvGrpSpPr/>
            <p:nvPr/>
          </p:nvGrpSpPr>
          <p:grpSpPr>
            <a:xfrm>
              <a:off x="7715272" y="2257076"/>
              <a:ext cx="320764" cy="429647"/>
              <a:chOff x="7029451" y="3441701"/>
              <a:chExt cx="692150" cy="927099"/>
            </a:xfrm>
            <a:solidFill>
              <a:schemeClr val="bg1"/>
            </a:solidFill>
          </p:grpSpPr>
          <p:sp>
            <p:nvSpPr>
              <p:cNvPr id="61" name="Freeform 15"/>
              <p:cNvSpPr>
                <a:spLocks noEditPoints="1"/>
              </p:cNvSpPr>
              <p:nvPr/>
            </p:nvSpPr>
            <p:spPr bwMode="auto">
              <a:xfrm>
                <a:off x="7029451" y="3681413"/>
                <a:ext cx="630238" cy="687387"/>
              </a:xfrm>
              <a:custGeom>
                <a:avLst/>
                <a:gdLst>
                  <a:gd name="T0" fmla="*/ 152 w 165"/>
                  <a:gd name="T1" fmla="*/ 110 h 181"/>
                  <a:gd name="T2" fmla="*/ 125 w 165"/>
                  <a:gd name="T3" fmla="*/ 85 h 181"/>
                  <a:gd name="T4" fmla="*/ 125 w 165"/>
                  <a:gd name="T5" fmla="*/ 82 h 181"/>
                  <a:gd name="T6" fmla="*/ 100 w 165"/>
                  <a:gd name="T7" fmla="*/ 98 h 181"/>
                  <a:gd name="T8" fmla="*/ 95 w 165"/>
                  <a:gd name="T9" fmla="*/ 101 h 181"/>
                  <a:gd name="T10" fmla="*/ 94 w 165"/>
                  <a:gd name="T11" fmla="*/ 94 h 181"/>
                  <a:gd name="T12" fmla="*/ 96 w 165"/>
                  <a:gd name="T13" fmla="*/ 49 h 181"/>
                  <a:gd name="T14" fmla="*/ 109 w 165"/>
                  <a:gd name="T15" fmla="*/ 38 h 181"/>
                  <a:gd name="T16" fmla="*/ 110 w 165"/>
                  <a:gd name="T17" fmla="*/ 38 h 181"/>
                  <a:gd name="T18" fmla="*/ 110 w 165"/>
                  <a:gd name="T19" fmla="*/ 36 h 181"/>
                  <a:gd name="T20" fmla="*/ 113 w 165"/>
                  <a:gd name="T21" fmla="*/ 16 h 181"/>
                  <a:gd name="T22" fmla="*/ 115 w 165"/>
                  <a:gd name="T23" fmla="*/ 11 h 181"/>
                  <a:gd name="T24" fmla="*/ 115 w 165"/>
                  <a:gd name="T25" fmla="*/ 12 h 181"/>
                  <a:gd name="T26" fmla="*/ 118 w 165"/>
                  <a:gd name="T27" fmla="*/ 8 h 181"/>
                  <a:gd name="T28" fmla="*/ 120 w 165"/>
                  <a:gd name="T29" fmla="*/ 6 h 181"/>
                  <a:gd name="T30" fmla="*/ 38 w 165"/>
                  <a:gd name="T31" fmla="*/ 32 h 181"/>
                  <a:gd name="T32" fmla="*/ 31 w 165"/>
                  <a:gd name="T33" fmla="*/ 150 h 181"/>
                  <a:gd name="T34" fmla="*/ 150 w 165"/>
                  <a:gd name="T35" fmla="*/ 144 h 181"/>
                  <a:gd name="T36" fmla="*/ 160 w 165"/>
                  <a:gd name="T37" fmla="*/ 131 h 181"/>
                  <a:gd name="T38" fmla="*/ 152 w 165"/>
                  <a:gd name="T39" fmla="*/ 110 h 181"/>
                  <a:gd name="T40" fmla="*/ 53 w 165"/>
                  <a:gd name="T41" fmla="*/ 118 h 181"/>
                  <a:gd name="T42" fmla="*/ 35 w 165"/>
                  <a:gd name="T43" fmla="*/ 118 h 181"/>
                  <a:gd name="T44" fmla="*/ 35 w 165"/>
                  <a:gd name="T45" fmla="*/ 100 h 181"/>
                  <a:gd name="T46" fmla="*/ 53 w 165"/>
                  <a:gd name="T47" fmla="*/ 100 h 181"/>
                  <a:gd name="T48" fmla="*/ 53 w 165"/>
                  <a:gd name="T49" fmla="*/ 118 h 181"/>
                  <a:gd name="T50" fmla="*/ 41 w 165"/>
                  <a:gd name="T51" fmla="*/ 76 h 181"/>
                  <a:gd name="T52" fmla="*/ 41 w 165"/>
                  <a:gd name="T53" fmla="*/ 58 h 181"/>
                  <a:gd name="T54" fmla="*/ 59 w 165"/>
                  <a:gd name="T55" fmla="*/ 58 h 181"/>
                  <a:gd name="T56" fmla="*/ 59 w 165"/>
                  <a:gd name="T57" fmla="*/ 76 h 181"/>
                  <a:gd name="T58" fmla="*/ 41 w 165"/>
                  <a:gd name="T59" fmla="*/ 76 h 181"/>
                  <a:gd name="T60" fmla="*/ 84 w 165"/>
                  <a:gd name="T61" fmla="*/ 147 h 181"/>
                  <a:gd name="T62" fmla="*/ 66 w 165"/>
                  <a:gd name="T63" fmla="*/ 147 h 181"/>
                  <a:gd name="T64" fmla="*/ 66 w 165"/>
                  <a:gd name="T65" fmla="*/ 129 h 181"/>
                  <a:gd name="T66" fmla="*/ 84 w 165"/>
                  <a:gd name="T67" fmla="*/ 129 h 181"/>
                  <a:gd name="T68" fmla="*/ 84 w 165"/>
                  <a:gd name="T69" fmla="*/ 147 h 181"/>
                  <a:gd name="T70" fmla="*/ 71 w 165"/>
                  <a:gd name="T71" fmla="*/ 46 h 181"/>
                  <a:gd name="T72" fmla="*/ 71 w 165"/>
                  <a:gd name="T73" fmla="*/ 28 h 181"/>
                  <a:gd name="T74" fmla="*/ 89 w 165"/>
                  <a:gd name="T75" fmla="*/ 28 h 181"/>
                  <a:gd name="T76" fmla="*/ 89 w 165"/>
                  <a:gd name="T77" fmla="*/ 46 h 181"/>
                  <a:gd name="T78" fmla="*/ 71 w 165"/>
                  <a:gd name="T79" fmla="*/ 46 h 181"/>
                  <a:gd name="T80" fmla="*/ 125 w 165"/>
                  <a:gd name="T81" fmla="*/ 147 h 181"/>
                  <a:gd name="T82" fmla="*/ 107 w 165"/>
                  <a:gd name="T83" fmla="*/ 147 h 181"/>
                  <a:gd name="T84" fmla="*/ 107 w 165"/>
                  <a:gd name="T85" fmla="*/ 129 h 181"/>
                  <a:gd name="T86" fmla="*/ 125 w 165"/>
                  <a:gd name="T87" fmla="*/ 129 h 181"/>
                  <a:gd name="T88" fmla="*/ 125 w 165"/>
                  <a:gd name="T89"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5" h="181">
                    <a:moveTo>
                      <a:pt x="152" y="110"/>
                    </a:moveTo>
                    <a:cubicBezTo>
                      <a:pt x="152" y="110"/>
                      <a:pt x="125" y="101"/>
                      <a:pt x="125" y="85"/>
                    </a:cubicBezTo>
                    <a:cubicBezTo>
                      <a:pt x="125" y="84"/>
                      <a:pt x="125" y="83"/>
                      <a:pt x="125" y="82"/>
                    </a:cubicBezTo>
                    <a:cubicBezTo>
                      <a:pt x="115" y="89"/>
                      <a:pt x="104" y="96"/>
                      <a:pt x="100" y="98"/>
                    </a:cubicBezTo>
                    <a:cubicBezTo>
                      <a:pt x="95" y="101"/>
                      <a:pt x="95" y="101"/>
                      <a:pt x="95" y="101"/>
                    </a:cubicBezTo>
                    <a:cubicBezTo>
                      <a:pt x="94" y="94"/>
                      <a:pt x="94" y="94"/>
                      <a:pt x="94" y="94"/>
                    </a:cubicBezTo>
                    <a:cubicBezTo>
                      <a:pt x="93" y="89"/>
                      <a:pt x="90" y="59"/>
                      <a:pt x="96" y="49"/>
                    </a:cubicBezTo>
                    <a:cubicBezTo>
                      <a:pt x="99" y="44"/>
                      <a:pt x="103" y="40"/>
                      <a:pt x="109" y="38"/>
                    </a:cubicBezTo>
                    <a:cubicBezTo>
                      <a:pt x="109" y="38"/>
                      <a:pt x="110" y="38"/>
                      <a:pt x="110" y="38"/>
                    </a:cubicBezTo>
                    <a:cubicBezTo>
                      <a:pt x="110" y="36"/>
                      <a:pt x="110" y="36"/>
                      <a:pt x="110" y="36"/>
                    </a:cubicBezTo>
                    <a:cubicBezTo>
                      <a:pt x="110" y="31"/>
                      <a:pt x="110" y="22"/>
                      <a:pt x="113" y="16"/>
                    </a:cubicBezTo>
                    <a:cubicBezTo>
                      <a:pt x="115" y="11"/>
                      <a:pt x="115" y="11"/>
                      <a:pt x="115" y="11"/>
                    </a:cubicBezTo>
                    <a:cubicBezTo>
                      <a:pt x="115" y="12"/>
                      <a:pt x="115" y="12"/>
                      <a:pt x="115" y="12"/>
                    </a:cubicBezTo>
                    <a:cubicBezTo>
                      <a:pt x="118" y="8"/>
                      <a:pt x="118" y="8"/>
                      <a:pt x="118" y="8"/>
                    </a:cubicBezTo>
                    <a:cubicBezTo>
                      <a:pt x="118" y="7"/>
                      <a:pt x="119" y="7"/>
                      <a:pt x="120" y="6"/>
                    </a:cubicBezTo>
                    <a:cubicBezTo>
                      <a:pt x="92" y="0"/>
                      <a:pt x="61" y="9"/>
                      <a:pt x="38" y="32"/>
                    </a:cubicBezTo>
                    <a:cubicBezTo>
                      <a:pt x="3" y="66"/>
                      <a:pt x="0" y="119"/>
                      <a:pt x="31" y="150"/>
                    </a:cubicBezTo>
                    <a:cubicBezTo>
                      <a:pt x="62" y="181"/>
                      <a:pt x="115" y="178"/>
                      <a:pt x="150" y="144"/>
                    </a:cubicBezTo>
                    <a:cubicBezTo>
                      <a:pt x="158" y="135"/>
                      <a:pt x="160" y="131"/>
                      <a:pt x="160" y="131"/>
                    </a:cubicBezTo>
                    <a:cubicBezTo>
                      <a:pt x="165" y="123"/>
                      <a:pt x="161" y="114"/>
                      <a:pt x="152" y="110"/>
                    </a:cubicBezTo>
                    <a:close/>
                    <a:moveTo>
                      <a:pt x="53" y="118"/>
                    </a:moveTo>
                    <a:cubicBezTo>
                      <a:pt x="48" y="123"/>
                      <a:pt x="40" y="123"/>
                      <a:pt x="35" y="118"/>
                    </a:cubicBezTo>
                    <a:cubicBezTo>
                      <a:pt x="30" y="113"/>
                      <a:pt x="30" y="105"/>
                      <a:pt x="35" y="100"/>
                    </a:cubicBezTo>
                    <a:cubicBezTo>
                      <a:pt x="40" y="95"/>
                      <a:pt x="48" y="95"/>
                      <a:pt x="53" y="100"/>
                    </a:cubicBezTo>
                    <a:cubicBezTo>
                      <a:pt x="58" y="105"/>
                      <a:pt x="58" y="113"/>
                      <a:pt x="53" y="118"/>
                    </a:cubicBezTo>
                    <a:close/>
                    <a:moveTo>
                      <a:pt x="41" y="76"/>
                    </a:moveTo>
                    <a:cubicBezTo>
                      <a:pt x="36" y="71"/>
                      <a:pt x="36" y="63"/>
                      <a:pt x="41" y="58"/>
                    </a:cubicBezTo>
                    <a:cubicBezTo>
                      <a:pt x="46" y="53"/>
                      <a:pt x="54" y="53"/>
                      <a:pt x="59" y="58"/>
                    </a:cubicBezTo>
                    <a:cubicBezTo>
                      <a:pt x="64" y="63"/>
                      <a:pt x="64" y="71"/>
                      <a:pt x="59" y="76"/>
                    </a:cubicBezTo>
                    <a:cubicBezTo>
                      <a:pt x="54" y="81"/>
                      <a:pt x="46" y="81"/>
                      <a:pt x="41" y="76"/>
                    </a:cubicBezTo>
                    <a:close/>
                    <a:moveTo>
                      <a:pt x="84" y="147"/>
                    </a:moveTo>
                    <a:cubicBezTo>
                      <a:pt x="79" y="152"/>
                      <a:pt x="71" y="152"/>
                      <a:pt x="66" y="147"/>
                    </a:cubicBezTo>
                    <a:cubicBezTo>
                      <a:pt x="61" y="142"/>
                      <a:pt x="61" y="134"/>
                      <a:pt x="66" y="129"/>
                    </a:cubicBezTo>
                    <a:cubicBezTo>
                      <a:pt x="71" y="124"/>
                      <a:pt x="79" y="124"/>
                      <a:pt x="84" y="129"/>
                    </a:cubicBezTo>
                    <a:cubicBezTo>
                      <a:pt x="89" y="134"/>
                      <a:pt x="89" y="142"/>
                      <a:pt x="84" y="147"/>
                    </a:cubicBezTo>
                    <a:close/>
                    <a:moveTo>
                      <a:pt x="71" y="46"/>
                    </a:moveTo>
                    <a:cubicBezTo>
                      <a:pt x="66" y="41"/>
                      <a:pt x="66" y="33"/>
                      <a:pt x="71" y="28"/>
                    </a:cubicBezTo>
                    <a:cubicBezTo>
                      <a:pt x="76" y="23"/>
                      <a:pt x="84" y="23"/>
                      <a:pt x="89" y="28"/>
                    </a:cubicBezTo>
                    <a:cubicBezTo>
                      <a:pt x="94" y="33"/>
                      <a:pt x="94" y="41"/>
                      <a:pt x="89" y="46"/>
                    </a:cubicBezTo>
                    <a:cubicBezTo>
                      <a:pt x="84" y="51"/>
                      <a:pt x="76" y="51"/>
                      <a:pt x="71" y="46"/>
                    </a:cubicBezTo>
                    <a:close/>
                    <a:moveTo>
                      <a:pt x="125" y="147"/>
                    </a:moveTo>
                    <a:cubicBezTo>
                      <a:pt x="120" y="152"/>
                      <a:pt x="112" y="152"/>
                      <a:pt x="107" y="147"/>
                    </a:cubicBezTo>
                    <a:cubicBezTo>
                      <a:pt x="102" y="142"/>
                      <a:pt x="102" y="134"/>
                      <a:pt x="107" y="129"/>
                    </a:cubicBezTo>
                    <a:cubicBezTo>
                      <a:pt x="112" y="124"/>
                      <a:pt x="120" y="124"/>
                      <a:pt x="125" y="129"/>
                    </a:cubicBezTo>
                    <a:cubicBezTo>
                      <a:pt x="130" y="134"/>
                      <a:pt x="130" y="142"/>
                      <a:pt x="125"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sp>
            <p:nvSpPr>
              <p:cNvPr id="62" name="Freeform 16"/>
              <p:cNvSpPr/>
              <p:nvPr/>
            </p:nvSpPr>
            <p:spPr bwMode="auto">
              <a:xfrm>
                <a:off x="7556501" y="3784600"/>
                <a:ext cx="122238" cy="147637"/>
              </a:xfrm>
              <a:custGeom>
                <a:avLst/>
                <a:gdLst>
                  <a:gd name="T0" fmla="*/ 20 w 32"/>
                  <a:gd name="T1" fmla="*/ 0 h 39"/>
                  <a:gd name="T2" fmla="*/ 20 w 32"/>
                  <a:gd name="T3" fmla="*/ 2 h 39"/>
                  <a:gd name="T4" fmla="*/ 18 w 32"/>
                  <a:gd name="T5" fmla="*/ 6 h 39"/>
                  <a:gd name="T6" fmla="*/ 18 w 32"/>
                  <a:gd name="T7" fmla="*/ 6 h 39"/>
                  <a:gd name="T8" fmla="*/ 16 w 32"/>
                  <a:gd name="T9" fmla="*/ 10 h 39"/>
                  <a:gd name="T10" fmla="*/ 1 w 32"/>
                  <a:gd name="T11" fmla="*/ 25 h 39"/>
                  <a:gd name="T12" fmla="*/ 0 w 32"/>
                  <a:gd name="T13" fmla="*/ 25 h 39"/>
                  <a:gd name="T14" fmla="*/ 0 w 32"/>
                  <a:gd name="T15" fmla="*/ 39 h 39"/>
                  <a:gd name="T16" fmla="*/ 19 w 32"/>
                  <a:gd name="T17" fmla="*/ 31 h 39"/>
                  <a:gd name="T18" fmla="*/ 28 w 32"/>
                  <a:gd name="T19" fmla="*/ 10 h 39"/>
                  <a:gd name="T20" fmla="*/ 20 w 32"/>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9">
                    <a:moveTo>
                      <a:pt x="20" y="0"/>
                    </a:moveTo>
                    <a:cubicBezTo>
                      <a:pt x="20" y="1"/>
                      <a:pt x="20" y="2"/>
                      <a:pt x="20" y="2"/>
                    </a:cubicBezTo>
                    <a:cubicBezTo>
                      <a:pt x="18" y="6"/>
                      <a:pt x="18" y="6"/>
                      <a:pt x="18" y="6"/>
                    </a:cubicBezTo>
                    <a:cubicBezTo>
                      <a:pt x="18" y="6"/>
                      <a:pt x="18" y="6"/>
                      <a:pt x="18" y="6"/>
                    </a:cubicBezTo>
                    <a:cubicBezTo>
                      <a:pt x="16" y="10"/>
                      <a:pt x="16" y="10"/>
                      <a:pt x="16" y="10"/>
                    </a:cubicBezTo>
                    <a:cubicBezTo>
                      <a:pt x="12" y="16"/>
                      <a:pt x="6" y="22"/>
                      <a:pt x="1" y="25"/>
                    </a:cubicBezTo>
                    <a:cubicBezTo>
                      <a:pt x="0" y="25"/>
                      <a:pt x="0" y="25"/>
                      <a:pt x="0" y="25"/>
                    </a:cubicBezTo>
                    <a:cubicBezTo>
                      <a:pt x="1" y="30"/>
                      <a:pt x="2" y="34"/>
                      <a:pt x="0" y="39"/>
                    </a:cubicBezTo>
                    <a:cubicBezTo>
                      <a:pt x="9" y="34"/>
                      <a:pt x="19" y="31"/>
                      <a:pt x="19" y="31"/>
                    </a:cubicBezTo>
                    <a:cubicBezTo>
                      <a:pt x="28" y="28"/>
                      <a:pt x="32" y="19"/>
                      <a:pt x="28" y="10"/>
                    </a:cubicBezTo>
                    <a:cubicBezTo>
                      <a:pt x="28" y="10"/>
                      <a:pt x="26" y="7"/>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sp>
            <p:nvSpPr>
              <p:cNvPr id="63" name="Freeform 17"/>
              <p:cNvSpPr/>
              <p:nvPr/>
            </p:nvSpPr>
            <p:spPr bwMode="auto">
              <a:xfrm>
                <a:off x="7389813" y="3829050"/>
                <a:ext cx="163513" cy="214312"/>
              </a:xfrm>
              <a:custGeom>
                <a:avLst/>
                <a:gdLst>
                  <a:gd name="T0" fmla="*/ 30 w 43"/>
                  <a:gd name="T1" fmla="*/ 5 h 56"/>
                  <a:gd name="T2" fmla="*/ 5 w 43"/>
                  <a:gd name="T3" fmla="*/ 13 h 56"/>
                  <a:gd name="T4" fmla="*/ 4 w 43"/>
                  <a:gd name="T5" fmla="*/ 56 h 56"/>
                  <a:gd name="T6" fmla="*/ 38 w 43"/>
                  <a:gd name="T7" fmla="*/ 30 h 56"/>
                  <a:gd name="T8" fmla="*/ 30 w 43"/>
                  <a:gd name="T9" fmla="*/ 5 h 56"/>
                </a:gdLst>
                <a:ahLst/>
                <a:cxnLst>
                  <a:cxn ang="0">
                    <a:pos x="T0" y="T1"/>
                  </a:cxn>
                  <a:cxn ang="0">
                    <a:pos x="T2" y="T3"/>
                  </a:cxn>
                  <a:cxn ang="0">
                    <a:pos x="T4" y="T5"/>
                  </a:cxn>
                  <a:cxn ang="0">
                    <a:pos x="T6" y="T7"/>
                  </a:cxn>
                  <a:cxn ang="0">
                    <a:pos x="T8" y="T9"/>
                  </a:cxn>
                </a:cxnLst>
                <a:rect l="0" t="0" r="r" b="b"/>
                <a:pathLst>
                  <a:path w="43" h="56">
                    <a:moveTo>
                      <a:pt x="30" y="5"/>
                    </a:moveTo>
                    <a:cubicBezTo>
                      <a:pt x="21" y="0"/>
                      <a:pt x="10" y="4"/>
                      <a:pt x="5" y="13"/>
                    </a:cubicBezTo>
                    <a:cubicBezTo>
                      <a:pt x="0" y="22"/>
                      <a:pt x="4" y="56"/>
                      <a:pt x="4" y="56"/>
                    </a:cubicBezTo>
                    <a:cubicBezTo>
                      <a:pt x="4" y="56"/>
                      <a:pt x="34" y="39"/>
                      <a:pt x="38" y="30"/>
                    </a:cubicBezTo>
                    <a:cubicBezTo>
                      <a:pt x="43" y="21"/>
                      <a:pt x="40" y="10"/>
                      <a:pt x="3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sp>
            <p:nvSpPr>
              <p:cNvPr id="64" name="Freeform 18"/>
              <p:cNvSpPr/>
              <p:nvPr/>
            </p:nvSpPr>
            <p:spPr bwMode="auto">
              <a:xfrm>
                <a:off x="7491413" y="3441701"/>
                <a:ext cx="230188" cy="346075"/>
              </a:xfrm>
              <a:custGeom>
                <a:avLst/>
                <a:gdLst>
                  <a:gd name="T0" fmla="*/ 51 w 60"/>
                  <a:gd name="T1" fmla="*/ 9 h 91"/>
                  <a:gd name="T2" fmla="*/ 0 w 60"/>
                  <a:gd name="T3" fmla="*/ 75 h 91"/>
                  <a:gd name="T4" fmla="*/ 32 w 60"/>
                  <a:gd name="T5" fmla="*/ 91 h 91"/>
                  <a:gd name="T6" fmla="*/ 57 w 60"/>
                  <a:gd name="T7" fmla="*/ 12 h 91"/>
                  <a:gd name="T8" fmla="*/ 51 w 60"/>
                  <a:gd name="T9" fmla="*/ 9 h 91"/>
                </a:gdLst>
                <a:ahLst/>
                <a:cxnLst>
                  <a:cxn ang="0">
                    <a:pos x="T0" y="T1"/>
                  </a:cxn>
                  <a:cxn ang="0">
                    <a:pos x="T2" y="T3"/>
                  </a:cxn>
                  <a:cxn ang="0">
                    <a:pos x="T4" y="T5"/>
                  </a:cxn>
                  <a:cxn ang="0">
                    <a:pos x="T6" y="T7"/>
                  </a:cxn>
                  <a:cxn ang="0">
                    <a:pos x="T8" y="T9"/>
                  </a:cxn>
                </a:cxnLst>
                <a:rect l="0" t="0" r="r" b="b"/>
                <a:pathLst>
                  <a:path w="60" h="91">
                    <a:moveTo>
                      <a:pt x="51" y="9"/>
                    </a:moveTo>
                    <a:cubicBezTo>
                      <a:pt x="51" y="9"/>
                      <a:pt x="12" y="57"/>
                      <a:pt x="0" y="75"/>
                    </a:cubicBezTo>
                    <a:cubicBezTo>
                      <a:pt x="32" y="91"/>
                      <a:pt x="32" y="91"/>
                      <a:pt x="32" y="91"/>
                    </a:cubicBezTo>
                    <a:cubicBezTo>
                      <a:pt x="40" y="71"/>
                      <a:pt x="57" y="12"/>
                      <a:pt x="57" y="12"/>
                    </a:cubicBezTo>
                    <a:cubicBezTo>
                      <a:pt x="60" y="2"/>
                      <a:pt x="57" y="0"/>
                      <a:pt x="5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sp>
            <p:nvSpPr>
              <p:cNvPr id="65" name="Freeform 19"/>
              <p:cNvSpPr/>
              <p:nvPr/>
            </p:nvSpPr>
            <p:spPr bwMode="auto">
              <a:xfrm>
                <a:off x="7466013" y="3749675"/>
                <a:ext cx="136525" cy="117475"/>
              </a:xfrm>
              <a:custGeom>
                <a:avLst/>
                <a:gdLst>
                  <a:gd name="T0" fmla="*/ 36 w 36"/>
                  <a:gd name="T1" fmla="*/ 18 h 31"/>
                  <a:gd name="T2" fmla="*/ 3 w 36"/>
                  <a:gd name="T3" fmla="*/ 0 h 31"/>
                  <a:gd name="T4" fmla="*/ 0 w 36"/>
                  <a:gd name="T5" fmla="*/ 19 h 31"/>
                  <a:gd name="T6" fmla="*/ 13 w 36"/>
                  <a:gd name="T7" fmla="*/ 22 h 31"/>
                  <a:gd name="T8" fmla="*/ 22 w 36"/>
                  <a:gd name="T9" fmla="*/ 31 h 31"/>
                  <a:gd name="T10" fmla="*/ 36 w 36"/>
                  <a:gd name="T11" fmla="*/ 18 h 31"/>
                </a:gdLst>
                <a:ahLst/>
                <a:cxnLst>
                  <a:cxn ang="0">
                    <a:pos x="T0" y="T1"/>
                  </a:cxn>
                  <a:cxn ang="0">
                    <a:pos x="T2" y="T3"/>
                  </a:cxn>
                  <a:cxn ang="0">
                    <a:pos x="T4" y="T5"/>
                  </a:cxn>
                  <a:cxn ang="0">
                    <a:pos x="T6" y="T7"/>
                  </a:cxn>
                  <a:cxn ang="0">
                    <a:pos x="T8" y="T9"/>
                  </a:cxn>
                  <a:cxn ang="0">
                    <a:pos x="T10" y="T11"/>
                  </a:cxn>
                </a:cxnLst>
                <a:rect l="0" t="0" r="r" b="b"/>
                <a:pathLst>
                  <a:path w="36" h="31">
                    <a:moveTo>
                      <a:pt x="36" y="18"/>
                    </a:moveTo>
                    <a:cubicBezTo>
                      <a:pt x="3" y="0"/>
                      <a:pt x="3" y="0"/>
                      <a:pt x="3" y="0"/>
                    </a:cubicBezTo>
                    <a:cubicBezTo>
                      <a:pt x="0" y="6"/>
                      <a:pt x="0" y="15"/>
                      <a:pt x="0" y="19"/>
                    </a:cubicBezTo>
                    <a:cubicBezTo>
                      <a:pt x="4" y="19"/>
                      <a:pt x="8" y="20"/>
                      <a:pt x="13" y="22"/>
                    </a:cubicBezTo>
                    <a:cubicBezTo>
                      <a:pt x="17" y="24"/>
                      <a:pt x="20" y="27"/>
                      <a:pt x="22" y="31"/>
                    </a:cubicBezTo>
                    <a:cubicBezTo>
                      <a:pt x="26" y="28"/>
                      <a:pt x="32" y="23"/>
                      <a:pt x="3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grpSp>
      </p:grpSp>
      <p:grpSp>
        <p:nvGrpSpPr>
          <p:cNvPr id="66" name="Group 26"/>
          <p:cNvGrpSpPr/>
          <p:nvPr/>
        </p:nvGrpSpPr>
        <p:grpSpPr>
          <a:xfrm>
            <a:off x="2052341" y="3667023"/>
            <a:ext cx="423437" cy="423437"/>
            <a:chOff x="7458838" y="3470139"/>
            <a:chExt cx="833633" cy="833633"/>
          </a:xfrm>
        </p:grpSpPr>
        <p:sp>
          <p:nvSpPr>
            <p:cNvPr id="67" name="Oval 53"/>
            <p:cNvSpPr/>
            <p:nvPr/>
          </p:nvSpPr>
          <p:spPr>
            <a:xfrm>
              <a:off x="7458838" y="3470139"/>
              <a:ext cx="833633" cy="8336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endParaRPr>
            </a:p>
          </p:txBody>
        </p:sp>
        <p:sp>
          <p:nvSpPr>
            <p:cNvPr id="68" name="Freeform 274"/>
            <p:cNvSpPr>
              <a:spLocks noEditPoints="1"/>
            </p:cNvSpPr>
            <p:nvPr/>
          </p:nvSpPr>
          <p:spPr bwMode="auto">
            <a:xfrm>
              <a:off x="7690388" y="3715630"/>
              <a:ext cx="312236" cy="321992"/>
            </a:xfrm>
            <a:custGeom>
              <a:avLst/>
              <a:gdLst>
                <a:gd name="T0" fmla="*/ 68 w 68"/>
                <a:gd name="T1" fmla="*/ 16 h 67"/>
                <a:gd name="T2" fmla="*/ 68 w 68"/>
                <a:gd name="T3" fmla="*/ 66 h 67"/>
                <a:gd name="T4" fmla="*/ 67 w 68"/>
                <a:gd name="T5" fmla="*/ 67 h 67"/>
                <a:gd name="T6" fmla="*/ 56 w 68"/>
                <a:gd name="T7" fmla="*/ 67 h 67"/>
                <a:gd name="T8" fmla="*/ 46 w 68"/>
                <a:gd name="T9" fmla="*/ 67 h 67"/>
                <a:gd name="T10" fmla="*/ 36 w 68"/>
                <a:gd name="T11" fmla="*/ 67 h 67"/>
                <a:gd name="T12" fmla="*/ 25 w 68"/>
                <a:gd name="T13" fmla="*/ 67 h 67"/>
                <a:gd name="T14" fmla="*/ 16 w 68"/>
                <a:gd name="T15" fmla="*/ 67 h 67"/>
                <a:gd name="T16" fmla="*/ 5 w 68"/>
                <a:gd name="T17" fmla="*/ 67 h 67"/>
                <a:gd name="T18" fmla="*/ 2 w 68"/>
                <a:gd name="T19" fmla="*/ 67 h 67"/>
                <a:gd name="T20" fmla="*/ 0 w 68"/>
                <a:gd name="T21" fmla="*/ 66 h 67"/>
                <a:gd name="T22" fmla="*/ 2 w 68"/>
                <a:gd name="T23" fmla="*/ 64 h 67"/>
                <a:gd name="T24" fmla="*/ 3 w 68"/>
                <a:gd name="T25" fmla="*/ 64 h 67"/>
                <a:gd name="T26" fmla="*/ 3 w 68"/>
                <a:gd name="T27" fmla="*/ 56 h 67"/>
                <a:gd name="T28" fmla="*/ 5 w 68"/>
                <a:gd name="T29" fmla="*/ 54 h 67"/>
                <a:gd name="T30" fmla="*/ 16 w 68"/>
                <a:gd name="T31" fmla="*/ 54 h 67"/>
                <a:gd name="T32" fmla="*/ 17 w 68"/>
                <a:gd name="T33" fmla="*/ 56 h 67"/>
                <a:gd name="T34" fmla="*/ 17 w 68"/>
                <a:gd name="T35" fmla="*/ 64 h 67"/>
                <a:gd name="T36" fmla="*/ 24 w 68"/>
                <a:gd name="T37" fmla="*/ 64 h 67"/>
                <a:gd name="T38" fmla="*/ 24 w 68"/>
                <a:gd name="T39" fmla="*/ 40 h 67"/>
                <a:gd name="T40" fmla="*/ 25 w 68"/>
                <a:gd name="T41" fmla="*/ 38 h 67"/>
                <a:gd name="T42" fmla="*/ 36 w 68"/>
                <a:gd name="T43" fmla="*/ 38 h 67"/>
                <a:gd name="T44" fmla="*/ 38 w 68"/>
                <a:gd name="T45" fmla="*/ 40 h 67"/>
                <a:gd name="T46" fmla="*/ 38 w 68"/>
                <a:gd name="T47" fmla="*/ 64 h 67"/>
                <a:gd name="T48" fmla="*/ 44 w 68"/>
                <a:gd name="T49" fmla="*/ 64 h 67"/>
                <a:gd name="T50" fmla="*/ 44 w 68"/>
                <a:gd name="T51" fmla="*/ 20 h 67"/>
                <a:gd name="T52" fmla="*/ 46 w 68"/>
                <a:gd name="T53" fmla="*/ 18 h 67"/>
                <a:gd name="T54" fmla="*/ 56 w 68"/>
                <a:gd name="T55" fmla="*/ 18 h 67"/>
                <a:gd name="T56" fmla="*/ 58 w 68"/>
                <a:gd name="T57" fmla="*/ 20 h 67"/>
                <a:gd name="T58" fmla="*/ 58 w 68"/>
                <a:gd name="T59" fmla="*/ 64 h 67"/>
                <a:gd name="T60" fmla="*/ 65 w 68"/>
                <a:gd name="T61" fmla="*/ 64 h 67"/>
                <a:gd name="T62" fmla="*/ 65 w 68"/>
                <a:gd name="T63" fmla="*/ 16 h 67"/>
                <a:gd name="T64" fmla="*/ 67 w 68"/>
                <a:gd name="T65" fmla="*/ 15 h 67"/>
                <a:gd name="T66" fmla="*/ 68 w 68"/>
                <a:gd name="T67" fmla="*/ 16 h 67"/>
                <a:gd name="T68" fmla="*/ 2 w 68"/>
                <a:gd name="T69" fmla="*/ 48 h 67"/>
                <a:gd name="T70" fmla="*/ 2 w 68"/>
                <a:gd name="T71" fmla="*/ 48 h 67"/>
                <a:gd name="T72" fmla="*/ 29 w 68"/>
                <a:gd name="T73" fmla="*/ 30 h 67"/>
                <a:gd name="T74" fmla="*/ 55 w 68"/>
                <a:gd name="T75" fmla="*/ 6 h 67"/>
                <a:gd name="T76" fmla="*/ 55 w 68"/>
                <a:gd name="T77" fmla="*/ 13 h 67"/>
                <a:gd name="T78" fmla="*/ 56 w 68"/>
                <a:gd name="T79" fmla="*/ 15 h 67"/>
                <a:gd name="T80" fmla="*/ 58 w 68"/>
                <a:gd name="T81" fmla="*/ 13 h 67"/>
                <a:gd name="T82" fmla="*/ 58 w 68"/>
                <a:gd name="T83" fmla="*/ 2 h 67"/>
                <a:gd name="T84" fmla="*/ 56 w 68"/>
                <a:gd name="T85" fmla="*/ 0 h 67"/>
                <a:gd name="T86" fmla="*/ 46 w 68"/>
                <a:gd name="T87" fmla="*/ 0 h 67"/>
                <a:gd name="T88" fmla="*/ 44 w 68"/>
                <a:gd name="T89" fmla="*/ 2 h 67"/>
                <a:gd name="T90" fmla="*/ 46 w 68"/>
                <a:gd name="T91" fmla="*/ 3 h 67"/>
                <a:gd name="T92" fmla="*/ 53 w 68"/>
                <a:gd name="T93" fmla="*/ 3 h 67"/>
                <a:gd name="T94" fmla="*/ 27 w 68"/>
                <a:gd name="T95" fmla="*/ 28 h 67"/>
                <a:gd name="T96" fmla="*/ 1 w 68"/>
                <a:gd name="T97" fmla="*/ 45 h 67"/>
                <a:gd name="T98" fmla="*/ 0 w 68"/>
                <a:gd name="T99" fmla="*/ 47 h 67"/>
                <a:gd name="T100" fmla="*/ 2 w 68"/>
                <a:gd name="T101" fmla="*/ 4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67">
                  <a:moveTo>
                    <a:pt x="68" y="16"/>
                  </a:moveTo>
                  <a:cubicBezTo>
                    <a:pt x="68" y="66"/>
                    <a:pt x="68" y="66"/>
                    <a:pt x="68" y="66"/>
                  </a:cubicBezTo>
                  <a:cubicBezTo>
                    <a:pt x="68" y="66"/>
                    <a:pt x="68" y="67"/>
                    <a:pt x="67" y="67"/>
                  </a:cubicBezTo>
                  <a:cubicBezTo>
                    <a:pt x="56" y="67"/>
                    <a:pt x="56" y="67"/>
                    <a:pt x="56" y="67"/>
                  </a:cubicBezTo>
                  <a:cubicBezTo>
                    <a:pt x="46" y="67"/>
                    <a:pt x="46" y="67"/>
                    <a:pt x="46" y="67"/>
                  </a:cubicBezTo>
                  <a:cubicBezTo>
                    <a:pt x="36" y="67"/>
                    <a:pt x="36" y="67"/>
                    <a:pt x="36" y="67"/>
                  </a:cubicBezTo>
                  <a:cubicBezTo>
                    <a:pt x="25" y="67"/>
                    <a:pt x="25" y="67"/>
                    <a:pt x="25" y="67"/>
                  </a:cubicBezTo>
                  <a:cubicBezTo>
                    <a:pt x="16" y="67"/>
                    <a:pt x="16" y="67"/>
                    <a:pt x="16" y="67"/>
                  </a:cubicBezTo>
                  <a:cubicBezTo>
                    <a:pt x="5" y="67"/>
                    <a:pt x="5" y="67"/>
                    <a:pt x="5" y="67"/>
                  </a:cubicBezTo>
                  <a:cubicBezTo>
                    <a:pt x="2" y="67"/>
                    <a:pt x="2" y="67"/>
                    <a:pt x="2" y="67"/>
                  </a:cubicBezTo>
                  <a:cubicBezTo>
                    <a:pt x="1" y="67"/>
                    <a:pt x="0" y="66"/>
                    <a:pt x="0" y="66"/>
                  </a:cubicBezTo>
                  <a:cubicBezTo>
                    <a:pt x="0" y="65"/>
                    <a:pt x="1" y="64"/>
                    <a:pt x="2" y="64"/>
                  </a:cubicBezTo>
                  <a:cubicBezTo>
                    <a:pt x="3" y="64"/>
                    <a:pt x="3" y="64"/>
                    <a:pt x="3" y="64"/>
                  </a:cubicBezTo>
                  <a:cubicBezTo>
                    <a:pt x="3" y="56"/>
                    <a:pt x="3" y="56"/>
                    <a:pt x="3" y="56"/>
                  </a:cubicBezTo>
                  <a:cubicBezTo>
                    <a:pt x="3" y="55"/>
                    <a:pt x="4" y="54"/>
                    <a:pt x="5" y="54"/>
                  </a:cubicBezTo>
                  <a:cubicBezTo>
                    <a:pt x="16" y="54"/>
                    <a:pt x="16" y="54"/>
                    <a:pt x="16" y="54"/>
                  </a:cubicBezTo>
                  <a:cubicBezTo>
                    <a:pt x="17" y="54"/>
                    <a:pt x="17" y="55"/>
                    <a:pt x="17" y="56"/>
                  </a:cubicBezTo>
                  <a:cubicBezTo>
                    <a:pt x="17" y="64"/>
                    <a:pt x="17" y="64"/>
                    <a:pt x="17" y="64"/>
                  </a:cubicBezTo>
                  <a:cubicBezTo>
                    <a:pt x="24" y="64"/>
                    <a:pt x="24" y="64"/>
                    <a:pt x="24" y="64"/>
                  </a:cubicBezTo>
                  <a:cubicBezTo>
                    <a:pt x="24" y="40"/>
                    <a:pt x="24" y="40"/>
                    <a:pt x="24" y="40"/>
                  </a:cubicBezTo>
                  <a:cubicBezTo>
                    <a:pt x="24" y="39"/>
                    <a:pt x="24" y="38"/>
                    <a:pt x="25" y="38"/>
                  </a:cubicBezTo>
                  <a:cubicBezTo>
                    <a:pt x="36" y="38"/>
                    <a:pt x="36" y="38"/>
                    <a:pt x="36" y="38"/>
                  </a:cubicBezTo>
                  <a:cubicBezTo>
                    <a:pt x="37" y="38"/>
                    <a:pt x="38" y="39"/>
                    <a:pt x="38" y="40"/>
                  </a:cubicBezTo>
                  <a:cubicBezTo>
                    <a:pt x="38" y="64"/>
                    <a:pt x="38" y="64"/>
                    <a:pt x="38" y="64"/>
                  </a:cubicBezTo>
                  <a:cubicBezTo>
                    <a:pt x="44" y="64"/>
                    <a:pt x="44" y="64"/>
                    <a:pt x="44" y="64"/>
                  </a:cubicBezTo>
                  <a:cubicBezTo>
                    <a:pt x="44" y="20"/>
                    <a:pt x="44" y="20"/>
                    <a:pt x="44" y="20"/>
                  </a:cubicBezTo>
                  <a:cubicBezTo>
                    <a:pt x="44" y="19"/>
                    <a:pt x="45" y="18"/>
                    <a:pt x="46" y="18"/>
                  </a:cubicBezTo>
                  <a:cubicBezTo>
                    <a:pt x="56" y="18"/>
                    <a:pt x="56" y="18"/>
                    <a:pt x="56" y="18"/>
                  </a:cubicBezTo>
                  <a:cubicBezTo>
                    <a:pt x="57" y="18"/>
                    <a:pt x="58" y="19"/>
                    <a:pt x="58" y="20"/>
                  </a:cubicBezTo>
                  <a:cubicBezTo>
                    <a:pt x="58" y="64"/>
                    <a:pt x="58" y="64"/>
                    <a:pt x="58" y="64"/>
                  </a:cubicBezTo>
                  <a:cubicBezTo>
                    <a:pt x="65" y="64"/>
                    <a:pt x="65" y="64"/>
                    <a:pt x="65" y="64"/>
                  </a:cubicBezTo>
                  <a:cubicBezTo>
                    <a:pt x="65" y="16"/>
                    <a:pt x="65" y="16"/>
                    <a:pt x="65" y="16"/>
                  </a:cubicBezTo>
                  <a:cubicBezTo>
                    <a:pt x="65" y="15"/>
                    <a:pt x="66" y="15"/>
                    <a:pt x="67" y="15"/>
                  </a:cubicBezTo>
                  <a:cubicBezTo>
                    <a:pt x="68" y="15"/>
                    <a:pt x="68" y="15"/>
                    <a:pt x="68" y="16"/>
                  </a:cubicBezTo>
                  <a:close/>
                  <a:moveTo>
                    <a:pt x="2" y="48"/>
                  </a:moveTo>
                  <a:cubicBezTo>
                    <a:pt x="2" y="48"/>
                    <a:pt x="2" y="48"/>
                    <a:pt x="2" y="48"/>
                  </a:cubicBezTo>
                  <a:cubicBezTo>
                    <a:pt x="3" y="48"/>
                    <a:pt x="16" y="40"/>
                    <a:pt x="29" y="30"/>
                  </a:cubicBezTo>
                  <a:cubicBezTo>
                    <a:pt x="40" y="22"/>
                    <a:pt x="51" y="10"/>
                    <a:pt x="55" y="6"/>
                  </a:cubicBezTo>
                  <a:cubicBezTo>
                    <a:pt x="55" y="13"/>
                    <a:pt x="55" y="13"/>
                    <a:pt x="55" y="13"/>
                  </a:cubicBezTo>
                  <a:cubicBezTo>
                    <a:pt x="55" y="14"/>
                    <a:pt x="55" y="15"/>
                    <a:pt x="56" y="15"/>
                  </a:cubicBezTo>
                  <a:cubicBezTo>
                    <a:pt x="57" y="15"/>
                    <a:pt x="58" y="14"/>
                    <a:pt x="58" y="13"/>
                  </a:cubicBezTo>
                  <a:cubicBezTo>
                    <a:pt x="58" y="2"/>
                    <a:pt x="58" y="2"/>
                    <a:pt x="58" y="2"/>
                  </a:cubicBezTo>
                  <a:cubicBezTo>
                    <a:pt x="58" y="1"/>
                    <a:pt x="57" y="0"/>
                    <a:pt x="56" y="0"/>
                  </a:cubicBezTo>
                  <a:cubicBezTo>
                    <a:pt x="46" y="0"/>
                    <a:pt x="46" y="0"/>
                    <a:pt x="46" y="0"/>
                  </a:cubicBezTo>
                  <a:cubicBezTo>
                    <a:pt x="45" y="0"/>
                    <a:pt x="44" y="1"/>
                    <a:pt x="44" y="2"/>
                  </a:cubicBezTo>
                  <a:cubicBezTo>
                    <a:pt x="44" y="3"/>
                    <a:pt x="45" y="3"/>
                    <a:pt x="46" y="3"/>
                  </a:cubicBezTo>
                  <a:cubicBezTo>
                    <a:pt x="53" y="3"/>
                    <a:pt x="53" y="3"/>
                    <a:pt x="53" y="3"/>
                  </a:cubicBezTo>
                  <a:cubicBezTo>
                    <a:pt x="50" y="7"/>
                    <a:pt x="38" y="20"/>
                    <a:pt x="27" y="28"/>
                  </a:cubicBezTo>
                  <a:cubicBezTo>
                    <a:pt x="15" y="37"/>
                    <a:pt x="1" y="45"/>
                    <a:pt x="1" y="45"/>
                  </a:cubicBezTo>
                  <a:cubicBezTo>
                    <a:pt x="0" y="46"/>
                    <a:pt x="0" y="47"/>
                    <a:pt x="0" y="47"/>
                  </a:cubicBezTo>
                  <a:cubicBezTo>
                    <a:pt x="1" y="48"/>
                    <a:pt x="1" y="48"/>
                    <a:pt x="2" y="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grpSp>
      <p:grpSp>
        <p:nvGrpSpPr>
          <p:cNvPr id="69" name="Group 25"/>
          <p:cNvGrpSpPr/>
          <p:nvPr/>
        </p:nvGrpSpPr>
        <p:grpSpPr>
          <a:xfrm>
            <a:off x="2037683" y="4319611"/>
            <a:ext cx="423437" cy="423437"/>
            <a:chOff x="7458838" y="4828146"/>
            <a:chExt cx="833633" cy="833633"/>
          </a:xfrm>
        </p:grpSpPr>
        <p:sp>
          <p:nvSpPr>
            <p:cNvPr id="70" name="Oval 49"/>
            <p:cNvSpPr/>
            <p:nvPr/>
          </p:nvSpPr>
          <p:spPr>
            <a:xfrm>
              <a:off x="7458838" y="4828146"/>
              <a:ext cx="833633" cy="8336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endParaRPr>
            </a:p>
          </p:txBody>
        </p:sp>
        <p:sp>
          <p:nvSpPr>
            <p:cNvPr id="71" name="Shape 4192"/>
            <p:cNvSpPr/>
            <p:nvPr/>
          </p:nvSpPr>
          <p:spPr>
            <a:xfrm>
              <a:off x="7750763" y="5034698"/>
              <a:ext cx="239747" cy="410994"/>
            </a:xfrm>
            <a:custGeom>
              <a:avLst/>
              <a:gdLst/>
              <a:ahLst/>
              <a:cxnLst>
                <a:cxn ang="0">
                  <a:pos x="wd2" y="hd2"/>
                </a:cxn>
                <a:cxn ang="5400000">
                  <a:pos x="wd2" y="hd2"/>
                </a:cxn>
                <a:cxn ang="10800000">
                  <a:pos x="wd2" y="hd2"/>
                </a:cxn>
                <a:cxn ang="16200000">
                  <a:pos x="wd2" y="hd2"/>
                </a:cxn>
              </a:cxnLst>
              <a:rect l="0" t="0" r="r" b="b"/>
              <a:pathLst>
                <a:path w="21600" h="21540" extrusionOk="0">
                  <a:moveTo>
                    <a:pt x="9547" y="8995"/>
                  </a:moveTo>
                  <a:cubicBezTo>
                    <a:pt x="9431" y="9241"/>
                    <a:pt x="9310" y="9495"/>
                    <a:pt x="9182" y="9756"/>
                  </a:cubicBezTo>
                  <a:cubicBezTo>
                    <a:pt x="8409" y="11354"/>
                    <a:pt x="7531" y="13164"/>
                    <a:pt x="7531" y="15261"/>
                  </a:cubicBezTo>
                  <a:cubicBezTo>
                    <a:pt x="7531" y="16396"/>
                    <a:pt x="6379" y="16800"/>
                    <a:pt x="5302" y="16800"/>
                  </a:cubicBezTo>
                  <a:cubicBezTo>
                    <a:pt x="4071" y="16800"/>
                    <a:pt x="3070" y="16212"/>
                    <a:pt x="3070" y="15491"/>
                  </a:cubicBezTo>
                  <a:cubicBezTo>
                    <a:pt x="3070" y="13016"/>
                    <a:pt x="5121" y="11397"/>
                    <a:pt x="6930" y="9971"/>
                  </a:cubicBezTo>
                  <a:cubicBezTo>
                    <a:pt x="7496" y="9523"/>
                    <a:pt x="8031" y="9101"/>
                    <a:pt x="8465" y="8681"/>
                  </a:cubicBezTo>
                  <a:cubicBezTo>
                    <a:pt x="8665" y="8489"/>
                    <a:pt x="9201" y="8497"/>
                    <a:pt x="9443" y="8687"/>
                  </a:cubicBezTo>
                  <a:cubicBezTo>
                    <a:pt x="9559" y="8776"/>
                    <a:pt x="9596" y="8890"/>
                    <a:pt x="9547" y="8995"/>
                  </a:cubicBezTo>
                  <a:close/>
                  <a:moveTo>
                    <a:pt x="11191" y="180"/>
                  </a:moveTo>
                  <a:cubicBezTo>
                    <a:pt x="11140" y="-60"/>
                    <a:pt x="10460" y="-60"/>
                    <a:pt x="10409" y="180"/>
                  </a:cubicBezTo>
                  <a:cubicBezTo>
                    <a:pt x="8706" y="8155"/>
                    <a:pt x="0" y="9798"/>
                    <a:pt x="0" y="15341"/>
                  </a:cubicBezTo>
                  <a:cubicBezTo>
                    <a:pt x="0" y="18765"/>
                    <a:pt x="4944" y="21540"/>
                    <a:pt x="10801" y="21540"/>
                  </a:cubicBezTo>
                  <a:cubicBezTo>
                    <a:pt x="16656" y="21540"/>
                    <a:pt x="21600" y="18765"/>
                    <a:pt x="21600" y="15341"/>
                  </a:cubicBezTo>
                  <a:cubicBezTo>
                    <a:pt x="21600" y="9798"/>
                    <a:pt x="12894" y="8155"/>
                    <a:pt x="11191" y="180"/>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grpSp>
      <p:sp>
        <p:nvSpPr>
          <p:cNvPr id="3" name="文本框 17">
            <a:extLst>
              <a:ext uri="{FF2B5EF4-FFF2-40B4-BE49-F238E27FC236}">
                <a16:creationId xmlns:a16="http://schemas.microsoft.com/office/drawing/2014/main" id="{6BF5CCEC-BA37-2F60-835A-A6AD84FE2F5D}"/>
              </a:ext>
            </a:extLst>
          </p:cNvPr>
          <p:cNvSpPr txBox="1"/>
          <p:nvPr/>
        </p:nvSpPr>
        <p:spPr>
          <a:xfrm>
            <a:off x="697510" y="658629"/>
            <a:ext cx="11367111" cy="369332"/>
          </a:xfrm>
          <a:prstGeom prst="rect">
            <a:avLst/>
          </a:prstGeom>
          <a:noFill/>
        </p:spPr>
        <p:txBody>
          <a:bodyPr wrap="square" rtlCol="0">
            <a:spAutoFit/>
          </a:bodyPr>
          <a:lstStyle/>
          <a:p>
            <a:pPr algn="r"/>
            <a:r>
              <a:rPr lang="ru-RU" altLang="zh-CN" b="1" dirty="0">
                <a:latin typeface="Microsoft YaHei" panose="020B0503020204020204" pitchFamily="34" charset="-122"/>
                <a:ea typeface="Microsoft YaHei" panose="020B0503020204020204" pitchFamily="34" charset="-122"/>
              </a:rPr>
              <a:t>Раздел 1. </a:t>
            </a:r>
            <a:r>
              <a:rPr lang="ru-RU" sz="1800" b="1" dirty="0">
                <a:effectLst/>
                <a:latin typeface="Microsoft YaHei" panose="020B0503020204020204" pitchFamily="34" charset="-122"/>
                <a:ea typeface="Microsoft YaHei" panose="020B0503020204020204" pitchFamily="34" charset="-122"/>
                <a:cs typeface="Times New Roman" panose="02020603050405020304" pitchFamily="18" charset="0"/>
              </a:rPr>
              <a:t>Государственная стратегия развития цифровой экономики РФ</a:t>
            </a:r>
            <a:endParaRPr lang="zh-CN" altLang="en-US"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5871574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withGroup">
                            <p:stCondLst>
                              <p:cond delay="0"/>
                            </p:stCondLst>
                            <p:childTnLst>
                              <p:par>
                                <p:cTn id="6" presetID="2" presetClass="entr" presetSubtype="2" fill="hold" grpId="0" nodeType="afterEffect">
                                  <p:childTnLst>
                                    <p:set>
                                      <p:cBhvr>
                                        <p:cTn id="7" dur="1" fill="hold">
                                          <p:stCondLst>
                                            <p:cond delay="0"/>
                                          </p:stCondLst>
                                        </p:cTn>
                                        <p:tgtEl>
                                          <p:spTgt spid="10"/>
                                        </p:tgtEl>
                                        <p:attrNameLst>
                                          <p:attrName>style.visibility</p:attrName>
                                        </p:attrNameLst>
                                      </p:cBhvr>
                                      <p:to>
                                        <p:strVal val="visible"/>
                                      </p:to>
                                    </p:set>
                                    <p:anim calcmode="lin" valueType="num">
                                      <p:cBhvr additive="base">
                                        <p:cTn id="8" dur="500" fill="hold"/>
                                        <p:tgtEl>
                                          <p:spTgt spid="10"/>
                                        </p:tgtEl>
                                        <p:attrNameLst>
                                          <p:attrName>ppt_x</p:attrName>
                                        </p:attrNameLst>
                                      </p:cBhvr>
                                      <p:tavLst>
                                        <p:tav tm="0">
                                          <p:val>
                                            <p:strVal val="1+#ppt_w/2"/>
                                          </p:val>
                                        </p:tav>
                                        <p:tav tm="100000">
                                          <p:val>
                                            <p:strVal val="#ppt_x"/>
                                          </p:val>
                                        </p:tav>
                                      </p:tavLst>
                                    </p:anim>
                                    <p:anim calcmode="lin" valueType="num">
                                      <p:cBhvr additive="base">
                                        <p:cTn id="9" dur="500" fill="hold"/>
                                        <p:tgtEl>
                                          <p:spTgt spid="10"/>
                                        </p:tgtEl>
                                        <p:attrNameLst>
                                          <p:attrName>ppt_y</p:attrName>
                                        </p:attrNameLst>
                                      </p:cBhvr>
                                      <p:tavLst>
                                        <p:tav tm="0">
                                          <p:val>
                                            <p:strVal val="#ppt_y"/>
                                          </p:val>
                                        </p:tav>
                                        <p:tav tm="100000">
                                          <p:val>
                                            <p:strVal val="#ppt_y"/>
                                          </p:val>
                                        </p:tav>
                                      </p:tavLst>
                                    </p:anim>
                                  </p:childTnLst>
                                </p:cTn>
                              </p:par>
                            </p:childTnLst>
                          </p:cTn>
                        </p:par>
                        <p:par>
                          <p:cTn id="10" fill="hold" nodeType="withGroup">
                            <p:stCondLst>
                              <p:cond delay="500"/>
                            </p:stCondLst>
                            <p:childTnLst>
                              <p:par>
                                <p:cTn id="11" presetID="22" presetClass="entr" presetSubtype="8" fill="hold" grpId="1" nodeType="afterEffec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42" presetClass="entr" presetSubtype="0" fill="hold" nodeType="afterEffec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0" fill="hold" nodeType="afterEffec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500"/>
                            </p:stCondLst>
                            <p:childTnLst>
                              <p:par>
                                <p:cTn id="27" presetID="53" presetClass="entr" presetSubtype="0" fill="hold" nodeType="afterEffec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53" presetClass="entr" presetSubtype="0" fill="hold" nodeType="afterEffect">
                                  <p:childTnLst>
                                    <p:set>
                                      <p:cBhvr>
                                        <p:cTn id="34" dur="1" fill="hold">
                                          <p:stCondLst>
                                            <p:cond delay="0"/>
                                          </p:stCondLst>
                                        </p:cTn>
                                        <p:tgtEl>
                                          <p:spTgt spid="47"/>
                                        </p:tgtEl>
                                        <p:attrNameLst>
                                          <p:attrName>style.visibility</p:attrName>
                                        </p:attrNameLst>
                                      </p:cBhvr>
                                      <p:to>
                                        <p:strVal val="visible"/>
                                      </p:to>
                                    </p:set>
                                    <p:anim calcmode="lin" valueType="num">
                                      <p:cBhvr>
                                        <p:cTn id="35" dur="500" fill="hold"/>
                                        <p:tgtEl>
                                          <p:spTgt spid="47"/>
                                        </p:tgtEl>
                                        <p:attrNameLst>
                                          <p:attrName>ppt_w</p:attrName>
                                        </p:attrNameLst>
                                      </p:cBhvr>
                                      <p:tavLst>
                                        <p:tav tm="0">
                                          <p:val>
                                            <p:fltVal val="0"/>
                                          </p:val>
                                        </p:tav>
                                        <p:tav tm="100000">
                                          <p:val>
                                            <p:strVal val="#ppt_w"/>
                                          </p:val>
                                        </p:tav>
                                      </p:tavLst>
                                    </p:anim>
                                    <p:anim calcmode="lin" valueType="num">
                                      <p:cBhvr>
                                        <p:cTn id="36" dur="500" fill="hold"/>
                                        <p:tgtEl>
                                          <p:spTgt spid="47"/>
                                        </p:tgtEl>
                                        <p:attrNameLst>
                                          <p:attrName>ppt_h</p:attrName>
                                        </p:attrNameLst>
                                      </p:cBhvr>
                                      <p:tavLst>
                                        <p:tav tm="0">
                                          <p:val>
                                            <p:fltVal val="0"/>
                                          </p:val>
                                        </p:tav>
                                        <p:tav tm="100000">
                                          <p:val>
                                            <p:strVal val="#ppt_h"/>
                                          </p:val>
                                        </p:tav>
                                      </p:tavLst>
                                    </p:anim>
                                    <p:animEffect transition="in" filter="fade">
                                      <p:cBhvr>
                                        <p:cTn id="37" dur="500"/>
                                        <p:tgtEl>
                                          <p:spTgt spid="47"/>
                                        </p:tgtEl>
                                      </p:cBhvr>
                                    </p:animEffect>
                                  </p:childTnLst>
                                </p:cTn>
                              </p:par>
                            </p:childTnLst>
                          </p:cTn>
                        </p:par>
                        <p:par>
                          <p:cTn id="38" fill="hold">
                            <p:stCondLst>
                              <p:cond delay="3500"/>
                            </p:stCondLst>
                            <p:childTnLst>
                              <p:par>
                                <p:cTn id="39" presetID="53" presetClass="entr" presetSubtype="0" fill="hold" nodeType="afterEffec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childTnLst>
                          </p:cTn>
                        </p:par>
                        <p:par>
                          <p:cTn id="44" fill="hold">
                            <p:stCondLst>
                              <p:cond delay="4000"/>
                            </p:stCondLst>
                            <p:childTnLst>
                              <p:par>
                                <p:cTn id="45" presetID="53" presetClass="entr" presetSubtype="0" fill="hold" nodeType="afterEffec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childTnLst>
                          </p:cTn>
                        </p:par>
                        <p:par>
                          <p:cTn id="50" fill="hold">
                            <p:stCondLst>
                              <p:cond delay="4500"/>
                            </p:stCondLst>
                            <p:childTnLst>
                              <p:par>
                                <p:cTn id="51" presetID="53" presetClass="entr" presetSubtype="0" fill="hold" nodeType="afterEffec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a:extLst>
              <a:ext uri="{FF2B5EF4-FFF2-40B4-BE49-F238E27FC236}">
                <a16:creationId xmlns:a16="http://schemas.microsoft.com/office/drawing/2014/main" id="{922734D0-3A1F-2287-E81B-CB2FEA1366E8}"/>
              </a:ext>
            </a:extLst>
          </p:cNvPr>
          <p:cNvCxnSpPr>
            <a:cxnSpLocks/>
          </p:cNvCxnSpPr>
          <p:nvPr/>
        </p:nvCxnSpPr>
        <p:spPr>
          <a:xfrm>
            <a:off x="1181100" y="2330595"/>
            <a:ext cx="0" cy="4106300"/>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Овал 3">
            <a:extLst>
              <a:ext uri="{FF2B5EF4-FFF2-40B4-BE49-F238E27FC236}">
                <a16:creationId xmlns:a16="http://schemas.microsoft.com/office/drawing/2014/main" id="{635C74A7-3F3F-1277-6D28-5BBD0D2CF49E}"/>
              </a:ext>
            </a:extLst>
          </p:cNvPr>
          <p:cNvSpPr/>
          <p:nvPr/>
        </p:nvSpPr>
        <p:spPr>
          <a:xfrm>
            <a:off x="587375" y="1278446"/>
            <a:ext cx="1187450" cy="11874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j-lt"/>
            </a:endParaRPr>
          </a:p>
        </p:txBody>
      </p:sp>
      <p:pic>
        <p:nvPicPr>
          <p:cNvPr id="5" name="Рисунок 4">
            <a:extLst>
              <a:ext uri="{FF2B5EF4-FFF2-40B4-BE49-F238E27FC236}">
                <a16:creationId xmlns:a16="http://schemas.microsoft.com/office/drawing/2014/main" id="{8416DBC6-8F0E-A7B9-8BAF-251D5BE69C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5835" y="1374593"/>
            <a:ext cx="824230" cy="838200"/>
          </a:xfrm>
          <a:prstGeom prst="rect">
            <a:avLst/>
          </a:prstGeom>
        </p:spPr>
      </p:pic>
      <p:pic>
        <p:nvPicPr>
          <p:cNvPr id="6" name="Рисунок 5">
            <a:extLst>
              <a:ext uri="{FF2B5EF4-FFF2-40B4-BE49-F238E27FC236}">
                <a16:creationId xmlns:a16="http://schemas.microsoft.com/office/drawing/2014/main" id="{C0C47537-79A7-716D-3B71-224953A960B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0661" y="3138868"/>
            <a:ext cx="253556" cy="253556"/>
          </a:xfrm>
          <a:prstGeom prst="rect">
            <a:avLst/>
          </a:prstGeom>
        </p:spPr>
      </p:pic>
      <p:pic>
        <p:nvPicPr>
          <p:cNvPr id="7" name="Рисунок 6">
            <a:extLst>
              <a:ext uri="{FF2B5EF4-FFF2-40B4-BE49-F238E27FC236}">
                <a16:creationId xmlns:a16="http://schemas.microsoft.com/office/drawing/2014/main" id="{F22E6179-359C-87AA-CE48-388F4B4B613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0661" y="3954883"/>
            <a:ext cx="253556" cy="253556"/>
          </a:xfrm>
          <a:prstGeom prst="rect">
            <a:avLst/>
          </a:prstGeom>
        </p:spPr>
      </p:pic>
      <p:pic>
        <p:nvPicPr>
          <p:cNvPr id="8" name="Рисунок 7">
            <a:extLst>
              <a:ext uri="{FF2B5EF4-FFF2-40B4-BE49-F238E27FC236}">
                <a16:creationId xmlns:a16="http://schemas.microsoft.com/office/drawing/2014/main" id="{1BE4DF65-23E6-A300-9A3D-BA3336AF68A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0661" y="4770898"/>
            <a:ext cx="253556" cy="253556"/>
          </a:xfrm>
          <a:prstGeom prst="rect">
            <a:avLst/>
          </a:prstGeom>
        </p:spPr>
      </p:pic>
      <p:pic>
        <p:nvPicPr>
          <p:cNvPr id="9" name="Рисунок 8">
            <a:extLst>
              <a:ext uri="{FF2B5EF4-FFF2-40B4-BE49-F238E27FC236}">
                <a16:creationId xmlns:a16="http://schemas.microsoft.com/office/drawing/2014/main" id="{839B9E35-1C23-A5B1-7D5B-968D229CD07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0661" y="5308966"/>
            <a:ext cx="253556" cy="253556"/>
          </a:xfrm>
          <a:prstGeom prst="rect">
            <a:avLst/>
          </a:prstGeom>
        </p:spPr>
      </p:pic>
      <p:pic>
        <p:nvPicPr>
          <p:cNvPr id="16" name="Рисунок 15">
            <a:extLst>
              <a:ext uri="{FF2B5EF4-FFF2-40B4-BE49-F238E27FC236}">
                <a16:creationId xmlns:a16="http://schemas.microsoft.com/office/drawing/2014/main" id="{45C168A4-E197-1F25-A069-5AFDC2543EC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34613" y="5918566"/>
            <a:ext cx="253556" cy="253556"/>
          </a:xfrm>
          <a:prstGeom prst="rect">
            <a:avLst/>
          </a:prstGeom>
        </p:spPr>
      </p:pic>
      <p:sp>
        <p:nvSpPr>
          <p:cNvPr id="22" name="Прямоугольник 21">
            <a:extLst>
              <a:ext uri="{FF2B5EF4-FFF2-40B4-BE49-F238E27FC236}">
                <a16:creationId xmlns:a16="http://schemas.microsoft.com/office/drawing/2014/main" id="{45CBA7D6-0DF1-7331-8CA7-4FFC8FF58F21}"/>
              </a:ext>
            </a:extLst>
          </p:cNvPr>
          <p:cNvSpPr/>
          <p:nvPr/>
        </p:nvSpPr>
        <p:spPr>
          <a:xfrm>
            <a:off x="2983833" y="2091203"/>
            <a:ext cx="5687674" cy="1154162"/>
          </a:xfrm>
          <a:prstGeom prst="rect">
            <a:avLst/>
          </a:prstGeom>
        </p:spPr>
        <p:txBody>
          <a:bodyPr wrap="square" anchor="ctr">
            <a:spAutoFit/>
          </a:bodyPr>
          <a:lstStyle/>
          <a:p>
            <a:pPr algn="r">
              <a:spcAft>
                <a:spcPts val="600"/>
              </a:spcAft>
            </a:pPr>
            <a:r>
              <a:rPr lang="ru-RU" sz="2400" dirty="0"/>
              <a:t>Россия входит в </a:t>
            </a:r>
            <a:r>
              <a:rPr lang="ru-RU" sz="2400" spc="-25" dirty="0">
                <a:effectLst/>
                <a:ea typeface="Calibri" panose="020F0502020204030204" pitchFamily="34" charset="0"/>
                <a:cs typeface="Times New Roman" panose="02020603050405020304" pitchFamily="18" charset="0"/>
              </a:rPr>
              <a:t>топ-20 стран по развитию цифровых технологий (за 2021-2022 гг.)</a:t>
            </a:r>
            <a:endParaRPr lang="ru-RU" sz="2400" dirty="0"/>
          </a:p>
          <a:p>
            <a:pPr lvl="0" algn="r">
              <a:spcAft>
                <a:spcPts val="600"/>
              </a:spcAft>
            </a:pPr>
            <a:endParaRPr lang="ru-RU" sz="1600" dirty="0">
              <a:solidFill>
                <a:srgbClr val="111111"/>
              </a:solidFill>
            </a:endParaRPr>
          </a:p>
        </p:txBody>
      </p:sp>
      <p:sp>
        <p:nvSpPr>
          <p:cNvPr id="23" name="Прямоугольник 22">
            <a:extLst>
              <a:ext uri="{FF2B5EF4-FFF2-40B4-BE49-F238E27FC236}">
                <a16:creationId xmlns:a16="http://schemas.microsoft.com/office/drawing/2014/main" id="{CE4763EC-6EA3-0572-369D-FDCAB4961915}"/>
              </a:ext>
            </a:extLst>
          </p:cNvPr>
          <p:cNvSpPr/>
          <p:nvPr/>
        </p:nvSpPr>
        <p:spPr>
          <a:xfrm>
            <a:off x="2486526" y="3857543"/>
            <a:ext cx="6169146" cy="1569660"/>
          </a:xfrm>
          <a:prstGeom prst="rect">
            <a:avLst/>
          </a:prstGeom>
        </p:spPr>
        <p:txBody>
          <a:bodyPr wrap="square" anchor="ctr">
            <a:spAutoFit/>
          </a:bodyPr>
          <a:lstStyle/>
          <a:p>
            <a:pPr algn="r"/>
            <a:r>
              <a:rPr lang="ru-RU" sz="2400" spc="-25" dirty="0">
                <a:solidFill>
                  <a:srgbClr val="1A1A1A"/>
                </a:solidFill>
                <a:effectLst/>
                <a:ea typeface="Times New Roman" panose="02020603050405020304" pitchFamily="18" charset="0"/>
              </a:rPr>
              <a:t>Россия входит в топ-10 стран по научной и изобретательской активности в робототехнике, квантовым технологиям и искусственному интеллекту </a:t>
            </a:r>
            <a:r>
              <a:rPr lang="ru-RU" sz="2400" spc="-25" dirty="0">
                <a:effectLst/>
                <a:ea typeface="Calibri" panose="020F0502020204030204" pitchFamily="34" charset="0"/>
                <a:cs typeface="Times New Roman" panose="02020603050405020304" pitchFamily="18" charset="0"/>
              </a:rPr>
              <a:t>(за 2021-2022 гг.)</a:t>
            </a:r>
            <a:endParaRPr lang="ru-RU" sz="2400" dirty="0">
              <a:effectLst/>
              <a:ea typeface="Times New Roman" panose="02020603050405020304" pitchFamily="18" charset="0"/>
            </a:endParaRPr>
          </a:p>
        </p:txBody>
      </p:sp>
      <p:pic>
        <p:nvPicPr>
          <p:cNvPr id="24" name="Рисунок 23">
            <a:extLst>
              <a:ext uri="{FF2B5EF4-FFF2-40B4-BE49-F238E27FC236}">
                <a16:creationId xmlns:a16="http://schemas.microsoft.com/office/drawing/2014/main" id="{D9D4AE29-CADE-19C5-54AD-698D0F7B13A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134434" y="2054195"/>
            <a:ext cx="767042" cy="767042"/>
          </a:xfrm>
          <a:prstGeom prst="rect">
            <a:avLst/>
          </a:prstGeom>
        </p:spPr>
      </p:pic>
      <p:pic>
        <p:nvPicPr>
          <p:cNvPr id="25" name="Рисунок 24">
            <a:extLst>
              <a:ext uri="{FF2B5EF4-FFF2-40B4-BE49-F238E27FC236}">
                <a16:creationId xmlns:a16="http://schemas.microsoft.com/office/drawing/2014/main" id="{A0A22E7D-3BA3-A8F6-D122-1AF3313947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79844" y="4266796"/>
            <a:ext cx="683074" cy="683074"/>
          </a:xfrm>
          <a:prstGeom prst="rect">
            <a:avLst/>
          </a:prstGeom>
        </p:spPr>
      </p:pic>
      <p:sp>
        <p:nvSpPr>
          <p:cNvPr id="2" name="文本框 17">
            <a:extLst>
              <a:ext uri="{FF2B5EF4-FFF2-40B4-BE49-F238E27FC236}">
                <a16:creationId xmlns:a16="http://schemas.microsoft.com/office/drawing/2014/main" id="{42956504-1614-805C-DA67-234A64890B67}"/>
              </a:ext>
            </a:extLst>
          </p:cNvPr>
          <p:cNvSpPr txBox="1"/>
          <p:nvPr/>
        </p:nvSpPr>
        <p:spPr>
          <a:xfrm>
            <a:off x="697510" y="658629"/>
            <a:ext cx="11367111" cy="369332"/>
          </a:xfrm>
          <a:prstGeom prst="rect">
            <a:avLst/>
          </a:prstGeom>
          <a:noFill/>
        </p:spPr>
        <p:txBody>
          <a:bodyPr wrap="square" rtlCol="0">
            <a:spAutoFit/>
          </a:bodyPr>
          <a:lstStyle/>
          <a:p>
            <a:pPr algn="r"/>
            <a:r>
              <a:rPr lang="ru-RU" altLang="zh-CN" b="1" dirty="0">
                <a:latin typeface="Microsoft YaHei" panose="020B0503020204020204" pitchFamily="34" charset="-122"/>
                <a:ea typeface="Microsoft YaHei" panose="020B0503020204020204" pitchFamily="34" charset="-122"/>
              </a:rPr>
              <a:t>Раздел 1. </a:t>
            </a:r>
            <a:r>
              <a:rPr lang="ru-RU" sz="1800" b="1" dirty="0">
                <a:effectLst/>
                <a:latin typeface="Microsoft YaHei" panose="020B0503020204020204" pitchFamily="34" charset="-122"/>
                <a:ea typeface="Microsoft YaHei" panose="020B0503020204020204" pitchFamily="34" charset="-122"/>
                <a:cs typeface="Times New Roman" panose="02020603050405020304" pitchFamily="18" charset="0"/>
              </a:rPr>
              <a:t>Государственная стратегия развития цифровой экономики РФ</a:t>
            </a:r>
            <a:endParaRPr lang="zh-CN" altLang="en-US"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285108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7DDFA586-A54A-AAF5-2B22-1766278A0E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9129" y="1659267"/>
            <a:ext cx="5104146" cy="5104146"/>
          </a:xfrm>
          <a:prstGeom prst="rect">
            <a:avLst/>
          </a:prstGeom>
          <a:noFill/>
          <a:ln>
            <a:noFill/>
          </a:ln>
        </p:spPr>
      </p:pic>
      <p:sp>
        <p:nvSpPr>
          <p:cNvPr id="12" name="TextBox 11">
            <a:extLst>
              <a:ext uri="{FF2B5EF4-FFF2-40B4-BE49-F238E27FC236}">
                <a16:creationId xmlns:a16="http://schemas.microsoft.com/office/drawing/2014/main" id="{04BA058C-E708-28CD-5F7F-D2A69E02E64A}"/>
              </a:ext>
            </a:extLst>
          </p:cNvPr>
          <p:cNvSpPr txBox="1"/>
          <p:nvPr/>
        </p:nvSpPr>
        <p:spPr>
          <a:xfrm>
            <a:off x="342102" y="1564219"/>
            <a:ext cx="4101561" cy="1938992"/>
          </a:xfrm>
          <a:prstGeom prst="rect">
            <a:avLst/>
          </a:prstGeom>
          <a:noFill/>
        </p:spPr>
        <p:txBody>
          <a:bodyPr wrap="square">
            <a:spAutoFit/>
          </a:bodyPr>
          <a:lstStyle/>
          <a:p>
            <a:r>
              <a:rPr lang="ru-RU"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Правительством Российской Федерации сформирована национальная программа «Цифровая экономика Российской Федерации»</a:t>
            </a:r>
            <a:endParaRPr lang="ru-RU" sz="2400" b="1" dirty="0">
              <a:solidFill>
                <a:srgbClr val="002060"/>
              </a:solidFill>
            </a:endParaRPr>
          </a:p>
        </p:txBody>
      </p:sp>
      <p:pic>
        <p:nvPicPr>
          <p:cNvPr id="18" name="Рисунок 17">
            <a:extLst>
              <a:ext uri="{FF2B5EF4-FFF2-40B4-BE49-F238E27FC236}">
                <a16:creationId xmlns:a16="http://schemas.microsoft.com/office/drawing/2014/main" id="{6F640D3E-684D-F9D9-ABE3-5E3757EED028}"/>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25164" b="40673"/>
          <a:stretch/>
        </p:blipFill>
        <p:spPr>
          <a:xfrm rot="16200000">
            <a:off x="9195741" y="1313292"/>
            <a:ext cx="3518182" cy="2789061"/>
          </a:xfrm>
          <a:prstGeom prst="rect">
            <a:avLst/>
          </a:prstGeom>
        </p:spPr>
      </p:pic>
      <p:pic>
        <p:nvPicPr>
          <p:cNvPr id="20" name="Рисунок 19">
            <a:extLst>
              <a:ext uri="{FF2B5EF4-FFF2-40B4-BE49-F238E27FC236}">
                <a16:creationId xmlns:a16="http://schemas.microsoft.com/office/drawing/2014/main" id="{8E61F40F-B721-943C-0089-599E843E257B}"/>
              </a:ext>
            </a:extLst>
          </p:cNvPr>
          <p:cNvPicPr>
            <a:picLocks noChangeAspect="1"/>
          </p:cNvPicPr>
          <p:nvPr/>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1" t="-905" r="-4168" b="-1"/>
          <a:stretch/>
        </p:blipFill>
        <p:spPr>
          <a:xfrm>
            <a:off x="-1552056" y="4159470"/>
            <a:ext cx="3976550" cy="3851994"/>
          </a:xfrm>
          <a:prstGeom prst="rect">
            <a:avLst/>
          </a:prstGeom>
        </p:spPr>
      </p:pic>
      <p:pic>
        <p:nvPicPr>
          <p:cNvPr id="21" name="Picture 2" descr="Эксперт проверяет заказ руководителя бизнеса. Бесплатные векторы">
            <a:extLst>
              <a:ext uri="{FF2B5EF4-FFF2-40B4-BE49-F238E27FC236}">
                <a16:creationId xmlns:a16="http://schemas.microsoft.com/office/drawing/2014/main" id="{93BF8059-4B30-12DB-3F9B-2495FEC3B8B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3491" b="13425"/>
          <a:stretch/>
        </p:blipFill>
        <p:spPr bwMode="auto">
          <a:xfrm>
            <a:off x="102773" y="5109411"/>
            <a:ext cx="3591752" cy="174858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7">
            <a:extLst>
              <a:ext uri="{FF2B5EF4-FFF2-40B4-BE49-F238E27FC236}">
                <a16:creationId xmlns:a16="http://schemas.microsoft.com/office/drawing/2014/main" id="{AE2D82E8-230D-44C2-FFFD-2D6EC0397DC3}"/>
              </a:ext>
            </a:extLst>
          </p:cNvPr>
          <p:cNvSpPr txBox="1"/>
          <p:nvPr/>
        </p:nvSpPr>
        <p:spPr>
          <a:xfrm>
            <a:off x="697510" y="658629"/>
            <a:ext cx="11367111" cy="369332"/>
          </a:xfrm>
          <a:prstGeom prst="rect">
            <a:avLst/>
          </a:prstGeom>
          <a:noFill/>
        </p:spPr>
        <p:txBody>
          <a:bodyPr wrap="square" rtlCol="0">
            <a:spAutoFit/>
          </a:bodyPr>
          <a:lstStyle/>
          <a:p>
            <a:pPr algn="r"/>
            <a:r>
              <a:rPr lang="ru-RU" altLang="zh-CN" b="1" dirty="0">
                <a:latin typeface="Microsoft YaHei" panose="020B0503020204020204" pitchFamily="34" charset="-122"/>
                <a:ea typeface="Microsoft YaHei" panose="020B0503020204020204" pitchFamily="34" charset="-122"/>
              </a:rPr>
              <a:t>Раздел 1. </a:t>
            </a:r>
            <a:r>
              <a:rPr lang="ru-RU" sz="1800" b="1" dirty="0">
                <a:effectLst/>
                <a:latin typeface="Microsoft YaHei" panose="020B0503020204020204" pitchFamily="34" charset="-122"/>
                <a:ea typeface="Microsoft YaHei" panose="020B0503020204020204" pitchFamily="34" charset="-122"/>
                <a:cs typeface="Times New Roman" panose="02020603050405020304" pitchFamily="18" charset="0"/>
              </a:rPr>
              <a:t>Государственная стратегия развития цифровой экономики РФ</a:t>
            </a:r>
            <a:endParaRPr lang="zh-CN" altLang="en-US"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868805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2.0"/>
  <p:tag name="AS_VERSION" val="16.9.0.0"/>
  <p:tag name="ISPRING_PRESENTATION_TITLE" val="农业招商农产品宣传PPT模板"/>
</p:tagLst>
</file>

<file path=ppt/theme/theme1.xml><?xml version="1.0" encoding="utf-8"?>
<a:theme xmlns:a="http://schemas.openxmlformats.org/drawingml/2006/main" name="Office 主题">
  <a:themeElements>
    <a:clrScheme name="自定义 470">
      <a:dk1>
        <a:sysClr val="windowText" lastClr="000000"/>
      </a:dk1>
      <a:lt1>
        <a:sysClr val="window" lastClr="FFFFFF"/>
      </a:lt1>
      <a:dk2>
        <a:srgbClr val="44546A"/>
      </a:dk2>
      <a:lt2>
        <a:srgbClr val="E7E6E6"/>
      </a:lt2>
      <a:accent1>
        <a:srgbClr val="92D050"/>
      </a:accent1>
      <a:accent2>
        <a:srgbClr val="00B050"/>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3194</TotalTime>
  <Words>1533</Words>
  <Application>Microsoft Office PowerPoint</Application>
  <PresentationFormat>Широкоэкранный</PresentationFormat>
  <Paragraphs>140</Paragraphs>
  <Slides>19</Slides>
  <Notes>10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19</vt:i4>
      </vt:variant>
    </vt:vector>
  </HeadingPairs>
  <TitlesOfParts>
    <vt:vector size="30" baseType="lpstr">
      <vt:lpstr>Microsoft YaHei</vt:lpstr>
      <vt:lpstr>等线</vt:lpstr>
      <vt:lpstr>Microsoft YaHei</vt:lpstr>
      <vt:lpstr>Times New Roman</vt:lpstr>
      <vt:lpstr>Calibri Light</vt:lpstr>
      <vt:lpstr>Segoe UI</vt:lpstr>
      <vt:lpstr>Arial</vt:lpstr>
      <vt:lpstr>等线 Light</vt:lpstr>
      <vt:lpstr>Calibri</vt:lpstr>
      <vt:lpstr>Office 主题</vt:lpstr>
      <vt:lpstr>自定义设计方案</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Ирина</dc:creator>
  <cp:lastModifiedBy>all</cp:lastModifiedBy>
  <cp:revision>237</cp:revision>
  <dcterms:created xsi:type="dcterms:W3CDTF">2015-05-05T08:02:14Z</dcterms:created>
  <dcterms:modified xsi:type="dcterms:W3CDTF">2023-06-08T18:47:21Z</dcterms:modified>
</cp:coreProperties>
</file>