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0" r:id="rId2"/>
    <p:sldId id="307" r:id="rId3"/>
    <p:sldId id="274" r:id="rId4"/>
    <p:sldId id="293" r:id="rId5"/>
    <p:sldId id="294" r:id="rId6"/>
    <p:sldId id="295" r:id="rId7"/>
    <p:sldId id="296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291" r:id="rId17"/>
  </p:sldIdLst>
  <p:sldSz cx="11704638" cy="6583363"/>
  <p:notesSz cx="6858000" cy="9144000"/>
  <p:defaultTextStyle>
    <a:defPPr>
      <a:defRPr lang="ru-RU"/>
    </a:defPPr>
    <a:lvl1pPr marL="0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1pPr>
    <a:lvl2pPr marL="585216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2pPr>
    <a:lvl3pPr marL="1170432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3pPr>
    <a:lvl4pPr marL="1755648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4pPr>
    <a:lvl5pPr marL="2340864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5pPr>
    <a:lvl6pPr marL="2926080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6pPr>
    <a:lvl7pPr marL="3511296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7pPr>
    <a:lvl8pPr marL="4096512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8pPr>
    <a:lvl9pPr marL="4681728" algn="l" defTabSz="1170432" rtl="0" eaLnBrk="1" latinLnBrk="0" hangingPunct="1">
      <a:defRPr sz="23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8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5095"/>
    <a:srgbClr val="AFB813"/>
    <a:srgbClr val="76BCD6"/>
    <a:srgbClr val="00889E"/>
    <a:srgbClr val="31AA47"/>
    <a:srgbClr val="DA8347"/>
    <a:srgbClr val="00859B"/>
    <a:srgbClr val="004A93"/>
    <a:srgbClr val="002F93"/>
    <a:srgbClr val="69A9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9" d="100"/>
          <a:sy n="109" d="100"/>
        </p:scale>
        <p:origin x="720" y="102"/>
      </p:cViewPr>
      <p:guideLst>
        <p:guide orient="horz" pos="758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FF830-8950-4D8C-B3E8-3B0E1DCA6095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37A55-4846-47C7-94D3-F1753174B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416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1pPr>
    <a:lvl2pPr marL="585216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2pPr>
    <a:lvl3pPr marL="1170432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3pPr>
    <a:lvl4pPr marL="1755648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4pPr>
    <a:lvl5pPr marL="2340864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5pPr>
    <a:lvl6pPr marL="2926080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6pPr>
    <a:lvl7pPr marL="3511296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7pPr>
    <a:lvl8pPr marL="4096512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8pPr>
    <a:lvl9pPr marL="4681728" algn="l" defTabSz="1170432" rtl="0" eaLnBrk="1" latinLnBrk="0" hangingPunct="1">
      <a:defRPr sz="15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7848" y="2045111"/>
            <a:ext cx="9948942" cy="141115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5696" y="3730572"/>
            <a:ext cx="8193247" cy="1682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85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0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5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406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25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11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96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81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890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479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485862" y="198110"/>
            <a:ext cx="2633544" cy="421213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85232" y="198110"/>
            <a:ext cx="7705553" cy="42121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997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99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4586" y="4230421"/>
            <a:ext cx="9948942" cy="1307529"/>
          </a:xfrm>
        </p:spPr>
        <p:txBody>
          <a:bodyPr anchor="t"/>
          <a:lstStyle>
            <a:lvl1pPr algn="l">
              <a:defRPr sz="512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4586" y="2790310"/>
            <a:ext cx="9948942" cy="1440110"/>
          </a:xfrm>
        </p:spPr>
        <p:txBody>
          <a:bodyPr anchor="b"/>
          <a:lstStyle>
            <a:lvl1pPr marL="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1pPr>
            <a:lvl2pPr marL="58517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2pPr>
            <a:lvl3pPr marL="1170341" indent="0">
              <a:buNone/>
              <a:defRPr sz="2048">
                <a:solidFill>
                  <a:schemeClr val="tx1">
                    <a:tint val="75000"/>
                  </a:schemeClr>
                </a:solidFill>
              </a:defRPr>
            </a:lvl3pPr>
            <a:lvl4pPr marL="1755511" indent="0">
              <a:buNone/>
              <a:defRPr sz="1792">
                <a:solidFill>
                  <a:schemeClr val="tx1">
                    <a:tint val="75000"/>
                  </a:schemeClr>
                </a:solidFill>
              </a:defRPr>
            </a:lvl4pPr>
            <a:lvl5pPr marL="2340681" indent="0">
              <a:buNone/>
              <a:defRPr sz="1792">
                <a:solidFill>
                  <a:schemeClr val="tx1">
                    <a:tint val="75000"/>
                  </a:schemeClr>
                </a:solidFill>
              </a:defRPr>
            </a:lvl5pPr>
            <a:lvl6pPr marL="2925851" indent="0">
              <a:buNone/>
              <a:defRPr sz="1792">
                <a:solidFill>
                  <a:schemeClr val="tx1">
                    <a:tint val="75000"/>
                  </a:schemeClr>
                </a:solidFill>
              </a:defRPr>
            </a:lvl6pPr>
            <a:lvl7pPr marL="3511022" indent="0">
              <a:buNone/>
              <a:defRPr sz="1792">
                <a:solidFill>
                  <a:schemeClr val="tx1">
                    <a:tint val="75000"/>
                  </a:schemeClr>
                </a:solidFill>
              </a:defRPr>
            </a:lvl7pPr>
            <a:lvl8pPr marL="4096192" indent="0">
              <a:buNone/>
              <a:defRPr sz="1792">
                <a:solidFill>
                  <a:schemeClr val="tx1">
                    <a:tint val="75000"/>
                  </a:schemeClr>
                </a:solidFill>
              </a:defRPr>
            </a:lvl8pPr>
            <a:lvl9pPr marL="4681362" indent="0">
              <a:buNone/>
              <a:defRPr sz="17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135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5232" y="1152089"/>
            <a:ext cx="5169548" cy="3258155"/>
          </a:xfrm>
        </p:spPr>
        <p:txBody>
          <a:bodyPr/>
          <a:lstStyle>
            <a:lvl1pPr>
              <a:defRPr sz="3584"/>
            </a:lvl1pPr>
            <a:lvl2pPr>
              <a:defRPr sz="3072"/>
            </a:lvl2pPr>
            <a:lvl3pPr>
              <a:defRPr sz="2560"/>
            </a:lvl3pPr>
            <a:lvl4pPr>
              <a:defRPr sz="2304"/>
            </a:lvl4pPr>
            <a:lvl5pPr>
              <a:defRPr sz="2304"/>
            </a:lvl5pPr>
            <a:lvl6pPr>
              <a:defRPr sz="2304"/>
            </a:lvl6pPr>
            <a:lvl7pPr>
              <a:defRPr sz="2304"/>
            </a:lvl7pPr>
            <a:lvl8pPr>
              <a:defRPr sz="2304"/>
            </a:lvl8pPr>
            <a:lvl9pPr>
              <a:defRPr sz="230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949858" y="1152089"/>
            <a:ext cx="5169548" cy="3258155"/>
          </a:xfrm>
        </p:spPr>
        <p:txBody>
          <a:bodyPr/>
          <a:lstStyle>
            <a:lvl1pPr>
              <a:defRPr sz="3584"/>
            </a:lvl1pPr>
            <a:lvl2pPr>
              <a:defRPr sz="3072"/>
            </a:lvl2pPr>
            <a:lvl3pPr>
              <a:defRPr sz="2560"/>
            </a:lvl3pPr>
            <a:lvl4pPr>
              <a:defRPr sz="2304"/>
            </a:lvl4pPr>
            <a:lvl5pPr>
              <a:defRPr sz="2304"/>
            </a:lvl5pPr>
            <a:lvl6pPr>
              <a:defRPr sz="2304"/>
            </a:lvl6pPr>
            <a:lvl7pPr>
              <a:defRPr sz="2304"/>
            </a:lvl7pPr>
            <a:lvl8pPr>
              <a:defRPr sz="2304"/>
            </a:lvl8pPr>
            <a:lvl9pPr>
              <a:defRPr sz="230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24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232" y="263641"/>
            <a:ext cx="10534174" cy="109722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5232" y="1473638"/>
            <a:ext cx="5171581" cy="614143"/>
          </a:xfrm>
        </p:spPr>
        <p:txBody>
          <a:bodyPr anchor="b"/>
          <a:lstStyle>
            <a:lvl1pPr marL="0" indent="0">
              <a:buNone/>
              <a:defRPr sz="3072" b="1"/>
            </a:lvl1pPr>
            <a:lvl2pPr marL="585170" indent="0">
              <a:buNone/>
              <a:defRPr sz="2560" b="1"/>
            </a:lvl2pPr>
            <a:lvl3pPr marL="1170341" indent="0">
              <a:buNone/>
              <a:defRPr sz="2304" b="1"/>
            </a:lvl3pPr>
            <a:lvl4pPr marL="1755511" indent="0">
              <a:buNone/>
              <a:defRPr sz="2048" b="1"/>
            </a:lvl4pPr>
            <a:lvl5pPr marL="2340681" indent="0">
              <a:buNone/>
              <a:defRPr sz="2048" b="1"/>
            </a:lvl5pPr>
            <a:lvl6pPr marL="2925851" indent="0">
              <a:buNone/>
              <a:defRPr sz="2048" b="1"/>
            </a:lvl6pPr>
            <a:lvl7pPr marL="3511022" indent="0">
              <a:buNone/>
              <a:defRPr sz="2048" b="1"/>
            </a:lvl7pPr>
            <a:lvl8pPr marL="4096192" indent="0">
              <a:buNone/>
              <a:defRPr sz="2048" b="1"/>
            </a:lvl8pPr>
            <a:lvl9pPr marL="4681362" indent="0">
              <a:buNone/>
              <a:defRPr sz="204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5232" y="2087779"/>
            <a:ext cx="5171581" cy="3793054"/>
          </a:xfrm>
        </p:spPr>
        <p:txBody>
          <a:bodyPr/>
          <a:lstStyle>
            <a:lvl1pPr>
              <a:defRPr sz="3072"/>
            </a:lvl1pPr>
            <a:lvl2pPr>
              <a:defRPr sz="2560"/>
            </a:lvl2pPr>
            <a:lvl3pPr>
              <a:defRPr sz="2304"/>
            </a:lvl3pPr>
            <a:lvl4pPr>
              <a:defRPr sz="2048"/>
            </a:lvl4pPr>
            <a:lvl5pPr>
              <a:defRPr sz="2048"/>
            </a:lvl5pPr>
            <a:lvl6pPr>
              <a:defRPr sz="2048"/>
            </a:lvl6pPr>
            <a:lvl7pPr>
              <a:defRPr sz="2048"/>
            </a:lvl7pPr>
            <a:lvl8pPr>
              <a:defRPr sz="2048"/>
            </a:lvl8pPr>
            <a:lvl9pPr>
              <a:defRPr sz="204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945795" y="1473638"/>
            <a:ext cx="5173613" cy="614143"/>
          </a:xfrm>
        </p:spPr>
        <p:txBody>
          <a:bodyPr anchor="b"/>
          <a:lstStyle>
            <a:lvl1pPr marL="0" indent="0">
              <a:buNone/>
              <a:defRPr sz="3072" b="1"/>
            </a:lvl1pPr>
            <a:lvl2pPr marL="585170" indent="0">
              <a:buNone/>
              <a:defRPr sz="2560" b="1"/>
            </a:lvl2pPr>
            <a:lvl3pPr marL="1170341" indent="0">
              <a:buNone/>
              <a:defRPr sz="2304" b="1"/>
            </a:lvl3pPr>
            <a:lvl4pPr marL="1755511" indent="0">
              <a:buNone/>
              <a:defRPr sz="2048" b="1"/>
            </a:lvl4pPr>
            <a:lvl5pPr marL="2340681" indent="0">
              <a:buNone/>
              <a:defRPr sz="2048" b="1"/>
            </a:lvl5pPr>
            <a:lvl6pPr marL="2925851" indent="0">
              <a:buNone/>
              <a:defRPr sz="2048" b="1"/>
            </a:lvl6pPr>
            <a:lvl7pPr marL="3511022" indent="0">
              <a:buNone/>
              <a:defRPr sz="2048" b="1"/>
            </a:lvl7pPr>
            <a:lvl8pPr marL="4096192" indent="0">
              <a:buNone/>
              <a:defRPr sz="2048" b="1"/>
            </a:lvl8pPr>
            <a:lvl9pPr marL="4681362" indent="0">
              <a:buNone/>
              <a:defRPr sz="204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945795" y="2087779"/>
            <a:ext cx="5173613" cy="3793054"/>
          </a:xfrm>
        </p:spPr>
        <p:txBody>
          <a:bodyPr/>
          <a:lstStyle>
            <a:lvl1pPr>
              <a:defRPr sz="3072"/>
            </a:lvl1pPr>
            <a:lvl2pPr>
              <a:defRPr sz="2560"/>
            </a:lvl2pPr>
            <a:lvl3pPr>
              <a:defRPr sz="2304"/>
            </a:lvl3pPr>
            <a:lvl4pPr>
              <a:defRPr sz="2048"/>
            </a:lvl4pPr>
            <a:lvl5pPr>
              <a:defRPr sz="2048"/>
            </a:lvl5pPr>
            <a:lvl6pPr>
              <a:defRPr sz="2048"/>
            </a:lvl6pPr>
            <a:lvl7pPr>
              <a:defRPr sz="2048"/>
            </a:lvl7pPr>
            <a:lvl8pPr>
              <a:defRPr sz="2048"/>
            </a:lvl8pPr>
            <a:lvl9pPr>
              <a:defRPr sz="204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22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935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091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234" y="262115"/>
            <a:ext cx="3850745" cy="1115515"/>
          </a:xfrm>
        </p:spPr>
        <p:txBody>
          <a:bodyPr anchor="b"/>
          <a:lstStyle>
            <a:lvl1pPr algn="l">
              <a:defRPr sz="256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6188" y="262117"/>
            <a:ext cx="6543218" cy="5618718"/>
          </a:xfrm>
        </p:spPr>
        <p:txBody>
          <a:bodyPr/>
          <a:lstStyle>
            <a:lvl1pPr>
              <a:defRPr sz="4096"/>
            </a:lvl1pPr>
            <a:lvl2pPr>
              <a:defRPr sz="3584"/>
            </a:lvl2pPr>
            <a:lvl3pPr>
              <a:defRPr sz="3072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5234" y="1377632"/>
            <a:ext cx="3850745" cy="4503203"/>
          </a:xfrm>
        </p:spPr>
        <p:txBody>
          <a:bodyPr/>
          <a:lstStyle>
            <a:lvl1pPr marL="0" indent="0">
              <a:buNone/>
              <a:defRPr sz="1792"/>
            </a:lvl1pPr>
            <a:lvl2pPr marL="585170" indent="0">
              <a:buNone/>
              <a:defRPr sz="1536"/>
            </a:lvl2pPr>
            <a:lvl3pPr marL="1170341" indent="0">
              <a:buNone/>
              <a:defRPr sz="1280"/>
            </a:lvl3pPr>
            <a:lvl4pPr marL="1755511" indent="0">
              <a:buNone/>
              <a:defRPr sz="1152"/>
            </a:lvl4pPr>
            <a:lvl5pPr marL="2340681" indent="0">
              <a:buNone/>
              <a:defRPr sz="1152"/>
            </a:lvl5pPr>
            <a:lvl6pPr marL="2925851" indent="0">
              <a:buNone/>
              <a:defRPr sz="1152"/>
            </a:lvl6pPr>
            <a:lvl7pPr marL="3511022" indent="0">
              <a:buNone/>
              <a:defRPr sz="1152"/>
            </a:lvl7pPr>
            <a:lvl8pPr marL="4096192" indent="0">
              <a:buNone/>
              <a:defRPr sz="1152"/>
            </a:lvl8pPr>
            <a:lvl9pPr marL="4681362" indent="0">
              <a:buNone/>
              <a:defRPr sz="115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80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4191" y="4608354"/>
            <a:ext cx="7022783" cy="544043"/>
          </a:xfrm>
        </p:spPr>
        <p:txBody>
          <a:bodyPr anchor="b"/>
          <a:lstStyle>
            <a:lvl1pPr algn="l">
              <a:defRPr sz="256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94191" y="588235"/>
            <a:ext cx="7022783" cy="3950018"/>
          </a:xfrm>
        </p:spPr>
        <p:txBody>
          <a:bodyPr/>
          <a:lstStyle>
            <a:lvl1pPr marL="0" indent="0">
              <a:buNone/>
              <a:defRPr sz="4096"/>
            </a:lvl1pPr>
            <a:lvl2pPr marL="585170" indent="0">
              <a:buNone/>
              <a:defRPr sz="3584"/>
            </a:lvl2pPr>
            <a:lvl3pPr marL="1170341" indent="0">
              <a:buNone/>
              <a:defRPr sz="3072"/>
            </a:lvl3pPr>
            <a:lvl4pPr marL="1755511" indent="0">
              <a:buNone/>
              <a:defRPr sz="2560"/>
            </a:lvl4pPr>
            <a:lvl5pPr marL="2340681" indent="0">
              <a:buNone/>
              <a:defRPr sz="2560"/>
            </a:lvl5pPr>
            <a:lvl6pPr marL="2925851" indent="0">
              <a:buNone/>
              <a:defRPr sz="2560"/>
            </a:lvl6pPr>
            <a:lvl7pPr marL="3511022" indent="0">
              <a:buNone/>
              <a:defRPr sz="2560"/>
            </a:lvl7pPr>
            <a:lvl8pPr marL="4096192" indent="0">
              <a:buNone/>
              <a:defRPr sz="2560"/>
            </a:lvl8pPr>
            <a:lvl9pPr marL="4681362" indent="0">
              <a:buNone/>
              <a:defRPr sz="256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94191" y="5152396"/>
            <a:ext cx="7022783" cy="772631"/>
          </a:xfrm>
        </p:spPr>
        <p:txBody>
          <a:bodyPr/>
          <a:lstStyle>
            <a:lvl1pPr marL="0" indent="0">
              <a:buNone/>
              <a:defRPr sz="1792"/>
            </a:lvl1pPr>
            <a:lvl2pPr marL="585170" indent="0">
              <a:buNone/>
              <a:defRPr sz="1536"/>
            </a:lvl2pPr>
            <a:lvl3pPr marL="1170341" indent="0">
              <a:buNone/>
              <a:defRPr sz="1280"/>
            </a:lvl3pPr>
            <a:lvl4pPr marL="1755511" indent="0">
              <a:buNone/>
              <a:defRPr sz="1152"/>
            </a:lvl4pPr>
            <a:lvl5pPr marL="2340681" indent="0">
              <a:buNone/>
              <a:defRPr sz="1152"/>
            </a:lvl5pPr>
            <a:lvl6pPr marL="2925851" indent="0">
              <a:buNone/>
              <a:defRPr sz="1152"/>
            </a:lvl6pPr>
            <a:lvl7pPr marL="3511022" indent="0">
              <a:buNone/>
              <a:defRPr sz="1152"/>
            </a:lvl7pPr>
            <a:lvl8pPr marL="4096192" indent="0">
              <a:buNone/>
              <a:defRPr sz="1152"/>
            </a:lvl8pPr>
            <a:lvl9pPr marL="4681362" indent="0">
              <a:buNone/>
              <a:defRPr sz="115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59E2-375A-46A0-B750-C6258B9ACA89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117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232" y="263641"/>
            <a:ext cx="10534174" cy="1097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5232" y="1536119"/>
            <a:ext cx="10534174" cy="4344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85232" y="6101803"/>
            <a:ext cx="2731082" cy="3505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B59E2-375A-46A0-B750-C6258B9ACA89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9085" y="6101803"/>
            <a:ext cx="3706469" cy="3505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88324" y="6101803"/>
            <a:ext cx="2731082" cy="3505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56B07-38D0-4E52-9C5A-C2D92932B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37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70341" rtl="0" eaLnBrk="1" latinLnBrk="0" hangingPunct="1">
        <a:spcBef>
          <a:spcPct val="0"/>
        </a:spcBef>
        <a:buNone/>
        <a:defRPr sz="563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8878" indent="-438878" algn="l" defTabSz="1170341" rtl="0" eaLnBrk="1" latinLnBrk="0" hangingPunct="1">
        <a:spcBef>
          <a:spcPct val="20000"/>
        </a:spcBef>
        <a:buFont typeface="Arial" pitchFamily="34" charset="0"/>
        <a:buChar char="•"/>
        <a:defRPr sz="4096" kern="1200">
          <a:solidFill>
            <a:schemeClr val="tx1"/>
          </a:solidFill>
          <a:latin typeface="+mn-lt"/>
          <a:ea typeface="+mn-ea"/>
          <a:cs typeface="+mn-cs"/>
        </a:defRPr>
      </a:lvl1pPr>
      <a:lvl2pPr marL="950902" indent="-365731" algn="l" defTabSz="1170341" rtl="0" eaLnBrk="1" latinLnBrk="0" hangingPunct="1">
        <a:spcBef>
          <a:spcPct val="20000"/>
        </a:spcBef>
        <a:buFont typeface="Arial" pitchFamily="34" charset="0"/>
        <a:buChar char="–"/>
        <a:defRPr sz="3584" kern="1200">
          <a:solidFill>
            <a:schemeClr val="tx1"/>
          </a:solidFill>
          <a:latin typeface="+mn-lt"/>
          <a:ea typeface="+mn-ea"/>
          <a:cs typeface="+mn-cs"/>
        </a:defRPr>
      </a:lvl2pPr>
      <a:lvl3pPr marL="1462926" indent="-292585" algn="l" defTabSz="1170341" rtl="0" eaLnBrk="1" latinLnBrk="0" hangingPunct="1">
        <a:spcBef>
          <a:spcPct val="20000"/>
        </a:spcBef>
        <a:buFont typeface="Arial" pitchFamily="34" charset="0"/>
        <a:buChar char="•"/>
        <a:defRPr sz="3072" kern="1200">
          <a:solidFill>
            <a:schemeClr val="tx1"/>
          </a:solidFill>
          <a:latin typeface="+mn-lt"/>
          <a:ea typeface="+mn-ea"/>
          <a:cs typeface="+mn-cs"/>
        </a:defRPr>
      </a:lvl3pPr>
      <a:lvl4pPr marL="2048096" indent="-292585" algn="l" defTabSz="1170341" rtl="0" eaLnBrk="1" latinLnBrk="0" hangingPunct="1">
        <a:spcBef>
          <a:spcPct val="20000"/>
        </a:spcBef>
        <a:buFont typeface="Arial" pitchFamily="34" charset="0"/>
        <a:buChar char="–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33266" indent="-292585" algn="l" defTabSz="1170341" rtl="0" eaLnBrk="1" latinLnBrk="0" hangingPunct="1">
        <a:spcBef>
          <a:spcPct val="20000"/>
        </a:spcBef>
        <a:buFont typeface="Arial" pitchFamily="34" charset="0"/>
        <a:buChar char="»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18437" indent="-292585" algn="l" defTabSz="1170341" rtl="0" eaLnBrk="1" latinLnBrk="0" hangingPunct="1">
        <a:spcBef>
          <a:spcPct val="20000"/>
        </a:spcBef>
        <a:buFont typeface="Arial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803607" indent="-292585" algn="l" defTabSz="1170341" rtl="0" eaLnBrk="1" latinLnBrk="0" hangingPunct="1">
        <a:spcBef>
          <a:spcPct val="20000"/>
        </a:spcBef>
        <a:buFont typeface="Arial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388777" indent="-292585" algn="l" defTabSz="1170341" rtl="0" eaLnBrk="1" latinLnBrk="0" hangingPunct="1">
        <a:spcBef>
          <a:spcPct val="20000"/>
        </a:spcBef>
        <a:buFont typeface="Arial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4973947" indent="-292585" algn="l" defTabSz="1170341" rtl="0" eaLnBrk="1" latinLnBrk="0" hangingPunct="1">
        <a:spcBef>
          <a:spcPct val="20000"/>
        </a:spcBef>
        <a:buFont typeface="Arial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1pPr>
      <a:lvl2pPr marL="585170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170341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3pPr>
      <a:lvl4pPr marL="1755511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4pPr>
      <a:lvl5pPr marL="2340681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5pPr>
      <a:lvl6pPr marL="2925851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6pPr>
      <a:lvl7pPr marL="3511022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7pPr>
      <a:lvl8pPr marL="4096192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8pPr>
      <a:lvl9pPr marL="4681362" algn="l" defTabSz="1170341" rtl="0" eaLnBrk="1" latinLnBrk="0" hangingPunct="1">
        <a:defRPr sz="23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71999" y="3219673"/>
            <a:ext cx="64190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>
                <a:solidFill>
                  <a:schemeClr val="bg1"/>
                </a:solidFill>
                <a:latin typeface="+mj-lt"/>
                <a:cs typeface="Foco" panose="020B0504050202020203" pitchFamily="34" charset="0"/>
              </a:rPr>
              <a:t>ОТДЕЛЕНИЕ КОМПРЕССИИ</a:t>
            </a:r>
          </a:p>
          <a:p>
            <a:r>
              <a:rPr lang="ru-RU" sz="3500" b="1">
                <a:solidFill>
                  <a:schemeClr val="bg1"/>
                </a:solidFill>
                <a:latin typeface="+mj-lt"/>
                <a:cs typeface="Foco" panose="020B0504050202020203" pitchFamily="34" charset="0"/>
              </a:rPr>
              <a:t>В </a:t>
            </a:r>
            <a:r>
              <a:rPr lang="ru-RU" sz="3500" b="1" dirty="0">
                <a:solidFill>
                  <a:schemeClr val="bg1"/>
                </a:solidFill>
                <a:latin typeface="+mj-lt"/>
                <a:cs typeface="Foco" panose="020B0504050202020203" pitchFamily="34" charset="0"/>
              </a:rPr>
              <a:t>ПРОИЗВОДСТВЕ АММИАКА</a:t>
            </a:r>
          </a:p>
        </p:txBody>
      </p:sp>
    </p:spTree>
    <p:extLst>
      <p:ext uri="{BB962C8B-B14F-4D97-AF65-F5344CB8AC3E}">
        <p14:creationId xmlns:p14="http://schemas.microsoft.com/office/powerpoint/2010/main" val="2789459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5735" y="771401"/>
            <a:ext cx="7416824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УСТРОЙСТВО РОТОРА КОМПРЕССОРА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54" y="2355577"/>
            <a:ext cx="10058400" cy="316244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95735" y="1851521"/>
            <a:ext cx="2376264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Ротор компрессора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96335" y="1851521"/>
            <a:ext cx="3312368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Принцип работы </a:t>
            </a:r>
            <a:r>
              <a:rPr lang="ru-RU" sz="1600" dirty="0" err="1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думмиса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633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5736" y="843409"/>
            <a:ext cx="5400600" cy="52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СХЕМА КОМПРЕССОРА АВС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863" y="1851521"/>
            <a:ext cx="7776864" cy="440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43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96330" y="843409"/>
            <a:ext cx="7920285" cy="52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РЕГУЛИРОВАНИЕ ТУРБИНЫ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015" y="1832580"/>
            <a:ext cx="5017018" cy="31028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38270" y="2139553"/>
            <a:ext cx="4572508" cy="944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300"/>
              </a:lnSpc>
            </a:pPr>
            <a:r>
              <a:rPr lang="ru-RU" sz="2900" b="1" dirty="0">
                <a:solidFill>
                  <a:schemeClr val="bg1"/>
                </a:solidFill>
                <a:cs typeface="Foco" panose="020B0504050202020203" pitchFamily="34" charset="0"/>
              </a:rPr>
              <a:t>ПРИВОД РЕГУЛИРУЮЩИХ</a:t>
            </a:r>
          </a:p>
          <a:p>
            <a:pPr algn="ctr">
              <a:lnSpc>
                <a:spcPts val="3300"/>
              </a:lnSpc>
            </a:pPr>
            <a:r>
              <a:rPr lang="ru-RU" sz="2900" b="1" dirty="0">
                <a:solidFill>
                  <a:schemeClr val="bg1"/>
                </a:solidFill>
                <a:cs typeface="Foco" panose="020B0504050202020203" pitchFamily="34" charset="0"/>
              </a:rPr>
              <a:t>КЛАПАНОВ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63887" y="4954391"/>
            <a:ext cx="3072802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3300"/>
              </a:lnSpc>
            </a:pPr>
            <a:r>
              <a:rPr lang="ru-RU" sz="2900" b="1" dirty="0">
                <a:solidFill>
                  <a:srgbClr val="0A5095"/>
                </a:solidFill>
                <a:cs typeface="Foco" panose="020B0504050202020203" pitchFamily="34" charset="0"/>
              </a:rPr>
              <a:t>ЭЛЕКТРОПРИВОД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71899" y="5423989"/>
            <a:ext cx="3492388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Используется на воздушном компрессоре. Простота устройства </a:t>
            </a:r>
          </a:p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 эргономика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0351" y="4948755"/>
            <a:ext cx="4824536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2900" b="1" dirty="0">
                <a:solidFill>
                  <a:srgbClr val="0A5095"/>
                </a:solidFill>
                <a:cs typeface="Foco" panose="020B0504050202020203" pitchFamily="34" charset="0"/>
              </a:rPr>
              <a:t>МАСЛЯНЫЙ ПРИВОД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48363" y="5418353"/>
            <a:ext cx="3492388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Используется на компрессоре АВС. </a:t>
            </a:r>
          </a:p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Надежность, точность регулирования </a:t>
            </a:r>
          </a:p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при высоких оборотах и давлениях</a:t>
            </a:r>
          </a:p>
        </p:txBody>
      </p:sp>
    </p:spTree>
    <p:extLst>
      <p:ext uri="{BB962C8B-B14F-4D97-AF65-F5344CB8AC3E}">
        <p14:creationId xmlns:p14="http://schemas.microsoft.com/office/powerpoint/2010/main" val="456136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95735" y="411361"/>
            <a:ext cx="792028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СХЕМА МАСЛЯНОГО УПЛОТНЕНИЯ КОМПРЕССОРА АВС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927" y="1707505"/>
            <a:ext cx="6853401" cy="44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98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95735" y="411361"/>
            <a:ext cx="792028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СХЕМА МАСЛЯНОГО УПЛОТНЕНИЯ КОМПРЕССОРА АВС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59" y="2643609"/>
            <a:ext cx="10058400" cy="253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01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96330" y="826040"/>
            <a:ext cx="7920285" cy="52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ВОПРОСЫ</a:t>
            </a:r>
          </a:p>
        </p:txBody>
      </p:sp>
      <p:sp>
        <p:nvSpPr>
          <p:cNvPr id="12" name="Капля 11"/>
          <p:cNvSpPr/>
          <p:nvPr/>
        </p:nvSpPr>
        <p:spPr>
          <a:xfrm rot="5400000">
            <a:off x="668412" y="2151540"/>
            <a:ext cx="1008559" cy="1008707"/>
          </a:xfrm>
          <a:prstGeom prst="teardrop">
            <a:avLst/>
          </a:prstGeom>
          <a:gradFill>
            <a:gsLst>
              <a:gs pos="22000">
                <a:srgbClr val="0A5095"/>
              </a:gs>
              <a:gs pos="84000">
                <a:srgbClr val="00859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819871" y="2102385"/>
            <a:ext cx="3816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  <a:buClr>
                <a:srgbClr val="0A5095"/>
              </a:buClr>
            </a:pPr>
            <a:r>
              <a:rPr lang="ru-RU" sz="2400" b="1" dirty="0">
                <a:solidFill>
                  <a:srgbClr val="0A5095"/>
                </a:solidFill>
                <a:cs typeface="Foco" panose="020B0504050202020203" pitchFamily="34" charset="0"/>
              </a:rPr>
              <a:t>КАКОВО НАЗНАЧЕНИЕ </a:t>
            </a:r>
          </a:p>
          <a:p>
            <a:pPr>
              <a:lnSpc>
                <a:spcPts val="2700"/>
              </a:lnSpc>
              <a:buClr>
                <a:srgbClr val="0A5095"/>
              </a:buClr>
            </a:pPr>
            <a:r>
              <a:rPr lang="ru-RU" sz="2400" b="1" dirty="0">
                <a:solidFill>
                  <a:srgbClr val="0A5095"/>
                </a:solidFill>
                <a:cs typeface="Foco" panose="020B0504050202020203" pitchFamily="34" charset="0"/>
              </a:rPr>
              <a:t>КОМПРЕССОРА </a:t>
            </a:r>
          </a:p>
          <a:p>
            <a:pPr>
              <a:lnSpc>
                <a:spcPts val="2700"/>
              </a:lnSpc>
              <a:buClr>
                <a:srgbClr val="0A5095"/>
              </a:buClr>
            </a:pPr>
            <a:r>
              <a:rPr lang="ru-RU" sz="2400" b="1" dirty="0">
                <a:solidFill>
                  <a:srgbClr val="0A5095"/>
                </a:solidFill>
                <a:cs typeface="Foco" panose="020B0504050202020203" pitchFamily="34" charset="0"/>
              </a:rPr>
              <a:t>ТЕХНОЛОГИЧЕСКОГО </a:t>
            </a:r>
          </a:p>
          <a:p>
            <a:pPr>
              <a:lnSpc>
                <a:spcPts val="2700"/>
              </a:lnSpc>
              <a:buClr>
                <a:srgbClr val="0A5095"/>
              </a:buClr>
            </a:pPr>
            <a:r>
              <a:rPr lang="ru-RU" sz="2400" b="1" dirty="0">
                <a:solidFill>
                  <a:srgbClr val="0A5095"/>
                </a:solidFill>
                <a:cs typeface="Foco" panose="020B0504050202020203" pitchFamily="34" charset="0"/>
              </a:rPr>
              <a:t>ВОЗДУХА?</a:t>
            </a:r>
            <a:endParaRPr lang="ru-RU" sz="2400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55775" y="2476438"/>
            <a:ext cx="1008111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5300" b="1" dirty="0">
                <a:solidFill>
                  <a:schemeClr val="bg1"/>
                </a:solidFill>
                <a:cs typeface="Foco" panose="020B0504050202020203" pitchFamily="34" charset="0"/>
              </a:rPr>
              <a:t>1</a:t>
            </a:r>
          </a:p>
        </p:txBody>
      </p:sp>
      <p:sp>
        <p:nvSpPr>
          <p:cNvPr id="20" name="Капля 19"/>
          <p:cNvSpPr/>
          <p:nvPr/>
        </p:nvSpPr>
        <p:spPr>
          <a:xfrm rot="5400000">
            <a:off x="668412" y="4047832"/>
            <a:ext cx="1008559" cy="1008707"/>
          </a:xfrm>
          <a:prstGeom prst="teardrop">
            <a:avLst/>
          </a:prstGeom>
          <a:gradFill>
            <a:gsLst>
              <a:gs pos="22000">
                <a:srgbClr val="0A5095"/>
              </a:gs>
              <a:gs pos="84000">
                <a:srgbClr val="00859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819871" y="3998677"/>
            <a:ext cx="410445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  <a:buClr>
                <a:srgbClr val="0A5095"/>
              </a:buClr>
            </a:pPr>
            <a:r>
              <a:rPr lang="ru-RU" sz="2400" b="1" dirty="0">
                <a:solidFill>
                  <a:srgbClr val="0A5095"/>
                </a:solidFill>
                <a:cs typeface="Foco" panose="020B0504050202020203" pitchFamily="34" charset="0"/>
              </a:rPr>
              <a:t>ЧТО ТАКОЕ </a:t>
            </a:r>
          </a:p>
          <a:p>
            <a:pPr>
              <a:lnSpc>
                <a:spcPts val="2700"/>
              </a:lnSpc>
              <a:buClr>
                <a:srgbClr val="0A5095"/>
              </a:buClr>
            </a:pPr>
            <a:r>
              <a:rPr lang="ru-RU" sz="2400" b="1" dirty="0">
                <a:solidFill>
                  <a:srgbClr val="0A5095"/>
                </a:solidFill>
                <a:cs typeface="Foco" panose="020B0504050202020203" pitchFamily="34" charset="0"/>
              </a:rPr>
              <a:t>ПОМПАЖ И ПРИЧИНЫ ПОМПАЖА?</a:t>
            </a:r>
            <a:endParaRPr lang="ru-RU" sz="2400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55775" y="4372730"/>
            <a:ext cx="1008111" cy="5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5300" b="1" dirty="0">
                <a:solidFill>
                  <a:schemeClr val="bg1"/>
                </a:solidFill>
                <a:cs typeface="Foco" panose="020B0504050202020203" pitchFamily="34" charset="0"/>
              </a:rPr>
              <a:t>2</a:t>
            </a:r>
          </a:p>
        </p:txBody>
      </p:sp>
      <p:sp>
        <p:nvSpPr>
          <p:cNvPr id="25" name="Капля 24"/>
          <p:cNvSpPr/>
          <p:nvPr/>
        </p:nvSpPr>
        <p:spPr>
          <a:xfrm rot="5400000">
            <a:off x="5612236" y="2151540"/>
            <a:ext cx="1008559" cy="1008707"/>
          </a:xfrm>
          <a:prstGeom prst="teardrop">
            <a:avLst/>
          </a:prstGeom>
          <a:gradFill>
            <a:gsLst>
              <a:gs pos="22000">
                <a:srgbClr val="0A5095"/>
              </a:gs>
              <a:gs pos="84000">
                <a:srgbClr val="00859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6763695" y="2102385"/>
            <a:ext cx="3816424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  <a:buClr>
                <a:srgbClr val="0A5095"/>
              </a:buClr>
            </a:pPr>
            <a:r>
              <a:rPr lang="ru-RU" sz="2400" b="1" dirty="0">
                <a:solidFill>
                  <a:srgbClr val="0A5095"/>
                </a:solidFill>
                <a:cs typeface="Foco" panose="020B0504050202020203" pitchFamily="34" charset="0"/>
              </a:rPr>
              <a:t>ДЛЯ ЧЕГО ВВОДЯТСЯ </a:t>
            </a:r>
          </a:p>
          <a:p>
            <a:pPr>
              <a:lnSpc>
                <a:spcPts val="2700"/>
              </a:lnSpc>
              <a:buClr>
                <a:srgbClr val="0A5095"/>
              </a:buClr>
            </a:pPr>
            <a:r>
              <a:rPr lang="ru-RU" sz="2400" b="1" dirty="0">
                <a:solidFill>
                  <a:srgbClr val="0A5095"/>
                </a:solidFill>
                <a:cs typeface="Foco" panose="020B0504050202020203" pitchFamily="34" charset="0"/>
              </a:rPr>
              <a:t>БИОЦИДЫ И ИНГИБИТОРЫ </a:t>
            </a:r>
          </a:p>
          <a:p>
            <a:pPr>
              <a:lnSpc>
                <a:spcPts val="2700"/>
              </a:lnSpc>
              <a:buClr>
                <a:srgbClr val="0A5095"/>
              </a:buClr>
            </a:pPr>
            <a:r>
              <a:rPr lang="ru-RU" sz="2400" b="1" dirty="0">
                <a:solidFill>
                  <a:srgbClr val="0A5095"/>
                </a:solidFill>
                <a:cs typeface="Foco" panose="020B0504050202020203" pitchFamily="34" charset="0"/>
              </a:rPr>
              <a:t>В ОБОРОТНУЮ ВОДУ? </a:t>
            </a:r>
            <a:endParaRPr lang="ru-RU" sz="2400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99599" y="2476438"/>
            <a:ext cx="1008111" cy="5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5300" b="1" dirty="0">
                <a:solidFill>
                  <a:schemeClr val="bg1"/>
                </a:solidFill>
                <a:cs typeface="Foco" panose="020B0504050202020203" pitchFamily="34" charset="0"/>
              </a:rPr>
              <a:t>3</a:t>
            </a:r>
          </a:p>
        </p:txBody>
      </p:sp>
      <p:sp>
        <p:nvSpPr>
          <p:cNvPr id="28" name="Капля 27"/>
          <p:cNvSpPr/>
          <p:nvPr/>
        </p:nvSpPr>
        <p:spPr>
          <a:xfrm rot="5400000">
            <a:off x="5612236" y="4047832"/>
            <a:ext cx="1008559" cy="1008707"/>
          </a:xfrm>
          <a:prstGeom prst="teardrop">
            <a:avLst/>
          </a:prstGeom>
          <a:gradFill>
            <a:gsLst>
              <a:gs pos="22000">
                <a:srgbClr val="0A5095"/>
              </a:gs>
              <a:gs pos="84000">
                <a:srgbClr val="00859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6763695" y="3998677"/>
            <a:ext cx="410445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  <a:buClr>
                <a:srgbClr val="0A5095"/>
              </a:buClr>
            </a:pPr>
            <a:r>
              <a:rPr lang="ru-RU" sz="2400" b="1" dirty="0">
                <a:solidFill>
                  <a:srgbClr val="0A5095"/>
                </a:solidFill>
                <a:cs typeface="Foco" panose="020B0504050202020203" pitchFamily="34" charset="0"/>
              </a:rPr>
              <a:t>ДЛЯ ЧЕГО РЕАЛИЗОВАНО </a:t>
            </a:r>
          </a:p>
          <a:p>
            <a:pPr>
              <a:lnSpc>
                <a:spcPts val="2700"/>
              </a:lnSpc>
              <a:buClr>
                <a:srgbClr val="0A5095"/>
              </a:buClr>
            </a:pPr>
            <a:r>
              <a:rPr lang="ru-RU" sz="2400" b="1" dirty="0">
                <a:solidFill>
                  <a:srgbClr val="0A5095"/>
                </a:solidFill>
                <a:cs typeface="Foco" panose="020B0504050202020203" pitchFamily="34" charset="0"/>
              </a:rPr>
              <a:t>МАСЛЯНОЕ УПЛОТНЕНИЕ </a:t>
            </a:r>
          </a:p>
          <a:p>
            <a:pPr>
              <a:lnSpc>
                <a:spcPts val="2700"/>
              </a:lnSpc>
              <a:buClr>
                <a:srgbClr val="0A5095"/>
              </a:buClr>
            </a:pPr>
            <a:r>
              <a:rPr lang="ru-RU" sz="2400" b="1" dirty="0">
                <a:solidFill>
                  <a:srgbClr val="0A5095"/>
                </a:solidFill>
                <a:cs typeface="Foco" panose="020B0504050202020203" pitchFamily="34" charset="0"/>
              </a:rPr>
              <a:t>В КОМПРЕССОРЕ АВС?</a:t>
            </a:r>
            <a:endParaRPr lang="ru-RU" sz="2400" dirty="0">
              <a:solidFill>
                <a:srgbClr val="0A5095"/>
              </a:solidFill>
              <a:cs typeface="Foco" panose="020B0504050202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899599" y="4372730"/>
            <a:ext cx="1008111" cy="5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5300" b="1" dirty="0">
                <a:solidFill>
                  <a:schemeClr val="bg1"/>
                </a:solidFill>
                <a:cs typeface="Foco" panose="020B0504050202020203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12025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8023" y="2283569"/>
            <a:ext cx="626469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500" b="1" dirty="0">
                <a:solidFill>
                  <a:schemeClr val="bg1"/>
                </a:solidFill>
                <a:latin typeface="+mj-lt"/>
                <a:cs typeface="Foco" panose="020B0504050202020203" pitchFamily="34" charset="0"/>
              </a:rPr>
              <a:t>СПАСИБО </a:t>
            </a:r>
          </a:p>
          <a:p>
            <a:r>
              <a:rPr lang="ru-RU" sz="5500" b="1" dirty="0">
                <a:solidFill>
                  <a:schemeClr val="bg1"/>
                </a:solidFill>
                <a:latin typeface="+mj-lt"/>
                <a:cs typeface="Foco" panose="020B0504050202020203" pitchFamily="34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093493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95735" y="1764043"/>
            <a:ext cx="386039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800" b="1" dirty="0">
                <a:solidFill>
                  <a:schemeClr val="bg1"/>
                </a:solidFill>
                <a:cs typeface="Foco" panose="020B0504050202020203" pitchFamily="34" charset="0"/>
              </a:rPr>
              <a:t>РУСТАМ ГУЛАМ ОГЛЫ</a:t>
            </a:r>
          </a:p>
          <a:p>
            <a:pPr>
              <a:lnSpc>
                <a:spcPts val="3000"/>
              </a:lnSpc>
            </a:pPr>
            <a:r>
              <a:rPr lang="ru-RU" sz="2800" b="1" dirty="0">
                <a:solidFill>
                  <a:schemeClr val="bg1"/>
                </a:solidFill>
                <a:cs typeface="Foco" panose="020B0504050202020203" pitchFamily="34" charset="0"/>
              </a:rPr>
              <a:t>МУРАДОВ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12118" y="1795942"/>
            <a:ext cx="2592288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ru-RU" sz="1792" dirty="0">
                <a:solidFill>
                  <a:schemeClr val="bg1"/>
                </a:solidFill>
                <a:cs typeface="Foco" panose="020B0504050202020203" pitchFamily="34" charset="0"/>
              </a:rPr>
              <a:t>Мастер смены цеха </a:t>
            </a:r>
          </a:p>
          <a:p>
            <a:pPr>
              <a:lnSpc>
                <a:spcPts val="1900"/>
              </a:lnSpc>
            </a:pPr>
            <a:r>
              <a:rPr lang="ru-RU" sz="1792" dirty="0">
                <a:solidFill>
                  <a:schemeClr val="bg1"/>
                </a:solidFill>
                <a:cs typeface="Foco" panose="020B0504050202020203" pitchFamily="34" charset="0"/>
              </a:rPr>
              <a:t>по производству аммиака №2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523727" y="2877965"/>
            <a:ext cx="6192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68" y="3396063"/>
            <a:ext cx="425267" cy="536104"/>
          </a:xfrm>
          <a:prstGeom prst="rect">
            <a:avLst/>
          </a:prstGeom>
        </p:spPr>
      </p:pic>
      <p:sp>
        <p:nvSpPr>
          <p:cNvPr id="24" name="Google Shape;92;p1"/>
          <p:cNvSpPr txBox="1"/>
          <p:nvPr/>
        </p:nvSpPr>
        <p:spPr>
          <a:xfrm>
            <a:off x="1027783" y="3291681"/>
            <a:ext cx="2448272" cy="96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ts val="1700"/>
              </a:lnSpc>
            </a:pPr>
            <a:r>
              <a:rPr lang="ru-RU" sz="15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Серебряный призер </a:t>
            </a:r>
          </a:p>
          <a:p>
            <a:pPr lvl="0">
              <a:lnSpc>
                <a:spcPts val="1700"/>
              </a:lnSpc>
            </a:pPr>
            <a:r>
              <a:rPr lang="ru-RU" sz="15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конкурса ФосАгро</a:t>
            </a:r>
          </a:p>
          <a:p>
            <a:pPr lvl="0">
              <a:lnSpc>
                <a:spcPts val="1700"/>
              </a:lnSpc>
            </a:pPr>
            <a:r>
              <a:rPr lang="ru-RU" sz="15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«Молодой руководитель</a:t>
            </a:r>
          </a:p>
          <a:p>
            <a:pPr lvl="0">
              <a:lnSpc>
                <a:spcPts val="1700"/>
              </a:lnSpc>
            </a:pPr>
            <a:r>
              <a:rPr lang="ru-RU" sz="15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-2025»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51" y="3400077"/>
            <a:ext cx="425267" cy="532089"/>
          </a:xfrm>
          <a:prstGeom prst="rect">
            <a:avLst/>
          </a:prstGeom>
        </p:spPr>
      </p:pic>
      <p:sp>
        <p:nvSpPr>
          <p:cNvPr id="26" name="Google Shape;92;p1"/>
          <p:cNvSpPr txBox="1"/>
          <p:nvPr/>
        </p:nvSpPr>
        <p:spPr>
          <a:xfrm>
            <a:off x="4375067" y="3291681"/>
            <a:ext cx="2845404" cy="96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ts val="1700"/>
              </a:lnSpc>
            </a:pPr>
            <a:r>
              <a:rPr lang="ru-RU" sz="15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Серебряный призер </a:t>
            </a:r>
          </a:p>
          <a:p>
            <a:pPr lvl="0">
              <a:lnSpc>
                <a:spcPts val="1700"/>
              </a:lnSpc>
            </a:pPr>
            <a:r>
              <a:rPr lang="ru-RU" sz="15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всероссийского </a:t>
            </a:r>
          </a:p>
          <a:p>
            <a:pPr lvl="0">
              <a:lnSpc>
                <a:spcPts val="1700"/>
              </a:lnSpc>
            </a:pPr>
            <a:r>
              <a:rPr lang="ru-RU" sz="15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кейс-чемпионата </a:t>
            </a:r>
          </a:p>
          <a:p>
            <a:pPr lvl="0">
              <a:lnSpc>
                <a:spcPts val="1700"/>
              </a:lnSpc>
            </a:pPr>
            <a:r>
              <a:rPr lang="ru-RU" sz="15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по наставничеству в 2025 г.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68" y="4449945"/>
            <a:ext cx="425267" cy="536104"/>
          </a:xfrm>
          <a:prstGeom prst="rect">
            <a:avLst/>
          </a:prstGeom>
        </p:spPr>
      </p:pic>
      <p:sp>
        <p:nvSpPr>
          <p:cNvPr id="28" name="Google Shape;92;p1"/>
          <p:cNvSpPr txBox="1"/>
          <p:nvPr/>
        </p:nvSpPr>
        <p:spPr>
          <a:xfrm>
            <a:off x="1027784" y="4345563"/>
            <a:ext cx="2232248" cy="746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ts val="1700"/>
              </a:lnSpc>
            </a:pPr>
            <a:r>
              <a:rPr lang="ru-RU" sz="15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Победитель конкурса </a:t>
            </a:r>
          </a:p>
          <a:p>
            <a:pPr lvl="0">
              <a:lnSpc>
                <a:spcPts val="1700"/>
              </a:lnSpc>
            </a:pPr>
            <a:r>
              <a:rPr lang="ru-RU" sz="15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ФосАгро «Наставник </a:t>
            </a:r>
          </a:p>
          <a:p>
            <a:pPr lvl="0">
              <a:lnSpc>
                <a:spcPts val="1700"/>
              </a:lnSpc>
            </a:pPr>
            <a:r>
              <a:rPr lang="ru-RU" sz="15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года-2025»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51" y="4453959"/>
            <a:ext cx="425267" cy="532089"/>
          </a:xfrm>
          <a:prstGeom prst="rect">
            <a:avLst/>
          </a:prstGeom>
        </p:spPr>
      </p:pic>
      <p:sp>
        <p:nvSpPr>
          <p:cNvPr id="30" name="Google Shape;92;p1"/>
          <p:cNvSpPr txBox="1"/>
          <p:nvPr/>
        </p:nvSpPr>
        <p:spPr>
          <a:xfrm>
            <a:off x="4403100" y="4319034"/>
            <a:ext cx="2529339" cy="746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ts val="1700"/>
              </a:lnSpc>
            </a:pPr>
            <a:r>
              <a:rPr lang="ru-RU" sz="15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Участник программы </a:t>
            </a:r>
          </a:p>
          <a:p>
            <a:pPr lvl="0">
              <a:lnSpc>
                <a:spcPts val="1700"/>
              </a:lnSpc>
            </a:pPr>
            <a:r>
              <a:rPr lang="ru-RU" sz="15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«Молодые талантливые специалисты», 2019-2021 гг.</a:t>
            </a:r>
          </a:p>
        </p:txBody>
      </p:sp>
      <p:sp>
        <p:nvSpPr>
          <p:cNvPr id="14" name="Google Shape;92;p1"/>
          <p:cNvSpPr txBox="1"/>
          <p:nvPr/>
        </p:nvSpPr>
        <p:spPr>
          <a:xfrm>
            <a:off x="1027783" y="5427668"/>
            <a:ext cx="5687944" cy="528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ts val="1700"/>
              </a:lnSpc>
            </a:pPr>
            <a:r>
              <a:rPr lang="ru-RU" sz="1500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Отмечен благодарственными письмами губернатора, директора АО «Апатит», грамотами и размещен на доске почета в 2023 году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35" y="5419873"/>
            <a:ext cx="425267" cy="5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720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4509" y="773214"/>
            <a:ext cx="6595962" cy="52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ПРОИЗВОДСТВО АММИАКА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87" y="3147665"/>
            <a:ext cx="10058400" cy="12504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7860" y="1932339"/>
            <a:ext cx="1872208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Очистка 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природного газа 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от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сероорганических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соединений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98181" y="1923529"/>
            <a:ext cx="1872208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Поглощение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образовавшегося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диоксида углерода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 абсорбере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раствором МДЭА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0028" y="4678786"/>
            <a:ext cx="1872208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Паровой 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 паровоздушный 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риформинг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 метана + 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паровая конверсия 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оксида углерода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99583" y="4669976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Тонкая очистка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АВС от оксидов 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углерода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62676" y="4669976"/>
            <a:ext cx="1872208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Синтез аммиака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 железном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катализаторе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 получение готового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продукта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548" y="2360250"/>
            <a:ext cx="1152128" cy="734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300"/>
              </a:lnSpc>
            </a:pPr>
            <a:r>
              <a:rPr lang="ru-RU" sz="9600" b="1" dirty="0">
                <a:solidFill>
                  <a:srgbClr val="0A5095"/>
                </a:solidFill>
                <a:cs typeface="Foco" panose="020B0504050202020203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28677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5735" y="771401"/>
            <a:ext cx="5976664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ОТДЕЛЕНИЕ КОМПРЕССИИ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62" y="2139553"/>
            <a:ext cx="10058400" cy="23540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2801" y="4659833"/>
            <a:ext cx="194421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b="1" dirty="0">
                <a:solidFill>
                  <a:srgbClr val="0A5095"/>
                </a:solidFill>
                <a:cs typeface="Foco" panose="020B0504050202020203" pitchFamily="34" charset="0"/>
              </a:rPr>
              <a:t>КОМПРЕССОР</a:t>
            </a:r>
          </a:p>
          <a:p>
            <a:pPr algn="ctr">
              <a:lnSpc>
                <a:spcPts val="2000"/>
              </a:lnSpc>
            </a:pPr>
            <a:r>
              <a:rPr lang="ru-RU" sz="1800" b="1" dirty="0">
                <a:solidFill>
                  <a:srgbClr val="0A5095"/>
                </a:solidFill>
                <a:cs typeface="Foco" panose="020B0504050202020203" pitchFamily="34" charset="0"/>
              </a:rPr>
              <a:t>АВС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805" y="5265127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Сжатие АВС 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перед отделением 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синтеза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2000" y="4649944"/>
            <a:ext cx="24581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b="1" dirty="0">
                <a:solidFill>
                  <a:srgbClr val="00889E"/>
                </a:solidFill>
                <a:cs typeface="Foco" panose="020B0504050202020203" pitchFamily="34" charset="0"/>
              </a:rPr>
              <a:t>КОМПРЕССОР</a:t>
            </a:r>
          </a:p>
          <a:p>
            <a:pPr algn="ctr">
              <a:lnSpc>
                <a:spcPts val="2000"/>
              </a:lnSpc>
            </a:pPr>
            <a:r>
              <a:rPr lang="ru-RU" sz="1800" b="1" dirty="0">
                <a:solidFill>
                  <a:srgbClr val="00889E"/>
                </a:solidFill>
                <a:cs typeface="Foco" panose="020B0504050202020203" pitchFamily="34" charset="0"/>
              </a:rPr>
              <a:t>ТЕХНОЛОГИЧЕСКОГО</a:t>
            </a:r>
          </a:p>
          <a:p>
            <a:pPr algn="ctr">
              <a:lnSpc>
                <a:spcPts val="2000"/>
              </a:lnSpc>
            </a:pPr>
            <a:r>
              <a:rPr lang="ru-RU" sz="1800" b="1" dirty="0">
                <a:solidFill>
                  <a:srgbClr val="00889E"/>
                </a:solidFill>
                <a:cs typeface="Foco" panose="020B0504050202020203" pitchFamily="34" charset="0"/>
              </a:rPr>
              <a:t>ВОЗДУХА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64992" y="5451921"/>
            <a:ext cx="1872208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Сжатие воздуха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из атмосферы 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для вторичного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риформинга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cs typeface="Foco" panose="020B0504050202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29288" y="4664205"/>
            <a:ext cx="19442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b="1" dirty="0">
                <a:solidFill>
                  <a:srgbClr val="76BCD6"/>
                </a:solidFill>
                <a:cs typeface="Foco" panose="020B0504050202020203" pitchFamily="34" charset="0"/>
              </a:rPr>
              <a:t>КОМПРЕССОР</a:t>
            </a:r>
          </a:p>
          <a:p>
            <a:pPr algn="ctr">
              <a:lnSpc>
                <a:spcPts val="2000"/>
              </a:lnSpc>
            </a:pPr>
            <a:r>
              <a:rPr lang="ru-RU" sz="1800" b="1" dirty="0">
                <a:solidFill>
                  <a:srgbClr val="76BCD6"/>
                </a:solidFill>
                <a:cs typeface="Foco" panose="020B0504050202020203" pitchFamily="34" charset="0"/>
              </a:rPr>
              <a:t>ВОЗДУХА</a:t>
            </a:r>
          </a:p>
          <a:p>
            <a:pPr algn="ctr">
              <a:lnSpc>
                <a:spcPts val="2000"/>
              </a:lnSpc>
            </a:pPr>
            <a:r>
              <a:rPr lang="ru-RU" sz="1800" b="1" dirty="0">
                <a:solidFill>
                  <a:srgbClr val="76BCD6"/>
                </a:solidFill>
                <a:cs typeface="Foco" panose="020B0504050202020203" pitchFamily="34" charset="0"/>
              </a:rPr>
              <a:t>КИП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96335" y="5466182"/>
            <a:ext cx="2210123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Компрессор воздуха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КИП при остановках 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основного воздушного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компрессора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12659" y="4659833"/>
            <a:ext cx="1944216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b="1" dirty="0">
                <a:solidFill>
                  <a:srgbClr val="AFB813"/>
                </a:solidFill>
                <a:cs typeface="Foco" panose="020B0504050202020203" pitchFamily="34" charset="0"/>
              </a:rPr>
              <a:t>АЗОТОДУВКА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32640" y="5019873"/>
            <a:ext cx="23042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Компрессор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циркуляционного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азота для разогрева, 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восстановления и окисления</a:t>
            </a:r>
          </a:p>
          <a:p>
            <a:pPr algn="ctr">
              <a:lnSpc>
                <a:spcPts val="1600"/>
              </a:lnSpc>
              <a:buClr>
                <a:srgbClr val="0A5095"/>
              </a:buClr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катализаторов </a:t>
            </a:r>
          </a:p>
        </p:txBody>
      </p:sp>
    </p:spTree>
    <p:extLst>
      <p:ext uri="{BB962C8B-B14F-4D97-AF65-F5344CB8AC3E}">
        <p14:creationId xmlns:p14="http://schemas.microsoft.com/office/powerpoint/2010/main" val="4247373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5735" y="357450"/>
            <a:ext cx="6336704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СХЕМА КОМПРЕССОРА ТЕХНОЛОГИЧЕСКОГО ВОЗДУХА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38" y="2139553"/>
            <a:ext cx="10423284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26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5735" y="771401"/>
            <a:ext cx="5112568" cy="52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ПОМПАЖ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38" y="1851521"/>
            <a:ext cx="10058400" cy="33676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16115" y="3147665"/>
            <a:ext cx="3384376" cy="944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3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ПРИЧИНЫ</a:t>
            </a:r>
          </a:p>
          <a:p>
            <a:pPr algn="ctr">
              <a:lnSpc>
                <a:spcPts val="33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ПОМПАЖА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3767" y="2112307"/>
            <a:ext cx="2016224" cy="387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ru-RU" sz="2200" b="1" dirty="0">
                <a:solidFill>
                  <a:schemeClr val="bg1"/>
                </a:solidFill>
                <a:cs typeface="Foco" panose="020B0504050202020203" pitchFamily="34" charset="0"/>
              </a:rPr>
              <a:t>ТЕПЛОСЪЕМ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3767" y="4481651"/>
            <a:ext cx="2808312" cy="68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ru-RU" sz="2200" b="1" dirty="0">
                <a:solidFill>
                  <a:schemeClr val="bg1"/>
                </a:solidFill>
                <a:cs typeface="Foco" panose="020B0504050202020203" pitchFamily="34" charset="0"/>
              </a:rPr>
              <a:t>НЕДОСТАТОК</a:t>
            </a:r>
          </a:p>
          <a:p>
            <a:pPr>
              <a:lnSpc>
                <a:spcPts val="2300"/>
              </a:lnSpc>
            </a:pPr>
            <a:r>
              <a:rPr lang="ru-RU" sz="2200" b="1" dirty="0">
                <a:solidFill>
                  <a:schemeClr val="bg1"/>
                </a:solidFill>
                <a:cs typeface="Foco" panose="020B0504050202020203" pitchFamily="34" charset="0"/>
              </a:rPr>
              <a:t>ВОЗДУХА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60250" y="1960602"/>
            <a:ext cx="2808312" cy="68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ru-RU" sz="2200" b="1" dirty="0">
                <a:solidFill>
                  <a:schemeClr val="bg1"/>
                </a:solidFill>
                <a:cs typeface="Foco" panose="020B0504050202020203" pitchFamily="34" charset="0"/>
              </a:rPr>
              <a:t>СОПРОТИВЛЕНИЕ </a:t>
            </a:r>
          </a:p>
          <a:p>
            <a:pPr>
              <a:lnSpc>
                <a:spcPts val="2300"/>
              </a:lnSpc>
            </a:pPr>
            <a:r>
              <a:rPr lang="ru-RU" sz="2200" b="1" dirty="0">
                <a:solidFill>
                  <a:schemeClr val="bg1"/>
                </a:solidFill>
                <a:cs typeface="Foco" panose="020B0504050202020203" pitchFamily="34" charset="0"/>
              </a:rPr>
              <a:t>СИСТЕМЫ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60250" y="4481651"/>
            <a:ext cx="2808312" cy="68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ru-RU" sz="2200" b="1" dirty="0">
                <a:solidFill>
                  <a:schemeClr val="bg1"/>
                </a:solidFill>
                <a:cs typeface="Foco" panose="020B0504050202020203" pitchFamily="34" charset="0"/>
              </a:rPr>
              <a:t>ОБОРОТЫ </a:t>
            </a:r>
          </a:p>
          <a:p>
            <a:pPr>
              <a:lnSpc>
                <a:spcPts val="2300"/>
              </a:lnSpc>
            </a:pPr>
            <a:r>
              <a:rPr lang="ru-RU" sz="2200" b="1" dirty="0">
                <a:solidFill>
                  <a:schemeClr val="bg1"/>
                </a:solidFill>
                <a:cs typeface="Foco" panose="020B0504050202020203" pitchFamily="34" charset="0"/>
              </a:rPr>
              <a:t>КОМПРЕССОРА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3767" y="2827458"/>
            <a:ext cx="2376264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Недостаточное межступенчатое</a:t>
            </a:r>
          </a:p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охлаждение воздуха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3767" y="5292902"/>
            <a:ext cx="2952328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Нарушение работы фильтра, </a:t>
            </a:r>
          </a:p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повышенная влажность </a:t>
            </a:r>
          </a:p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и температура воздуха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60250" y="2827458"/>
            <a:ext cx="3329783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Сопротивление вследствие </a:t>
            </a:r>
          </a:p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остановки цеха, нестабильной </a:t>
            </a:r>
          </a:p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работы, нарушения проходимости </a:t>
            </a:r>
          </a:p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трубопровода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0250" y="5292902"/>
            <a:ext cx="2952328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Недостаточные обороты </a:t>
            </a:r>
          </a:p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компрессора </a:t>
            </a:r>
          </a:p>
        </p:txBody>
      </p:sp>
    </p:spTree>
    <p:extLst>
      <p:ext uri="{BB962C8B-B14F-4D97-AF65-F5344CB8AC3E}">
        <p14:creationId xmlns:p14="http://schemas.microsoft.com/office/powerpoint/2010/main" val="2016601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5735" y="411361"/>
            <a:ext cx="4320480" cy="944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ТЕПЛОВАЯ СХЕМА КОМПРЕССОРА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88" y="2067545"/>
            <a:ext cx="10626506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506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32" y="2859633"/>
            <a:ext cx="10058400" cy="301605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95735" y="831939"/>
            <a:ext cx="7272808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ТЕПЛОВАЯ СХЕМА КОМПРЕССОРА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5735" y="1707505"/>
            <a:ext cx="4752528" cy="494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2500" b="1" dirty="0">
                <a:solidFill>
                  <a:srgbClr val="0A5095"/>
                </a:solidFill>
                <a:cs typeface="Foco" panose="020B0504050202020203" pitchFamily="34" charset="0"/>
              </a:rPr>
              <a:t>ВИДЫ ОТЛОЖЕНИЙ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5735" y="2433799"/>
            <a:ext cx="2376264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Зарастание биопленкой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24127" y="2433799"/>
            <a:ext cx="2376264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Отложение солей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28769" y="2437223"/>
            <a:ext cx="2376264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buClr>
                <a:srgbClr val="0A5095"/>
              </a:buClr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Foco" panose="020B0504050202020203" pitchFamily="34" charset="0"/>
              </a:rPr>
              <a:t>Отложение солей</a:t>
            </a:r>
          </a:p>
        </p:txBody>
      </p:sp>
    </p:spTree>
    <p:extLst>
      <p:ext uri="{BB962C8B-B14F-4D97-AF65-F5344CB8AC3E}">
        <p14:creationId xmlns:p14="http://schemas.microsoft.com/office/powerpoint/2010/main" val="3013691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5735" y="771401"/>
            <a:ext cx="7056784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300" b="1" dirty="0">
                <a:solidFill>
                  <a:srgbClr val="0A5095"/>
                </a:solidFill>
                <a:cs typeface="Foco" panose="020B0504050202020203" pitchFamily="34" charset="0"/>
              </a:rPr>
              <a:t>СХЕМА СМАЗКИ КОМПРЕССОРА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927" y="1707505"/>
            <a:ext cx="6768752" cy="442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9847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307</Words>
  <Application>Microsoft Office PowerPoint</Application>
  <PresentationFormat>Произвольный</PresentationFormat>
  <Paragraphs>134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Foco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Хлевной Александр Сергеевич</cp:lastModifiedBy>
  <cp:revision>105</cp:revision>
  <dcterms:created xsi:type="dcterms:W3CDTF">2024-02-20T11:12:56Z</dcterms:created>
  <dcterms:modified xsi:type="dcterms:W3CDTF">2026-07-10T12:38:05Z</dcterms:modified>
</cp:coreProperties>
</file>