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0" r:id="rId2"/>
    <p:sldId id="281" r:id="rId3"/>
    <p:sldId id="274" r:id="rId4"/>
    <p:sldId id="293" r:id="rId5"/>
    <p:sldId id="294" r:id="rId6"/>
    <p:sldId id="295" r:id="rId7"/>
    <p:sldId id="296" r:id="rId8"/>
    <p:sldId id="298" r:id="rId9"/>
    <p:sldId id="299" r:id="rId10"/>
    <p:sldId id="300" r:id="rId11"/>
    <p:sldId id="301" r:id="rId12"/>
    <p:sldId id="303" r:id="rId13"/>
    <p:sldId id="302" r:id="rId14"/>
    <p:sldId id="304" r:id="rId15"/>
    <p:sldId id="305" r:id="rId16"/>
    <p:sldId id="306" r:id="rId17"/>
    <p:sldId id="308" r:id="rId18"/>
    <p:sldId id="307" r:id="rId19"/>
    <p:sldId id="309" r:id="rId20"/>
    <p:sldId id="310" r:id="rId21"/>
    <p:sldId id="291" r:id="rId22"/>
  </p:sldIdLst>
  <p:sldSz cx="11704638" cy="6583363"/>
  <p:notesSz cx="6858000" cy="9144000"/>
  <p:defaultTextStyle>
    <a:defPPr>
      <a:defRPr lang="ru-RU"/>
    </a:defPPr>
    <a:lvl1pPr marL="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23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21" userDrawn="1">
          <p15:clr>
            <a:srgbClr val="A4A3A4"/>
          </p15:clr>
        </p15:guide>
        <p15:guide id="3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9B"/>
    <a:srgbClr val="0A5095"/>
    <a:srgbClr val="31AA47"/>
    <a:srgbClr val="76BCD6"/>
    <a:srgbClr val="DA8347"/>
    <a:srgbClr val="004A93"/>
    <a:srgbClr val="002F93"/>
    <a:srgbClr val="69A954"/>
    <a:srgbClr val="2F5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720" y="102"/>
      </p:cViewPr>
      <p:guideLst>
        <p:guide pos="421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FF830-8950-4D8C-B3E8-3B0E1DCA6095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A55-4846-47C7-94D3-F1753174B8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416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1pPr>
    <a:lvl2pPr marL="58521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2pPr>
    <a:lvl3pPr marL="117043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3pPr>
    <a:lvl4pPr marL="175564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4pPr>
    <a:lvl5pPr marL="2340864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5pPr>
    <a:lvl6pPr marL="2926080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6pPr>
    <a:lvl7pPr marL="3511296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7pPr>
    <a:lvl8pPr marL="4096512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8pPr>
    <a:lvl9pPr marL="4681728" algn="l" defTabSz="1170432" rtl="0" eaLnBrk="1" latinLnBrk="0" hangingPunct="1">
      <a:defRPr sz="15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77848" y="2045111"/>
            <a:ext cx="9948942" cy="141115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5696" y="3730572"/>
            <a:ext cx="8193247" cy="168241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5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0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5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0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2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1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9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8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89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7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485862" y="198110"/>
            <a:ext cx="2633544" cy="421213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5232" y="198110"/>
            <a:ext cx="7705553" cy="42121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997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586" y="4230421"/>
            <a:ext cx="9948942" cy="1307529"/>
          </a:xfrm>
        </p:spPr>
        <p:txBody>
          <a:bodyPr anchor="t"/>
          <a:lstStyle>
            <a:lvl1pPr algn="l">
              <a:defRPr sz="512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4586" y="2790310"/>
            <a:ext cx="9948942" cy="1440110"/>
          </a:xfrm>
        </p:spPr>
        <p:txBody>
          <a:bodyPr anchor="b"/>
          <a:lstStyle>
            <a:lvl1pPr marL="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1pPr>
            <a:lvl2pPr marL="58517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2pPr>
            <a:lvl3pPr marL="1170341" indent="0">
              <a:buNone/>
              <a:defRPr sz="2048">
                <a:solidFill>
                  <a:schemeClr val="tx1">
                    <a:tint val="75000"/>
                  </a:schemeClr>
                </a:solidFill>
              </a:defRPr>
            </a:lvl3pPr>
            <a:lvl4pPr marL="175551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4pPr>
            <a:lvl5pPr marL="234068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5pPr>
            <a:lvl6pPr marL="2925851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6pPr>
            <a:lvl7pPr marL="351102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7pPr>
            <a:lvl8pPr marL="409619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8pPr>
            <a:lvl9pPr marL="4681362" indent="0">
              <a:buNone/>
              <a:defRPr sz="17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3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5232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9858" y="1152089"/>
            <a:ext cx="5169548" cy="3258155"/>
          </a:xfrm>
        </p:spPr>
        <p:txBody>
          <a:bodyPr/>
          <a:lstStyle>
            <a:lvl1pPr>
              <a:defRPr sz="3584"/>
            </a:lvl1pPr>
            <a:lvl2pPr>
              <a:defRPr sz="3072"/>
            </a:lvl2pPr>
            <a:lvl3pPr>
              <a:defRPr sz="2560"/>
            </a:lvl3pPr>
            <a:lvl4pPr>
              <a:defRPr sz="2304"/>
            </a:lvl4pPr>
            <a:lvl5pPr>
              <a:defRPr sz="2304"/>
            </a:lvl5pPr>
            <a:lvl6pPr>
              <a:defRPr sz="2304"/>
            </a:lvl6pPr>
            <a:lvl7pPr>
              <a:defRPr sz="2304"/>
            </a:lvl7pPr>
            <a:lvl8pPr>
              <a:defRPr sz="2304"/>
            </a:lvl8pPr>
            <a:lvl9pPr>
              <a:defRPr sz="230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24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473638"/>
            <a:ext cx="5171581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232" y="2087779"/>
            <a:ext cx="5171581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45795" y="1473638"/>
            <a:ext cx="5173613" cy="614143"/>
          </a:xfrm>
        </p:spPr>
        <p:txBody>
          <a:bodyPr anchor="b"/>
          <a:lstStyle>
            <a:lvl1pPr marL="0" indent="0">
              <a:buNone/>
              <a:defRPr sz="3072" b="1"/>
            </a:lvl1pPr>
            <a:lvl2pPr marL="585170" indent="0">
              <a:buNone/>
              <a:defRPr sz="2560" b="1"/>
            </a:lvl2pPr>
            <a:lvl3pPr marL="1170341" indent="0">
              <a:buNone/>
              <a:defRPr sz="2304" b="1"/>
            </a:lvl3pPr>
            <a:lvl4pPr marL="1755511" indent="0">
              <a:buNone/>
              <a:defRPr sz="2048" b="1"/>
            </a:lvl4pPr>
            <a:lvl5pPr marL="2340681" indent="0">
              <a:buNone/>
              <a:defRPr sz="2048" b="1"/>
            </a:lvl5pPr>
            <a:lvl6pPr marL="2925851" indent="0">
              <a:buNone/>
              <a:defRPr sz="2048" b="1"/>
            </a:lvl6pPr>
            <a:lvl7pPr marL="3511022" indent="0">
              <a:buNone/>
              <a:defRPr sz="2048" b="1"/>
            </a:lvl7pPr>
            <a:lvl8pPr marL="4096192" indent="0">
              <a:buNone/>
              <a:defRPr sz="2048" b="1"/>
            </a:lvl8pPr>
            <a:lvl9pPr marL="4681362" indent="0">
              <a:buNone/>
              <a:defRPr sz="204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945795" y="2087779"/>
            <a:ext cx="5173613" cy="3793054"/>
          </a:xfrm>
        </p:spPr>
        <p:txBody>
          <a:bodyPr/>
          <a:lstStyle>
            <a:lvl1pPr>
              <a:defRPr sz="3072"/>
            </a:lvl1pPr>
            <a:lvl2pPr>
              <a:defRPr sz="2560"/>
            </a:lvl2pPr>
            <a:lvl3pPr>
              <a:defRPr sz="2304"/>
            </a:lvl3pPr>
            <a:lvl4pPr>
              <a:defRPr sz="2048"/>
            </a:lvl4pPr>
            <a:lvl5pPr>
              <a:defRPr sz="2048"/>
            </a:lvl5pPr>
            <a:lvl6pPr>
              <a:defRPr sz="2048"/>
            </a:lvl6pPr>
            <a:lvl7pPr>
              <a:defRPr sz="2048"/>
            </a:lvl7pPr>
            <a:lvl8pPr>
              <a:defRPr sz="2048"/>
            </a:lvl8pPr>
            <a:lvl9pPr>
              <a:defRPr sz="204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22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93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091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4" y="262115"/>
            <a:ext cx="3850745" cy="1115515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6188" y="262117"/>
            <a:ext cx="6543218" cy="5618718"/>
          </a:xfrm>
        </p:spPr>
        <p:txBody>
          <a:bodyPr/>
          <a:lstStyle>
            <a:lvl1pPr>
              <a:defRPr sz="4096"/>
            </a:lvl1pPr>
            <a:lvl2pPr>
              <a:defRPr sz="3584"/>
            </a:lvl2pPr>
            <a:lvl3pPr>
              <a:defRPr sz="3072"/>
            </a:lvl3pPr>
            <a:lvl4pPr>
              <a:defRPr sz="2560"/>
            </a:lvl4pPr>
            <a:lvl5pPr>
              <a:defRPr sz="2560"/>
            </a:lvl5pPr>
            <a:lvl6pPr>
              <a:defRPr sz="2560"/>
            </a:lvl6pPr>
            <a:lvl7pPr>
              <a:defRPr sz="2560"/>
            </a:lvl7pPr>
            <a:lvl8pPr>
              <a:defRPr sz="2560"/>
            </a:lvl8pPr>
            <a:lvl9pPr>
              <a:defRPr sz="256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5234" y="1377632"/>
            <a:ext cx="3850745" cy="4503203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4191" y="4608354"/>
            <a:ext cx="7022783" cy="544043"/>
          </a:xfrm>
        </p:spPr>
        <p:txBody>
          <a:bodyPr anchor="b"/>
          <a:lstStyle>
            <a:lvl1pPr algn="l">
              <a:defRPr sz="256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94191" y="588235"/>
            <a:ext cx="7022783" cy="3950018"/>
          </a:xfrm>
        </p:spPr>
        <p:txBody>
          <a:bodyPr/>
          <a:lstStyle>
            <a:lvl1pPr marL="0" indent="0">
              <a:buNone/>
              <a:defRPr sz="4096"/>
            </a:lvl1pPr>
            <a:lvl2pPr marL="585170" indent="0">
              <a:buNone/>
              <a:defRPr sz="3584"/>
            </a:lvl2pPr>
            <a:lvl3pPr marL="1170341" indent="0">
              <a:buNone/>
              <a:defRPr sz="3072"/>
            </a:lvl3pPr>
            <a:lvl4pPr marL="1755511" indent="0">
              <a:buNone/>
              <a:defRPr sz="2560"/>
            </a:lvl4pPr>
            <a:lvl5pPr marL="2340681" indent="0">
              <a:buNone/>
              <a:defRPr sz="2560"/>
            </a:lvl5pPr>
            <a:lvl6pPr marL="2925851" indent="0">
              <a:buNone/>
              <a:defRPr sz="2560"/>
            </a:lvl6pPr>
            <a:lvl7pPr marL="3511022" indent="0">
              <a:buNone/>
              <a:defRPr sz="2560"/>
            </a:lvl7pPr>
            <a:lvl8pPr marL="4096192" indent="0">
              <a:buNone/>
              <a:defRPr sz="2560"/>
            </a:lvl8pPr>
            <a:lvl9pPr marL="4681362" indent="0">
              <a:buNone/>
              <a:defRPr sz="256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94191" y="5152396"/>
            <a:ext cx="7022783" cy="772631"/>
          </a:xfrm>
        </p:spPr>
        <p:txBody>
          <a:bodyPr/>
          <a:lstStyle>
            <a:lvl1pPr marL="0" indent="0">
              <a:buNone/>
              <a:defRPr sz="1792"/>
            </a:lvl1pPr>
            <a:lvl2pPr marL="585170" indent="0">
              <a:buNone/>
              <a:defRPr sz="1536"/>
            </a:lvl2pPr>
            <a:lvl3pPr marL="1170341" indent="0">
              <a:buNone/>
              <a:defRPr sz="1280"/>
            </a:lvl3pPr>
            <a:lvl4pPr marL="1755511" indent="0">
              <a:buNone/>
              <a:defRPr sz="1152"/>
            </a:lvl4pPr>
            <a:lvl5pPr marL="2340681" indent="0">
              <a:buNone/>
              <a:defRPr sz="1152"/>
            </a:lvl5pPr>
            <a:lvl6pPr marL="2925851" indent="0">
              <a:buNone/>
              <a:defRPr sz="1152"/>
            </a:lvl6pPr>
            <a:lvl7pPr marL="3511022" indent="0">
              <a:buNone/>
              <a:defRPr sz="1152"/>
            </a:lvl7pPr>
            <a:lvl8pPr marL="4096192" indent="0">
              <a:buNone/>
              <a:defRPr sz="1152"/>
            </a:lvl8pPr>
            <a:lvl9pPr marL="4681362" indent="0">
              <a:buNone/>
              <a:defRPr sz="1152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11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232" y="263641"/>
            <a:ext cx="10534174" cy="109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85232" y="1536119"/>
            <a:ext cx="10534174" cy="4344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85232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59E2-375A-46A0-B750-C6258B9ACA89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99085" y="6101803"/>
            <a:ext cx="3706469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88324" y="6101803"/>
            <a:ext cx="2731082" cy="3505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156B07-38D0-4E52-9C5A-C2D92932B3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0341" rtl="0" eaLnBrk="1" latinLnBrk="0" hangingPunct="1">
        <a:spcBef>
          <a:spcPct val="0"/>
        </a:spcBef>
        <a:buNone/>
        <a:defRPr sz="563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8878" indent="-438878" algn="l" defTabSz="1170341" rtl="0" eaLnBrk="1" latinLnBrk="0" hangingPunct="1">
        <a:spcBef>
          <a:spcPct val="20000"/>
        </a:spcBef>
        <a:buFont typeface="Arial" pitchFamily="34" charset="0"/>
        <a:buChar char="•"/>
        <a:defRPr sz="4096" kern="1200">
          <a:solidFill>
            <a:schemeClr val="tx1"/>
          </a:solidFill>
          <a:latin typeface="+mn-lt"/>
          <a:ea typeface="+mn-ea"/>
          <a:cs typeface="+mn-cs"/>
        </a:defRPr>
      </a:lvl1pPr>
      <a:lvl2pPr marL="950902" indent="-365731" algn="l" defTabSz="1170341" rtl="0" eaLnBrk="1" latinLnBrk="0" hangingPunct="1">
        <a:spcBef>
          <a:spcPct val="20000"/>
        </a:spcBef>
        <a:buFont typeface="Arial" pitchFamily="34" charset="0"/>
        <a:buChar char="–"/>
        <a:defRPr sz="3584" kern="1200">
          <a:solidFill>
            <a:schemeClr val="tx1"/>
          </a:solidFill>
          <a:latin typeface="+mn-lt"/>
          <a:ea typeface="+mn-ea"/>
          <a:cs typeface="+mn-cs"/>
        </a:defRPr>
      </a:lvl2pPr>
      <a:lvl3pPr marL="1462926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3072" kern="1200">
          <a:solidFill>
            <a:schemeClr val="tx1"/>
          </a:solidFill>
          <a:latin typeface="+mn-lt"/>
          <a:ea typeface="+mn-ea"/>
          <a:cs typeface="+mn-cs"/>
        </a:defRPr>
      </a:lvl3pPr>
      <a:lvl4pPr marL="2048096" indent="-292585" algn="l" defTabSz="1170341" rtl="0" eaLnBrk="1" latinLnBrk="0" hangingPunct="1">
        <a:spcBef>
          <a:spcPct val="20000"/>
        </a:spcBef>
        <a:buFont typeface="Arial" pitchFamily="34" charset="0"/>
        <a:buChar char="–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33266" indent="-292585" algn="l" defTabSz="1170341" rtl="0" eaLnBrk="1" latinLnBrk="0" hangingPunct="1">
        <a:spcBef>
          <a:spcPct val="20000"/>
        </a:spcBef>
        <a:buFont typeface="Arial" pitchFamily="34" charset="0"/>
        <a:buChar char="»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1843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80360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7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4973947" indent="-292585" algn="l" defTabSz="1170341" rtl="0" eaLnBrk="1" latinLnBrk="0" hangingPunct="1">
        <a:spcBef>
          <a:spcPct val="20000"/>
        </a:spcBef>
        <a:buFont typeface="Arial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1pPr>
      <a:lvl2pPr marL="585170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2pPr>
      <a:lvl3pPr marL="117034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3pPr>
      <a:lvl4pPr marL="175551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4pPr>
      <a:lvl5pPr marL="234068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5pPr>
      <a:lvl6pPr marL="2925851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6pPr>
      <a:lvl7pPr marL="351102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7pPr>
      <a:lvl8pPr marL="409619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8pPr>
      <a:lvl9pPr marL="4681362" algn="l" defTabSz="1170341" rtl="0" eaLnBrk="1" latinLnBrk="0" hangingPunct="1">
        <a:defRPr sz="23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91999" y="3049198"/>
            <a:ext cx="561662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ЛИДЕРСТВО:</a:t>
            </a:r>
          </a:p>
          <a:p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МИФЫ</a:t>
            </a:r>
            <a:r>
              <a:rPr lang="ru-RU" sz="3800" b="1" spc="1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И</a:t>
            </a:r>
            <a:r>
              <a:rPr lang="ru-RU" sz="3800" b="1" spc="1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РЕАЛЬНОСТЬ.</a:t>
            </a:r>
          </a:p>
          <a:p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ПРАКТИКА</a:t>
            </a:r>
            <a:r>
              <a:rPr lang="ru-RU" sz="38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38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ПРИМЕНЕНИЯ.</a:t>
            </a:r>
          </a:p>
        </p:txBody>
      </p:sp>
    </p:spTree>
    <p:extLst>
      <p:ext uri="{BB962C8B-B14F-4D97-AF65-F5344CB8AC3E}">
        <p14:creationId xmlns:p14="http://schemas.microsoft.com/office/powerpoint/2010/main" val="278945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272" y="905352"/>
            <a:ext cx="79208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ОТЛИЧАЕТ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ХОРОШЕГО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49273" y="3461123"/>
            <a:ext cx="338437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АМБИЦИЯ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БЫТЬ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ЛУЧШИМ.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СМЕЛОСТЬ.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ДЕРЗОСТЬ.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188853" y="3441123"/>
            <a:ext cx="367240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ТОЛЕРАНТНОСТЬ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К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НЕУДАЧАМ.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ДА,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Я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ОШИБАЮСЬ,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Я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УЧУСЬ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ОШИБКАХ.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33639" y="3451123"/>
            <a:ext cx="347132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ОТКРЫТОСТЬ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МЫШЛЕНИЯ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+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ИЗБЕГАНИЕ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ШАБЛОНОВ.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803" y="2216177"/>
            <a:ext cx="939516" cy="938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520" y="2237442"/>
            <a:ext cx="916238" cy="938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6" y="2222853"/>
            <a:ext cx="1098780" cy="1098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1" y="4117275"/>
            <a:ext cx="2129806" cy="9396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7109" y="4473745"/>
            <a:ext cx="2089656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А.Энтштейн</a:t>
            </a:r>
            <a:endParaRPr lang="ru-RU" sz="21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8942" y="5092651"/>
            <a:ext cx="30495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«Если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идея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выглядит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абсурдной,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она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безнадежна»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03649" y="2317275"/>
            <a:ext cx="0" cy="36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878917" y="2317275"/>
            <a:ext cx="0" cy="36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363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168" y="873360"/>
            <a:ext cx="6341503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ПОЛУЧИТЬ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ВЛАСТЬ</a:t>
            </a:r>
          </a:p>
        </p:txBody>
      </p:sp>
      <p:sp>
        <p:nvSpPr>
          <p:cNvPr id="12" name="Google Shape;177;p7"/>
          <p:cNvSpPr txBox="1"/>
          <p:nvPr/>
        </p:nvSpPr>
        <p:spPr>
          <a:xfrm>
            <a:off x="6640094" y="3254070"/>
            <a:ext cx="1800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Уважение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22" y="1914306"/>
            <a:ext cx="1195200" cy="1195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45" y="1945991"/>
            <a:ext cx="1195200" cy="1195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42" y="4180854"/>
            <a:ext cx="1191880" cy="1195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734" y="1945991"/>
            <a:ext cx="1195200" cy="1195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5" y="4180854"/>
            <a:ext cx="1191880" cy="1195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088" y="4180854"/>
            <a:ext cx="1191880" cy="1195200"/>
          </a:xfrm>
          <a:prstGeom prst="rect">
            <a:avLst/>
          </a:prstGeom>
        </p:spPr>
      </p:pic>
      <p:sp>
        <p:nvSpPr>
          <p:cNvPr id="11" name="Google Shape;177;p7"/>
          <p:cNvSpPr txBox="1"/>
          <p:nvPr/>
        </p:nvSpPr>
        <p:spPr>
          <a:xfrm>
            <a:off x="964730" y="3265005"/>
            <a:ext cx="165618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Экспертиза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3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ru-RU" sz="2400" spc="2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   </a:t>
            </a:r>
            <a:r>
              <a:rPr lang="ru-RU" sz="2400" spc="1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77;p7"/>
          <p:cNvSpPr txBox="1"/>
          <p:nvPr/>
        </p:nvSpPr>
        <p:spPr>
          <a:xfrm>
            <a:off x="3431221" y="3281938"/>
            <a:ext cx="2232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Принуждение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77;p7"/>
          <p:cNvSpPr txBox="1"/>
          <p:nvPr/>
        </p:nvSpPr>
        <p:spPr>
          <a:xfrm>
            <a:off x="6585234" y="5438480"/>
            <a:ext cx="1800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Закон</a:t>
            </a:r>
          </a:p>
        </p:txBody>
      </p:sp>
      <p:sp>
        <p:nvSpPr>
          <p:cNvPr id="15" name="Google Shape;177;p7"/>
          <p:cNvSpPr txBox="1"/>
          <p:nvPr/>
        </p:nvSpPr>
        <p:spPr>
          <a:xfrm>
            <a:off x="607023" y="5438480"/>
            <a:ext cx="237491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Вознаграждение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7;p7"/>
          <p:cNvSpPr txBox="1"/>
          <p:nvPr/>
        </p:nvSpPr>
        <p:spPr>
          <a:xfrm>
            <a:off x="3431221" y="5438480"/>
            <a:ext cx="22322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Calibri"/>
                <a:cs typeface="Calibri"/>
                <a:sym typeface="Calibri"/>
              </a:rPr>
              <a:t>Информация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734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0" y="4094663"/>
            <a:ext cx="3345510" cy="1350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1" y="1707733"/>
            <a:ext cx="3345510" cy="13504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0900" y="836040"/>
            <a:ext cx="756084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ПОЛУЧИТЬ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09791" y="2141952"/>
            <a:ext cx="2340914" cy="612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Томас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Уотсон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мл.,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100" b="1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глава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IBM,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1956-1970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8942" y="3068160"/>
            <a:ext cx="372121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«Я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думаю,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мире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есть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рынок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максимум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5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компьютеров»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3592" y="5416255"/>
            <a:ext cx="41886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«Нам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нравится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их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звучание.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Гитарные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группы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теряют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актуальность»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8160" y="4528217"/>
            <a:ext cx="301793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Decca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Records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письме</a:t>
            </a:r>
            <a:r>
              <a:rPr lang="en-US" sz="16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-</a:t>
            </a: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отказе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группе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rgbClr val="0A5095"/>
                </a:solidFill>
                <a:cs typeface="Foco" panose="020B0504050202020203" pitchFamily="34" charset="0"/>
              </a:rPr>
              <a:t>The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rgbClr val="0A5095"/>
                </a:solidFill>
                <a:cs typeface="Foco" panose="020B0504050202020203" pitchFamily="34" charset="0"/>
              </a:rPr>
              <a:t>Beatles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1962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321" y="4094663"/>
            <a:ext cx="3345510" cy="135042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22" y="1707733"/>
            <a:ext cx="3345510" cy="13504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21211" y="2151952"/>
            <a:ext cx="295232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Дэррил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Занук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глава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студии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20th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rgbClr val="0A5095"/>
                </a:solidFill>
                <a:cs typeface="Foco" panose="020B0504050202020203" pitchFamily="34" charset="0"/>
              </a:rPr>
              <a:t>Century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rgbClr val="0A5095"/>
                </a:solidFill>
                <a:cs typeface="Foco" panose="020B0504050202020203" pitchFamily="34" charset="0"/>
              </a:rPr>
              <a:t>Fox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1946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0362" y="3078160"/>
            <a:ext cx="5672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«Телевидение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задержится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одном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рынке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шести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месяцев.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быстро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устанут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каждый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вечер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сидеть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пялиться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деревянный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ящик»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15013" y="5436255"/>
            <a:ext cx="4188608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«Все,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могли,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уже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изобрели»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19580" y="4528217"/>
            <a:ext cx="325395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Чарльз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Дуэл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,</a:t>
            </a:r>
            <a:r>
              <a:rPr lang="ru-RU" sz="21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глава</a:t>
            </a:r>
            <a:r>
              <a:rPr lang="ru-RU" sz="1600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1600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Патентного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бюро</a:t>
            </a:r>
            <a:r>
              <a:rPr lang="ru-RU" sz="1600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США,</a:t>
            </a:r>
            <a:r>
              <a:rPr lang="ru-RU" sz="1600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rgbClr val="0A5095"/>
                </a:solidFill>
                <a:cs typeface="Foco" panose="020B0504050202020203" pitchFamily="34" charset="0"/>
              </a:rPr>
              <a:t>1899</a:t>
            </a:r>
          </a:p>
        </p:txBody>
      </p:sp>
    </p:spTree>
    <p:extLst>
      <p:ext uri="{BB962C8B-B14F-4D97-AF65-F5344CB8AC3E}">
        <p14:creationId xmlns:p14="http://schemas.microsoft.com/office/powerpoint/2010/main" val="3410666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824" y="873409"/>
            <a:ext cx="7056784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КРЕАТИВНОЕ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ПОВЕДЕНИЕ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563" y="2878150"/>
            <a:ext cx="36325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привычка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делать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обычные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вещи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по-новому,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внося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позитивные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изменения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свою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жизнь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3563" y="2222413"/>
            <a:ext cx="244827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>
                <a:solidFill>
                  <a:srgbClr val="0A5095"/>
                </a:solidFill>
                <a:cs typeface="Foco" panose="020B0504050202020203" pitchFamily="34" charset="0"/>
              </a:rPr>
              <a:t>Креативность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586175" y="2385578"/>
            <a:ext cx="6480720" cy="2736304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20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5735" y="371442"/>
            <a:ext cx="698477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САМОЕ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ГЛАВНОЕ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КРЕАТИВНОЕ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ПОВЕДЕНИЕ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039" y="2545726"/>
            <a:ext cx="3384376" cy="1041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Придержать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суждение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Понять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собеседника</a:t>
            </a:r>
          </a:p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Вырастить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идею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4168" y="1935737"/>
            <a:ext cx="244827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>
                <a:solidFill>
                  <a:srgbClr val="0A5095"/>
                </a:solidFill>
                <a:cs typeface="Foco" panose="020B0504050202020203" pitchFamily="34" charset="0"/>
              </a:rPr>
              <a:t>«ТЕПЛИЦА»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91060" y="2535726"/>
            <a:ext cx="2791939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Сразу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оценить</a:t>
            </a:r>
          </a:p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Додумать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5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Настоять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63190" y="1945737"/>
            <a:ext cx="388843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000" b="1" dirty="0">
                <a:solidFill>
                  <a:srgbClr val="0A5095"/>
                </a:solidFill>
                <a:cs typeface="Foco" panose="020B0504050202020203" pitchFamily="34" charset="0"/>
              </a:rPr>
              <a:t>«ТРАВМПУНКТ»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6" y="2612713"/>
            <a:ext cx="2539769" cy="2511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190" y="2559630"/>
            <a:ext cx="2595404" cy="256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65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857476"/>
            <a:ext cx="727724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ЛИЧНОСТНЫЕ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ЧЕРТЫ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ЛИДЕРА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1775" y="4437278"/>
            <a:ext cx="3600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Отсутствие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перфекционизма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наследия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3620" y="1655497"/>
            <a:ext cx="252028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Энергичность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0" y="1725529"/>
            <a:ext cx="198000" cy="19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3619" y="2052854"/>
            <a:ext cx="373456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Наличие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многочисленных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знакомств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каналов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общения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0" y="2131731"/>
            <a:ext cx="198000" cy="19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3620" y="2698686"/>
            <a:ext cx="373456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Понимание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ценности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каждого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человека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0" y="2787563"/>
            <a:ext cx="198000" cy="19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03620" y="3408384"/>
            <a:ext cx="252028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Доверие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людям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0" y="3507705"/>
            <a:ext cx="198000" cy="19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23619" y="3899230"/>
            <a:ext cx="45986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Продуктивность.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Стимулирование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сотрудников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продуктивной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через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личный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пример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0" y="4004795"/>
            <a:ext cx="198000" cy="19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9719" y="4806061"/>
            <a:ext cx="460256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атмосферы,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способствующей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эффективной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деятельности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0" y="4894632"/>
            <a:ext cx="198000" cy="19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720" y="5466021"/>
            <a:ext cx="324036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Самостоятельное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решение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проблем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0" y="5554571"/>
            <a:ext cx="198000" cy="198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44833" y="1669789"/>
            <a:ext cx="409603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сплоченной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команды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83" y="1713975"/>
            <a:ext cx="198000" cy="19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734833" y="2058296"/>
            <a:ext cx="3808006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Сфокусированность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росте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развитии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людей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83" y="2161677"/>
            <a:ext cx="198000" cy="198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44833" y="2748932"/>
            <a:ext cx="4456078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Отсутствие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стремления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быть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единственными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лидером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компании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883" y="2835322"/>
            <a:ext cx="198000" cy="19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6736341" y="3498559"/>
            <a:ext cx="424854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  <a:buClr>
                <a:srgbClr val="0A5095"/>
              </a:buClr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Желание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сделать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организацию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преуспевающей</a:t>
            </a:r>
            <a:r>
              <a:rPr lang="ru-RU" sz="20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0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долговременной</a:t>
            </a:r>
            <a:r>
              <a:rPr lang="ru-RU" sz="20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перспективе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91" y="3597737"/>
            <a:ext cx="198000" cy="1980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391" y="4501747"/>
            <a:ext cx="198000" cy="19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57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075" y="853409"/>
            <a:ext cx="712879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ЛИДЕРСКОЕ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МИРОВОЗЗРЕНИЕ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075" y="4738320"/>
            <a:ext cx="2412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Умение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видеть,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необходимо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сделать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1794" y="4758321"/>
            <a:ext cx="2761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Понимание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всех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задействованных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ситуации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факторов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73770" y="4758320"/>
            <a:ext cx="3305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Решимость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действовать,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чтобы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изменить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ситуацию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лучшему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66" y="1923681"/>
            <a:ext cx="2633242" cy="26164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143" y="1923529"/>
            <a:ext cx="2633488" cy="26167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358" y="1923529"/>
            <a:ext cx="2633488" cy="261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90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977" y="370811"/>
            <a:ext cx="8547702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ОЦЕНИТЬ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СТЕПЕНЬ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ГОТОВНОСТИ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СОТРУДНИКА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ВЫПОЛНЕНИЮ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РАБОТЫ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99139" y="1799513"/>
            <a:ext cx="316835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b="1" dirty="0">
                <a:solidFill>
                  <a:srgbClr val="31AA47"/>
                </a:solidFill>
                <a:cs typeface="Foco" panose="020B0504050202020203" pitchFamily="34" charset="0"/>
              </a:rPr>
              <a:t>ГОТОВНОСТЬ</a:t>
            </a:r>
            <a:r>
              <a:rPr lang="ru-RU" sz="32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</a:p>
          <a:p>
            <a:pPr algn="ctr">
              <a:lnSpc>
                <a:spcPts val="3300"/>
              </a:lnSpc>
            </a:pPr>
            <a:r>
              <a:rPr lang="ru-RU" sz="3200" b="1" dirty="0">
                <a:solidFill>
                  <a:srgbClr val="31AA47"/>
                </a:solidFill>
                <a:cs typeface="Foco" panose="020B0504050202020203" pitchFamily="34" charset="0"/>
              </a:rPr>
              <a:t>СОТРУДНИКА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11879" y="3671721"/>
            <a:ext cx="31683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b="1" dirty="0">
                <a:solidFill>
                  <a:srgbClr val="31AA47"/>
                </a:solidFill>
                <a:cs typeface="Foco" panose="020B0504050202020203" pitchFamily="34" charset="0"/>
              </a:rPr>
              <a:t>СПОСОБНОСТЬ</a:t>
            </a:r>
            <a:r>
              <a:rPr lang="ru-RU" sz="3200" b="1" spc="3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70351" y="3681721"/>
            <a:ext cx="316835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200" b="1" dirty="0">
                <a:solidFill>
                  <a:srgbClr val="31AA47"/>
                </a:solidFill>
                <a:cs typeface="Foco" panose="020B0504050202020203" pitchFamily="34" charset="0"/>
              </a:rPr>
              <a:t>НАСТРОЙ</a:t>
            </a:r>
            <a:r>
              <a:rPr lang="ru-RU" sz="3200" b="1" spc="200" dirty="0">
                <a:solidFill>
                  <a:srgbClr val="31AA47"/>
                </a:solidFill>
                <a:cs typeface="Foco" panose="020B0504050202020203" pitchFamily="34" charset="0"/>
              </a:rPr>
              <a:t> </a:t>
            </a:r>
            <a:endParaRPr lang="ru-RU" sz="3200" b="1" dirty="0">
              <a:solidFill>
                <a:srgbClr val="31AA47"/>
              </a:solidFill>
              <a:cs typeface="Foco" panose="020B0504050202020203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548063" y="2483552"/>
            <a:ext cx="720080" cy="116816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076455" y="2483552"/>
            <a:ext cx="648072" cy="109616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 flipV="1">
            <a:off x="4988223" y="3909484"/>
            <a:ext cx="1584176" cy="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17903" y="4164323"/>
            <a:ext cx="24482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сотрудника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есть: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5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знания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5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умения</a:t>
            </a:r>
          </a:p>
          <a:p>
            <a:pPr marL="285750" indent="-285750">
              <a:lnSpc>
                <a:spcPts val="25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опыт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39983" y="4185837"/>
            <a:ext cx="362285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Сотрудник</a:t>
            </a:r>
          </a:p>
          <a:p>
            <a:pPr marL="285750" indent="-285750">
              <a:lnSpc>
                <a:spcPts val="25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уверен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своих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силах</a:t>
            </a:r>
          </a:p>
          <a:p>
            <a:pPr marL="285750" indent="-285750">
              <a:lnSpc>
                <a:spcPts val="2500"/>
              </a:lnSpc>
              <a:buClr>
                <a:srgbClr val="31AA47"/>
              </a:buClr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мотивирован…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5683" y="5674244"/>
            <a:ext cx="787132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600" b="1" dirty="0">
                <a:solidFill>
                  <a:srgbClr val="0A5095"/>
                </a:solidFill>
                <a:cs typeface="Foco" panose="020B0504050202020203" pitchFamily="34" charset="0"/>
              </a:rPr>
              <a:t>…относительно</a:t>
            </a:r>
            <a:r>
              <a:rPr lang="ru-RU" sz="3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600" b="1" dirty="0">
                <a:solidFill>
                  <a:srgbClr val="0A5095"/>
                </a:solidFill>
                <a:cs typeface="Foco" panose="020B0504050202020203" pitchFamily="34" charset="0"/>
              </a:rPr>
              <a:t>конкретной</a:t>
            </a:r>
            <a:r>
              <a:rPr lang="ru-RU" sz="36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600" b="1" dirty="0">
                <a:solidFill>
                  <a:srgbClr val="0A5095"/>
                </a:solidFill>
                <a:cs typeface="Foco" panose="020B0504050202020203" pitchFamily="34" charset="0"/>
              </a:rPr>
              <a:t>задачи</a:t>
            </a:r>
            <a:r>
              <a:rPr lang="ru-RU" sz="36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2087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722" y="349353"/>
            <a:ext cx="762986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ПЯТЬ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ПРИЗНАКОВ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ЭФФЕКТИВНОЙ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КОМАНДЫ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5895" y="2231561"/>
            <a:ext cx="3125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Участники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доверяют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другу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65476" y="2219323"/>
            <a:ext cx="3459371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Отвечают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выполнение</a:t>
            </a: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этих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решений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5895" y="3744078"/>
            <a:ext cx="3125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Открыто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обсуждают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идеи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проблемы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55476" y="3596682"/>
            <a:ext cx="3373867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Нацелены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достижение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5894" y="5225912"/>
            <a:ext cx="4311255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Участники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заинтересованы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6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принимаемых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решениях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91" y="2118382"/>
            <a:ext cx="1094234" cy="10942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94" y="3580559"/>
            <a:ext cx="1094234" cy="10942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27" y="2052020"/>
            <a:ext cx="1094234" cy="10942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327" y="3561353"/>
            <a:ext cx="1094234" cy="109423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67" y="5038386"/>
            <a:ext cx="1094234" cy="109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47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5735" y="378560"/>
            <a:ext cx="6477149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КАК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ОБСТОЯТ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ДЕЛА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ВАШЕМ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КОЛЛЕКТИВЕ?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6977" y="2087545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ВЫБОР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5677" y="2934372"/>
            <a:ext cx="2497253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Искренняя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Приверженность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5678" y="4048187"/>
            <a:ext cx="2304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Деструктивное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подчинение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678" y="5091860"/>
            <a:ext cx="2304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Добровольное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согласие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5409" y="2936479"/>
            <a:ext cx="2304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Дружественное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сотрудничество</a:t>
            </a:r>
            <a:r>
              <a:rPr lang="ru-RU" sz="24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35409" y="4070294"/>
            <a:ext cx="2304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Протест</a:t>
            </a:r>
            <a:r>
              <a:rPr lang="ru-RU" sz="24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или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увольнение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35409" y="5019852"/>
            <a:ext cx="2304256" cy="733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Творческий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500"/>
              </a:lnSpc>
              <a:buClr>
                <a:srgbClr val="0A5095"/>
              </a:buClr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Азарт</a:t>
            </a:r>
            <a:r>
              <a:rPr lang="ru-RU" sz="24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115253" y="2588970"/>
            <a:ext cx="0" cy="3096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17895" y="3772237"/>
            <a:ext cx="47784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каком</a:t>
            </a:r>
            <a:r>
              <a:rPr lang="ru-RU" sz="22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уровне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200" b="1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приверженности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находятся</a:t>
            </a:r>
            <a:r>
              <a:rPr lang="ru-RU" sz="22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200" b="1" dirty="0">
              <a:solidFill>
                <a:srgbClr val="0A5095"/>
              </a:solidFill>
              <a:cs typeface="Foco" panose="020B0504050202020203" pitchFamily="34" charset="0"/>
            </a:endParaRPr>
          </a:p>
          <a:p>
            <a:pPr>
              <a:lnSpc>
                <a:spcPts val="24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члены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вашего</a:t>
            </a:r>
            <a:r>
              <a:rPr lang="ru-RU" sz="22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коллектива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  <a:p>
            <a:pPr>
              <a:lnSpc>
                <a:spcPts val="24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относительно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вашей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цели</a:t>
            </a:r>
          </a:p>
          <a:p>
            <a:pPr>
              <a:lnSpc>
                <a:spcPts val="2400"/>
              </a:lnSpc>
            </a:pP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2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2025</a:t>
            </a:r>
            <a:r>
              <a:rPr lang="ru-RU" sz="22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200" b="1" dirty="0">
                <a:solidFill>
                  <a:srgbClr val="0A5095"/>
                </a:solidFill>
                <a:cs typeface="Foco" panose="020B0504050202020203" pitchFamily="34" charset="0"/>
              </a:rPr>
              <a:t>год?</a:t>
            </a:r>
            <a:r>
              <a:rPr lang="ru-RU" sz="22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737" y="2465821"/>
            <a:ext cx="1094234" cy="109423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3" y="2943142"/>
            <a:ext cx="350113" cy="3501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3" y="4090368"/>
            <a:ext cx="350113" cy="35011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63" y="5046287"/>
            <a:ext cx="350113" cy="35011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74" y="2960736"/>
            <a:ext cx="350113" cy="35011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234" y="4107962"/>
            <a:ext cx="350113" cy="35011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304" y="5063881"/>
            <a:ext cx="350113" cy="35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71721" y="1784043"/>
            <a:ext cx="4392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Павел</a:t>
            </a:r>
            <a:r>
              <a:rPr lang="ru-RU" sz="2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Николаевич</a:t>
            </a:r>
            <a:r>
              <a:rPr lang="ru-RU" sz="28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cs typeface="Foco" panose="020B0504050202020203" pitchFamily="34" charset="0"/>
              </a:rPr>
              <a:t>Баринов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91313" y="1805942"/>
            <a:ext cx="3367150" cy="1195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Директор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департамента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дирекции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по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закупкам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en-US" sz="1792" dirty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АО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«Апатит».</a:t>
            </a:r>
            <a:r>
              <a:rPr lang="ru-RU" sz="1792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Руководитель</a:t>
            </a:r>
            <a:endParaRPr lang="en-US" sz="1792" dirty="0">
              <a:solidFill>
                <a:schemeClr val="bg1"/>
              </a:solidFill>
              <a:cs typeface="Foco" panose="020B0504050202020203" pitchFamily="34" charset="0"/>
            </a:endParaRPr>
          </a:p>
          <a:p>
            <a:r>
              <a:rPr lang="ru-RU" sz="1792">
                <a:solidFill>
                  <a:schemeClr val="bg1"/>
                </a:solidFill>
                <a:cs typeface="Foco" panose="020B0504050202020203" pitchFamily="34" charset="0"/>
              </a:rPr>
              <a:t>ООО</a:t>
            </a:r>
            <a:r>
              <a:rPr lang="ru-RU" sz="1792" spc="10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торговый</a:t>
            </a:r>
            <a:r>
              <a:rPr lang="ru-RU" sz="1792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дом</a:t>
            </a:r>
            <a:r>
              <a:rPr lang="ru-RU" sz="1792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792" dirty="0">
                <a:solidFill>
                  <a:schemeClr val="bg1"/>
                </a:solidFill>
                <a:cs typeface="Foco" panose="020B0504050202020203" pitchFamily="34" charset="0"/>
              </a:rPr>
              <a:t>«ФосАгро»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23727" y="3140863"/>
            <a:ext cx="6192000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3370929"/>
            <a:ext cx="425267" cy="536104"/>
          </a:xfrm>
          <a:prstGeom prst="rect">
            <a:avLst/>
          </a:prstGeom>
        </p:spPr>
      </p:pic>
      <p:sp>
        <p:nvSpPr>
          <p:cNvPr id="23" name="Google Shape;92;p1"/>
          <p:cNvSpPr txBox="1"/>
          <p:nvPr/>
        </p:nvSpPr>
        <p:spPr>
          <a:xfrm>
            <a:off x="436803" y="4028220"/>
            <a:ext cx="3203268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Диплом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 err="1">
                <a:solidFill>
                  <a:schemeClr val="lt1"/>
                </a:solidFill>
                <a:ea typeface="Arial"/>
                <a:cs typeface="Arial"/>
                <a:sym typeface="Arial"/>
              </a:rPr>
              <a:t>Executive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MBA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ВШБ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МГУ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им.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Ломоносова,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2020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51" y="3374943"/>
            <a:ext cx="425267" cy="532089"/>
          </a:xfrm>
          <a:prstGeom prst="rect">
            <a:avLst/>
          </a:prstGeom>
        </p:spPr>
      </p:pic>
      <p:sp>
        <p:nvSpPr>
          <p:cNvPr id="25" name="Google Shape;92;p1"/>
          <p:cNvSpPr txBox="1"/>
          <p:nvPr/>
        </p:nvSpPr>
        <p:spPr>
          <a:xfrm>
            <a:off x="3774087" y="4018220"/>
            <a:ext cx="3888432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Входит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в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команду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профессионалов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«ФосАгро»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68" y="4883097"/>
            <a:ext cx="425267" cy="536104"/>
          </a:xfrm>
          <a:prstGeom prst="rect">
            <a:avLst/>
          </a:prstGeom>
        </p:spPr>
      </p:pic>
      <p:sp>
        <p:nvSpPr>
          <p:cNvPr id="27" name="Google Shape;92;p1"/>
          <p:cNvSpPr txBox="1"/>
          <p:nvPr/>
        </p:nvSpPr>
        <p:spPr>
          <a:xfrm>
            <a:off x="446803" y="5550388"/>
            <a:ext cx="3203268" cy="579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Является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спикером</a:t>
            </a:r>
            <a:r>
              <a:rPr lang="ru-RU" sz="1700" spc="3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КПРР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endParaRPr lang="en-US" sz="1700" dirty="0">
              <a:solidFill>
                <a:schemeClr val="lt1"/>
              </a:solidFill>
              <a:ea typeface="Arial"/>
              <a:cs typeface="Arial"/>
              <a:sym typeface="Arial"/>
            </a:endParaRPr>
          </a:p>
          <a:p>
            <a:pPr lvl="0">
              <a:lnSpc>
                <a:spcPts val="1900"/>
              </a:lnSpc>
            </a:pP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на</a:t>
            </a:r>
            <a:r>
              <a:rPr lang="ru-RU" sz="1700" spc="1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уровень</a:t>
            </a:r>
            <a:r>
              <a:rPr lang="ru-RU" sz="1700" spc="2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 </a:t>
            </a:r>
            <a:r>
              <a:rPr lang="ru-RU" sz="1700" dirty="0">
                <a:solidFill>
                  <a:schemeClr val="lt1"/>
                </a:solidFill>
                <a:ea typeface="Arial"/>
                <a:cs typeface="Arial"/>
                <a:sym typeface="Arial"/>
              </a:rPr>
              <a:t>N-2</a:t>
            </a:r>
          </a:p>
        </p:txBody>
      </p:sp>
    </p:spTree>
    <p:extLst>
      <p:ext uri="{BB962C8B-B14F-4D97-AF65-F5344CB8AC3E}">
        <p14:creationId xmlns:p14="http://schemas.microsoft.com/office/powerpoint/2010/main" val="2526540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801401"/>
            <a:ext cx="6192688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ЗНАКОМАЯ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СИТУАЦИЯ?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24096" y="1933529"/>
            <a:ext cx="5056215" cy="4248472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1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2039" y="2385577"/>
            <a:ext cx="597666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5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СПАСИБО</a:t>
            </a:r>
            <a:r>
              <a:rPr lang="ru-RU" sz="5500" b="1" spc="3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</a:p>
          <a:p>
            <a:r>
              <a:rPr lang="ru-RU" sz="55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ЗА</a:t>
            </a:r>
            <a:r>
              <a:rPr lang="ru-RU" sz="5500" b="1" spc="200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 </a:t>
            </a:r>
            <a:r>
              <a:rPr lang="ru-RU" sz="5500" b="1" dirty="0">
                <a:solidFill>
                  <a:schemeClr val="bg1"/>
                </a:solidFill>
                <a:latin typeface="+mj-lt"/>
                <a:cs typeface="Foco" panose="020B0504050202020203" pitchFamily="34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9349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691" y="867088"/>
            <a:ext cx="686391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И/ИЛИ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МЕНЕДЖМЕНТ?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89517" y="2646459"/>
            <a:ext cx="252028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Задает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направление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30026" y="2067031"/>
            <a:ext cx="2448272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Лидер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6439" y="3031856"/>
            <a:ext cx="331544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Обеспечивает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согласованность.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людьми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453" y="3662971"/>
            <a:ext cx="346244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Обеспечивает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приверженность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выбранному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направлению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9517" y="4317734"/>
            <a:ext cx="374441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Ценен,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когда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что-то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меняется.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Работает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VUCA-мире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8578429" y="2047031"/>
            <a:ext cx="0" cy="36000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1490" y="2666459"/>
            <a:ext cx="363693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Ждет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своего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руководителя.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Выдает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план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вниз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4957" y="2057031"/>
            <a:ext cx="2448272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0859B"/>
                </a:solidFill>
                <a:cs typeface="Foco" panose="020B0504050202020203" pitchFamily="34" charset="0"/>
              </a:rPr>
              <a:t>Менеджер</a:t>
            </a:r>
            <a:r>
              <a:rPr lang="ru-RU" sz="2400" b="1" spc="200" dirty="0">
                <a:solidFill>
                  <a:srgbClr val="00859B"/>
                </a:solidFill>
                <a:cs typeface="Foco" panose="020B0504050202020203" pitchFamily="34" charset="0"/>
              </a:rPr>
              <a:t> </a:t>
            </a:r>
            <a:endParaRPr lang="ru-RU" sz="2400" b="1" dirty="0">
              <a:solidFill>
                <a:srgbClr val="00859B"/>
              </a:solidFill>
              <a:cs typeface="Foco" panose="020B050405020202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55428" y="3291167"/>
            <a:ext cx="40750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структуру.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структуре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человеческие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ресурсы.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1491" y="4197776"/>
            <a:ext cx="319508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Создает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систему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мотивации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1489" y="4645659"/>
            <a:ext cx="292237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Работает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SPOD-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мире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33767" y="1852187"/>
            <a:ext cx="2448272" cy="4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000" b="1" dirty="0">
                <a:solidFill>
                  <a:srgbClr val="0A5095"/>
                </a:solidFill>
                <a:cs typeface="Foco" panose="020B0504050202020203" pitchFamily="34" charset="0"/>
              </a:rPr>
              <a:t>SPOD-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мир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820863" y="2298331"/>
            <a:ext cx="25860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представляет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собой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устойчивый,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предсказуемый,</a:t>
            </a:r>
            <a:r>
              <a:rPr lang="ru-RU" sz="16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простой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определенный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мир</a:t>
            </a:r>
          </a:p>
          <a:p>
            <a:pPr>
              <a:lnSpc>
                <a:spcPts val="1800"/>
              </a:lnSpc>
            </a:pP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33767" y="3424252"/>
            <a:ext cx="2448272" cy="477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000" b="1" dirty="0">
                <a:solidFill>
                  <a:srgbClr val="0A5095"/>
                </a:solidFill>
                <a:cs typeface="Foco" panose="020B0504050202020203" pitchFamily="34" charset="0"/>
              </a:rPr>
              <a:t>VUCA-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мир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810397" y="3864374"/>
            <a:ext cx="23775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изменчивый,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нестабильный</a:t>
            </a:r>
            <a:r>
              <a:rPr lang="ru-RU" sz="16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неустойчивый,</a:t>
            </a:r>
            <a:r>
              <a:rPr lang="ru-RU" sz="16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волатильный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35" y="1707505"/>
            <a:ext cx="763932" cy="769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" y="2719009"/>
            <a:ext cx="202862" cy="20274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1" y="3101677"/>
            <a:ext cx="202862" cy="2027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" y="3749965"/>
            <a:ext cx="202862" cy="2027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1" y="4359022"/>
            <a:ext cx="202862" cy="2027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81" y="1807884"/>
            <a:ext cx="687310" cy="6898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81" y="2724824"/>
            <a:ext cx="201600" cy="2016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72" y="3378113"/>
            <a:ext cx="201600" cy="201600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72" y="4259497"/>
            <a:ext cx="201600" cy="2016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672" y="4694109"/>
            <a:ext cx="201600" cy="2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677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6" y="1707505"/>
            <a:ext cx="2129806" cy="939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1284" y="2083975"/>
            <a:ext cx="2089656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Стивен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Кови</a:t>
            </a:r>
            <a:endParaRPr lang="ru-RU" sz="21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3116" y="867088"/>
            <a:ext cx="6863916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И/ИЛИ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МЕНЕДЖМЕНТ?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116" y="2662881"/>
            <a:ext cx="516359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«Управление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про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умение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ловко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безопасно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взбираться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по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лестнице.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А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лидерство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это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то,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той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ли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стене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приставлена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эта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лестница»</a:t>
            </a:r>
          </a:p>
          <a:p>
            <a:pPr>
              <a:lnSpc>
                <a:spcPts val="2000"/>
              </a:lnSpc>
            </a:pPr>
            <a:endParaRPr lang="ru-RU" sz="1800" i="1" dirty="0">
              <a:solidFill>
                <a:schemeClr val="tx1">
                  <a:lumMod val="75000"/>
                  <a:lumOff val="25000"/>
                </a:schemeClr>
              </a:solidFill>
              <a:cs typeface="Foco" panose="020B0504050202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367" y="1707505"/>
            <a:ext cx="2129806" cy="9396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41134" y="2083975"/>
            <a:ext cx="2089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Кэрол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Брант</a:t>
            </a:r>
            <a:endParaRPr lang="ru-RU" sz="21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69017" y="2672881"/>
            <a:ext cx="514791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«Некоторые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люди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заставляют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вещи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происходить.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Некоторые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люди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наблюдают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за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происходящим.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есть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те,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кто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задается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вопросом: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«Что,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черт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возьми,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произошло?»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6" y="4011761"/>
            <a:ext cx="2129806" cy="93962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05934" y="4368231"/>
            <a:ext cx="208965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Билл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Гейтс</a:t>
            </a:r>
            <a:r>
              <a:rPr lang="ru-RU" sz="21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97766" y="4987137"/>
            <a:ext cx="51635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«Поскольку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мы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смотрим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вперед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следующий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век,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лидеры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будут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теми,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кто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уполномочивает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других»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17" y="4011761"/>
            <a:ext cx="2129806" cy="9396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95784" y="4378231"/>
            <a:ext cx="2413038" cy="359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Уоррен</a:t>
            </a:r>
            <a:r>
              <a:rPr lang="ru-RU" sz="21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 err="1">
                <a:solidFill>
                  <a:srgbClr val="0A5095"/>
                </a:solidFill>
                <a:cs typeface="Foco" panose="020B0504050202020203" pitchFamily="34" charset="0"/>
              </a:rPr>
              <a:t>Беннис</a:t>
            </a:r>
            <a:endParaRPr lang="ru-RU" sz="21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43667" y="4987137"/>
            <a:ext cx="5435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«Лидеры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люди,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делают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правильные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вещи.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Менеджеры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люди,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которые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делают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вещи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правильно»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7373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4986" y="367450"/>
            <a:ext cx="8424936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ЛИДЕРСТВО/УПРАВЛЕНИЕ</a:t>
            </a:r>
          </a:p>
          <a:p>
            <a:pPr>
              <a:lnSpc>
                <a:spcPts val="35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ЧЕГО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МЫ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ДОБИВАЕМСЯ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ОТ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СОТРУДНИКОВ?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8157" y="2126948"/>
            <a:ext cx="27650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чтобы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выполнили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свою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193" y="2120731"/>
            <a:ext cx="338437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чтобы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захотели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выполнить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свою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работу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271" y="2926228"/>
            <a:ext cx="3018049" cy="30271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42" y="2926228"/>
            <a:ext cx="3034458" cy="30435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61090" y="1737505"/>
            <a:ext cx="2448272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A5095"/>
                </a:solidFill>
                <a:cs typeface="Foco" panose="020B0504050202020203" pitchFamily="34" charset="0"/>
              </a:rPr>
              <a:t>Лидер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58157" y="1727505"/>
            <a:ext cx="2448272" cy="49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00859B"/>
                </a:solidFill>
                <a:cs typeface="Foco" panose="020B0504050202020203" pitchFamily="34" charset="0"/>
              </a:rPr>
              <a:t>Менеджер</a:t>
            </a:r>
            <a:r>
              <a:rPr lang="ru-RU" sz="2400" b="1" spc="200" dirty="0">
                <a:solidFill>
                  <a:srgbClr val="00859B"/>
                </a:solidFill>
                <a:cs typeface="Foco" panose="020B0504050202020203" pitchFamily="34" charset="0"/>
              </a:rPr>
              <a:t> </a:t>
            </a:r>
            <a:endParaRPr lang="ru-RU" sz="2400" b="1" dirty="0">
              <a:solidFill>
                <a:srgbClr val="00859B"/>
              </a:solidFill>
              <a:cs typeface="Foco" panose="020B0504050202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36" y="1773128"/>
            <a:ext cx="763932" cy="76970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18" y="1873507"/>
            <a:ext cx="687310" cy="68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26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688145" y="2171111"/>
            <a:ext cx="3221881" cy="981494"/>
          </a:xfrm>
          <a:prstGeom prst="round2DiagRect">
            <a:avLst/>
          </a:prstGeom>
          <a:solidFill>
            <a:srgbClr val="76B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5095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307" y="853409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7658" y="3335744"/>
            <a:ext cx="3288164" cy="140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Clr>
                <a:srgbClr val="76BCD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Репутация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признание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600"/>
              </a:lnSpc>
              <a:buClr>
                <a:srgbClr val="76BCD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Влияние</a:t>
            </a:r>
          </a:p>
          <a:p>
            <a:pPr marL="285750" indent="-285750">
              <a:lnSpc>
                <a:spcPts val="2600"/>
              </a:lnSpc>
              <a:buClr>
                <a:srgbClr val="76BCD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Достижения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результаты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600"/>
              </a:lnSpc>
              <a:buClr>
                <a:srgbClr val="76BCD6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последователи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7872" y="2370123"/>
            <a:ext cx="1296144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schemeClr val="bg1"/>
                </a:solidFill>
                <a:cs typeface="Foco" panose="020B0504050202020203" pitchFamily="34" charset="0"/>
              </a:rPr>
              <a:t>Личное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154224" y="2191111"/>
            <a:ext cx="3222000" cy="981494"/>
          </a:xfrm>
          <a:prstGeom prst="round2DiagRect">
            <a:avLst/>
          </a:prstGeom>
          <a:solidFill>
            <a:srgbClr val="008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82489" y="2389736"/>
            <a:ext cx="1959905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000" b="1" dirty="0">
                <a:solidFill>
                  <a:schemeClr val="bg1"/>
                </a:solidFill>
                <a:cs typeface="Foco" panose="020B0504050202020203" pitchFamily="34" charset="0"/>
              </a:rPr>
              <a:t>Корпоративное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7646754" y="2164568"/>
            <a:ext cx="3222000" cy="981494"/>
          </a:xfrm>
          <a:prstGeom prst="round2DiagRect">
            <a:avLst/>
          </a:prstGeom>
          <a:solidFill>
            <a:srgbClr val="0A5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A509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44754" y="2221103"/>
            <a:ext cx="212588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b="1" dirty="0">
                <a:solidFill>
                  <a:schemeClr val="bg1"/>
                </a:solidFill>
                <a:cs typeface="Foco" panose="020B0504050202020203" pitchFamily="34" charset="0"/>
              </a:rPr>
              <a:t>В</a:t>
            </a:r>
            <a:r>
              <a:rPr lang="ru-RU" sz="1800" b="1" spc="2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cs typeface="Foco" panose="020B0504050202020203" pitchFamily="34" charset="0"/>
              </a:rPr>
              <a:t>сфере</a:t>
            </a:r>
            <a:r>
              <a:rPr lang="ru-RU" sz="1800" b="1" spc="1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b="1" dirty="0">
                <a:solidFill>
                  <a:schemeClr val="bg1"/>
                </a:solidFill>
                <a:cs typeface="Foco" panose="020B0504050202020203" pitchFamily="34" charset="0"/>
              </a:rPr>
              <a:t>государственного</a:t>
            </a:r>
            <a:r>
              <a:rPr lang="ru-RU" sz="1800" b="1" spc="300" dirty="0">
                <a:solidFill>
                  <a:schemeClr val="bg1"/>
                </a:solidFill>
                <a:cs typeface="Foco" panose="020B0504050202020203" pitchFamily="34" charset="0"/>
              </a:rPr>
              <a:t> </a:t>
            </a:r>
            <a:endParaRPr lang="ru-RU" sz="1800" b="1" dirty="0">
              <a:solidFill>
                <a:schemeClr val="bg1"/>
              </a:solidFill>
              <a:cs typeface="Foco" panose="020B0504050202020203" pitchFamily="34" charset="0"/>
            </a:endParaRPr>
          </a:p>
          <a:p>
            <a:pPr>
              <a:lnSpc>
                <a:spcPts val="2000"/>
              </a:lnSpc>
            </a:pPr>
            <a:r>
              <a:rPr lang="ru-RU" sz="1800" b="1" dirty="0">
                <a:solidFill>
                  <a:schemeClr val="bg1"/>
                </a:solidFill>
                <a:cs typeface="Foco" panose="020B0504050202020203" pitchFamily="34" charset="0"/>
              </a:rPr>
              <a:t>управления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54224" y="3343398"/>
            <a:ext cx="2826000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00859B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Доля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рынка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35270" y="3306855"/>
            <a:ext cx="3547564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Качество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жизни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6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Удовлетворенность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жителей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4224" y="4673173"/>
            <a:ext cx="282600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00859B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Корпоративная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культура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134224" y="3662695"/>
            <a:ext cx="2826000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00859B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Производство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новых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уникальных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продуктов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44224" y="4298330"/>
            <a:ext cx="2826000" cy="36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00859B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Эффективность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63347" y="4673173"/>
            <a:ext cx="3547564" cy="736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6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Инвестиционный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климат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marL="285750" indent="-285750">
              <a:lnSpc>
                <a:spcPts val="26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Открытость</a:t>
            </a:r>
            <a:r>
              <a:rPr lang="ru-RU" sz="18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миру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35270" y="4027538"/>
            <a:ext cx="3547564" cy="64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Clr>
                <a:srgbClr val="0A5095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Высокий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уровень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социально-экономических</a:t>
            </a:r>
            <a:r>
              <a:rPr lang="ru-RU" sz="18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показателей</a:t>
            </a:r>
            <a:r>
              <a:rPr lang="ru-RU" sz="18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107" y="2260388"/>
            <a:ext cx="676530" cy="6761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2" y="2276203"/>
            <a:ext cx="700185" cy="7006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687" y="2276203"/>
            <a:ext cx="715693" cy="71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601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0566" y="873409"/>
            <a:ext cx="4320480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–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ЭТО</a:t>
            </a:r>
            <a:r>
              <a:rPr lang="en-US" sz="3300" b="1" dirty="0">
                <a:solidFill>
                  <a:srgbClr val="0A5095"/>
                </a:solidFill>
                <a:cs typeface="Foco" panose="020B0504050202020203" pitchFamily="34" charset="0"/>
              </a:rPr>
              <a:t>:</a:t>
            </a:r>
            <a:endParaRPr lang="ru-RU" sz="33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256" y="3411285"/>
            <a:ext cx="1584176" cy="378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Процесс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7000" y="5248759"/>
            <a:ext cx="158417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Влияния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58" name="Google Shape;135;p5"/>
          <p:cNvSpPr/>
          <p:nvPr/>
        </p:nvSpPr>
        <p:spPr>
          <a:xfrm>
            <a:off x="6142659" y="2695031"/>
            <a:ext cx="2534400" cy="2533728"/>
          </a:xfrm>
          <a:prstGeom prst="ellipse">
            <a:avLst/>
          </a:prstGeom>
          <a:solidFill>
            <a:srgbClr val="0A5095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136;p5"/>
          <p:cNvSpPr/>
          <p:nvPr/>
        </p:nvSpPr>
        <p:spPr>
          <a:xfrm>
            <a:off x="7870110" y="2695031"/>
            <a:ext cx="2534400" cy="2534400"/>
          </a:xfrm>
          <a:prstGeom prst="ellipse">
            <a:avLst/>
          </a:prstGeom>
          <a:solidFill>
            <a:srgbClr val="00859B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140;p5"/>
          <p:cNvSpPr txBox="1"/>
          <p:nvPr/>
        </p:nvSpPr>
        <p:spPr>
          <a:xfrm>
            <a:off x="6751240" y="4150388"/>
            <a:ext cx="9060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ЛИДЕР</a:t>
            </a:r>
            <a:r>
              <a:rPr lang="ru-RU" sz="1800" b="1" spc="2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141;p5"/>
          <p:cNvSpPr txBox="1"/>
          <p:nvPr/>
        </p:nvSpPr>
        <p:spPr>
          <a:xfrm>
            <a:off x="8285838" y="4198107"/>
            <a:ext cx="213867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ПОСЛЕДОВАТЕЛИ</a:t>
            </a: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232359" y="1943529"/>
            <a:ext cx="4320480" cy="494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2500" b="1" dirty="0">
                <a:solidFill>
                  <a:srgbClr val="0A5095"/>
                </a:solidFill>
                <a:cs typeface="Foco" panose="020B0504050202020203" pitchFamily="34" charset="0"/>
              </a:rPr>
              <a:t>Социальное</a:t>
            </a:r>
            <a:r>
              <a:rPr lang="ru-RU" sz="25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500" b="1" dirty="0">
                <a:solidFill>
                  <a:srgbClr val="0A5095"/>
                </a:solidFill>
                <a:cs typeface="Foco" panose="020B0504050202020203" pitchFamily="34" charset="0"/>
              </a:rPr>
              <a:t>взаимодействие</a:t>
            </a:r>
            <a:r>
              <a:rPr lang="ru-RU" sz="25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endParaRPr lang="ru-RU" sz="2500" b="1" dirty="0">
              <a:solidFill>
                <a:srgbClr val="0A5095"/>
              </a:solidFill>
              <a:cs typeface="Foco" panose="020B0504050202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7" y="2170712"/>
            <a:ext cx="1094234" cy="1094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1" y="3994951"/>
            <a:ext cx="1094234" cy="10942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61569" y="3411285"/>
            <a:ext cx="2718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На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группу</a:t>
            </a:r>
            <a:r>
              <a:rPr lang="ru-RU" sz="22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людей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89155" y="5228759"/>
            <a:ext cx="2390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Для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достижения</a:t>
            </a:r>
            <a:r>
              <a:rPr lang="ru-RU" sz="22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общей</a:t>
            </a:r>
            <a:r>
              <a:rPr lang="ru-RU" sz="22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2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цели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37" y="2167477"/>
            <a:ext cx="1094234" cy="109423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481" y="4020996"/>
            <a:ext cx="1094234" cy="10942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671" y="3062342"/>
            <a:ext cx="1030226" cy="10363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14" y="3185955"/>
            <a:ext cx="810770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0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1175" y="858655"/>
            <a:ext cx="7344816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ЛИДЕРСТВО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И/ИЛИ</a:t>
            </a:r>
            <a:r>
              <a:rPr lang="ru-RU" sz="33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МЕНЕДЖМЕНТ?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175" y="1717505"/>
            <a:ext cx="96756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Лидер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обладает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инструментами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воздействия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на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людей,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не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доступными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«техническому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менеджеру.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поэтому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он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с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последователями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может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достигнуть</a:t>
            </a:r>
            <a:r>
              <a:rPr lang="ru-RU" sz="2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принципиально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других</a:t>
            </a:r>
            <a:r>
              <a:rPr lang="ru-RU" sz="20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000" b="1" dirty="0">
                <a:solidFill>
                  <a:srgbClr val="0A5095"/>
                </a:solidFill>
                <a:cs typeface="Foco" panose="020B0504050202020203" pitchFamily="34" charset="0"/>
              </a:rPr>
              <a:t>результатов.</a:t>
            </a:r>
            <a:r>
              <a:rPr lang="ru-RU" sz="20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49751" y="3013649"/>
            <a:ext cx="3828355" cy="2951024"/>
          </a:xfrm>
          <a:prstGeom prst="round2Diag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173" y="2931641"/>
            <a:ext cx="2687354" cy="11855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0319" y="3383689"/>
            <a:ext cx="272416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Генри</a:t>
            </a:r>
            <a:r>
              <a:rPr lang="ru-RU" sz="21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2100" b="1" dirty="0">
                <a:solidFill>
                  <a:srgbClr val="0A5095"/>
                </a:solidFill>
                <a:cs typeface="Foco" panose="020B0504050202020203" pitchFamily="34" charset="0"/>
              </a:rPr>
              <a:t>Киссинджер</a:t>
            </a:r>
            <a:r>
              <a:rPr lang="ru-RU" sz="21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8223" y="4345504"/>
            <a:ext cx="5904656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«Задача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лидера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–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привести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людей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из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того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места,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1800" i="1" spc="1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находятся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сейчас,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туда,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где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они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никогда</a:t>
            </a:r>
            <a:r>
              <a:rPr lang="ru-RU" sz="1800" i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не</a:t>
            </a:r>
            <a:r>
              <a:rPr lang="ru-RU" sz="1800" i="1" spc="200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cs typeface="Foco" panose="020B0504050202020203" pitchFamily="34" charset="0"/>
              </a:rPr>
              <a:t>были.»</a:t>
            </a:r>
          </a:p>
        </p:txBody>
      </p:sp>
    </p:spTree>
    <p:extLst>
      <p:ext uri="{BB962C8B-B14F-4D97-AF65-F5344CB8AC3E}">
        <p14:creationId xmlns:p14="http://schemas.microsoft.com/office/powerpoint/2010/main" val="301369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5735" y="832699"/>
            <a:ext cx="6768752" cy="52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ЧТО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ОТЛИЧАЕТ</a:t>
            </a:r>
            <a:r>
              <a:rPr lang="ru-RU" sz="3300" b="1" spc="3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ХОРОШЕГО</a:t>
            </a:r>
            <a:r>
              <a:rPr lang="ru-RU" sz="3300" b="1" spc="1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300" b="1" dirty="0">
                <a:solidFill>
                  <a:srgbClr val="0A5095"/>
                </a:solidFill>
                <a:cs typeface="Foco" panose="020B0504050202020203" pitchFamily="34" charset="0"/>
              </a:rPr>
              <a:t>ЛИДЕРА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3" y="2278401"/>
            <a:ext cx="3425726" cy="338437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964742" y="4314625"/>
            <a:ext cx="295232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300"/>
              </a:lnSpc>
            </a:pPr>
            <a:r>
              <a:rPr lang="ru-RU" sz="3000" b="1" dirty="0">
                <a:solidFill>
                  <a:srgbClr val="0A5095"/>
                </a:solidFill>
                <a:cs typeface="Foco" panose="020B0504050202020203" pitchFamily="34" charset="0"/>
              </a:rPr>
              <a:t>ХОРОШИЙ</a:t>
            </a:r>
            <a:r>
              <a:rPr lang="ru-RU" sz="3000" b="1" spc="200" dirty="0">
                <a:solidFill>
                  <a:srgbClr val="0A5095"/>
                </a:solidFill>
                <a:cs typeface="Foco" panose="020B0504050202020203" pitchFamily="34" charset="0"/>
              </a:rPr>
              <a:t> </a:t>
            </a:r>
            <a:r>
              <a:rPr lang="ru-RU" sz="3000" b="1" dirty="0">
                <a:solidFill>
                  <a:srgbClr val="0A5095"/>
                </a:solidFill>
                <a:cs typeface="Foco" panose="020B0504050202020203" pitchFamily="34" charset="0"/>
              </a:rPr>
              <a:t>ЛИДЕР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25447" y="2617766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Мотивация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54409" y="1732313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Эмоциональный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интеллект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7842" y="3533764"/>
            <a:ext cx="17726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Открытость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</a:p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мышления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4091" y="4409116"/>
            <a:ext cx="180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Команда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3907" y="5211011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Стремление</a:t>
            </a:r>
          </a:p>
          <a:p>
            <a:pPr algn="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быть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лучшим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40806" y="5704869"/>
            <a:ext cx="1800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Толерантность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 algn="ctr"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к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неудачам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8343" y="1593489"/>
            <a:ext cx="36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Создание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ценности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через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интеграцию</a:t>
            </a:r>
            <a:r>
              <a:rPr lang="ru-RU" sz="1700" spc="3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частей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целого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99487" y="2518989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Видение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будущего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81271" y="3638936"/>
            <a:ext cx="14411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Вера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идею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89071" y="4506507"/>
            <a:ext cx="19529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Видение-действие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74347" y="5395621"/>
            <a:ext cx="25202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Риск</a:t>
            </a:r>
            <a:r>
              <a:rPr lang="ru-RU" sz="1700" spc="2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cs typeface="Foco" panose="020B0504050202020203" pitchFamily="34" charset="0"/>
            </a:endParaRPr>
          </a:p>
          <a:p>
            <a:pPr>
              <a:lnSpc>
                <a:spcPts val="1800"/>
              </a:lnSpc>
            </a:pP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и</a:t>
            </a:r>
            <a:r>
              <a:rPr lang="ru-RU" sz="17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 </a:t>
            </a:r>
            <a:r>
              <a:rPr lang="ru-RU" sz="1700" dirty="0">
                <a:solidFill>
                  <a:schemeClr val="tx1">
                    <a:lumMod val="65000"/>
                    <a:lumOff val="35000"/>
                  </a:schemeClr>
                </a:solidFill>
                <a:cs typeface="Foco" panose="020B0504050202020203" pitchFamily="34" charset="0"/>
              </a:rPr>
              <a:t>ответственность</a:t>
            </a:r>
          </a:p>
        </p:txBody>
      </p:sp>
    </p:spTree>
    <p:extLst>
      <p:ext uri="{BB962C8B-B14F-4D97-AF65-F5344CB8AC3E}">
        <p14:creationId xmlns:p14="http://schemas.microsoft.com/office/powerpoint/2010/main" val="10299847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782</Words>
  <Application>Microsoft Office PowerPoint</Application>
  <PresentationFormat>Произвольный</PresentationFormat>
  <Paragraphs>202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Foco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Хлевной Александр Сергеевич</cp:lastModifiedBy>
  <cp:revision>114</cp:revision>
  <dcterms:created xsi:type="dcterms:W3CDTF">2024-02-20T11:12:56Z</dcterms:created>
  <dcterms:modified xsi:type="dcterms:W3CDTF">2026-06-26T13:23:46Z</dcterms:modified>
</cp:coreProperties>
</file>