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8" r:id="rId10"/>
    <p:sldId id="265" r:id="rId11"/>
    <p:sldId id="266" r:id="rId12"/>
    <p:sldId id="267" r:id="rId13"/>
    <p:sldId id="269"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59" autoAdjust="0"/>
    <p:restoredTop sz="94660"/>
  </p:normalViewPr>
  <p:slideViewPr>
    <p:cSldViewPr snapToGrid="0">
      <p:cViewPr varScale="1">
        <p:scale>
          <a:sx n="111" d="100"/>
          <a:sy n="111" d="100"/>
        </p:scale>
        <p:origin x="7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Обложка">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225F8AA-8247-4A00-B9E4-726E49896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89450" cy="6858000"/>
          </a:xfrm>
          <a:prstGeom prst="rect">
            <a:avLst/>
          </a:prstGeom>
        </p:spPr>
      </p:pic>
      <p:sp>
        <p:nvSpPr>
          <p:cNvPr id="2" name="Заголовок 1">
            <a:extLst>
              <a:ext uri="{FF2B5EF4-FFF2-40B4-BE49-F238E27FC236}">
                <a16:creationId xmlns:a16="http://schemas.microsoft.com/office/drawing/2014/main" id="{56CAFC60-8D5F-4A82-AF26-FD62351983D1}"/>
              </a:ext>
            </a:extLst>
          </p:cNvPr>
          <p:cNvSpPr>
            <a:spLocks noGrp="1"/>
          </p:cNvSpPr>
          <p:nvPr>
            <p:ph type="ctrTitle" hasCustomPrompt="1"/>
          </p:nvPr>
        </p:nvSpPr>
        <p:spPr>
          <a:xfrm>
            <a:off x="6429285" y="2105129"/>
            <a:ext cx="5252815" cy="2387600"/>
          </a:xfrm>
          <a:prstGeom prst="rect">
            <a:avLst/>
          </a:prstGeom>
        </p:spPr>
        <p:txBody>
          <a:bodyPr anchor="ctr">
            <a:normAutofit/>
          </a:bodyPr>
          <a:lstStyle>
            <a:lvl1pPr algn="l">
              <a:defRPr sz="4000" b="1">
                <a:solidFill>
                  <a:srgbClr val="00B050"/>
                </a:solidFill>
                <a:latin typeface="+mn-lt"/>
              </a:defRPr>
            </a:lvl1pPr>
          </a:lstStyle>
          <a:p>
            <a:r>
              <a:rPr lang="ru-RU" dirty="0"/>
              <a:t>Образец </a:t>
            </a:r>
            <a:br>
              <a:rPr lang="ru-RU" dirty="0"/>
            </a:br>
            <a:r>
              <a:rPr lang="ru-RU" dirty="0"/>
              <a:t>заголовка</a:t>
            </a:r>
          </a:p>
        </p:txBody>
      </p:sp>
      <p:sp>
        <p:nvSpPr>
          <p:cNvPr id="3" name="Подзаголовок 2">
            <a:extLst>
              <a:ext uri="{FF2B5EF4-FFF2-40B4-BE49-F238E27FC236}">
                <a16:creationId xmlns:a16="http://schemas.microsoft.com/office/drawing/2014/main" id="{6CB4A257-9B98-4330-9907-FEE7EEE7C59F}"/>
              </a:ext>
            </a:extLst>
          </p:cNvPr>
          <p:cNvSpPr>
            <a:spLocks noGrp="1"/>
          </p:cNvSpPr>
          <p:nvPr>
            <p:ph type="subTitle" idx="1" hasCustomPrompt="1"/>
          </p:nvPr>
        </p:nvSpPr>
        <p:spPr>
          <a:xfrm>
            <a:off x="6429285" y="4772811"/>
            <a:ext cx="3389832" cy="893050"/>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Спикер, компания</a:t>
            </a:r>
          </a:p>
        </p:txBody>
      </p:sp>
      <p:sp>
        <p:nvSpPr>
          <p:cNvPr id="15" name="Рисунок 14">
            <a:extLst>
              <a:ext uri="{FF2B5EF4-FFF2-40B4-BE49-F238E27FC236}">
                <a16:creationId xmlns:a16="http://schemas.microsoft.com/office/drawing/2014/main" id="{DB01016F-8C6F-4A59-BBD7-9AEA4D86A1EF}"/>
              </a:ext>
            </a:extLst>
          </p:cNvPr>
          <p:cNvSpPr>
            <a:spLocks noGrp="1"/>
          </p:cNvSpPr>
          <p:nvPr>
            <p:ph type="pic" sz="quarter" idx="13"/>
          </p:nvPr>
        </p:nvSpPr>
        <p:spPr>
          <a:xfrm>
            <a:off x="1200150" y="1219200"/>
            <a:ext cx="4419600" cy="4419600"/>
          </a:xfrm>
        </p:spPr>
        <p:txBody>
          <a:bodyPr/>
          <a:lstStyle/>
          <a:p>
            <a:r>
              <a:rPr lang="ru-RU" smtClean="0"/>
              <a:t>Вставка рисунка</a:t>
            </a:r>
            <a:endParaRPr lang="ru-RU"/>
          </a:p>
        </p:txBody>
      </p:sp>
      <p:pic>
        <p:nvPicPr>
          <p:cNvPr id="5" name="Рисунок 4">
            <a:extLst>
              <a:ext uri="{FF2B5EF4-FFF2-40B4-BE49-F238E27FC236}">
                <a16:creationId xmlns:a16="http://schemas.microsoft.com/office/drawing/2014/main" id="{D5A38DB4-BF2B-49E8-B877-F9F3C27B7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529" y="833007"/>
            <a:ext cx="2973936" cy="791451"/>
          </a:xfrm>
          <a:prstGeom prst="rect">
            <a:avLst/>
          </a:prstGeom>
        </p:spPr>
      </p:pic>
      <p:sp>
        <p:nvSpPr>
          <p:cNvPr id="7" name="Номер слайда 5">
            <a:extLst>
              <a:ext uri="{FF2B5EF4-FFF2-40B4-BE49-F238E27FC236}">
                <a16:creationId xmlns:a16="http://schemas.microsoft.com/office/drawing/2014/main" id="{F54CB0C8-B9A2-436E-950A-0D85470AA49C}"/>
              </a:ext>
            </a:extLst>
          </p:cNvPr>
          <p:cNvSpPr>
            <a:spLocks noGrp="1"/>
          </p:cNvSpPr>
          <p:nvPr>
            <p:ph type="sldNum" sz="quarter" idx="4"/>
          </p:nvPr>
        </p:nvSpPr>
        <p:spPr>
          <a:xfrm>
            <a:off x="9242988"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2157F6D-6806-44EF-933A-DB5102C558B0}" type="slidenum">
              <a:rPr lang="ru-RU" smtClean="0"/>
              <a:t>‹#›</a:t>
            </a:fld>
            <a:endParaRPr lang="ru-RU"/>
          </a:p>
        </p:txBody>
      </p:sp>
    </p:spTree>
    <p:extLst>
      <p:ext uri="{BB962C8B-B14F-4D97-AF65-F5344CB8AC3E}">
        <p14:creationId xmlns:p14="http://schemas.microsoft.com/office/powerpoint/2010/main" val="172874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Основно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CBAB146-60EC-41CF-BE3D-EBB689690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2" name="Заголовок 1">
            <a:extLst>
              <a:ext uri="{FF2B5EF4-FFF2-40B4-BE49-F238E27FC236}">
                <a16:creationId xmlns:a16="http://schemas.microsoft.com/office/drawing/2014/main" id="{A730C5F6-50BC-4DA5-B9B9-E10CCDC238CC}"/>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smtClean="0"/>
              <a:t>Образец заголовка</a:t>
            </a:r>
            <a:endParaRPr lang="ru-RU" dirty="0"/>
          </a:p>
        </p:txBody>
      </p:sp>
      <p:sp>
        <p:nvSpPr>
          <p:cNvPr id="3" name="Объект 2">
            <a:extLst>
              <a:ext uri="{FF2B5EF4-FFF2-40B4-BE49-F238E27FC236}">
                <a16:creationId xmlns:a16="http://schemas.microsoft.com/office/drawing/2014/main" id="{7D35BEF3-585A-4136-8BD7-8BD60BBF9803}"/>
              </a:ext>
            </a:extLst>
          </p:cNvPr>
          <p:cNvSpPr>
            <a:spLocks noGrp="1"/>
          </p:cNvSpPr>
          <p:nvPr>
            <p:ph idx="1"/>
          </p:nvPr>
        </p:nvSpPr>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a:solidFill>
                  <a:schemeClr val="bg2">
                    <a:lumMod val="25000"/>
                  </a:schemeClr>
                </a:solidFill>
                <a:latin typeface="+mj-lt"/>
              </a:defRPr>
            </a:lvl4pPr>
            <a:lvl5pPr>
              <a:buClr>
                <a:schemeClr val="accent5">
                  <a:lumMod val="50000"/>
                </a:schemeClr>
              </a:buClr>
              <a:defRPr>
                <a:solidFill>
                  <a:schemeClr val="bg2">
                    <a:lumMod val="25000"/>
                  </a:schemeClr>
                </a:solidFill>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p:txBody>
      </p:sp>
      <p:cxnSp>
        <p:nvCxnSpPr>
          <p:cNvPr id="10" name="Прямая соединительная линия 9">
            <a:extLst>
              <a:ext uri="{FF2B5EF4-FFF2-40B4-BE49-F238E27FC236}">
                <a16:creationId xmlns:a16="http://schemas.microsoft.com/office/drawing/2014/main" id="{4823EC46-CE0A-4755-8BCE-E9E5F6ABC80E}"/>
              </a:ext>
            </a:extLst>
          </p:cNvPr>
          <p:cNvCxnSpPr>
            <a:cxnSpLocks/>
          </p:cNvCxnSpPr>
          <p:nvPr/>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E2475DB0-B330-422F-83A6-238D76ECC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1" name="Номер слайда 5">
            <a:extLst>
              <a:ext uri="{FF2B5EF4-FFF2-40B4-BE49-F238E27FC236}">
                <a16:creationId xmlns:a16="http://schemas.microsoft.com/office/drawing/2014/main" id="{1DE55738-A6BD-44FB-94E3-7CD0EAC85F82}"/>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92157F6D-6806-44EF-933A-DB5102C558B0}" type="slidenum">
              <a:rPr lang="ru-RU" smtClean="0"/>
              <a:t>‹#›</a:t>
            </a:fld>
            <a:endParaRPr lang="ru-RU"/>
          </a:p>
        </p:txBody>
      </p:sp>
    </p:spTree>
    <p:extLst>
      <p:ext uri="{BB962C8B-B14F-4D97-AF65-F5344CB8AC3E}">
        <p14:creationId xmlns:p14="http://schemas.microsoft.com/office/powerpoint/2010/main" val="308052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Разделитель">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B8F587-7ABE-4157-86E9-2B0EECDC7EB5}"/>
              </a:ext>
            </a:extLst>
          </p:cNvPr>
          <p:cNvPicPr>
            <a:picLocks noChangeAspect="1"/>
          </p:cNvPicPr>
          <p:nvPr/>
        </p:nvPicPr>
        <p:blipFill>
          <a:blip r:embed="rId2"/>
          <a:stretch>
            <a:fillRect/>
          </a:stretch>
        </p:blipFill>
        <p:spPr>
          <a:xfrm flipH="1">
            <a:off x="8277226" y="0"/>
            <a:ext cx="3914774" cy="6858000"/>
          </a:xfrm>
          <a:prstGeom prst="rect">
            <a:avLst/>
          </a:prstGeom>
        </p:spPr>
      </p:pic>
      <p:sp>
        <p:nvSpPr>
          <p:cNvPr id="2" name="Заголовок 1">
            <a:extLst>
              <a:ext uri="{FF2B5EF4-FFF2-40B4-BE49-F238E27FC236}">
                <a16:creationId xmlns:a16="http://schemas.microsoft.com/office/drawing/2014/main" id="{19B34D78-36D9-4FE1-9528-238A5C1A5E5D}"/>
              </a:ext>
            </a:extLst>
          </p:cNvPr>
          <p:cNvSpPr>
            <a:spLocks noGrp="1"/>
          </p:cNvSpPr>
          <p:nvPr>
            <p:ph type="title" hasCustomPrompt="1"/>
          </p:nvPr>
        </p:nvSpPr>
        <p:spPr>
          <a:xfrm>
            <a:off x="1079500" y="1766888"/>
            <a:ext cx="4568825" cy="2852737"/>
          </a:xfrm>
          <a:prstGeom prst="rect">
            <a:avLst/>
          </a:prstGeom>
        </p:spPr>
        <p:txBody>
          <a:bodyPr anchor="ctr">
            <a:normAutofit/>
          </a:bodyPr>
          <a:lstStyle>
            <a:lvl1pPr>
              <a:defRPr sz="3600">
                <a:solidFill>
                  <a:schemeClr val="tx1"/>
                </a:solidFill>
                <a:latin typeface="+mn-lt"/>
              </a:defRPr>
            </a:lvl1pPr>
          </a:lstStyle>
          <a:p>
            <a:r>
              <a:rPr lang="ru-RU" dirty="0"/>
              <a:t>Образец </a:t>
            </a:r>
            <a:br>
              <a:rPr lang="ru-RU" dirty="0"/>
            </a:br>
            <a:r>
              <a:rPr lang="ru-RU" dirty="0"/>
              <a:t>заголовка</a:t>
            </a:r>
          </a:p>
        </p:txBody>
      </p:sp>
      <p:sp>
        <p:nvSpPr>
          <p:cNvPr id="13" name="Рисунок 12">
            <a:extLst>
              <a:ext uri="{FF2B5EF4-FFF2-40B4-BE49-F238E27FC236}">
                <a16:creationId xmlns:a16="http://schemas.microsoft.com/office/drawing/2014/main" id="{26E28C2C-CDF3-40B2-AEB6-3879E2744586}"/>
              </a:ext>
            </a:extLst>
          </p:cNvPr>
          <p:cNvSpPr>
            <a:spLocks noGrp="1"/>
          </p:cNvSpPr>
          <p:nvPr>
            <p:ph type="pic" sz="quarter" idx="13" hasCustomPrompt="1"/>
          </p:nvPr>
        </p:nvSpPr>
        <p:spPr>
          <a:xfrm>
            <a:off x="5772150" y="1181100"/>
            <a:ext cx="4486276" cy="4486276"/>
          </a:xfrm>
        </p:spPr>
        <p:txBody>
          <a:bodyPr/>
          <a:lstStyle>
            <a:lvl1pPr>
              <a:defRPr/>
            </a:lvl1pPr>
          </a:lstStyle>
          <a:p>
            <a:r>
              <a:rPr lang="ru-RU" dirty="0"/>
              <a:t>      </a:t>
            </a:r>
          </a:p>
        </p:txBody>
      </p:sp>
      <p:pic>
        <p:nvPicPr>
          <p:cNvPr id="8" name="Рисунок 7">
            <a:extLst>
              <a:ext uri="{FF2B5EF4-FFF2-40B4-BE49-F238E27FC236}">
                <a16:creationId xmlns:a16="http://schemas.microsoft.com/office/drawing/2014/main" id="{64E45DC1-CCF8-421F-AEB8-5651D3F19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43" y="6280467"/>
            <a:ext cx="1546789" cy="411646"/>
          </a:xfrm>
          <a:prstGeom prst="rect">
            <a:avLst/>
          </a:prstGeom>
        </p:spPr>
      </p:pic>
    </p:spTree>
    <p:extLst>
      <p:ext uri="{BB962C8B-B14F-4D97-AF65-F5344CB8AC3E}">
        <p14:creationId xmlns:p14="http://schemas.microsoft.com/office/powerpoint/2010/main" val="388704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sp>
        <p:nvSpPr>
          <p:cNvPr id="11" name="Объект 2">
            <a:extLst>
              <a:ext uri="{FF2B5EF4-FFF2-40B4-BE49-F238E27FC236}">
                <a16:creationId xmlns:a16="http://schemas.microsoft.com/office/drawing/2014/main" id="{F71864B0-F9B2-4529-A886-9E887997C340}"/>
              </a:ext>
            </a:extLst>
          </p:cNvPr>
          <p:cNvSpPr>
            <a:spLocks noGrp="1"/>
          </p:cNvSpPr>
          <p:nvPr>
            <p:ph idx="1"/>
          </p:nvPr>
        </p:nvSpPr>
        <p:spPr>
          <a:xfrm>
            <a:off x="857250"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pic>
        <p:nvPicPr>
          <p:cNvPr id="12" name="Рисунок 11">
            <a:extLst>
              <a:ext uri="{FF2B5EF4-FFF2-40B4-BE49-F238E27FC236}">
                <a16:creationId xmlns:a16="http://schemas.microsoft.com/office/drawing/2014/main" id="{4A523243-798D-4487-B2F1-C3238976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cxnSp>
        <p:nvCxnSpPr>
          <p:cNvPr id="14" name="Прямая соединительная линия 13">
            <a:extLst>
              <a:ext uri="{FF2B5EF4-FFF2-40B4-BE49-F238E27FC236}">
                <a16:creationId xmlns:a16="http://schemas.microsoft.com/office/drawing/2014/main" id="{A49202E2-58F7-4361-9234-A5CD920AE7AF}"/>
              </a:ext>
            </a:extLst>
          </p:cNvPr>
          <p:cNvCxnSpPr>
            <a:cxnSpLocks/>
          </p:cNvCxnSpPr>
          <p:nvPr/>
        </p:nvCxnSpPr>
        <p:spPr>
          <a:xfrm>
            <a:off x="847725" y="1181100"/>
            <a:ext cx="1037272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Заголовок 1">
            <a:extLst>
              <a:ext uri="{FF2B5EF4-FFF2-40B4-BE49-F238E27FC236}">
                <a16:creationId xmlns:a16="http://schemas.microsoft.com/office/drawing/2014/main" id="{D7A96AB6-C006-4530-A1F7-0FC58B2822F1}"/>
              </a:ext>
            </a:extLst>
          </p:cNvPr>
          <p:cNvSpPr>
            <a:spLocks noGrp="1"/>
          </p:cNvSpPr>
          <p:nvPr>
            <p:ph type="title"/>
          </p:nvPr>
        </p:nvSpPr>
        <p:spPr>
          <a:xfrm>
            <a:off x="847725" y="365125"/>
            <a:ext cx="10020300" cy="758825"/>
          </a:xfrm>
          <a:prstGeom prst="rect">
            <a:avLst/>
          </a:prstGeom>
        </p:spPr>
        <p:txBody>
          <a:bodyPr anchor="b">
            <a:normAutofit/>
          </a:bodyPr>
          <a:lstStyle>
            <a:lvl1pPr>
              <a:defRPr sz="2800" b="1">
                <a:solidFill>
                  <a:schemeClr val="tx1"/>
                </a:solidFill>
                <a:latin typeface="+mn-lt"/>
              </a:defRPr>
            </a:lvl1pPr>
          </a:lstStyle>
          <a:p>
            <a:r>
              <a:rPr lang="ru-RU" smtClean="0"/>
              <a:t>Образец заголовка</a:t>
            </a:r>
            <a:endParaRPr lang="ru-RU" dirty="0"/>
          </a:p>
        </p:txBody>
      </p:sp>
      <p:pic>
        <p:nvPicPr>
          <p:cNvPr id="17" name="Рисунок 16">
            <a:extLst>
              <a:ext uri="{FF2B5EF4-FFF2-40B4-BE49-F238E27FC236}">
                <a16:creationId xmlns:a16="http://schemas.microsoft.com/office/drawing/2014/main" id="{B49E4426-107D-413A-9FC9-E9C7E9A4A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10" name="Номер слайда 5">
            <a:extLst>
              <a:ext uri="{FF2B5EF4-FFF2-40B4-BE49-F238E27FC236}">
                <a16:creationId xmlns:a16="http://schemas.microsoft.com/office/drawing/2014/main" id="{0D495309-9686-4AFC-8CC8-370E144D209E}"/>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92157F6D-6806-44EF-933A-DB5102C558B0}" type="slidenum">
              <a:rPr lang="ru-RU" smtClean="0"/>
              <a:t>‹#›</a:t>
            </a:fld>
            <a:endParaRPr lang="ru-RU"/>
          </a:p>
        </p:txBody>
      </p:sp>
      <p:sp>
        <p:nvSpPr>
          <p:cNvPr id="13" name="Объект 2">
            <a:extLst>
              <a:ext uri="{FF2B5EF4-FFF2-40B4-BE49-F238E27FC236}">
                <a16:creationId xmlns:a16="http://schemas.microsoft.com/office/drawing/2014/main" id="{20853CAD-1B6C-453B-B696-52986945DF6A}"/>
              </a:ext>
            </a:extLst>
          </p:cNvPr>
          <p:cNvSpPr>
            <a:spLocks noGrp="1"/>
          </p:cNvSpPr>
          <p:nvPr>
            <p:ph idx="10"/>
          </p:nvPr>
        </p:nvSpPr>
        <p:spPr>
          <a:xfrm>
            <a:off x="6053093" y="1447800"/>
            <a:ext cx="5067300" cy="4687888"/>
          </a:xfrm>
        </p:spPr>
        <p:txBody>
          <a:bodyPr/>
          <a:lstStyle>
            <a:lvl1pPr>
              <a:buClr>
                <a:srgbClr val="00B050"/>
              </a:buClr>
              <a:defRPr sz="2400">
                <a:solidFill>
                  <a:schemeClr val="tx1"/>
                </a:solidFill>
                <a:latin typeface="+mj-lt"/>
              </a:defRPr>
            </a:lvl1pPr>
            <a:lvl2pPr>
              <a:buClr>
                <a:schemeClr val="accent5">
                  <a:lumMod val="50000"/>
                </a:schemeClr>
              </a:buClr>
              <a:defRPr sz="2000">
                <a:solidFill>
                  <a:schemeClr val="tx1"/>
                </a:solidFill>
                <a:latin typeface="+mj-lt"/>
              </a:defRPr>
            </a:lvl2pPr>
            <a:lvl3pPr>
              <a:buClr>
                <a:schemeClr val="accent5">
                  <a:lumMod val="50000"/>
                </a:schemeClr>
              </a:buClr>
              <a:defRPr sz="1800">
                <a:solidFill>
                  <a:schemeClr val="tx1"/>
                </a:solidFill>
                <a:latin typeface="+mj-lt"/>
              </a:defRPr>
            </a:lvl3pPr>
            <a:lvl4pPr>
              <a:buClr>
                <a:schemeClr val="accent5">
                  <a:lumMod val="50000"/>
                </a:schemeClr>
              </a:buClr>
              <a:defRPr sz="1600">
                <a:solidFill>
                  <a:schemeClr val="tx1"/>
                </a:solidFill>
                <a:latin typeface="+mj-lt"/>
              </a:defRPr>
            </a:lvl4pPr>
            <a:lvl5pPr>
              <a:buClr>
                <a:schemeClr val="accent5">
                  <a:lumMod val="50000"/>
                </a:schemeClr>
              </a:buClr>
              <a:defRPr sz="1600">
                <a:solidFill>
                  <a:schemeClr val="tx1"/>
                </a:solidFill>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58830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Слайд 2 текста ">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6BB2AC24-1325-45CC-8B9F-ADDCC5368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2" name="Рисунок 11">
            <a:extLst>
              <a:ext uri="{FF2B5EF4-FFF2-40B4-BE49-F238E27FC236}">
                <a16:creationId xmlns:a16="http://schemas.microsoft.com/office/drawing/2014/main" id="{4A523243-798D-4487-B2F1-C3238976E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0"/>
            <a:ext cx="12192000" cy="469900"/>
          </a:xfrm>
          <a:prstGeom prst="rect">
            <a:avLst/>
          </a:prstGeom>
        </p:spPr>
      </p:pic>
      <p:pic>
        <p:nvPicPr>
          <p:cNvPr id="17" name="Рисунок 16">
            <a:extLst>
              <a:ext uri="{FF2B5EF4-FFF2-40B4-BE49-F238E27FC236}">
                <a16:creationId xmlns:a16="http://schemas.microsoft.com/office/drawing/2014/main" id="{B49E4426-107D-413A-9FC9-E9C7E9A4A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1205" y="327645"/>
            <a:ext cx="675519" cy="739155"/>
          </a:xfrm>
          <a:prstGeom prst="rect">
            <a:avLst/>
          </a:prstGeom>
        </p:spPr>
      </p:pic>
      <p:sp>
        <p:nvSpPr>
          <p:cNvPr id="6" name="Номер слайда 5">
            <a:extLst>
              <a:ext uri="{FF2B5EF4-FFF2-40B4-BE49-F238E27FC236}">
                <a16:creationId xmlns:a16="http://schemas.microsoft.com/office/drawing/2014/main" id="{291CBF30-2005-4284-BB0D-B94636E8314B}"/>
              </a:ext>
            </a:extLst>
          </p:cNvPr>
          <p:cNvSpPr>
            <a:spLocks noGrp="1"/>
          </p:cNvSpPr>
          <p:nvPr>
            <p:ph type="sldNum" sz="quarter" idx="4"/>
          </p:nvPr>
        </p:nvSpPr>
        <p:spPr>
          <a:xfrm>
            <a:off x="9097709" y="6424717"/>
            <a:ext cx="2743200" cy="365125"/>
          </a:xfrm>
          <a:prstGeom prst="rect">
            <a:avLst/>
          </a:prstGeom>
        </p:spPr>
        <p:txBody>
          <a:bodyPr vert="horz" lIns="91440" tIns="45720" rIns="91440" bIns="45720" rtlCol="0" anchor="ctr"/>
          <a:lstStyle>
            <a:lvl1pPr algn="r">
              <a:defRPr sz="1400">
                <a:solidFill>
                  <a:schemeClr val="bg1"/>
                </a:solidFill>
              </a:defRPr>
            </a:lvl1pPr>
          </a:lstStyle>
          <a:p>
            <a:fld id="{92157F6D-6806-44EF-933A-DB5102C558B0}" type="slidenum">
              <a:rPr lang="ru-RU" smtClean="0"/>
              <a:t>‹#›</a:t>
            </a:fld>
            <a:endParaRPr lang="ru-RU"/>
          </a:p>
        </p:txBody>
      </p:sp>
    </p:spTree>
    <p:extLst>
      <p:ext uri="{BB962C8B-B14F-4D97-AF65-F5344CB8AC3E}">
        <p14:creationId xmlns:p14="http://schemas.microsoft.com/office/powerpoint/2010/main" val="298366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C09D89D-8705-4A9B-A1B6-2922A5A34C82}"/>
              </a:ext>
            </a:extLst>
          </p:cNvPr>
          <p:cNvPicPr>
            <a:picLocks noChangeAspect="1"/>
          </p:cNvPicPr>
          <p:nvPr/>
        </p:nvPicPr>
        <p:blipFill>
          <a:blip r:embed="rId2"/>
          <a:stretch>
            <a:fillRect/>
          </a:stretch>
        </p:blipFill>
        <p:spPr>
          <a:xfrm>
            <a:off x="0" y="0"/>
            <a:ext cx="12192000" cy="6858000"/>
          </a:xfrm>
          <a:prstGeom prst="rect">
            <a:avLst/>
          </a:prstGeom>
        </p:spPr>
      </p:pic>
      <p:sp>
        <p:nvSpPr>
          <p:cNvPr id="6" name="Заголовок 1">
            <a:extLst>
              <a:ext uri="{FF2B5EF4-FFF2-40B4-BE49-F238E27FC236}">
                <a16:creationId xmlns:a16="http://schemas.microsoft.com/office/drawing/2014/main" id="{1CA0EC68-44F9-494C-AEDA-F8D1BC31DDF7}"/>
              </a:ext>
            </a:extLst>
          </p:cNvPr>
          <p:cNvSpPr>
            <a:spLocks noGrp="1"/>
          </p:cNvSpPr>
          <p:nvPr>
            <p:ph type="ctrTitle" hasCustomPrompt="1"/>
          </p:nvPr>
        </p:nvSpPr>
        <p:spPr>
          <a:xfrm>
            <a:off x="3469592" y="3648179"/>
            <a:ext cx="5252815" cy="904771"/>
          </a:xfrm>
          <a:prstGeom prst="rect">
            <a:avLst/>
          </a:prstGeom>
        </p:spPr>
        <p:txBody>
          <a:bodyPr anchor="t">
            <a:normAutofit/>
          </a:bodyPr>
          <a:lstStyle>
            <a:lvl1pPr algn="l">
              <a:defRPr sz="4000" b="1">
                <a:solidFill>
                  <a:schemeClr val="bg1"/>
                </a:solidFill>
                <a:latin typeface="+mn-lt"/>
              </a:defRPr>
            </a:lvl1pPr>
          </a:lstStyle>
          <a:p>
            <a:r>
              <a:rPr lang="ru-RU" dirty="0"/>
              <a:t>Спасибо за внимание!</a:t>
            </a:r>
          </a:p>
        </p:txBody>
      </p:sp>
      <p:cxnSp>
        <p:nvCxnSpPr>
          <p:cNvPr id="10" name="Прямая соединительная линия 9">
            <a:extLst>
              <a:ext uri="{FF2B5EF4-FFF2-40B4-BE49-F238E27FC236}">
                <a16:creationId xmlns:a16="http://schemas.microsoft.com/office/drawing/2014/main" id="{2B31DCFC-336E-425F-BE4A-DE9A517AD209}"/>
              </a:ext>
            </a:extLst>
          </p:cNvPr>
          <p:cNvCxnSpPr>
            <a:cxnSpLocks/>
          </p:cNvCxnSpPr>
          <p:nvPr/>
        </p:nvCxnSpPr>
        <p:spPr>
          <a:xfrm>
            <a:off x="2294101" y="3153754"/>
            <a:ext cx="74485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4AA76BCB-9DE8-4E9A-B176-5E4D6BAB5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7081" y="1700267"/>
            <a:ext cx="3247401" cy="864228"/>
          </a:xfrm>
          <a:prstGeom prst="rect">
            <a:avLst/>
          </a:prstGeom>
        </p:spPr>
      </p:pic>
    </p:spTree>
    <p:extLst>
      <p:ext uri="{BB962C8B-B14F-4D97-AF65-F5344CB8AC3E}">
        <p14:creationId xmlns:p14="http://schemas.microsoft.com/office/powerpoint/2010/main" val="2412176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9663B-C6B9-45B3-AEDE-846D898BD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0228170-FCDD-4B3B-8669-D27742649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a:extLst>
              <a:ext uri="{FF2B5EF4-FFF2-40B4-BE49-F238E27FC236}">
                <a16:creationId xmlns:a16="http://schemas.microsoft.com/office/drawing/2014/main" id="{497A2DE0-343D-4166-95FA-105AF2ED4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57F6D-6806-44EF-933A-DB5102C558B0}" type="slidenum">
              <a:rPr lang="ru-RU" smtClean="0"/>
              <a:t>‹#›</a:t>
            </a:fld>
            <a:endParaRPr lang="ru-RU"/>
          </a:p>
        </p:txBody>
      </p:sp>
    </p:spTree>
    <p:extLst>
      <p:ext uri="{BB962C8B-B14F-4D97-AF65-F5344CB8AC3E}">
        <p14:creationId xmlns:p14="http://schemas.microsoft.com/office/powerpoint/2010/main" val="374470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3000" dirty="0">
                <a:solidFill>
                  <a:srgbClr val="034A90"/>
                </a:solidFill>
              </a:rPr>
              <a:t>«Кооперация крестьянских (фермерских) хозяйств»</a:t>
            </a:r>
            <a:endParaRPr lang="ru-RU" dirty="0"/>
          </a:p>
        </p:txBody>
      </p:sp>
      <p:sp>
        <p:nvSpPr>
          <p:cNvPr id="3" name="Подзаголовок 2"/>
          <p:cNvSpPr>
            <a:spLocks noGrp="1"/>
          </p:cNvSpPr>
          <p:nvPr>
            <p:ph type="subTitle" idx="1"/>
          </p:nvPr>
        </p:nvSpPr>
        <p:spPr>
          <a:xfrm>
            <a:off x="6429284" y="4772811"/>
            <a:ext cx="5252815" cy="893050"/>
          </a:xfrm>
        </p:spPr>
        <p:txBody>
          <a:bodyPr>
            <a:normAutofit lnSpcReduction="10000"/>
          </a:bodyPr>
          <a:lstStyle/>
          <a:p>
            <a:r>
              <a:rPr lang="ru-RU" dirty="0"/>
              <a:t>Доцент кафедры политической экономии и мировой экономики РГАУ-МСХА им.                   К. А. Тимирязева, </a:t>
            </a:r>
            <a:r>
              <a:rPr lang="ru-RU" dirty="0" err="1"/>
              <a:t>к.э.н</a:t>
            </a:r>
            <a:r>
              <a:rPr lang="ru-RU" dirty="0"/>
              <a:t>, </a:t>
            </a:r>
            <a:r>
              <a:rPr lang="ru-RU" dirty="0" err="1"/>
              <a:t>Бесшапошный</a:t>
            </a:r>
            <a:r>
              <a:rPr lang="ru-RU" dirty="0"/>
              <a:t> М.Н.</a:t>
            </a:r>
          </a:p>
        </p:txBody>
      </p:sp>
      <p:pic>
        <p:nvPicPr>
          <p:cNvPr id="5" name="Рисунок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562" r="16562"/>
          <a:stretch>
            <a:fillRect/>
          </a:stretch>
        </p:blipFill>
        <p:spPr/>
      </p:pic>
    </p:spTree>
    <p:extLst>
      <p:ext uri="{BB962C8B-B14F-4D97-AF65-F5344CB8AC3E}">
        <p14:creationId xmlns:p14="http://schemas.microsoft.com/office/powerpoint/2010/main" val="74177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Зарубежный опыт</a:t>
            </a:r>
            <a:endParaRPr lang="ru-RU" sz="2400" dirty="0"/>
          </a:p>
        </p:txBody>
      </p:sp>
      <p:sp>
        <p:nvSpPr>
          <p:cNvPr id="3" name="Объект 2"/>
          <p:cNvSpPr>
            <a:spLocks noGrp="1"/>
          </p:cNvSpPr>
          <p:nvPr>
            <p:ph idx="1"/>
          </p:nvPr>
        </p:nvSpPr>
        <p:spPr/>
        <p:txBody>
          <a:bodyPr/>
          <a:lstStyle/>
          <a:p>
            <a:pPr marL="171450" lvl="0" indent="-171450" defTabSz="685800">
              <a:spcBef>
                <a:spcPts val="750"/>
              </a:spcBef>
            </a:pPr>
            <a:r>
              <a:rPr lang="ru-RU" dirty="0"/>
              <a:t>В настоящее время в большинстве развитых капиталистических стран сельскохозяйственные кооперативы - это наиболее массовая экономическая организация фермеров. Кооперативное движение в Швеции, Дании, Норвегии, Финляндии, Нидерландах и Японии характеризуется практически стопроцентным охватом сельскохозяйственного населения. Во Франции и ФРГ кооперативы объединяют не менее восьмидесяти процентов всех сельских предприятий.</a:t>
            </a:r>
          </a:p>
          <a:p>
            <a:endParaRPr lang="ru-RU" dirty="0"/>
          </a:p>
        </p:txBody>
      </p:sp>
    </p:spTree>
    <p:extLst>
      <p:ext uri="{BB962C8B-B14F-4D97-AF65-F5344CB8AC3E}">
        <p14:creationId xmlns:p14="http://schemas.microsoft.com/office/powerpoint/2010/main" val="248820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Направления воздействия</a:t>
            </a:r>
          </a:p>
        </p:txBody>
      </p:sp>
      <p:sp>
        <p:nvSpPr>
          <p:cNvPr id="3" name="Объект 2"/>
          <p:cNvSpPr>
            <a:spLocks noGrp="1"/>
          </p:cNvSpPr>
          <p:nvPr>
            <p:ph idx="1"/>
          </p:nvPr>
        </p:nvSpPr>
        <p:spPr>
          <a:xfrm>
            <a:off x="847725" y="1468437"/>
            <a:ext cx="10515600" cy="4789487"/>
          </a:xfrm>
        </p:spPr>
        <p:txBody>
          <a:bodyPr>
            <a:normAutofit/>
          </a:bodyPr>
          <a:lstStyle/>
          <a:p>
            <a:r>
              <a:rPr lang="ru-RU" dirty="0"/>
              <a:t>поиск путей улучшения материально-технического снабжения и обслуживания фермеров; </a:t>
            </a:r>
          </a:p>
          <a:p>
            <a:r>
              <a:rPr lang="ru-RU" dirty="0"/>
              <a:t>развитие снабженческо-производственно-сбытовой крестьянской кооперации</a:t>
            </a:r>
            <a:r>
              <a:rPr lang="ru-RU" dirty="0" smtClean="0"/>
              <a:t>.</a:t>
            </a:r>
            <a:endParaRPr lang="ru-RU" dirty="0"/>
          </a:p>
        </p:txBody>
      </p:sp>
    </p:spTree>
    <p:extLst>
      <p:ext uri="{BB962C8B-B14F-4D97-AF65-F5344CB8AC3E}">
        <p14:creationId xmlns:p14="http://schemas.microsoft.com/office/powerpoint/2010/main" val="365253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Направления воздействия</a:t>
            </a:r>
            <a:endParaRPr lang="ru-RU" sz="2400" dirty="0"/>
          </a:p>
        </p:txBody>
      </p:sp>
      <p:sp>
        <p:nvSpPr>
          <p:cNvPr id="3" name="Объект 2"/>
          <p:cNvSpPr>
            <a:spLocks noGrp="1"/>
          </p:cNvSpPr>
          <p:nvPr>
            <p:ph idx="1"/>
          </p:nvPr>
        </p:nvSpPr>
        <p:spPr/>
        <p:txBody>
          <a:bodyPr/>
          <a:lstStyle/>
          <a:p>
            <a:r>
              <a:rPr lang="ru-RU" dirty="0"/>
              <a:t>объединения по переработке и сбыту сельскохозяйственной продукции;</a:t>
            </a:r>
          </a:p>
          <a:p>
            <a:r>
              <a:rPr lang="ru-RU" dirty="0"/>
              <a:t> снабжению средствами производства:</a:t>
            </a:r>
          </a:p>
          <a:p>
            <a:r>
              <a:rPr lang="ru-RU" dirty="0"/>
              <a:t> кредитованию;</a:t>
            </a:r>
          </a:p>
          <a:p>
            <a:r>
              <a:rPr lang="ru-RU" dirty="0"/>
              <a:t> производственному обслуживанию, а также кооперативы в сфере консультирования. </a:t>
            </a:r>
          </a:p>
          <a:p>
            <a:r>
              <a:rPr lang="ru-RU" dirty="0"/>
              <a:t>В большинстве развитых стран значительные позиции принадлежат кооперации на стыке сельского хозяйства со смежными отраслями экономики.</a:t>
            </a:r>
          </a:p>
          <a:p>
            <a:endParaRPr lang="ru-RU" dirty="0"/>
          </a:p>
        </p:txBody>
      </p:sp>
    </p:spTree>
    <p:extLst>
      <p:ext uri="{BB962C8B-B14F-4D97-AF65-F5344CB8AC3E}">
        <p14:creationId xmlns:p14="http://schemas.microsoft.com/office/powerpoint/2010/main" val="252612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66780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rgbClr val="034A90"/>
                </a:solidFill>
              </a:rPr>
              <a:t>Актуальность темы</a:t>
            </a:r>
            <a:endParaRPr lang="ru-RU" sz="1600" dirty="0"/>
          </a:p>
        </p:txBody>
      </p:sp>
      <p:sp>
        <p:nvSpPr>
          <p:cNvPr id="3" name="Объект 2"/>
          <p:cNvSpPr>
            <a:spLocks noGrp="1"/>
          </p:cNvSpPr>
          <p:nvPr>
            <p:ph idx="1"/>
          </p:nvPr>
        </p:nvSpPr>
        <p:spPr/>
        <p:txBody>
          <a:bodyPr/>
          <a:lstStyle/>
          <a:p>
            <a:pPr marL="171450" lvl="0" indent="-171450" defTabSz="685800">
              <a:spcBef>
                <a:spcPts val="750"/>
              </a:spcBef>
            </a:pPr>
            <a:r>
              <a:rPr lang="ru-RU" dirty="0">
                <a:solidFill>
                  <a:srgbClr val="034A90"/>
                </a:solidFill>
                <a:latin typeface="Calibri Light" panose="020F0302020204030204" pitchFamily="34" charset="0"/>
                <a:cs typeface="Calibri Light" panose="020F0302020204030204" pitchFamily="34" charset="0"/>
              </a:rPr>
              <a:t>Мировой опыт развития фермерских хозяйств показывает, что кооперация усилий фермеров в сферах производства, сбыта и снабжения является условием их выживания и дальнейшего развития. Она позволяет повысить доходы, улучшить условия труда и сократить затраты на производство продукции.</a:t>
            </a:r>
          </a:p>
          <a:p>
            <a:endParaRPr lang="ru-RU" dirty="0"/>
          </a:p>
        </p:txBody>
      </p:sp>
    </p:spTree>
    <p:extLst>
      <p:ext uri="{BB962C8B-B14F-4D97-AF65-F5344CB8AC3E}">
        <p14:creationId xmlns:p14="http://schemas.microsoft.com/office/powerpoint/2010/main" val="316313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solidFill>
                  <a:srgbClr val="034A90"/>
                </a:solidFill>
              </a:rPr>
              <a:t>Необходимость кооперации фермерских хозяйств обусловлена следующими причинами:</a:t>
            </a:r>
            <a:endParaRPr lang="ru-RU" dirty="0"/>
          </a:p>
        </p:txBody>
      </p:sp>
      <p:sp>
        <p:nvSpPr>
          <p:cNvPr id="3" name="Объект 2"/>
          <p:cNvSpPr>
            <a:spLocks noGrp="1"/>
          </p:cNvSpPr>
          <p:nvPr>
            <p:ph idx="1"/>
          </p:nvPr>
        </p:nvSpPr>
        <p:spPr/>
        <p:txBody>
          <a:bodyPr/>
          <a:lstStyle/>
          <a:p>
            <a:r>
              <a:rPr lang="ru-RU" dirty="0" smtClean="0">
                <a:latin typeface="Calibri Light" panose="020F0302020204030204" pitchFamily="34" charset="0"/>
                <a:cs typeface="Calibri Light" panose="020F0302020204030204" pitchFamily="34" charset="0"/>
              </a:rPr>
              <a:t>высокая </a:t>
            </a:r>
            <a:r>
              <a:rPr lang="ru-RU" dirty="0" err="1">
                <a:latin typeface="Calibri Light" panose="020F0302020204030204" pitchFamily="34" charset="0"/>
                <a:cs typeface="Calibri Light" panose="020F0302020204030204" pitchFamily="34" charset="0"/>
              </a:rPr>
              <a:t>фондо</a:t>
            </a:r>
            <a:r>
              <a:rPr lang="ru-RU" dirty="0">
                <a:latin typeface="Calibri Light" panose="020F0302020204030204" pitchFamily="34" charset="0"/>
                <a:cs typeface="Calibri Light" panose="020F0302020204030204" pitchFamily="34" charset="0"/>
              </a:rPr>
              <a:t>- и материалоемкость производства, требующая больших инвестиций;</a:t>
            </a:r>
          </a:p>
          <a:p>
            <a:r>
              <a:rPr lang="ru-RU" dirty="0" smtClean="0">
                <a:latin typeface="Calibri Light" panose="020F0302020204030204" pitchFamily="34" charset="0"/>
                <a:cs typeface="Calibri Light" panose="020F0302020204030204" pitchFamily="34" charset="0"/>
              </a:rPr>
              <a:t>ограниченность </a:t>
            </a:r>
            <a:r>
              <a:rPr lang="ru-RU" dirty="0">
                <a:latin typeface="Calibri Light" panose="020F0302020204030204" pitchFamily="34" charset="0"/>
                <a:cs typeface="Calibri Light" panose="020F0302020204030204" pitchFamily="34" charset="0"/>
              </a:rPr>
              <a:t>собственных денежных средств, необходимых для эффективного функционирования хозяйств;</a:t>
            </a:r>
          </a:p>
          <a:p>
            <a:r>
              <a:rPr lang="ru-RU" dirty="0" smtClean="0">
                <a:latin typeface="Calibri Light" panose="020F0302020204030204" pitchFamily="34" charset="0"/>
                <a:cs typeface="Calibri Light" panose="020F0302020204030204" pitchFamily="34" charset="0"/>
              </a:rPr>
              <a:t>резко </a:t>
            </a:r>
            <a:r>
              <a:rPr lang="ru-RU" dirty="0">
                <a:latin typeface="Calibri Light" panose="020F0302020204030204" pitchFamily="34" charset="0"/>
                <a:cs typeface="Calibri Light" panose="020F0302020204030204" pitchFamily="34" charset="0"/>
              </a:rPr>
              <a:t>выраженная сезонность в использовании производствен­ных ресурсов и получении продукции;</a:t>
            </a:r>
          </a:p>
          <a:p>
            <a:r>
              <a:rPr lang="ru-RU" dirty="0" smtClean="0">
                <a:latin typeface="Calibri Light" panose="020F0302020204030204" pitchFamily="34" charset="0"/>
                <a:cs typeface="Calibri Light" panose="020F0302020204030204" pitchFamily="34" charset="0"/>
              </a:rPr>
              <a:t>возможность </a:t>
            </a:r>
            <a:r>
              <a:rPr lang="ru-RU" dirty="0">
                <a:latin typeface="Calibri Light" panose="020F0302020204030204" pitchFamily="34" charset="0"/>
                <a:cs typeface="Calibri Light" panose="020F0302020204030204" pitchFamily="34" charset="0"/>
              </a:rPr>
              <a:t>расширения размеров совместного производства и повышения его эффективности;</a:t>
            </a:r>
          </a:p>
          <a:p>
            <a:endParaRPr lang="ru-RU" dirty="0"/>
          </a:p>
        </p:txBody>
      </p:sp>
    </p:spTree>
    <p:extLst>
      <p:ext uri="{BB962C8B-B14F-4D97-AF65-F5344CB8AC3E}">
        <p14:creationId xmlns:p14="http://schemas.microsoft.com/office/powerpoint/2010/main" val="381130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Направления производственного сотрудничества могут быть следующими:</a:t>
            </a:r>
          </a:p>
        </p:txBody>
      </p:sp>
      <p:sp>
        <p:nvSpPr>
          <p:cNvPr id="3" name="Объект 2"/>
          <p:cNvSpPr>
            <a:spLocks noGrp="1"/>
          </p:cNvSpPr>
          <p:nvPr>
            <p:ph idx="1"/>
          </p:nvPr>
        </p:nvSpPr>
        <p:spPr/>
        <p:txBody>
          <a:bodyPr/>
          <a:lstStyle/>
          <a:p>
            <a:r>
              <a:rPr lang="ru-RU" dirty="0" smtClean="0">
                <a:latin typeface="Calibri Light" panose="020F0302020204030204" pitchFamily="34" charset="0"/>
                <a:cs typeface="Calibri Light" panose="020F0302020204030204" pitchFamily="34" charset="0"/>
              </a:rPr>
              <a:t>производство </a:t>
            </a:r>
            <a:r>
              <a:rPr lang="ru-RU" dirty="0">
                <a:latin typeface="Calibri Light" panose="020F0302020204030204" pitchFamily="34" charset="0"/>
                <a:cs typeface="Calibri Light" panose="020F0302020204030204" pitchFamily="34" charset="0"/>
              </a:rPr>
              <a:t>сельскохозяйственной продукции;</a:t>
            </a:r>
          </a:p>
          <a:p>
            <a:r>
              <a:rPr lang="ru-RU" dirty="0" smtClean="0">
                <a:latin typeface="Calibri Light" panose="020F0302020204030204" pitchFamily="34" charset="0"/>
                <a:cs typeface="Calibri Light" panose="020F0302020204030204" pitchFamily="34" charset="0"/>
              </a:rPr>
              <a:t>переработка </a:t>
            </a:r>
            <a:r>
              <a:rPr lang="ru-RU" dirty="0">
                <a:latin typeface="Calibri Light" panose="020F0302020204030204" pitchFamily="34" charset="0"/>
                <a:cs typeface="Calibri Light" panose="020F0302020204030204" pitchFamily="34" charset="0"/>
              </a:rPr>
              <a:t>сельскохозяйственной продукции;</a:t>
            </a:r>
          </a:p>
          <a:p>
            <a:r>
              <a:rPr lang="ru-RU" dirty="0" smtClean="0">
                <a:latin typeface="Calibri Light" panose="020F0302020204030204" pitchFamily="34" charset="0"/>
                <a:cs typeface="Calibri Light" panose="020F0302020204030204" pitchFamily="34" charset="0"/>
              </a:rPr>
              <a:t>снабженческо-сбытовая </a:t>
            </a:r>
            <a:r>
              <a:rPr lang="ru-RU" dirty="0">
                <a:latin typeface="Calibri Light" panose="020F0302020204030204" pitchFamily="34" charset="0"/>
                <a:cs typeface="Calibri Light" panose="020F0302020204030204" pitchFamily="34" charset="0"/>
              </a:rPr>
              <a:t>деятельность;</a:t>
            </a:r>
          </a:p>
          <a:p>
            <a:r>
              <a:rPr lang="ru-RU" dirty="0" smtClean="0">
                <a:latin typeface="Calibri Light" panose="020F0302020204030204" pitchFamily="34" charset="0"/>
                <a:cs typeface="Calibri Light" panose="020F0302020204030204" pitchFamily="34" charset="0"/>
              </a:rPr>
              <a:t>зооветеринарное</a:t>
            </a:r>
            <a:r>
              <a:rPr lang="ru-RU" dirty="0">
                <a:latin typeface="Calibri Light" panose="020F0302020204030204" pitchFamily="34" charset="0"/>
                <a:cs typeface="Calibri Light" panose="020F0302020204030204" pitchFamily="34" charset="0"/>
              </a:rPr>
              <a:t>, агрономическое и техническое обслуживание.</a:t>
            </a:r>
          </a:p>
          <a:p>
            <a:endParaRPr lang="ru-RU" dirty="0"/>
          </a:p>
        </p:txBody>
      </p:sp>
    </p:spTree>
    <p:extLst>
      <p:ext uri="{BB962C8B-B14F-4D97-AF65-F5344CB8AC3E}">
        <p14:creationId xmlns:p14="http://schemas.microsoft.com/office/powerpoint/2010/main" val="381054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solidFill>
                  <a:srgbClr val="034A90"/>
                </a:solidFill>
              </a:rPr>
              <a:t>Формы участия в производственных кооперативных формированиях :</a:t>
            </a:r>
            <a:endParaRPr lang="ru-RU" sz="2000" dirty="0"/>
          </a:p>
        </p:txBody>
      </p:sp>
      <p:sp>
        <p:nvSpPr>
          <p:cNvPr id="3" name="Объект 2"/>
          <p:cNvSpPr>
            <a:spLocks noGrp="1"/>
          </p:cNvSpPr>
          <p:nvPr>
            <p:ph idx="1"/>
          </p:nvPr>
        </p:nvSpPr>
        <p:spPr/>
        <p:txBody>
          <a:bodyPr/>
          <a:lstStyle/>
          <a:p>
            <a:r>
              <a:rPr lang="ru-RU" dirty="0" smtClean="0">
                <a:latin typeface="Calibri Light" panose="020F0302020204030204" pitchFamily="34" charset="0"/>
                <a:cs typeface="Calibri Light" panose="020F0302020204030204" pitchFamily="34" charset="0"/>
              </a:rPr>
              <a:t>предоставление </a:t>
            </a:r>
            <a:r>
              <a:rPr lang="ru-RU" dirty="0">
                <a:latin typeface="Calibri Light" panose="020F0302020204030204" pitchFamily="34" charset="0"/>
                <a:cs typeface="Calibri Light" panose="020F0302020204030204" pitchFamily="34" charset="0"/>
              </a:rPr>
              <a:t>основных и оборотных средств;</a:t>
            </a:r>
          </a:p>
          <a:p>
            <a:r>
              <a:rPr lang="ru-RU" dirty="0" smtClean="0">
                <a:latin typeface="Calibri Light" panose="020F0302020204030204" pitchFamily="34" charset="0"/>
                <a:cs typeface="Calibri Light" panose="020F0302020204030204" pitchFamily="34" charset="0"/>
              </a:rPr>
              <a:t>выполнение </a:t>
            </a:r>
            <a:r>
              <a:rPr lang="ru-RU" dirty="0">
                <a:latin typeface="Calibri Light" panose="020F0302020204030204" pitchFamily="34" charset="0"/>
                <a:cs typeface="Calibri Light" panose="020F0302020204030204" pitchFamily="34" charset="0"/>
              </a:rPr>
              <a:t>отдельного процесса производства;</a:t>
            </a:r>
          </a:p>
          <a:p>
            <a:r>
              <a:rPr lang="ru-RU" dirty="0" smtClean="0">
                <a:latin typeface="Calibri Light" panose="020F0302020204030204" pitchFamily="34" charset="0"/>
                <a:cs typeface="Calibri Light" panose="020F0302020204030204" pitchFamily="34" charset="0"/>
              </a:rPr>
              <a:t>вложение </a:t>
            </a:r>
            <a:r>
              <a:rPr lang="ru-RU" dirty="0">
                <a:latin typeface="Calibri Light" panose="020F0302020204030204" pitchFamily="34" charset="0"/>
                <a:cs typeface="Calibri Light" panose="020F0302020204030204" pitchFamily="34" charset="0"/>
              </a:rPr>
              <a:t>средств на паевых началах;</a:t>
            </a:r>
          </a:p>
          <a:p>
            <a:r>
              <a:rPr lang="ru-RU" dirty="0" smtClean="0">
                <a:latin typeface="Calibri Light" panose="020F0302020204030204" pitchFamily="34" charset="0"/>
                <a:cs typeface="Calibri Light" panose="020F0302020204030204" pitchFamily="34" charset="0"/>
              </a:rPr>
              <a:t>выполнение </a:t>
            </a:r>
            <a:r>
              <a:rPr lang="ru-RU" dirty="0">
                <a:latin typeface="Calibri Light" panose="020F0302020204030204" pitchFamily="34" charset="0"/>
                <a:cs typeface="Calibri Light" panose="020F0302020204030204" pitchFamily="34" charset="0"/>
              </a:rPr>
              <a:t>отдельных видов работ;</a:t>
            </a:r>
          </a:p>
          <a:p>
            <a:r>
              <a:rPr lang="ru-RU" dirty="0" smtClean="0">
                <a:latin typeface="Calibri Light" panose="020F0302020204030204" pitchFamily="34" charset="0"/>
                <a:cs typeface="Calibri Light" panose="020F0302020204030204" pitchFamily="34" charset="0"/>
              </a:rPr>
              <a:t>оказание </a:t>
            </a:r>
            <a:r>
              <a:rPr lang="ru-RU" dirty="0">
                <a:latin typeface="Calibri Light" panose="020F0302020204030204" pitchFamily="34" charset="0"/>
                <a:cs typeface="Calibri Light" panose="020F0302020204030204" pitchFamily="34" charset="0"/>
              </a:rPr>
              <a:t>консультационной помощи.</a:t>
            </a:r>
          </a:p>
          <a:p>
            <a:endParaRPr lang="ru-RU" dirty="0"/>
          </a:p>
        </p:txBody>
      </p:sp>
    </p:spTree>
    <p:extLst>
      <p:ext uri="{BB962C8B-B14F-4D97-AF65-F5344CB8AC3E}">
        <p14:creationId xmlns:p14="http://schemas.microsoft.com/office/powerpoint/2010/main" val="19059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Формы и методы экономических взаимоотношений крестьянских (фермерских) хозяйств между собой</a:t>
            </a:r>
          </a:p>
        </p:txBody>
      </p:sp>
      <p:sp>
        <p:nvSpPr>
          <p:cNvPr id="3" name="Объект 2"/>
          <p:cNvSpPr>
            <a:spLocks noGrp="1"/>
          </p:cNvSpPr>
          <p:nvPr>
            <p:ph idx="1"/>
          </p:nvPr>
        </p:nvSpPr>
        <p:spPr/>
        <p:txBody>
          <a:bodyPr/>
          <a:lstStyle/>
          <a:p>
            <a:r>
              <a:rPr lang="ru-RU" dirty="0" smtClean="0"/>
              <a:t>аренда </a:t>
            </a:r>
            <a:r>
              <a:rPr lang="ru-RU" dirty="0"/>
              <a:t>средств производства;</a:t>
            </a:r>
          </a:p>
          <a:p>
            <a:r>
              <a:rPr lang="ru-RU" dirty="0" smtClean="0"/>
              <a:t>контракт </a:t>
            </a:r>
            <a:r>
              <a:rPr lang="ru-RU" dirty="0"/>
              <a:t>на производство продукции;</a:t>
            </a:r>
          </a:p>
          <a:p>
            <a:r>
              <a:rPr lang="ru-RU" dirty="0" smtClean="0"/>
              <a:t>подряд </a:t>
            </a:r>
            <a:r>
              <a:rPr lang="ru-RU" dirty="0"/>
              <a:t>на выполнение работ;</a:t>
            </a:r>
          </a:p>
          <a:p>
            <a:r>
              <a:rPr lang="ru-RU" dirty="0" smtClean="0"/>
              <a:t>взаиморасчеты </a:t>
            </a:r>
            <a:r>
              <a:rPr lang="ru-RU" dirty="0"/>
              <a:t>по расценкам за единицу работ, продукции, времени;</a:t>
            </a:r>
          </a:p>
          <a:p>
            <a:r>
              <a:rPr lang="ru-RU" dirty="0" smtClean="0"/>
              <a:t>распределение </a:t>
            </a:r>
            <a:r>
              <a:rPr lang="ru-RU" dirty="0"/>
              <a:t>доходов по участию в производстве продукции;</a:t>
            </a:r>
          </a:p>
          <a:p>
            <a:r>
              <a:rPr lang="ru-RU" dirty="0" smtClean="0"/>
              <a:t>распределение </a:t>
            </a:r>
            <a:r>
              <a:rPr lang="ru-RU" dirty="0"/>
              <a:t>доходов согласно паевому взносу.</a:t>
            </a:r>
          </a:p>
          <a:p>
            <a:endParaRPr lang="ru-RU" dirty="0"/>
          </a:p>
        </p:txBody>
      </p:sp>
    </p:spTree>
    <p:extLst>
      <p:ext uri="{BB962C8B-B14F-4D97-AF65-F5344CB8AC3E}">
        <p14:creationId xmlns:p14="http://schemas.microsoft.com/office/powerpoint/2010/main" val="130344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Кооперативы могут </a:t>
            </a:r>
            <a:r>
              <a:rPr lang="ru-RU" sz="2400" dirty="0" smtClean="0"/>
              <a:t>формироваться:</a:t>
            </a:r>
            <a:endParaRPr lang="ru-RU" sz="2400" dirty="0"/>
          </a:p>
        </p:txBody>
      </p:sp>
      <p:sp>
        <p:nvSpPr>
          <p:cNvPr id="3" name="Объект 2"/>
          <p:cNvSpPr>
            <a:spLocks noGrp="1"/>
          </p:cNvSpPr>
          <p:nvPr>
            <p:ph idx="1"/>
          </p:nvPr>
        </p:nvSpPr>
        <p:spPr/>
        <p:txBody>
          <a:bodyPr/>
          <a:lstStyle/>
          <a:p>
            <a:r>
              <a:rPr lang="ru-RU" dirty="0" smtClean="0">
                <a:latin typeface="Calibri Light" panose="020F0302020204030204" pitchFamily="34" charset="0"/>
                <a:cs typeface="Calibri Light" panose="020F0302020204030204" pitchFamily="34" charset="0"/>
              </a:rPr>
              <a:t>из </a:t>
            </a:r>
            <a:r>
              <a:rPr lang="ru-RU" dirty="0">
                <a:latin typeface="Calibri Light" panose="020F0302020204030204" pitchFamily="34" charset="0"/>
                <a:cs typeface="Calibri Light" panose="020F0302020204030204" pitchFamily="34" charset="0"/>
              </a:rPr>
              <a:t>фермеров, ведущих производство на достаточно ограничен­ной территории;</a:t>
            </a:r>
          </a:p>
          <a:p>
            <a:r>
              <a:rPr lang="ru-RU" dirty="0" smtClean="0">
                <a:latin typeface="Calibri Light" panose="020F0302020204030204" pitchFamily="34" charset="0"/>
                <a:cs typeface="Calibri Light" panose="020F0302020204030204" pitchFamily="34" charset="0"/>
              </a:rPr>
              <a:t>из </a:t>
            </a:r>
            <a:r>
              <a:rPr lang="ru-RU" dirty="0">
                <a:latin typeface="Calibri Light" panose="020F0302020204030204" pitchFamily="34" charset="0"/>
                <a:cs typeface="Calibri Light" panose="020F0302020204030204" pitchFamily="34" charset="0"/>
              </a:rPr>
              <a:t>граждан, проживающих в одном населенном пункте;</a:t>
            </a:r>
          </a:p>
          <a:p>
            <a:r>
              <a:rPr lang="ru-RU" dirty="0" smtClean="0">
                <a:latin typeface="Calibri Light" panose="020F0302020204030204" pitchFamily="34" charset="0"/>
                <a:cs typeface="Calibri Light" panose="020F0302020204030204" pitchFamily="34" charset="0"/>
              </a:rPr>
              <a:t>смешанные </a:t>
            </a:r>
            <a:r>
              <a:rPr lang="ru-RU" dirty="0">
                <a:latin typeface="Calibri Light" panose="020F0302020204030204" pitchFamily="34" charset="0"/>
                <a:cs typeface="Calibri Light" panose="020F0302020204030204" pitchFamily="34" charset="0"/>
              </a:rPr>
              <a:t>сельскохозяйственные кооперативы, объединяющие сельское население.</a:t>
            </a:r>
          </a:p>
          <a:p>
            <a:endParaRPr lang="ru-RU" dirty="0"/>
          </a:p>
        </p:txBody>
      </p:sp>
    </p:spTree>
    <p:extLst>
      <p:ext uri="{BB962C8B-B14F-4D97-AF65-F5344CB8AC3E}">
        <p14:creationId xmlns:p14="http://schemas.microsoft.com/office/powerpoint/2010/main" val="54569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rgbClr val="034A90"/>
                </a:solidFill>
              </a:rPr>
              <a:t>Проблемы развития кооперационного </a:t>
            </a:r>
            <a:r>
              <a:rPr lang="ru-RU" sz="2400" dirty="0" smtClean="0">
                <a:solidFill>
                  <a:srgbClr val="034A90"/>
                </a:solidFill>
              </a:rPr>
              <a:t>движения:</a:t>
            </a:r>
            <a:endParaRPr lang="ru-RU" sz="3200" dirty="0"/>
          </a:p>
        </p:txBody>
      </p:sp>
      <p:sp>
        <p:nvSpPr>
          <p:cNvPr id="3" name="Объект 2"/>
          <p:cNvSpPr>
            <a:spLocks noGrp="1"/>
          </p:cNvSpPr>
          <p:nvPr>
            <p:ph idx="1"/>
          </p:nvPr>
        </p:nvSpPr>
        <p:spPr>
          <a:xfrm>
            <a:off x="847725" y="1568450"/>
            <a:ext cx="10515600" cy="4351338"/>
          </a:xfrm>
        </p:spPr>
        <p:txBody>
          <a:bodyPr>
            <a:normAutofit/>
          </a:bodyPr>
          <a:lstStyle/>
          <a:p>
            <a:pPr marL="171450" lvl="0" indent="-171450" defTabSz="685800">
              <a:spcBef>
                <a:spcPts val="750"/>
              </a:spcBef>
            </a:pPr>
            <a:r>
              <a:rPr lang="ru-RU" dirty="0" smtClean="0">
                <a:solidFill>
                  <a:srgbClr val="034A90"/>
                </a:solidFill>
              </a:rPr>
              <a:t>Недоверие </a:t>
            </a:r>
            <a:r>
              <a:rPr lang="ru-RU" dirty="0">
                <a:solidFill>
                  <a:srgbClr val="034A90"/>
                </a:solidFill>
              </a:rPr>
              <a:t>членов кооператива друг к другу. Сами крестьяне – это самостоятельные личности и привыкли доверять только себе</a:t>
            </a:r>
          </a:p>
          <a:p>
            <a:pPr marL="171450" lvl="0" indent="-171450" defTabSz="685800">
              <a:spcBef>
                <a:spcPts val="750"/>
              </a:spcBef>
            </a:pPr>
            <a:r>
              <a:rPr lang="ru-RU" dirty="0">
                <a:solidFill>
                  <a:srgbClr val="034A90"/>
                </a:solidFill>
              </a:rPr>
              <a:t>Чаще всего челны кооператива неравноправны заранее. Кооператив организовывает сильный лидер для получения именно ему максимальной прибыли. Ему выгодно увеличивать издержки кооператива, чаще всего за счет повышения заработной платы работникам, где стоят его люди и закупу по более высокой цене комплектующих, оборудования и услуг</a:t>
            </a:r>
            <a:r>
              <a:rPr lang="ru-RU" dirty="0" smtClean="0">
                <a:solidFill>
                  <a:srgbClr val="034A90"/>
                </a:solidFill>
              </a:rPr>
              <a:t>.</a:t>
            </a:r>
            <a:endParaRPr lang="ru-RU" dirty="0">
              <a:solidFill>
                <a:srgbClr val="034A90"/>
              </a:solidFill>
            </a:endParaRPr>
          </a:p>
          <a:p>
            <a:pPr marL="0" lvl="0" indent="0" defTabSz="685800">
              <a:spcBef>
                <a:spcPts val="750"/>
              </a:spcBef>
              <a:buNone/>
            </a:pPr>
            <a:endParaRPr lang="ru-RU" dirty="0">
              <a:solidFill>
                <a:srgbClr val="034A90"/>
              </a:solidFill>
              <a:latin typeface="+mn-lt"/>
            </a:endParaRPr>
          </a:p>
          <a:p>
            <a:endParaRPr lang="ru-RU" dirty="0"/>
          </a:p>
        </p:txBody>
      </p:sp>
    </p:spTree>
    <p:extLst>
      <p:ext uri="{BB962C8B-B14F-4D97-AF65-F5344CB8AC3E}">
        <p14:creationId xmlns:p14="http://schemas.microsoft.com/office/powerpoint/2010/main" val="120581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Проблемы развития кооперационного движения:</a:t>
            </a:r>
          </a:p>
        </p:txBody>
      </p:sp>
      <p:sp>
        <p:nvSpPr>
          <p:cNvPr id="3" name="Объект 2"/>
          <p:cNvSpPr>
            <a:spLocks noGrp="1"/>
          </p:cNvSpPr>
          <p:nvPr>
            <p:ph idx="1"/>
          </p:nvPr>
        </p:nvSpPr>
        <p:spPr/>
        <p:txBody>
          <a:bodyPr/>
          <a:lstStyle/>
          <a:p>
            <a:pPr marL="171450" lvl="0" indent="-171450" defTabSz="685800">
              <a:spcBef>
                <a:spcPts val="750"/>
              </a:spcBef>
            </a:pPr>
            <a:r>
              <a:rPr lang="ru-RU" dirty="0">
                <a:solidFill>
                  <a:srgbClr val="034A90"/>
                </a:solidFill>
                <a:latin typeface="Calibri Light" panose="020F0302020204030204" pitchFamily="34" charset="0"/>
                <a:cs typeface="Calibri Light" panose="020F0302020204030204" pitchFamily="34" charset="0"/>
              </a:rPr>
              <a:t>Отсутствие квалифицированных кадров, специалистов по переработке и продажи продукции;</a:t>
            </a:r>
          </a:p>
          <a:p>
            <a:pPr marL="171450" lvl="0" indent="-171450" defTabSz="685800">
              <a:spcBef>
                <a:spcPts val="750"/>
              </a:spcBef>
            </a:pPr>
            <a:r>
              <a:rPr lang="ru-RU" dirty="0">
                <a:solidFill>
                  <a:srgbClr val="034A90"/>
                </a:solidFill>
                <a:latin typeface="Calibri Light" panose="020F0302020204030204" pitchFamily="34" charset="0"/>
                <a:cs typeface="Calibri Light" panose="020F0302020204030204" pitchFamily="34" charset="0"/>
              </a:rPr>
              <a:t>Сами члены кооператива не понимают значение специалистов и заранее предлагают им низкую заработную плату, что не способствует грамотному сбыту.</a:t>
            </a:r>
          </a:p>
          <a:p>
            <a:endParaRPr lang="ru-RU" dirty="0"/>
          </a:p>
        </p:txBody>
      </p:sp>
    </p:spTree>
    <p:extLst>
      <p:ext uri="{BB962C8B-B14F-4D97-AF65-F5344CB8AC3E}">
        <p14:creationId xmlns:p14="http://schemas.microsoft.com/office/powerpoint/2010/main" val="4035474150"/>
      </p:ext>
    </p:extLst>
  </p:cSld>
  <p:clrMapOvr>
    <a:masterClrMapping/>
  </p:clrMapOvr>
</p:sld>
</file>

<file path=ppt/theme/theme1.xml><?xml version="1.0" encoding="utf-8"?>
<a:theme xmlns:a="http://schemas.openxmlformats.org/drawingml/2006/main" name="Тема1">
  <a:themeElements>
    <a:clrScheme name="Другая 1">
      <a:dk1>
        <a:srgbClr val="034A90"/>
      </a:dk1>
      <a:lt1>
        <a:sysClr val="window" lastClr="FFFFFF"/>
      </a:lt1>
      <a:dk2>
        <a:srgbClr val="3A3838"/>
      </a:dk2>
      <a:lt2>
        <a:srgbClr val="E7E6E6"/>
      </a:lt2>
      <a:accent1>
        <a:srgbClr val="4472C4"/>
      </a:accent1>
      <a:accent2>
        <a:srgbClr val="00B050"/>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D5E5A095-B2D6-474D-9C67-B17638D0D070}" vid="{AB021925-D5F9-4D1E-89A7-82CC2D971F39}"/>
    </a:ext>
  </a:extLst>
</a:theme>
</file>

<file path=docProps/app.xml><?xml version="1.0" encoding="utf-8"?>
<Properties xmlns="http://schemas.openxmlformats.org/officeDocument/2006/extended-properties" xmlns:vt="http://schemas.openxmlformats.org/officeDocument/2006/docPropsVTypes">
  <Template>Тема1</Template>
  <TotalTime>21</TotalTime>
  <Words>495</Words>
  <Application>Microsoft Office PowerPoint</Application>
  <PresentationFormat>Широкоэкранный</PresentationFormat>
  <Paragraphs>49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Calibri Light</vt:lpstr>
      <vt:lpstr>Тема1</vt:lpstr>
      <vt:lpstr>«Кооперация крестьянских (фермерских) хозяйств»</vt:lpstr>
      <vt:lpstr>Актуальность темы</vt:lpstr>
      <vt:lpstr>Необходимость кооперации фермерских хозяйств обусловлена следующими причинами:</vt:lpstr>
      <vt:lpstr>Направления производственного сотрудничества могут быть следующими:</vt:lpstr>
      <vt:lpstr>Формы участия в производственных кооперативных формированиях :</vt:lpstr>
      <vt:lpstr>Формы и методы экономических взаимоотношений крестьянских (фермерских) хозяйств между собой</vt:lpstr>
      <vt:lpstr>Кооперативы могут формироваться:</vt:lpstr>
      <vt:lpstr>Проблемы развития кооперационного движения:</vt:lpstr>
      <vt:lpstr>Проблемы развития кооперационного движения:</vt:lpstr>
      <vt:lpstr>Зарубежный опыт</vt:lpstr>
      <vt:lpstr>Направления воздействия</vt:lpstr>
      <vt:lpstr>Направления воздействия</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«Кооперация крестьянских (фермерских) хозяйств»</dc:title>
  <dc:creator>Ноутбук аудитория FosAGRO</dc:creator>
  <cp:lastModifiedBy>Хлевной Александр Сергеевич</cp:lastModifiedBy>
  <cp:revision>4</cp:revision>
  <dcterms:created xsi:type="dcterms:W3CDTF">2024-01-30T09:06:18Z</dcterms:created>
  <dcterms:modified xsi:type="dcterms:W3CDTF">2024-02-08T07:41:30Z</dcterms:modified>
</cp:coreProperties>
</file>