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70" r:id="rId3"/>
    <p:sldId id="271" r:id="rId4"/>
    <p:sldId id="272" r:id="rId5"/>
    <p:sldId id="273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4" r:id="rId15"/>
    <p:sldId id="275" r:id="rId16"/>
    <p:sldId id="276" r:id="rId17"/>
    <p:sldId id="277" r:id="rId18"/>
    <p:sldId id="278" r:id="rId19"/>
    <p:sldId id="279" r:id="rId20"/>
    <p:sldId id="280" r:id="rId21"/>
    <p:sldId id="281" r:id="rId22"/>
    <p:sldId id="282" r:id="rId23"/>
    <p:sldId id="283" r:id="rId24"/>
    <p:sldId id="284" r:id="rId25"/>
    <p:sldId id="285" r:id="rId26"/>
    <p:sldId id="286" r:id="rId27"/>
    <p:sldId id="287" r:id="rId28"/>
    <p:sldId id="288" r:id="rId29"/>
    <p:sldId id="289" r:id="rId3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38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Облож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225F8AA-8247-4A00-B9E4-726E498960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48945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CAFC60-8D5F-4A82-AF26-FD62351983D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29285" y="2105129"/>
            <a:ext cx="5252815" cy="23876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rgbClr val="00B050"/>
                </a:solidFill>
                <a:latin typeface="+mn-lt"/>
              </a:defRPr>
            </a:lvl1pPr>
          </a:lstStyle>
          <a:p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CB4A257-9B98-4330-9907-FEE7EEE7C59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29285" y="4772811"/>
            <a:ext cx="3389832" cy="893050"/>
          </a:xfrm>
        </p:spPr>
        <p:txBody>
          <a:bodyPr anchor="b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Спикер, компания</a:t>
            </a:r>
          </a:p>
        </p:txBody>
      </p:sp>
      <p:sp>
        <p:nvSpPr>
          <p:cNvPr id="15" name="Рисунок 14">
            <a:extLst>
              <a:ext uri="{FF2B5EF4-FFF2-40B4-BE49-F238E27FC236}">
                <a16:creationId xmlns:a16="http://schemas.microsoft.com/office/drawing/2014/main" id="{DB01016F-8C6F-4A59-BBD7-9AEA4D86A1E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00150" y="1219200"/>
            <a:ext cx="4419600" cy="4419600"/>
          </a:xfrm>
        </p:spPr>
        <p:txBody>
          <a:bodyPr/>
          <a:lstStyle/>
          <a:p>
            <a:r>
              <a:rPr lang="ru-RU" smtClean="0"/>
              <a:t>Вставка рисунка</a:t>
            </a:r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5A38DB4-BF2B-49E8-B877-F9F3C27B7BD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529" y="833007"/>
            <a:ext cx="2973936" cy="791451"/>
          </a:xfrm>
          <a:prstGeom prst="rect">
            <a:avLst/>
          </a:prstGeom>
        </p:spPr>
      </p:pic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F54CB0C8-B9A2-436E-950A-0D85470AA4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4298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767F4FEA-1E91-45D0-A7AB-B66B28CFC0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94628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Основн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CBAB146-60EC-41CF-BE3D-EBB689690F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88100"/>
            <a:ext cx="12192000" cy="4699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30C5F6-50BC-4DA5-B9B9-E10CCDC238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725" y="365125"/>
            <a:ext cx="10020300" cy="758825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28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D35BEF3-585A-4136-8BD7-8BD60BBF98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00B050"/>
              </a:buClr>
              <a:defRPr sz="2400">
                <a:solidFill>
                  <a:schemeClr val="tx1"/>
                </a:solidFill>
                <a:latin typeface="+mj-lt"/>
              </a:defRPr>
            </a:lvl1pPr>
            <a:lvl2pPr>
              <a:buClr>
                <a:schemeClr val="accent5">
                  <a:lumMod val="50000"/>
                </a:schemeClr>
              </a:buClr>
              <a:defRPr sz="2000">
                <a:solidFill>
                  <a:schemeClr val="tx1"/>
                </a:solidFill>
                <a:latin typeface="+mj-lt"/>
              </a:defRPr>
            </a:lvl2pPr>
            <a:lvl3pPr>
              <a:buClr>
                <a:schemeClr val="accent5">
                  <a:lumMod val="50000"/>
                </a:schemeClr>
              </a:buClr>
              <a:defRPr sz="1800">
                <a:solidFill>
                  <a:schemeClr val="tx1"/>
                </a:solidFill>
                <a:latin typeface="+mj-lt"/>
              </a:defRPr>
            </a:lvl3pPr>
            <a:lvl4pPr>
              <a:buClr>
                <a:schemeClr val="accent5">
                  <a:lumMod val="50000"/>
                </a:schemeClr>
              </a:buClr>
              <a:defRPr>
                <a:solidFill>
                  <a:schemeClr val="bg2">
                    <a:lumMod val="25000"/>
                  </a:schemeClr>
                </a:solidFill>
                <a:latin typeface="+mj-lt"/>
              </a:defRPr>
            </a:lvl4pPr>
            <a:lvl5pPr>
              <a:buClr>
                <a:schemeClr val="accent5">
                  <a:lumMod val="50000"/>
                </a:schemeClr>
              </a:buClr>
              <a:defRPr>
                <a:solidFill>
                  <a:schemeClr val="bg2">
                    <a:lumMod val="25000"/>
                  </a:schemeClr>
                </a:solidFill>
                <a:latin typeface="+mj-lt"/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4823EC46-CE0A-4755-8BCE-E9E5F6ABC80E}"/>
              </a:ext>
            </a:extLst>
          </p:cNvPr>
          <p:cNvCxnSpPr>
            <a:cxnSpLocks/>
          </p:cNvCxnSpPr>
          <p:nvPr/>
        </p:nvCxnSpPr>
        <p:spPr>
          <a:xfrm>
            <a:off x="847725" y="1181100"/>
            <a:ext cx="10372725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2475DB0-B330-422F-83A6-238D76ECCA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1205" y="327645"/>
            <a:ext cx="675519" cy="739155"/>
          </a:xfrm>
          <a:prstGeom prst="rect">
            <a:avLst/>
          </a:prstGeom>
        </p:spPr>
      </p:pic>
      <p:sp>
        <p:nvSpPr>
          <p:cNvPr id="11" name="Номер слайда 5">
            <a:extLst>
              <a:ext uri="{FF2B5EF4-FFF2-40B4-BE49-F238E27FC236}">
                <a16:creationId xmlns:a16="http://schemas.microsoft.com/office/drawing/2014/main" id="{1DE55738-A6BD-44FB-94E3-7CD0EAC85F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7709" y="642471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767F4FEA-1E91-45D0-A7AB-B66B28CFC0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32351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азделител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1B8F587-7ABE-4157-86E9-2B0EECDC7E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8277226" y="0"/>
            <a:ext cx="3914774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B34D78-36D9-4FE1-9528-238A5C1A5E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79500" y="1766888"/>
            <a:ext cx="4568825" cy="2852737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6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13" name="Рисунок 12">
            <a:extLst>
              <a:ext uri="{FF2B5EF4-FFF2-40B4-BE49-F238E27FC236}">
                <a16:creationId xmlns:a16="http://schemas.microsoft.com/office/drawing/2014/main" id="{26E28C2C-CDF3-40B2-AEB6-3879E274458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772150" y="1181100"/>
            <a:ext cx="4486276" cy="4486276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      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4E45DC1-CCF8-421F-AEB8-5651D3F19F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43" y="6280467"/>
            <a:ext cx="1546789" cy="411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3912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лайд 2 текста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BB2AC24-1325-45CC-8B9F-ADDCC5368F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88100"/>
            <a:ext cx="12192000" cy="469900"/>
          </a:xfrm>
          <a:prstGeom prst="rect">
            <a:avLst/>
          </a:prstGeom>
        </p:spPr>
      </p:pic>
      <p:sp>
        <p:nvSpPr>
          <p:cNvPr id="11" name="Объект 2">
            <a:extLst>
              <a:ext uri="{FF2B5EF4-FFF2-40B4-BE49-F238E27FC236}">
                <a16:creationId xmlns:a16="http://schemas.microsoft.com/office/drawing/2014/main" id="{F71864B0-F9B2-4529-A886-9E887997C3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7250" y="1447800"/>
            <a:ext cx="5067300" cy="4687888"/>
          </a:xfrm>
        </p:spPr>
        <p:txBody>
          <a:bodyPr/>
          <a:lstStyle>
            <a:lvl1pPr>
              <a:buClr>
                <a:srgbClr val="00B050"/>
              </a:buClr>
              <a:defRPr sz="2400">
                <a:solidFill>
                  <a:schemeClr val="tx1"/>
                </a:solidFill>
                <a:latin typeface="+mj-lt"/>
              </a:defRPr>
            </a:lvl1pPr>
            <a:lvl2pPr>
              <a:buClr>
                <a:schemeClr val="accent5">
                  <a:lumMod val="50000"/>
                </a:schemeClr>
              </a:buClr>
              <a:defRPr sz="2000">
                <a:solidFill>
                  <a:schemeClr val="tx1"/>
                </a:solidFill>
                <a:latin typeface="+mj-lt"/>
              </a:defRPr>
            </a:lvl2pPr>
            <a:lvl3pPr>
              <a:buClr>
                <a:schemeClr val="accent5">
                  <a:lumMod val="50000"/>
                </a:schemeClr>
              </a:buClr>
              <a:defRPr sz="1800">
                <a:solidFill>
                  <a:schemeClr val="tx1"/>
                </a:solidFill>
                <a:latin typeface="+mj-lt"/>
              </a:defRPr>
            </a:lvl3pPr>
            <a:lvl4pPr>
              <a:buClr>
                <a:schemeClr val="accent5">
                  <a:lumMod val="50000"/>
                </a:schemeClr>
              </a:buClr>
              <a:defRPr sz="1600">
                <a:solidFill>
                  <a:schemeClr val="tx1"/>
                </a:solidFill>
                <a:latin typeface="+mj-lt"/>
              </a:defRPr>
            </a:lvl4pPr>
            <a:lvl5pPr>
              <a:buClr>
                <a:schemeClr val="accent5">
                  <a:lumMod val="50000"/>
                </a:schemeClr>
              </a:buClr>
              <a:defRPr sz="1600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A523243-798D-4487-B2F1-C3238976EB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88100"/>
            <a:ext cx="12192000" cy="469900"/>
          </a:xfrm>
          <a:prstGeom prst="rect">
            <a:avLst/>
          </a:prstGeom>
        </p:spPr>
      </p:pic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A49202E2-58F7-4361-9234-A5CD920AE7AF}"/>
              </a:ext>
            </a:extLst>
          </p:cNvPr>
          <p:cNvCxnSpPr>
            <a:cxnSpLocks/>
          </p:cNvCxnSpPr>
          <p:nvPr/>
        </p:nvCxnSpPr>
        <p:spPr>
          <a:xfrm>
            <a:off x="847725" y="1181100"/>
            <a:ext cx="10372725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Заголовок 1">
            <a:extLst>
              <a:ext uri="{FF2B5EF4-FFF2-40B4-BE49-F238E27FC236}">
                <a16:creationId xmlns:a16="http://schemas.microsoft.com/office/drawing/2014/main" id="{D7A96AB6-C006-4530-A1F7-0FC58B2822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725" y="365125"/>
            <a:ext cx="10020300" cy="758825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28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49E4426-107D-413A-9FC9-E9C7E9A4A1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1205" y="327645"/>
            <a:ext cx="675519" cy="739155"/>
          </a:xfrm>
          <a:prstGeom prst="rect">
            <a:avLst/>
          </a:prstGeom>
        </p:spPr>
      </p:pic>
      <p:sp>
        <p:nvSpPr>
          <p:cNvPr id="10" name="Номер слайда 5">
            <a:extLst>
              <a:ext uri="{FF2B5EF4-FFF2-40B4-BE49-F238E27FC236}">
                <a16:creationId xmlns:a16="http://schemas.microsoft.com/office/drawing/2014/main" id="{0D495309-9686-4AFC-8CC8-370E144D20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7709" y="642471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767F4FEA-1E91-45D0-A7AB-B66B28CFC025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Объект 2">
            <a:extLst>
              <a:ext uri="{FF2B5EF4-FFF2-40B4-BE49-F238E27FC236}">
                <a16:creationId xmlns:a16="http://schemas.microsoft.com/office/drawing/2014/main" id="{20853CAD-1B6C-453B-B696-52986945DF6A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053093" y="1447800"/>
            <a:ext cx="5067300" cy="4687888"/>
          </a:xfrm>
        </p:spPr>
        <p:txBody>
          <a:bodyPr/>
          <a:lstStyle>
            <a:lvl1pPr>
              <a:buClr>
                <a:srgbClr val="00B050"/>
              </a:buClr>
              <a:defRPr sz="2400">
                <a:solidFill>
                  <a:schemeClr val="tx1"/>
                </a:solidFill>
                <a:latin typeface="+mj-lt"/>
              </a:defRPr>
            </a:lvl1pPr>
            <a:lvl2pPr>
              <a:buClr>
                <a:schemeClr val="accent5">
                  <a:lumMod val="50000"/>
                </a:schemeClr>
              </a:buClr>
              <a:defRPr sz="2000">
                <a:solidFill>
                  <a:schemeClr val="tx1"/>
                </a:solidFill>
                <a:latin typeface="+mj-lt"/>
              </a:defRPr>
            </a:lvl2pPr>
            <a:lvl3pPr>
              <a:buClr>
                <a:schemeClr val="accent5">
                  <a:lumMod val="50000"/>
                </a:schemeClr>
              </a:buClr>
              <a:defRPr sz="1800">
                <a:solidFill>
                  <a:schemeClr val="tx1"/>
                </a:solidFill>
                <a:latin typeface="+mj-lt"/>
              </a:defRPr>
            </a:lvl3pPr>
            <a:lvl4pPr>
              <a:buClr>
                <a:schemeClr val="accent5">
                  <a:lumMod val="50000"/>
                </a:schemeClr>
              </a:buClr>
              <a:defRPr sz="1600">
                <a:solidFill>
                  <a:schemeClr val="tx1"/>
                </a:solidFill>
                <a:latin typeface="+mj-lt"/>
              </a:defRPr>
            </a:lvl4pPr>
            <a:lvl5pPr>
              <a:buClr>
                <a:schemeClr val="accent5">
                  <a:lumMod val="50000"/>
                </a:schemeClr>
              </a:buClr>
              <a:defRPr sz="1600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304940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Слайд 2 текста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BB2AC24-1325-45CC-8B9F-ADDCC5368F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88100"/>
            <a:ext cx="12192000" cy="4699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A523243-798D-4487-B2F1-C3238976EB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88100"/>
            <a:ext cx="12192000" cy="46990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49E4426-107D-413A-9FC9-E9C7E9A4A1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1205" y="327645"/>
            <a:ext cx="675519" cy="739155"/>
          </a:xfrm>
          <a:prstGeom prst="rect">
            <a:avLst/>
          </a:prstGeom>
        </p:spPr>
      </p:pic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91CBF30-2005-4284-BB0D-B94636E831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7709" y="642471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767F4FEA-1E91-45D0-A7AB-B66B28CFC0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87436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C09D89D-8705-4A9B-A1B6-2922A5A34C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1CA0EC68-44F9-494C-AEDA-F8D1BC31DDF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469592" y="3648179"/>
            <a:ext cx="5252815" cy="90477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ru-RU" dirty="0"/>
              <a:t>Спасибо за внимание!</a:t>
            </a: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2B31DCFC-336E-425F-BE4A-DE9A517AD209}"/>
              </a:ext>
            </a:extLst>
          </p:cNvPr>
          <p:cNvCxnSpPr>
            <a:cxnSpLocks/>
          </p:cNvCxnSpPr>
          <p:nvPr/>
        </p:nvCxnSpPr>
        <p:spPr>
          <a:xfrm>
            <a:off x="2294101" y="3153754"/>
            <a:ext cx="744855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AA76BCB-9DE8-4E9A-B176-5E4D6BAB53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7081" y="1700267"/>
            <a:ext cx="3247401" cy="864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1628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19663B-C6B9-45B3-AEDE-846D898BD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0228170-FCDD-4B3B-8669-D277426494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97A2DE0-343D-4166-95FA-105AF2ED46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7F4FEA-1E91-45D0-A7AB-B66B28CFC0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7927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>
                <a:solidFill>
                  <a:schemeClr val="tx1"/>
                </a:solidFill>
              </a:rPr>
              <a:t>Системы и особенности содержания копытных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429285" y="4538964"/>
            <a:ext cx="5242763" cy="1173131"/>
          </a:xfrm>
        </p:spPr>
        <p:txBody>
          <a:bodyPr>
            <a:normAutofit/>
          </a:bodyPr>
          <a:lstStyle/>
          <a:p>
            <a:r>
              <a:rPr lang="ru-RU" b="1" dirty="0"/>
              <a:t>доцент кафедры частной зоотехнии РГАУ-МСХА имени К. А. Тимирязева, к.с.-</a:t>
            </a:r>
            <a:r>
              <a:rPr lang="ru-RU" b="1" dirty="0" err="1"/>
              <a:t>х.н</a:t>
            </a:r>
            <a:r>
              <a:rPr lang="ru-RU" b="1" dirty="0"/>
              <a:t>. Сычева Ирина Николаевна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l="13255" t="2399" r="24723" b="2673"/>
          <a:stretch/>
        </p:blipFill>
        <p:spPr>
          <a:xfrm>
            <a:off x="1183342" y="1301460"/>
            <a:ext cx="4523728" cy="4410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675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Половозрастные группы овец и коз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47725" y="1416191"/>
            <a:ext cx="5439770" cy="483448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 smtClean="0">
                <a:latin typeface="+mn-lt"/>
              </a:rPr>
              <a:t>По возрастному составу в овцеводстве выделяют следующие группы:</a:t>
            </a:r>
          </a:p>
          <a:p>
            <a:r>
              <a:rPr lang="ru-RU" dirty="0" smtClean="0">
                <a:latin typeface="+mn-lt"/>
              </a:rPr>
              <a:t>Бараны-производители и бараны-пробники старше 1,5 лет;</a:t>
            </a:r>
          </a:p>
          <a:p>
            <a:r>
              <a:rPr lang="ru-RU" dirty="0" smtClean="0">
                <a:latin typeface="+mn-lt"/>
              </a:rPr>
              <a:t>Овцематки – холостые, суягные и подсосные;</a:t>
            </a:r>
          </a:p>
          <a:p>
            <a:r>
              <a:rPr lang="ru-RU" dirty="0" smtClean="0">
                <a:latin typeface="+mn-lt"/>
              </a:rPr>
              <a:t>Ягнята (баранчики, ярочки и </a:t>
            </a:r>
            <a:r>
              <a:rPr lang="ru-RU" dirty="0" err="1" smtClean="0">
                <a:latin typeface="+mn-lt"/>
              </a:rPr>
              <a:t>валушки</a:t>
            </a:r>
            <a:r>
              <a:rPr lang="ru-RU" dirty="0" smtClean="0">
                <a:latin typeface="+mn-lt"/>
              </a:rPr>
              <a:t>) в возрасте до 4-5 месяцев;</a:t>
            </a:r>
          </a:p>
          <a:p>
            <a:r>
              <a:rPr lang="ru-RU" dirty="0" smtClean="0">
                <a:latin typeface="+mn-lt"/>
              </a:rPr>
              <a:t>Ремонтный молодняк (баранчики и ярки) на нагуле;</a:t>
            </a:r>
          </a:p>
          <a:p>
            <a:r>
              <a:rPr lang="ru-RU" dirty="0" err="1" smtClean="0">
                <a:latin typeface="+mn-lt"/>
              </a:rPr>
              <a:t>Сверхремонтный</a:t>
            </a:r>
            <a:r>
              <a:rPr lang="ru-RU" dirty="0" smtClean="0">
                <a:latin typeface="+mn-lt"/>
              </a:rPr>
              <a:t> молодняк (ярочки и </a:t>
            </a:r>
            <a:r>
              <a:rPr lang="ru-RU" dirty="0" err="1" smtClean="0">
                <a:latin typeface="+mn-lt"/>
              </a:rPr>
              <a:t>валушки</a:t>
            </a:r>
            <a:r>
              <a:rPr lang="ru-RU" dirty="0" smtClean="0">
                <a:latin typeface="+mn-lt"/>
              </a:rPr>
              <a:t>) на откорме;</a:t>
            </a:r>
          </a:p>
          <a:p>
            <a:r>
              <a:rPr lang="ru-RU" dirty="0" smtClean="0">
                <a:latin typeface="+mn-lt"/>
              </a:rPr>
              <a:t>Взрослые выбракованные животные.</a:t>
            </a:r>
            <a:endParaRPr lang="ru-RU" dirty="0">
              <a:latin typeface="+mn-lt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41331" t="4713" r="1638" b="2676"/>
          <a:stretch/>
        </p:blipFill>
        <p:spPr>
          <a:xfrm>
            <a:off x="6728346" y="1416191"/>
            <a:ext cx="4516454" cy="3084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356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Микроклимат помещения для овец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05027" y="1470212"/>
            <a:ext cx="7984895" cy="4706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590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Нормы площади пола для разных половозрастных групп при содержании в </a:t>
            </a:r>
            <a:r>
              <a:rPr lang="ru-RU" dirty="0"/>
              <a:t>групповых </a:t>
            </a:r>
            <a:r>
              <a:rPr lang="ru-RU" dirty="0" smtClean="0"/>
              <a:t>секциях</a:t>
            </a:r>
            <a:endParaRPr lang="ru-RU" dirty="0"/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54434800"/>
              </p:ext>
            </p:extLst>
          </p:nvPr>
        </p:nvGraphicFramePr>
        <p:xfrm>
          <a:off x="847725" y="1484313"/>
          <a:ext cx="3819810" cy="38455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09905">
                  <a:extLst>
                    <a:ext uri="{9D8B030D-6E8A-4147-A177-3AD203B41FA5}">
                      <a16:colId xmlns:a16="http://schemas.microsoft.com/office/drawing/2014/main" val="2975013752"/>
                    </a:ext>
                  </a:extLst>
                </a:gridCol>
                <a:gridCol w="1909905">
                  <a:extLst>
                    <a:ext uri="{9D8B030D-6E8A-4147-A177-3AD203B41FA5}">
                      <a16:colId xmlns:a16="http://schemas.microsoft.com/office/drawing/2014/main" val="71037076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Бараны, козлы производители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2,0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62746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Матки ремонтные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0,8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9996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Матки суягные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1,0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21639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Матки с молодняком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2,2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21237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Взрослое поголовье на откорме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0,5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56204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Молодняк на откорме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0,4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8291543"/>
                  </a:ext>
                </a:extLst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46153" t="3672" r="1049" b="2821"/>
          <a:stretch/>
        </p:blipFill>
        <p:spPr>
          <a:xfrm>
            <a:off x="5820507" y="1547445"/>
            <a:ext cx="4759445" cy="3782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30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Внутрикошарное оборудование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47725" y="1675500"/>
            <a:ext cx="10515600" cy="4351338"/>
          </a:xfrm>
        </p:spPr>
        <p:txBody>
          <a:bodyPr/>
          <a:lstStyle/>
          <a:p>
            <a:r>
              <a:rPr lang="ru-RU" dirty="0" smtClean="0">
                <a:latin typeface="+mn-lt"/>
              </a:rPr>
              <a:t>В овчарнях и базах устанавливают кормушки и водопойные корыта. Овец содержат на несменяемой глубокой подстилке.</a:t>
            </a:r>
            <a:endParaRPr lang="ru-RU" dirty="0">
              <a:latin typeface="+mn-lt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1344" t="27804" r="51893" b="2347"/>
          <a:stretch/>
        </p:blipFill>
        <p:spPr>
          <a:xfrm>
            <a:off x="1985749" y="2756848"/>
            <a:ext cx="3509443" cy="287023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52943" r="620"/>
          <a:stretch/>
        </p:blipFill>
        <p:spPr>
          <a:xfrm>
            <a:off x="5888057" y="2756849"/>
            <a:ext cx="3381234" cy="2870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555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3. Гигиена пастбищного содержания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47725" y="1702533"/>
            <a:ext cx="4788877" cy="4351338"/>
          </a:xfrm>
        </p:spPr>
        <p:txBody>
          <a:bodyPr/>
          <a:lstStyle/>
          <a:p>
            <a:r>
              <a:rPr lang="ru-RU" dirty="0" smtClean="0">
                <a:latin typeface="+mn-lt"/>
              </a:rPr>
              <a:t>На пастбище овец и коз выгоняют весной после того, как почва хорошо просохнет. Сырые участки овцы затаптывают и уничтожают травостой. В первое холодное время овец загоняют на ночь в кошары, а с наступлением теплой и устойчивой погоды их содержат на пастбище круглосуточно.</a:t>
            </a:r>
            <a:endParaRPr lang="ru-RU" dirty="0">
              <a:latin typeface="+mn-lt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8240" t="29124" r="1641" b="1353"/>
          <a:stretch/>
        </p:blipFill>
        <p:spPr>
          <a:xfrm>
            <a:off x="5893045" y="1702533"/>
            <a:ext cx="5375589" cy="2986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965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Гигиена пастбищного содержания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47725" y="1403595"/>
            <a:ext cx="10515600" cy="4351338"/>
          </a:xfrm>
        </p:spPr>
        <p:txBody>
          <a:bodyPr/>
          <a:lstStyle/>
          <a:p>
            <a:r>
              <a:rPr lang="ru-RU" dirty="0" smtClean="0">
                <a:latin typeface="+mn-lt"/>
              </a:rPr>
              <a:t>Для овец и коз наиболее пригодны сухие пастбища с травостоем из мелких растений.</a:t>
            </a:r>
            <a:endParaRPr lang="ru-RU" dirty="0">
              <a:latin typeface="+mn-lt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144" t="14538" r="49635" b="904"/>
          <a:stretch/>
        </p:blipFill>
        <p:spPr>
          <a:xfrm>
            <a:off x="1813414" y="2400300"/>
            <a:ext cx="4051056" cy="363427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54312" t="970" b="1209"/>
          <a:stretch/>
        </p:blipFill>
        <p:spPr>
          <a:xfrm>
            <a:off x="6317549" y="2400300"/>
            <a:ext cx="3735574" cy="3634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396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Гигиена пастбищного содержания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47725" y="1403594"/>
            <a:ext cx="10515600" cy="4351338"/>
          </a:xfrm>
        </p:spPr>
        <p:txBody>
          <a:bodyPr/>
          <a:lstStyle/>
          <a:p>
            <a:r>
              <a:rPr lang="ru-RU" dirty="0" smtClean="0">
                <a:latin typeface="+mn-lt"/>
              </a:rPr>
              <a:t>Овцам и козам во время выпаса обязательно дают поваренную соль, лизунцы. Она необходима им для регулирования минерального обмена и нормального пищеварения. Соль кладут в неглубокие корыта (рештаки), расположенные недалеко от водопоя. </a:t>
            </a:r>
            <a:endParaRPr lang="ru-RU" dirty="0">
              <a:latin typeface="+mn-lt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47413" t="22727" r="943" b="1181"/>
          <a:stretch/>
        </p:blipFill>
        <p:spPr>
          <a:xfrm>
            <a:off x="5978769" y="3086100"/>
            <a:ext cx="3851031" cy="292784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787" t="1242" r="57115"/>
          <a:stretch/>
        </p:blipFill>
        <p:spPr>
          <a:xfrm>
            <a:off x="2303585" y="3086100"/>
            <a:ext cx="3112477" cy="2931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597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4. Гигиена шерстных овец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47725" y="1456348"/>
            <a:ext cx="10515600" cy="4351338"/>
          </a:xfrm>
        </p:spPr>
        <p:txBody>
          <a:bodyPr/>
          <a:lstStyle/>
          <a:p>
            <a:r>
              <a:rPr lang="ru-RU" dirty="0" smtClean="0">
                <a:latin typeface="+mn-lt"/>
              </a:rPr>
              <a:t>Стрижку начинают с наступлением теплых безветренных и сухих дней. Стричь можно только совершенно сухих овец. Помещения для стрижки отводят просторные, светлые и хорошо проветриваемые.  </a:t>
            </a:r>
            <a:endParaRPr lang="ru-RU" dirty="0">
              <a:latin typeface="+mn-lt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45241" t="19163" r="960" b="1672"/>
          <a:stretch/>
        </p:blipFill>
        <p:spPr>
          <a:xfrm>
            <a:off x="3677382" y="2711096"/>
            <a:ext cx="4429125" cy="3615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448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Гигиена шерстных овец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47725" y="1280501"/>
            <a:ext cx="10515600" cy="4351338"/>
          </a:xfrm>
        </p:spPr>
        <p:txBody>
          <a:bodyPr/>
          <a:lstStyle/>
          <a:p>
            <a:r>
              <a:rPr lang="ru-RU" dirty="0" smtClean="0">
                <a:latin typeface="+mn-lt"/>
              </a:rPr>
              <a:t>Для стрижки специально делают помост (стол) высотой 0,5-0,6 м и шириной 1,4-1,5 м, причем на каждого стригаля выделяет площадь настила не меньше квадратного метра. В помещении для стрижки или около него из переносных щитов устраивают несколько загонов для неостриженных и остриженных овец.</a:t>
            </a:r>
            <a:endParaRPr lang="ru-RU" dirty="0">
              <a:latin typeface="+mn-lt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57231" t="32150" r="1516" b="1790"/>
          <a:stretch/>
        </p:blipFill>
        <p:spPr>
          <a:xfrm>
            <a:off x="6743700" y="3130062"/>
            <a:ext cx="3305908" cy="291904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t="1340" r="47014" b="1633"/>
          <a:stretch/>
        </p:blipFill>
        <p:spPr>
          <a:xfrm>
            <a:off x="2073120" y="3130062"/>
            <a:ext cx="4173195" cy="2919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980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Гигиена шерстных овец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47725" y="1403596"/>
            <a:ext cx="10515600" cy="4351338"/>
          </a:xfrm>
        </p:spPr>
        <p:txBody>
          <a:bodyPr/>
          <a:lstStyle/>
          <a:p>
            <a:r>
              <a:rPr lang="ru-RU" dirty="0" smtClean="0">
                <a:latin typeface="+mn-lt"/>
              </a:rPr>
              <a:t>В помещении для стрижки или около него из переносных щитов устраивают несколько загонов для неостриженных и остриженных овец. </a:t>
            </a:r>
            <a:endParaRPr lang="ru-RU" dirty="0">
              <a:latin typeface="+mn-lt"/>
            </a:endParaRPr>
          </a:p>
          <a:p>
            <a:r>
              <a:rPr lang="ru-RU" dirty="0" smtClean="0">
                <a:latin typeface="+mn-lt"/>
              </a:rPr>
              <a:t>Перед стрижкой овец не кормят и не поят с вечера предшествующего дня, так как у накормленных овец во время стрижки нарушается нормальная перистальтика кишечника, замедляется и нарушается деятельность других пищеварительных органов, что часто ведет к появлению тимпании.</a:t>
            </a:r>
            <a:endParaRPr lang="ru-RU" dirty="0">
              <a:latin typeface="+mn-lt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58760" t="33140" r="1340" b="925"/>
          <a:stretch/>
        </p:blipFill>
        <p:spPr>
          <a:xfrm>
            <a:off x="6251331" y="3627457"/>
            <a:ext cx="3068515" cy="266783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437" t="1598" r="46863" b="1928"/>
          <a:stretch/>
        </p:blipFill>
        <p:spPr>
          <a:xfrm>
            <a:off x="1652953" y="3627456"/>
            <a:ext cx="4079147" cy="2667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500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1. Системы и способы содержания овец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4248011" cy="4351338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>
                <a:latin typeface="+mn-lt"/>
              </a:rPr>
              <a:t>В овцеводстве и козловодстве приняты следующие системы содержания:</a:t>
            </a:r>
          </a:p>
          <a:p>
            <a:r>
              <a:rPr lang="ru-RU" dirty="0" smtClean="0">
                <a:latin typeface="+mn-lt"/>
              </a:rPr>
              <a:t>Стойлово-пастбищная</a:t>
            </a:r>
          </a:p>
          <a:p>
            <a:r>
              <a:rPr lang="ru-RU" dirty="0" smtClean="0">
                <a:latin typeface="+mn-lt"/>
              </a:rPr>
              <a:t>Пастбищно-стойловая</a:t>
            </a:r>
          </a:p>
          <a:p>
            <a:r>
              <a:rPr lang="ru-RU" dirty="0" smtClean="0">
                <a:latin typeface="+mn-lt"/>
              </a:rPr>
              <a:t>Пастбищная</a:t>
            </a:r>
          </a:p>
          <a:p>
            <a:r>
              <a:rPr lang="ru-RU" dirty="0" smtClean="0">
                <a:latin typeface="+mn-lt"/>
              </a:rPr>
              <a:t>Круглогодовая - стойловая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39418" t="2194" r="1014" b="1997"/>
          <a:stretch/>
        </p:blipFill>
        <p:spPr>
          <a:xfrm>
            <a:off x="5991369" y="1825625"/>
            <a:ext cx="4599296" cy="3575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540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Гигиена шерстных овец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47725" y="1473933"/>
            <a:ext cx="10515600" cy="4351338"/>
          </a:xfrm>
        </p:spPr>
        <p:txBody>
          <a:bodyPr/>
          <a:lstStyle/>
          <a:p>
            <a:r>
              <a:rPr lang="ru-RU" dirty="0" smtClean="0">
                <a:latin typeface="+mn-lt"/>
              </a:rPr>
              <a:t>По ветеринарно-санитарным соображениям в каждом хозяйстве сначала стригут здоровых овец. После стрижки больных </a:t>
            </a:r>
            <a:r>
              <a:rPr lang="ru-RU" dirty="0" err="1" smtClean="0">
                <a:latin typeface="+mn-lt"/>
              </a:rPr>
              <a:t>псороптозом</a:t>
            </a:r>
            <a:r>
              <a:rPr lang="ru-RU" dirty="0" smtClean="0">
                <a:latin typeface="+mn-lt"/>
              </a:rPr>
              <a:t> овец (чесотка и др.), а также в целях профилактики инфекционных и инвазионных болезней помещение, инвентарь и одежду стригалей дезинфицируют. </a:t>
            </a:r>
            <a:endParaRPr lang="ru-RU" dirty="0">
              <a:latin typeface="+mn-lt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53819" t="26442" r="1241" b="1306"/>
          <a:stretch/>
        </p:blipFill>
        <p:spPr>
          <a:xfrm>
            <a:off x="5961185" y="3015762"/>
            <a:ext cx="3648807" cy="315949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t="1192" r="50147"/>
          <a:stretch/>
        </p:blipFill>
        <p:spPr>
          <a:xfrm>
            <a:off x="1412179" y="3015762"/>
            <a:ext cx="3995950" cy="315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819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5. Гигиена дойных коз и овец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47724" y="1123950"/>
            <a:ext cx="10515600" cy="4351338"/>
          </a:xfrm>
        </p:spPr>
        <p:txBody>
          <a:bodyPr>
            <a:normAutofit/>
          </a:bodyPr>
          <a:lstStyle/>
          <a:p>
            <a:r>
              <a:rPr lang="ru-RU" sz="2000" dirty="0" smtClean="0">
                <a:latin typeface="+mn-lt"/>
              </a:rPr>
              <a:t>Машинное доение повышает производительность труда, облегчает труд, улучшает санитарно-гигиенические свойства молока, увеличивает продолжительность лактации. </a:t>
            </a:r>
          </a:p>
          <a:p>
            <a:r>
              <a:rPr lang="ru-RU" sz="2000" dirty="0" smtClean="0">
                <a:latin typeface="+mn-lt"/>
              </a:rPr>
              <a:t>Оборудование для машинной дойки (доильная установка) состоит из доильного аппарата, вакуумного трубопровода и насоса, бокса шириной 35-40 см и глубиной 70-75 см, приспособления для фиксации овец во время доения, емкости для молока, системы промывки аппаратуры и оборудования контроля и управления доением. Время доения одной овцы и козы составляет 50-70 сек. Продолжать доение более 90 сек. не рекомендуется. </a:t>
            </a:r>
            <a:endParaRPr lang="ru-RU" sz="2000" dirty="0">
              <a:latin typeface="+mn-lt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51180" t="32604" r="1421" b="1283"/>
          <a:stretch/>
        </p:blipFill>
        <p:spPr>
          <a:xfrm>
            <a:off x="6224955" y="3700932"/>
            <a:ext cx="2435468" cy="244959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r="51129"/>
          <a:stretch/>
        </p:blipFill>
        <p:spPr>
          <a:xfrm>
            <a:off x="3226777" y="3700932"/>
            <a:ext cx="2444261" cy="2424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931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Гигиена дойных коз и овец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47724" y="1421179"/>
            <a:ext cx="4814521" cy="4663098"/>
          </a:xfrm>
        </p:spPr>
        <p:txBody>
          <a:bodyPr>
            <a:normAutofit/>
          </a:bodyPr>
          <a:lstStyle/>
          <a:p>
            <a:r>
              <a:rPr lang="ru-RU" dirty="0" smtClean="0">
                <a:latin typeface="+mn-lt"/>
              </a:rPr>
              <a:t>Существуют два способы ручного доения овец и коз – сзади и сбоку. При доении сзади (дойка с раздаиванием) пользуется тремя последовательными приемами: раздаиванием, </a:t>
            </a:r>
            <a:r>
              <a:rPr lang="ru-RU" dirty="0" err="1" smtClean="0">
                <a:latin typeface="+mn-lt"/>
              </a:rPr>
              <a:t>выдаиванием</a:t>
            </a:r>
            <a:r>
              <a:rPr lang="ru-RU" dirty="0" smtClean="0">
                <a:latin typeface="+mn-lt"/>
              </a:rPr>
              <a:t> и </a:t>
            </a:r>
            <a:r>
              <a:rPr lang="ru-RU" dirty="0" err="1" smtClean="0">
                <a:latin typeface="+mn-lt"/>
              </a:rPr>
              <a:t>додаиванием</a:t>
            </a:r>
            <a:r>
              <a:rPr lang="ru-RU" dirty="0" smtClean="0">
                <a:latin typeface="+mn-lt"/>
              </a:rPr>
              <a:t>. </a:t>
            </a:r>
          </a:p>
          <a:p>
            <a:pPr marL="0" indent="0">
              <a:buNone/>
            </a:pPr>
            <a:r>
              <a:rPr lang="ru-RU" dirty="0" smtClean="0">
                <a:latin typeface="+mn-lt"/>
              </a:rPr>
              <a:t>Первичная обработка молока:</a:t>
            </a:r>
          </a:p>
          <a:p>
            <a:r>
              <a:rPr lang="ru-RU" dirty="0" smtClean="0">
                <a:latin typeface="+mn-lt"/>
              </a:rPr>
              <a:t>Фильтрация</a:t>
            </a:r>
          </a:p>
          <a:p>
            <a:r>
              <a:rPr lang="ru-RU" dirty="0" smtClean="0">
                <a:latin typeface="+mn-lt"/>
              </a:rPr>
              <a:t>Охлаждение до 3-4 градусов</a:t>
            </a:r>
            <a:endParaRPr lang="ru-RU" dirty="0">
              <a:latin typeface="+mn-lt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50721" t="1672" r="593" b="2382"/>
          <a:stretch/>
        </p:blipFill>
        <p:spPr>
          <a:xfrm>
            <a:off x="6523892" y="1459523"/>
            <a:ext cx="3956540" cy="432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423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6. </a:t>
            </a:r>
            <a:r>
              <a:rPr lang="ru-RU" dirty="0" smtClean="0"/>
              <a:t>ПОРОДЫ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47725" y="1547446"/>
            <a:ext cx="10515600" cy="4418501"/>
          </a:xfrm>
        </p:spPr>
        <p:txBody>
          <a:bodyPr/>
          <a:lstStyle/>
          <a:p>
            <a:r>
              <a:rPr lang="ru-RU" b="1" dirty="0" smtClean="0">
                <a:latin typeface="+mn-lt"/>
              </a:rPr>
              <a:t>Керри-</a:t>
            </a:r>
            <a:r>
              <a:rPr lang="ru-RU" b="1" dirty="0" err="1" smtClean="0">
                <a:latin typeface="+mn-lt"/>
              </a:rPr>
              <a:t>хилл</a:t>
            </a:r>
            <a:r>
              <a:rPr lang="ru-RU" dirty="0" smtClean="0">
                <a:latin typeface="+mn-lt"/>
              </a:rPr>
              <a:t>. </a:t>
            </a:r>
            <a:r>
              <a:rPr lang="ru-RU" dirty="0">
                <a:latin typeface="+mn-lt"/>
              </a:rPr>
              <a:t>Длиннотощехвостые овцы мясо-шерстного направления продуктивности. Свое название порода получила от местечка Керри-Хилл в графстве Монтгомери (Англия). Создание породы относится к 1809 году. Порода хорошо приспособлена к климату с большим перепадами температуры. Овцы комолые, на морде и ногах отчетливые черно-белые пятна, нос черный. Уши поставлены высоко, ребра округлые, задние четверти хорошо выполнены. Ноги крепкие, хорошо поставленные, </a:t>
            </a:r>
            <a:r>
              <a:rPr lang="ru-RU" dirty="0" err="1">
                <a:latin typeface="+mn-lt"/>
              </a:rPr>
              <a:t>необрослые</a:t>
            </a:r>
            <a:r>
              <a:rPr lang="ru-RU" dirty="0">
                <a:latin typeface="+mn-lt"/>
              </a:rPr>
              <a:t>. Живая масса маток 45-50 кг, масса туши ягнят в 4-месячном возрасте 15-17 кг. Шерсть белая, густая. Настриг около 2,5 кг мытой шерсти. Длина шерсти 7,5-10 см, тонина 48-56 качества. Матки - хорошие кормилицы. Плодовитость 120%. Маток </a:t>
            </a:r>
            <a:r>
              <a:rPr lang="ru-RU" dirty="0" err="1">
                <a:latin typeface="+mn-lt"/>
              </a:rPr>
              <a:t>керри-хилл</a:t>
            </a:r>
            <a:r>
              <a:rPr lang="ru-RU" dirty="0">
                <a:latin typeface="+mn-lt"/>
              </a:rPr>
              <a:t> скрещивают с баранами мясных пород для получения мясных ягнят.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02509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Керри-</a:t>
            </a:r>
            <a:r>
              <a:rPr lang="ru-RU" dirty="0" err="1" smtClean="0"/>
              <a:t>хилл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371" t="1650" r="1039" b="2204"/>
          <a:stretch/>
        </p:blipFill>
        <p:spPr>
          <a:xfrm>
            <a:off x="914400" y="1468315"/>
            <a:ext cx="4747846" cy="332349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1305" t="2193" r="1272" b="2141"/>
          <a:stretch/>
        </p:blipFill>
        <p:spPr>
          <a:xfrm>
            <a:off x="5354515" y="2795954"/>
            <a:ext cx="5442439" cy="306851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0342" y="4868014"/>
            <a:ext cx="3828620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820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Альпака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47725" y="1368425"/>
            <a:ext cx="10515600" cy="4786190"/>
          </a:xfrm>
        </p:spPr>
        <p:txBody>
          <a:bodyPr>
            <a:normAutofit fontScale="92500" lnSpcReduction="10000"/>
          </a:bodyPr>
          <a:lstStyle/>
          <a:p>
            <a:r>
              <a:rPr lang="ru-RU" b="1" dirty="0" smtClean="0">
                <a:latin typeface="+mn-lt"/>
              </a:rPr>
              <a:t>Альпака</a:t>
            </a:r>
            <a:r>
              <a:rPr lang="ru-RU" dirty="0" smtClean="0">
                <a:latin typeface="+mn-lt"/>
              </a:rPr>
              <a:t>. </a:t>
            </a:r>
            <a:r>
              <a:rPr lang="ru-RU" dirty="0">
                <a:latin typeface="+mn-lt"/>
              </a:rPr>
              <a:t>Высота в холке альпака до 1 м, а живая масса не более 70-80 кг. У альпака приплюснутая округлая мордочка, длинная шея, небольшие остроконечные уши, большие глаза с длинными ресницами, мохнатый чуб на голове, раздвоенная верхняя губа и длинные ноги. На верхней челюсти альпака нет резцов, а на нижней имеются два резца, которые постоянно растут (почти как у животных из отряда грызунов). Такая же особенность есть и у викуньи - дикого предка альпака. При сильном отрастании резцы подрезают. У взрослых самцов альпака вырастают изогнутые клыки. Их рекомендуется удалять или подпиливать, чтобы животные не калечили друг друга. Альпака - жвачное животное, но у них не три </a:t>
            </a:r>
            <a:r>
              <a:rPr lang="ru-RU" dirty="0" err="1">
                <a:latin typeface="+mn-lt"/>
              </a:rPr>
              <a:t>преджелудка</a:t>
            </a:r>
            <a:r>
              <a:rPr lang="ru-RU" dirty="0">
                <a:latin typeface="+mn-lt"/>
              </a:rPr>
              <a:t>, а два (отсутствует книжка). Во время пережевывания жвачки альпака ложится, поджав под себя все четыре ноги.</a:t>
            </a:r>
          </a:p>
          <a:p>
            <a:r>
              <a:rPr lang="ru-RU" dirty="0">
                <a:latin typeface="+mn-lt"/>
              </a:rPr>
              <a:t>У альпака уникальное строение конечностей. На каждой конечности животного два пальца с мозолистыми подушками и тупыми когтями. Домашним альпака периодически подрезают отросшие когти (примерно два раза в месяц), делая своеобразный маникюр. Благодаря такому строению ног животные не вытаптывают пастбища, в отличие от коз, овец и крупного рогатого скота. Продолжительность их жизни до 25 лет.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01376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Альпака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312" t="2364" r="1679" b="2414"/>
          <a:stretch/>
        </p:blipFill>
        <p:spPr>
          <a:xfrm>
            <a:off x="914400" y="1591408"/>
            <a:ext cx="4932485" cy="302455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1250" t="2363" r="1445" b="2137"/>
          <a:stretch/>
        </p:blipFill>
        <p:spPr>
          <a:xfrm>
            <a:off x="6286500" y="1591409"/>
            <a:ext cx="4730262" cy="3033346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847725" y="4909158"/>
            <a:ext cx="103712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Альпака и ламы – редкие гости на фермерских подворьях, и очень жаль! </a:t>
            </a:r>
          </a:p>
          <a:p>
            <a:r>
              <a:rPr lang="ru-RU" sz="2400" dirty="0"/>
              <a:t>Эти животные очень красивы, обладают хорошим характером и устойчивы </a:t>
            </a:r>
            <a:endParaRPr lang="ru-RU" sz="2400" dirty="0" smtClean="0"/>
          </a:p>
          <a:p>
            <a:r>
              <a:rPr lang="ru-RU" sz="2400" dirty="0" smtClean="0"/>
              <a:t>к </a:t>
            </a:r>
            <a:r>
              <a:rPr lang="ru-RU" sz="2400" dirty="0"/>
              <a:t>большинству заболеваний скота.</a:t>
            </a:r>
          </a:p>
        </p:txBody>
      </p:sp>
    </p:spTree>
    <p:extLst>
      <p:ext uri="{BB962C8B-B14F-4D97-AF65-F5344CB8AC3E}">
        <p14:creationId xmlns:p14="http://schemas.microsoft.com/office/powerpoint/2010/main" val="3049816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Камерунские карликовые козы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1476" t="2103" r="1604" b="2366"/>
          <a:stretch/>
        </p:blipFill>
        <p:spPr>
          <a:xfrm>
            <a:off x="5758962" y="2989385"/>
            <a:ext cx="4396153" cy="3191607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077" t="1825" r="1143" b="1869"/>
          <a:stretch/>
        </p:blipFill>
        <p:spPr>
          <a:xfrm>
            <a:off x="905607" y="1441938"/>
            <a:ext cx="5257801" cy="3499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306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Камерунские карликовые козы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47725" y="1298330"/>
            <a:ext cx="10515600" cy="5172808"/>
          </a:xfrm>
        </p:spPr>
        <p:txBody>
          <a:bodyPr>
            <a:normAutofit fontScale="92500" lnSpcReduction="20000"/>
          </a:bodyPr>
          <a:lstStyle/>
          <a:p>
            <a:r>
              <a:rPr lang="ru-RU" b="1" dirty="0" smtClean="0">
                <a:latin typeface="+mn-lt"/>
              </a:rPr>
              <a:t>Камерунская коза</a:t>
            </a:r>
            <a:r>
              <a:rPr lang="ru-RU" dirty="0" smtClean="0">
                <a:latin typeface="+mn-lt"/>
              </a:rPr>
              <a:t>. </a:t>
            </a:r>
            <a:r>
              <a:rPr lang="ru-RU" dirty="0">
                <a:latin typeface="+mn-lt"/>
              </a:rPr>
              <a:t>Особи имеют клиновидное вытянутое тело, расширяющееся к хвосту, что характерно для молочных пород. У коз и козлов могут быть небольшие серповидные и загнутые назад рожки, однако большинство заводчиков </a:t>
            </a:r>
            <a:r>
              <a:rPr lang="ru-RU" dirty="0" err="1">
                <a:latin typeface="+mn-lt"/>
              </a:rPr>
              <a:t>обезроживают</a:t>
            </a:r>
            <a:r>
              <a:rPr lang="ru-RU" dirty="0">
                <a:latin typeface="+mn-lt"/>
              </a:rPr>
              <a:t> животных. Встречаются и комолые (безрогие) представители породы. Ноги животных стройные, пропорциональные, короткие, на маленьких и аккуратных копытах янтарного цвета.</a:t>
            </a:r>
          </a:p>
          <a:p>
            <a:r>
              <a:rPr lang="ru-RU" dirty="0">
                <a:latin typeface="+mn-lt"/>
              </a:rPr>
              <a:t>Рост взрослых самцов в холке – 55-60 см.</a:t>
            </a:r>
          </a:p>
          <a:p>
            <a:r>
              <a:rPr lang="ru-RU" dirty="0">
                <a:latin typeface="+mn-lt"/>
              </a:rPr>
              <a:t>Рост взрослых самок – 40-52 см.</a:t>
            </a:r>
          </a:p>
          <a:p>
            <a:r>
              <a:rPr lang="ru-RU" dirty="0">
                <a:latin typeface="+mn-lt"/>
              </a:rPr>
              <a:t>Масса козлов – до 30-45 кг.</a:t>
            </a:r>
          </a:p>
          <a:p>
            <a:r>
              <a:rPr lang="ru-RU" dirty="0">
                <a:latin typeface="+mn-lt"/>
              </a:rPr>
              <a:t>Масса козочек – 15-20 кг.</a:t>
            </a:r>
          </a:p>
          <a:p>
            <a:r>
              <a:rPr lang="ru-RU" dirty="0">
                <a:latin typeface="+mn-lt"/>
              </a:rPr>
              <a:t>Вес козлят при рождении – 450-400 г.</a:t>
            </a:r>
          </a:p>
          <a:p>
            <a:r>
              <a:rPr lang="ru-RU" dirty="0">
                <a:latin typeface="+mn-lt"/>
              </a:rPr>
              <a:t>Длина туловища – от 50 до 70 см с хвостом.</a:t>
            </a:r>
          </a:p>
          <a:p>
            <a:r>
              <a:rPr lang="ru-RU" dirty="0">
                <a:latin typeface="+mn-lt"/>
              </a:rPr>
              <a:t>Шерсть средней длины. Окрас разнообразный: от белого или слегка карамельного до темно коричневых и даже серо-бурых и угольно черных особей. Уши стоячие, среднего размера, у обоих полов может наблюдаться борода, а у козочек – сережки.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93627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Спасибо за внимание!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955307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Стойлово-пастбищная система содержания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47725" y="1470783"/>
            <a:ext cx="7586591" cy="4351338"/>
          </a:xfrm>
        </p:spPr>
        <p:txBody>
          <a:bodyPr/>
          <a:lstStyle/>
          <a:p>
            <a:r>
              <a:rPr lang="ru-RU" dirty="0" smtClean="0">
                <a:latin typeface="+mn-lt"/>
              </a:rPr>
              <a:t>Стойлово-пастбищное содержание характеризуется преобладанием стойлового периода. Эту систему содержания применяют в основном в северных районах России, Западной Сибири, </a:t>
            </a:r>
            <a:r>
              <a:rPr lang="ru-RU" dirty="0" err="1" smtClean="0">
                <a:latin typeface="+mn-lt"/>
              </a:rPr>
              <a:t>Приуралья</a:t>
            </a:r>
            <a:r>
              <a:rPr lang="ru-RU" dirty="0" smtClean="0">
                <a:latin typeface="+mn-lt"/>
              </a:rPr>
              <a:t>, Урала и Дальнего Востока.</a:t>
            </a:r>
          </a:p>
          <a:p>
            <a:r>
              <a:rPr lang="ru-RU" dirty="0" smtClean="0">
                <a:latin typeface="+mn-lt"/>
              </a:rPr>
              <a:t>В условиях континентального климата строят капитальные, утепленные помещения – овчарни. Для скота обязательно устраивают тепляки вместимостью 25-30% маток общего поголовья. </a:t>
            </a:r>
            <a:endParaRPr lang="ru-RU" dirty="0">
              <a:latin typeface="+mn-lt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47293" t="3036" r="628" b="2431"/>
          <a:stretch/>
        </p:blipFill>
        <p:spPr>
          <a:xfrm>
            <a:off x="8434316" y="1470783"/>
            <a:ext cx="3179930" cy="2893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194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Пастбищно-стойловая система содержания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47724" y="1423355"/>
            <a:ext cx="4552666" cy="4351338"/>
          </a:xfrm>
        </p:spPr>
        <p:txBody>
          <a:bodyPr>
            <a:normAutofit lnSpcReduction="10000"/>
          </a:bodyPr>
          <a:lstStyle/>
          <a:p>
            <a:r>
              <a:rPr lang="ru-RU" dirty="0" smtClean="0">
                <a:latin typeface="+mn-lt"/>
              </a:rPr>
              <a:t>Овцы преимущественно содержатся на пастбищах, и только в самое холодное время года и при неблагоприятных климатических условий переводятся в стойло. </a:t>
            </a:r>
          </a:p>
          <a:p>
            <a:r>
              <a:rPr lang="ru-RU" dirty="0" smtClean="0">
                <a:latin typeface="+mn-lt"/>
              </a:rPr>
              <a:t>Указанную систему содержания используют в южных, юго-восточных и полупустынных районах нашей страны (Северный Кавказ, Закавказье, Нижнее Поволжье, Зауралье).</a:t>
            </a:r>
            <a:endParaRPr lang="ru-RU" dirty="0">
              <a:latin typeface="+mn-lt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52544" t="3088" r="2260" b="53965"/>
          <a:stretch/>
        </p:blipFill>
        <p:spPr>
          <a:xfrm>
            <a:off x="6632813" y="1459523"/>
            <a:ext cx="3759695" cy="177604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t="51794" r="768"/>
          <a:stretch/>
        </p:blipFill>
        <p:spPr>
          <a:xfrm>
            <a:off x="6647850" y="3455377"/>
            <a:ext cx="3750808" cy="188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130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Пастбищная система содержания</a:t>
            </a: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838200" y="1825625"/>
            <a:ext cx="4225119" cy="4351338"/>
          </a:xfrm>
        </p:spPr>
        <p:txBody>
          <a:bodyPr/>
          <a:lstStyle/>
          <a:p>
            <a:r>
              <a:rPr lang="ru-RU" dirty="0" smtClean="0">
                <a:latin typeface="+mn-lt"/>
              </a:rPr>
              <a:t>В Нижнем Поволжье, Восточной Сибири, на Северном Кавказе, в южных регионах нашей страны широко используют круглогодичное содержание овец на пастбищах. В этих районах имеется достаточное количество пастбищ, пригодных для зимнего выпаса животных.</a:t>
            </a:r>
            <a:endParaRPr lang="ru-RU" dirty="0">
              <a:latin typeface="+mn-lt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35467" t="3511" r="1177" b="1418"/>
          <a:stretch/>
        </p:blipFill>
        <p:spPr>
          <a:xfrm>
            <a:off x="5786651" y="1846385"/>
            <a:ext cx="4684987" cy="3554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32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Круглогодовая – стойловая система содержания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5385179" cy="4351338"/>
          </a:xfrm>
        </p:spPr>
        <p:txBody>
          <a:bodyPr/>
          <a:lstStyle/>
          <a:p>
            <a:r>
              <a:rPr lang="ru-RU" dirty="0" smtClean="0">
                <a:latin typeface="+mn-lt"/>
              </a:rPr>
              <a:t>Применяется в зонах интенсивного земледелия с хорошо развитым полевым кормопроизводством при отсутствии собственных пастбищ. При данной системе овец и коз зимой </a:t>
            </a:r>
            <a:r>
              <a:rPr lang="ru-RU" dirty="0" err="1" smtClean="0">
                <a:latin typeface="+mn-lt"/>
              </a:rPr>
              <a:t>зимой</a:t>
            </a:r>
            <a:r>
              <a:rPr lang="ru-RU" dirty="0" smtClean="0">
                <a:latin typeface="+mn-lt"/>
              </a:rPr>
              <a:t> содержат в помещениях и на выгульно-кормовых площадках, а летом – только на выгульно-кормовых площадках. </a:t>
            </a:r>
            <a:endParaRPr lang="ru-RU" dirty="0">
              <a:latin typeface="+mn-lt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52967" t="5168" r="801" b="2326"/>
          <a:stretch/>
        </p:blipFill>
        <p:spPr>
          <a:xfrm>
            <a:off x="7135361" y="1825625"/>
            <a:ext cx="3387063" cy="4107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447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2. Гигиена стойлового содержания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47725" y="1630066"/>
            <a:ext cx="10515600" cy="4351338"/>
          </a:xfrm>
        </p:spPr>
        <p:txBody>
          <a:bodyPr/>
          <a:lstStyle/>
          <a:p>
            <a:r>
              <a:rPr lang="ru-RU" dirty="0" smtClean="0">
                <a:latin typeface="+mn-lt"/>
              </a:rPr>
              <a:t>Для зимнего содержания овец в центральных и северных районах нашей страны строят утепленные овчарни, а в южных районах с теплой короткой зимой – кошары, базы, навесы или загоны-</a:t>
            </a:r>
            <a:r>
              <a:rPr lang="ru-RU" dirty="0" err="1" smtClean="0">
                <a:latin typeface="+mn-lt"/>
              </a:rPr>
              <a:t>катоны</a:t>
            </a:r>
            <a:r>
              <a:rPr lang="ru-RU" dirty="0" smtClean="0">
                <a:latin typeface="+mn-lt"/>
              </a:rPr>
              <a:t> (используют летние лагеря).</a:t>
            </a:r>
            <a:endParaRPr lang="ru-RU" dirty="0">
              <a:latin typeface="+mn-lt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55824" t="35447" r="1908" b="2008"/>
          <a:stretch/>
        </p:blipFill>
        <p:spPr>
          <a:xfrm>
            <a:off x="6554175" y="3370997"/>
            <a:ext cx="3794371" cy="245659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r="52694"/>
          <a:stretch/>
        </p:blipFill>
        <p:spPr>
          <a:xfrm>
            <a:off x="1794242" y="3370997"/>
            <a:ext cx="4063633" cy="2456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079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Гигиена стойлового содержания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1374" t="1693" r="1489" b="1581"/>
          <a:stretch/>
        </p:blipFill>
        <p:spPr>
          <a:xfrm>
            <a:off x="6118603" y="1552670"/>
            <a:ext cx="4749422" cy="4080680"/>
          </a:xfrm>
          <a:prstGeom prst="rect">
            <a:avLst/>
          </a:prstGeom>
        </p:spPr>
      </p:pic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847725" y="1552670"/>
            <a:ext cx="4734209" cy="4351338"/>
          </a:xfrm>
        </p:spPr>
        <p:txBody>
          <a:bodyPr/>
          <a:lstStyle/>
          <a:p>
            <a:r>
              <a:rPr lang="ru-RU" dirty="0" smtClean="0">
                <a:latin typeface="+mn-lt"/>
              </a:rPr>
              <a:t>При овчарнях и кошарах устраивают открытые базы (обычно с южной стороны) для дневного содержания овец. Общая площадь их в 2-2,5 раза больше кошары. </a:t>
            </a:r>
            <a:endParaRPr lang="ru-RU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199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Гигиена стойлового содержания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47725" y="1375249"/>
            <a:ext cx="10515600" cy="4351338"/>
          </a:xfrm>
        </p:spPr>
        <p:txBody>
          <a:bodyPr/>
          <a:lstStyle/>
          <a:p>
            <a:r>
              <a:rPr lang="ru-RU" dirty="0" smtClean="0">
                <a:latin typeface="+mn-lt"/>
              </a:rPr>
              <a:t>Для </a:t>
            </a:r>
            <a:r>
              <a:rPr lang="ru-RU" dirty="0" err="1" smtClean="0">
                <a:latin typeface="+mn-lt"/>
              </a:rPr>
              <a:t>разгораживания</a:t>
            </a:r>
            <a:r>
              <a:rPr lang="ru-RU" dirty="0" smtClean="0">
                <a:latin typeface="+mn-lt"/>
              </a:rPr>
              <a:t> внутри помещения пространства на </a:t>
            </a:r>
            <a:r>
              <a:rPr lang="ru-RU" dirty="0" err="1" smtClean="0">
                <a:latin typeface="+mn-lt"/>
              </a:rPr>
              <a:t>оцарки</a:t>
            </a:r>
            <a:r>
              <a:rPr lang="ru-RU" dirty="0" smtClean="0">
                <a:latin typeface="+mn-lt"/>
              </a:rPr>
              <a:t> и оборудования </a:t>
            </a:r>
            <a:r>
              <a:rPr lang="ru-RU" dirty="0" err="1" smtClean="0">
                <a:latin typeface="+mn-lt"/>
              </a:rPr>
              <a:t>кормо</a:t>
            </a:r>
            <a:r>
              <a:rPr lang="ru-RU" dirty="0" smtClean="0">
                <a:latin typeface="+mn-lt"/>
              </a:rPr>
              <a:t>-выгульной площадки для содержания разных половозрастных групп используют деревянные или металлические цветы.</a:t>
            </a:r>
          </a:p>
          <a:p>
            <a:r>
              <a:rPr lang="ru-RU" dirty="0" smtClean="0">
                <a:latin typeface="+mn-lt"/>
              </a:rPr>
              <a:t>Длина щитов различная, чаще 1,0-1,5м или 3м, высота 120 см. </a:t>
            </a:r>
            <a:endParaRPr lang="ru-RU" dirty="0">
              <a:latin typeface="+mn-lt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1685" t="24667" r="50745" b="1323"/>
          <a:stretch/>
        </p:blipFill>
        <p:spPr>
          <a:xfrm>
            <a:off x="2435469" y="3094893"/>
            <a:ext cx="3288323" cy="303334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52502" t="1744" r="1333" b="2394"/>
          <a:stretch/>
        </p:blipFill>
        <p:spPr>
          <a:xfrm>
            <a:off x="6159675" y="3094893"/>
            <a:ext cx="3248095" cy="3033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104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1">
  <a:themeElements>
    <a:clrScheme name="Другая 1">
      <a:dk1>
        <a:srgbClr val="034A90"/>
      </a:dk1>
      <a:lt1>
        <a:sysClr val="window" lastClr="FFFFFF"/>
      </a:lt1>
      <a:dk2>
        <a:srgbClr val="3A3838"/>
      </a:dk2>
      <a:lt2>
        <a:srgbClr val="E7E6E6"/>
      </a:lt2>
      <a:accent1>
        <a:srgbClr val="4472C4"/>
      </a:accent1>
      <a:accent2>
        <a:srgbClr val="00B050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Тема1" id="{D5E5A095-B2D6-474D-9C67-B17638D0D070}" vid="{AB021925-D5F9-4D1E-89A7-82CC2D971F3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Тема1</Template>
  <TotalTime>141</TotalTime>
  <Words>1441</Words>
  <Application>Microsoft Office PowerPoint</Application>
  <PresentationFormat>Широкоэкранный</PresentationFormat>
  <Paragraphs>93</Paragraphs>
  <Slides>29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3" baseType="lpstr">
      <vt:lpstr>Arial</vt:lpstr>
      <vt:lpstr>Calibri</vt:lpstr>
      <vt:lpstr>Calibri Light</vt:lpstr>
      <vt:lpstr>Тема1</vt:lpstr>
      <vt:lpstr>Системы и особенности содержания копытных  </vt:lpstr>
      <vt:lpstr>1. Системы и способы содержания овец</vt:lpstr>
      <vt:lpstr>Стойлово-пастбищная система содержания</vt:lpstr>
      <vt:lpstr>Пастбищно-стойловая система содержания</vt:lpstr>
      <vt:lpstr>Пастбищная система содержания</vt:lpstr>
      <vt:lpstr>Круглогодовая – стойловая система содержания</vt:lpstr>
      <vt:lpstr>2. Гигиена стойлового содержания</vt:lpstr>
      <vt:lpstr>Гигиена стойлового содержания</vt:lpstr>
      <vt:lpstr>Гигиена стойлового содержания</vt:lpstr>
      <vt:lpstr>Половозрастные группы овец и коз</vt:lpstr>
      <vt:lpstr>Микроклимат помещения для овец</vt:lpstr>
      <vt:lpstr>Нормы площади пола для разных половозрастных групп при содержании в групповых секциях</vt:lpstr>
      <vt:lpstr>Внутрикошарное оборудование</vt:lpstr>
      <vt:lpstr>3. Гигиена пастбищного содержания</vt:lpstr>
      <vt:lpstr>Гигиена пастбищного содержания</vt:lpstr>
      <vt:lpstr>Гигиена пастбищного содержания</vt:lpstr>
      <vt:lpstr>4. Гигиена шерстных овец</vt:lpstr>
      <vt:lpstr>Гигиена шерстных овец</vt:lpstr>
      <vt:lpstr>Гигиена шерстных овец</vt:lpstr>
      <vt:lpstr>Гигиена шерстных овец</vt:lpstr>
      <vt:lpstr>5. Гигиена дойных коз и овец</vt:lpstr>
      <vt:lpstr>Гигиена дойных коз и овец</vt:lpstr>
      <vt:lpstr>6. ПОРОДЫ</vt:lpstr>
      <vt:lpstr>Керри-хилл</vt:lpstr>
      <vt:lpstr>Альпака</vt:lpstr>
      <vt:lpstr>Альпака</vt:lpstr>
      <vt:lpstr>Камерунские карликовые козы</vt:lpstr>
      <vt:lpstr>Камерунские карликовые козы</vt:lpstr>
      <vt:lpstr>Спасибо за внимание!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Системы и особенности содержания копытных</dc:title>
  <dc:creator>Ноутбук аудитория FosAGRO</dc:creator>
  <cp:lastModifiedBy>Ноутбук аудитория FosAGRO</cp:lastModifiedBy>
  <cp:revision>17</cp:revision>
  <dcterms:created xsi:type="dcterms:W3CDTF">2024-02-06T07:18:42Z</dcterms:created>
  <dcterms:modified xsi:type="dcterms:W3CDTF">2024-02-07T09:21:00Z</dcterms:modified>
</cp:coreProperties>
</file>