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5" r:id="rId3"/>
    <p:sldId id="263" r:id="rId4"/>
    <p:sldId id="266" r:id="rId5"/>
    <p:sldId id="264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5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DCFDC1F-90F8-4CA3-8C3E-AB98E9C587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DCB40A-D9DE-46F1-96A2-68B384EB39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9936F-2B15-43DB-BFD4-0280BD907B15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1553A3-4943-43CE-AC9D-6593D29A7A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5B44BF-D6A1-46B1-9291-946B51E0ED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8F954-CE72-4168-838F-219E7A047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239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8017-E38F-4774-A957-FA9FDAC40B1F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384185-578F-4B9D-BF14-7AE465A7F7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F5B53-05E1-498C-B359-84EAA97A8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971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25F8AA-8247-4A00-B9E4-726E49896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94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AFC60-8D5F-4A82-AF26-FD62351983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9285" y="2105129"/>
            <a:ext cx="5252815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00B050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4A257-9B98-4330-9907-FEE7EEE7C5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9285" y="4772811"/>
            <a:ext cx="3389832" cy="89305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Спикер, компания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DB01016F-8C6F-4A59-BBD7-9AEA4D86A1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0150" y="1219200"/>
            <a:ext cx="4419600" cy="44196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54CB0C8-B9A2-436E-950A-0D85470AA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29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84CA14-99EC-4F04-A3FD-C4487448C7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185" y="776429"/>
            <a:ext cx="2915243" cy="89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5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BAB146-60EC-41CF-BE3D-EBB689690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C5F6-50BC-4DA5-B9B9-E10CCDC2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5BEF3-585A-4136-8BD7-8BD60BBF9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823EC46-CE0A-4755-8BCE-E9E5F6ABC80E}"/>
              </a:ext>
            </a:extLst>
          </p:cNvPr>
          <p:cNvCxnSpPr>
            <a:cxnSpLocks/>
          </p:cNvCxnSpPr>
          <p:nvPr userDrawn="1"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475DB0-B330-422F-83A6-238D76ECC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1DE55738-A6BD-44FB-94E3-7CD0EAC85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27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B8F587-7ABE-4157-86E9-2B0EECDC7E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8277226" y="0"/>
            <a:ext cx="391477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34D78-36D9-4FE1-9528-238A5C1A5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766888"/>
            <a:ext cx="4568825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26E28C2C-CDF3-40B2-AEB6-3879E27445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2150" y="1181100"/>
            <a:ext cx="4486276" cy="44862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   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38C19E-E096-411E-8C53-2838AE3494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25" y="6246018"/>
            <a:ext cx="1577976" cy="48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4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71864B0-F9B2-4529-A886-9E887997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49202E2-58F7-4361-9234-A5CD920AE7AF}"/>
              </a:ext>
            </a:extLst>
          </p:cNvPr>
          <p:cNvCxnSpPr>
            <a:cxnSpLocks/>
          </p:cNvCxnSpPr>
          <p:nvPr userDrawn="1"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7A96AB6-C006-4530-A1F7-0FC58B28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0D495309-9686-4AFC-8CC8-370E144D2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0853CAD-1B6C-453B-B696-52986945DF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53093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 sz="2000">
                <a:solidFill>
                  <a:schemeClr val="tx1"/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 sz="1800">
                <a:solidFill>
                  <a:schemeClr val="tx1"/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143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CBF30-2005-4284-BB0D-B94636E83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7709" y="64247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65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09D89D-8705-4A9B-A1B6-2922A5A34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A0EC68-44F9-494C-AEDA-F8D1BC31DD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9592" y="3648179"/>
            <a:ext cx="5252815" cy="9047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B31DCFC-336E-425F-BE4A-DE9A517AD209}"/>
              </a:ext>
            </a:extLst>
          </p:cNvPr>
          <p:cNvCxnSpPr>
            <a:cxnSpLocks/>
          </p:cNvCxnSpPr>
          <p:nvPr userDrawn="1"/>
        </p:nvCxnSpPr>
        <p:spPr>
          <a:xfrm>
            <a:off x="2294101" y="3153754"/>
            <a:ext cx="74485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496D49F-0FC1-49B5-908F-3B327D4C07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98" y="1616075"/>
            <a:ext cx="3301924" cy="101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105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9663B-C6B9-45B3-AEDE-846D898B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28170-FCDD-4B3B-8669-D27742649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7A2DE0-343D-4166-95FA-105AF2ED4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A2489-8771-4ECC-A7A9-19993BD059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5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184" r="7334"/>
          <a:stretch/>
        </p:blipFill>
        <p:spPr>
          <a:xfrm>
            <a:off x="688946" y="1018815"/>
            <a:ext cx="4869124" cy="48739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481B2-2342-4BFA-9609-2536CEEC1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285" y="2096503"/>
            <a:ext cx="5252815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Зоогигиенические требования и нормативы  при производстве молока и </a:t>
            </a:r>
            <a:r>
              <a:rPr lang="ru-RU" dirty="0" smtClean="0"/>
              <a:t>мяса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30BF7F-721F-4A61-ADB4-DBD6ABB90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285" y="5313597"/>
            <a:ext cx="4165144" cy="893050"/>
          </a:xfrm>
        </p:spPr>
        <p:txBody>
          <a:bodyPr>
            <a:noAutofit/>
          </a:bodyPr>
          <a:lstStyle/>
          <a:p>
            <a:r>
              <a:rPr lang="ru-RU" b="1" dirty="0" err="1"/>
              <a:t>Кульмакова</a:t>
            </a:r>
            <a:r>
              <a:rPr lang="ru-RU" b="1" dirty="0"/>
              <a:t> Наталия </a:t>
            </a:r>
            <a:r>
              <a:rPr lang="ru-RU" b="1" dirty="0" smtClean="0"/>
              <a:t>Ивановна, доктор </a:t>
            </a:r>
            <a:r>
              <a:rPr lang="ru-RU" b="1" dirty="0"/>
              <a:t>сельскохозяйственных наук, доцент, </a:t>
            </a:r>
            <a:r>
              <a:rPr lang="ru-RU" b="1" dirty="0" smtClean="0"/>
              <a:t>профессор </a:t>
            </a:r>
            <a:r>
              <a:rPr lang="ru-RU" b="1" dirty="0"/>
              <a:t>кафедры ветеринарной </a:t>
            </a:r>
            <a:r>
              <a:rPr lang="ru-RU" b="1" dirty="0" smtClean="0"/>
              <a:t>медицины </a:t>
            </a:r>
            <a:r>
              <a:rPr lang="ru-RU" b="1" dirty="0" smtClean="0"/>
              <a:t>РГАУ-МСХА имени </a:t>
            </a:r>
            <a:r>
              <a:rPr lang="ru-RU" b="1" dirty="0" smtClean="0"/>
              <a:t>К</a:t>
            </a:r>
            <a:r>
              <a:rPr lang="ru-RU" b="1" dirty="0" smtClean="0"/>
              <a:t>. А</a:t>
            </a:r>
            <a:r>
              <a:rPr lang="ru-RU" b="1" dirty="0" smtClean="0"/>
              <a:t>. Тимирязева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60224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Влажность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775748"/>
            <a:ext cx="10515600" cy="41022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Источники поступления водяных паров в помещения:</a:t>
            </a:r>
          </a:p>
          <a:p>
            <a:r>
              <a:rPr lang="ru-RU" dirty="0"/>
              <a:t>10 … 15 % – наружный воздух;</a:t>
            </a:r>
          </a:p>
          <a:p>
            <a:r>
              <a:rPr lang="ru-RU" dirty="0"/>
              <a:t>10 … 25 % – испарения с пола, стен и т.д.;</a:t>
            </a:r>
          </a:p>
          <a:p>
            <a:r>
              <a:rPr lang="ru-RU" dirty="0"/>
              <a:t>60 … 70 % – выделения животных.</a:t>
            </a:r>
          </a:p>
          <a:p>
            <a:pPr marL="0" indent="0">
              <a:buNone/>
            </a:pPr>
            <a:r>
              <a:rPr lang="ru-RU" dirty="0"/>
              <a:t>Так в коровнике на 200 коров в сутки выделяется до 5 тонн влаги.</a:t>
            </a:r>
          </a:p>
          <a:p>
            <a:pPr marL="0" indent="0">
              <a:buNone/>
            </a:pPr>
            <a:r>
              <a:rPr lang="ru-RU" dirty="0"/>
              <a:t>Водяные пары в воздухе помещения влияют на его теплоемкость и теплопроводность, что отрицательно влияет на технологическое оборудование, в особенности, на электрооборудование.</a:t>
            </a:r>
          </a:p>
          <a:p>
            <a:pPr marL="0" indent="0">
              <a:buNone/>
            </a:pPr>
            <a:r>
              <a:rPr lang="ru-RU" dirty="0"/>
              <a:t>Относительная влажность воздуха в животноводческих помещениях должна быть, %: в коровниках – 40...85, в секциях для молодняка – 40...75, в свинарниках – 40...75, в овчарнях – 75, в птичниках – 60...70.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558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Освещенность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44289" y="2446688"/>
            <a:ext cx="44527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Уровень освещенности сильно влияет на самочувствие животных, их продуктивность. Зимой света может быть недостаточно, поэтому требуются дополнительные источники света. Уровень освещенности рассчитывается из соотношения площади окон и площади пола.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1226" y="2035395"/>
            <a:ext cx="58168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Для крупного рогатого скота оптимальным решением будет естественное освещение коровника, которое достигается при помощи установки светоаэрационного конька, а также вентиляционных штор.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629" y="3352103"/>
            <a:ext cx="4130000" cy="260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08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Скорость движения воздуха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336431"/>
            <a:ext cx="10515600" cy="474078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Благоприятный микроклимат животноводческих помещений обеспечивается оптимальным воздухообменом. При слишком сильном воздухообмене влажность уменьшается, воздух становится сухим. </a:t>
            </a:r>
          </a:p>
          <a:p>
            <a:pPr marL="0" indent="0">
              <a:buNone/>
            </a:pPr>
            <a:r>
              <a:rPr lang="ru-RU" b="1" dirty="0"/>
              <a:t>При низкой скорости перемещения воздушных потоков: </a:t>
            </a:r>
          </a:p>
          <a:p>
            <a:r>
              <a:rPr lang="ru-RU" dirty="0"/>
              <a:t>воздух застаивается, появляются грибки, микробы, плесень; </a:t>
            </a:r>
          </a:p>
          <a:p>
            <a:r>
              <a:rPr lang="ru-RU" dirty="0"/>
              <a:t>количество аммиака, углекислого газа увеличиваются; </a:t>
            </a:r>
          </a:p>
          <a:p>
            <a:r>
              <a:rPr lang="ru-RU" dirty="0"/>
              <a:t>содержание кислорода уменьшается, особенно при тесном содержании животных на фермах. </a:t>
            </a:r>
          </a:p>
          <a:p>
            <a:pPr marL="0" indent="0">
              <a:buNone/>
            </a:pPr>
            <a:r>
              <a:rPr lang="ru-RU" b="1" dirty="0"/>
              <a:t>При низких температурах </a:t>
            </a:r>
            <a:r>
              <a:rPr lang="ru-RU" dirty="0"/>
              <a:t>и высокой влажности увеличение скорости движения воздуха вызывает усиление теплоотдачи организма, что может привести к переохлаждению последнего.</a:t>
            </a:r>
          </a:p>
          <a:p>
            <a:pPr marL="0" indent="0">
              <a:buNone/>
            </a:pPr>
            <a:r>
              <a:rPr lang="ru-RU" b="1" dirty="0"/>
              <a:t>При высоких температурах </a:t>
            </a:r>
            <a:r>
              <a:rPr lang="ru-RU" dirty="0"/>
              <a:t>большая скорость движения воздуха предохраняет животных от перегревания, однако молодняк сельскохозяйственных животных очень чувствителен к ней. Птица также чутко реагирует на движение воздуха и не выносит сквозняков, которые часто служат причиной простудных заболеваний.</a:t>
            </a:r>
          </a:p>
          <a:p>
            <a:pPr marL="0" indent="0">
              <a:buNone/>
            </a:pPr>
            <a:r>
              <a:rPr lang="ru-RU" dirty="0"/>
              <a:t>В животноводческих помещениях скорость движения воздуха в зоне нахождения животных (птицы) должна быть: зимой 0,2…0,4 м/с, летом 0,5...1,5 м/с.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729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Производственный шум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2133196"/>
            <a:ext cx="10515600" cy="309321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Производственный шум выше допустимых норм отрицательно влияет на животных, птицу и обслуживающий персонал. </a:t>
            </a:r>
          </a:p>
          <a:p>
            <a:pPr marL="0" indent="0">
              <a:buNone/>
            </a:pPr>
            <a:r>
              <a:rPr lang="ru-RU" dirty="0"/>
              <a:t>Так, если акустический фон громкостью 70 дБ и частотой 0,5...2 кГц благотворно действует на птицу, повышая ее продуктивность, то акустический раздражитель громкостью 90 дБ и частотой 2...5 кГц нарушает нормальное течение физиологических процессов в ее организме. </a:t>
            </a:r>
          </a:p>
          <a:p>
            <a:pPr marL="0" indent="0">
              <a:buNone/>
            </a:pPr>
            <a:r>
              <a:rPr lang="ru-RU" dirty="0"/>
              <a:t>Допустимая интенсивность шума в помещениях 70...85 дБ при частоте звука свыше 1 кГц, а при более низкой частоте звука – 90 дБ.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7123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 углекислого газа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2490643"/>
            <a:ext cx="10515600" cy="268331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 содержанию углекислого газа в воздухе помещений можно оценить качество воздуха и уровень воздухообмена, т. е. работоспособность вентиляционной системы. </a:t>
            </a:r>
          </a:p>
          <a:p>
            <a:pPr marL="0" indent="0">
              <a:buNone/>
            </a:pPr>
            <a:r>
              <a:rPr lang="ru-RU" dirty="0"/>
              <a:t>Предельно допустимая концентрация углекислого газа в воздухе помещений должна быть, %, не более: для телят – 0,15 (объемный), для молодняка старшего возраста и взрослого поголовья крупного рогатого скота – 0,25, для свиней – 0,2, для овец – 0,25, для птицы – 0,25.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816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 аммиака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1327" y="159866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При продолжительном пребывании животных в помещении с повышенной концентрацией аммиака у них снижается содержание гемоглобина и эритроцитов в крови, возникает анемия. Кроме того, ухудшаются функция пищеварительного тракта, переваривание протеиновых веществ, жира, клетчатки, что влечет за собой общее ослабление организма. Концентрация 1...3 мг/л аммиака в воздухе вызывает смерть животного от отека легких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При своевременном удалении навоза, жижи и исправной работе вентиляционной системы содержание аммиака в воздухе минимальное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Допустимая концентрация аммиака в воздухе животноводческих помещений, мг/л: для телят – 0,01, для молодняка старшего возраста и взрослого поголовья крупного рогатого скота – 0,02, свиней – 0,02, овец – 0,01...0,02, птицы – 0,015 мг/л.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086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 сероводорода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68430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Концентрация сероводорода в воздухе свыше 0,015 мг/л опасна для здоровья животных и людей. </a:t>
            </a:r>
          </a:p>
          <a:p>
            <a:pPr marL="0" indent="0">
              <a:buNone/>
            </a:pPr>
            <a:r>
              <a:rPr lang="ru-RU" b="1" dirty="0"/>
              <a:t>Повышенное содержание сероводорода </a:t>
            </a:r>
            <a:r>
              <a:rPr lang="ru-RU" dirty="0"/>
              <a:t>в воздухе способствует затормаживанию окислительных процессов в организме, может вызвать воспаление и отек легких, служит одной из причин кислородного голодания животных и птицы. Отрицательно действует сероводород и на нервную систему. Продолжительное вдыхание сероводорода повышенной концентрации может привести к хроническому отравлению животных.</a:t>
            </a:r>
          </a:p>
          <a:p>
            <a:pPr marL="0" indent="0">
              <a:buNone/>
            </a:pPr>
            <a:r>
              <a:rPr lang="ru-RU" dirty="0"/>
              <a:t>Максимально допустимое содержание сероводорода в воздухе животноводческих помещений, мг/л: для телят – 0,005, молодняка старшего возраста и взрослого поголовья крупного рогатого скота, свиней и овец – 0,01, птицы – 0,005.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102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Механическая загрязненность воздуха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85056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Органическая пыль, которая появляется при распределении кормов, уборке или чистке животных, раздражает органы дыхания, становится причиной зуда, воспалений, способствует появлению инфекций. Норма содержания пыли для взрослых особей – от 1,0 до 1,5 мг/м3, для молодых – от 0,5 до 1,0 мг/м3.</a:t>
            </a:r>
          </a:p>
          <a:p>
            <a:pPr marL="0" indent="0">
              <a:buNone/>
            </a:pPr>
            <a:r>
              <a:rPr lang="ru-RU" dirty="0"/>
              <a:t>Повышенное содержание пыли и микроорганизмов в воздухе помещений отрицательно влияет на состояние здоровья и может быть причиной эпидемических заболеваний животных и птиц. </a:t>
            </a:r>
          </a:p>
          <a:p>
            <a:pPr marL="0" indent="0">
              <a:buNone/>
            </a:pPr>
            <a:r>
              <a:rPr lang="ru-RU" dirty="0"/>
              <a:t>Высокая механическая загрязненность воздуха, кроме того, уменьшает эксплуатационные возможности технологического оборудования. Так, производительность калориферов и утилизаторов тепла снижается на 40...60 %, вентиляторов – на 18...20 %.</a:t>
            </a:r>
          </a:p>
          <a:p>
            <a:pPr marL="0" indent="0">
              <a:buNone/>
            </a:pPr>
            <a:r>
              <a:rPr lang="ru-RU" dirty="0"/>
              <a:t>Чтобы добиться оптимальных значений содержания пыли в воздухе, необходимо настроить эффективную систему вентиляции в животноводческом здании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13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63629" y="2314879"/>
            <a:ext cx="96260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+mj-lt"/>
              </a:rPr>
              <a:t>На животноводческих комплексах часто используется естественная система вентиляции, при которой воздух поступает внутрь через </a:t>
            </a:r>
            <a:r>
              <a:rPr lang="ru-RU" sz="2400" dirty="0" err="1">
                <a:latin typeface="+mj-lt"/>
              </a:rPr>
              <a:t>световентиляционные</a:t>
            </a:r>
            <a:r>
              <a:rPr lang="ru-RU" sz="2400" dirty="0">
                <a:latin typeface="+mj-lt"/>
              </a:rPr>
              <a:t> шторы, а уходит через светоаэрационный конек. </a:t>
            </a:r>
          </a:p>
        </p:txBody>
      </p:sp>
    </p:spTree>
    <p:extLst>
      <p:ext uri="{BB962C8B-B14F-4D97-AF65-F5344CB8AC3E}">
        <p14:creationId xmlns:p14="http://schemas.microsoft.com/office/powerpoint/2010/main" val="1819063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Бактериальная загрязненность воздуха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2598709"/>
            <a:ext cx="10515600" cy="255718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Микробная загрязненность воздуха в животноводческих и птицеводческих помещениях должна быть, тыс. микробных тел в 1 м3 (не более): </a:t>
            </a:r>
          </a:p>
          <a:p>
            <a:r>
              <a:rPr lang="ru-RU" dirty="0"/>
              <a:t>для телят в возрасте до 1 </a:t>
            </a:r>
            <a:r>
              <a:rPr lang="ru-RU" dirty="0" smtClean="0"/>
              <a:t>мес. </a:t>
            </a:r>
            <a:r>
              <a:rPr lang="ru-RU" dirty="0"/>
              <a:t>– 20, до 2 </a:t>
            </a:r>
            <a:r>
              <a:rPr lang="ru-RU" dirty="0" smtClean="0"/>
              <a:t>мес. </a:t>
            </a:r>
            <a:r>
              <a:rPr lang="ru-RU" dirty="0"/>
              <a:t>– 40, до 3...4 </a:t>
            </a:r>
            <a:r>
              <a:rPr lang="ru-RU" dirty="0" smtClean="0"/>
              <a:t>мес. </a:t>
            </a:r>
            <a:r>
              <a:rPr lang="ru-RU" dirty="0"/>
              <a:t>– 50, для телят старше 4 </a:t>
            </a:r>
            <a:r>
              <a:rPr lang="ru-RU" dirty="0" smtClean="0"/>
              <a:t>мес. </a:t>
            </a:r>
            <a:r>
              <a:rPr lang="ru-RU" dirty="0"/>
              <a:t>и взрослого поголовья – 70; </a:t>
            </a:r>
          </a:p>
          <a:p>
            <a:r>
              <a:rPr lang="ru-RU" dirty="0"/>
              <a:t>для поросят-отъемышей и ремонтного молодняка – 40...50, для откормочных свиней – 50...80, для ягнят – 50, а в остальных помещениях – 70.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31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8451" y="1517643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+mj-lt"/>
              </a:rPr>
              <a:t>Животноводство и птицеводство вносят весомый вклад в обеспечение продовольственной безопасности страны. Безусловно, большая роль в этом принадлежит государственной поддержке аграрного сектора России в новых социально-экономических условиях. </a:t>
            </a:r>
            <a:endParaRPr lang="ru-RU" sz="2400" dirty="0" smtClean="0">
              <a:latin typeface="+mj-lt"/>
            </a:endParaRPr>
          </a:p>
          <a:p>
            <a:endParaRPr lang="ru-RU" sz="2400" dirty="0">
              <a:latin typeface="+mj-lt"/>
            </a:endParaRPr>
          </a:p>
          <a:p>
            <a:r>
              <a:rPr lang="ru-RU" sz="2400" dirty="0">
                <a:latin typeface="+mj-lt"/>
              </a:rPr>
              <a:t>Эффективность и конкурентоспособность отрасли животноводства во многом зависит от кормления и содержания животных.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4451" y="1581131"/>
            <a:ext cx="4043412" cy="409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66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94312" y="1728877"/>
            <a:ext cx="78970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+mj-lt"/>
              </a:rPr>
              <a:t>Чтобы параметры микроклимата соответствовали определённому виду, возрасту, продуктивности и физиологическому состоянию животных и птицы при различных условиях кормления, содержания и разведения, его необходимо регулировать с помощью технических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266032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 производится контроль </a:t>
            </a:r>
            <a:r>
              <a:rPr lang="ru-RU" dirty="0" smtClean="0"/>
              <a:t>микроклимата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2548833"/>
            <a:ext cx="10515600" cy="254142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 состоянием микроклимата необходимо постоянно следить. Путем визуальной оценки поведения животных можно определить, испытывает оно жару или холод. Специальные инструменты для измерения параметров дают более объективную картину. Замеры производятся регулярно. </a:t>
            </a:r>
          </a:p>
          <a:p>
            <a:pPr marL="0" indent="0">
              <a:buNone/>
            </a:pPr>
            <a:r>
              <a:rPr lang="ru-RU" dirty="0"/>
              <a:t>Все показатели заносятся в особый журнал, затем на их основе по необходимости производятся корректирующие мероприятия для улучшения микроклимата.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945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Контролеры микроклимата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7214" y="2154595"/>
            <a:ext cx="45615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</a:rPr>
              <a:t>Многие крупные хозяйства применяют контролеры микроклимата. Они помогают автоматически поддерживать нужные показатели: температуру, влажность, разреженность воздуха, содержание аммиака, углекислого газа.</a:t>
            </a: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id="{DADD0EE1-682C-C53F-0584-BC4C24393A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1898423"/>
            <a:ext cx="5367250" cy="387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9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59866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Разработанные наукой весьма эффективные зоогигиенические и технологические нормативы многие животноводческие хозяйства перестали соблюдать, полагая, что животные будут давать много молока и наращивать массу в любых условиях. Но это далеко не так. По данным многочисленных исследований, проведенных в нашей стране и за рубежом, из-за неудовлетворительного микроклимата в помещениях молочная продуктивность коров снижается на 10 %, на 20-30 % снижается эффективность использования кормов, особенно в зимнее время. Нарушение равновесия (дисбаланс) между животным организмом и окружающей средой к ухудшению здоровья и снижению продуктивности животных.</a:t>
            </a:r>
          </a:p>
          <a:p>
            <a:r>
              <a:rPr lang="ru-RU" dirty="0"/>
              <a:t>Высокая продуктивность животных и птицы, длительность их использования в условиях промышленной технологии зависят от обеспечения качественного кормления и комфортных условий содержания с соблюдением всех зоогигиенических параметров.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085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66649" y="1245671"/>
            <a:ext cx="99007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В результате проведенных исследований установлено, что определяющими факторами обеспечения здоровья животных, их сохранности и получения от них максимальной продуктивности являются создание и поддержание оптимальных условий кормления и содержания. Только здоровое животное в комфортных условиях содержания даст максимальную продуктивность. </a:t>
            </a:r>
          </a:p>
          <a:p>
            <a:pPr marL="342900" indent="-34290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Технологический процесс производства продуктов животноводства и птицеводства базируется на трех основных составляющих: </a:t>
            </a:r>
          </a:p>
          <a:p>
            <a:pPr>
              <a:buClr>
                <a:srgbClr val="00B050"/>
              </a:buClr>
            </a:pPr>
            <a:r>
              <a:rPr lang="ru-RU" sz="2400" dirty="0">
                <a:latin typeface="+mj-lt"/>
              </a:rPr>
              <a:t>1. высоком генетическом потенциале животных и птицы; </a:t>
            </a:r>
          </a:p>
          <a:p>
            <a:pPr>
              <a:buClr>
                <a:srgbClr val="00B050"/>
              </a:buClr>
            </a:pPr>
            <a:r>
              <a:rPr lang="ru-RU" sz="2400" dirty="0">
                <a:latin typeface="+mj-lt"/>
              </a:rPr>
              <a:t>2. научно обоснованном кормлении и поении животных и птицы;</a:t>
            </a:r>
          </a:p>
          <a:p>
            <a:pPr>
              <a:buClr>
                <a:srgbClr val="00B050"/>
              </a:buClr>
            </a:pPr>
            <a:r>
              <a:rPr lang="ru-RU" sz="2400" dirty="0">
                <a:latin typeface="+mj-lt"/>
              </a:rPr>
              <a:t>3. физиологически обоснованном содержании и оптимальном микроклимате в животноводческих и птицеводческих помещениях.</a:t>
            </a:r>
          </a:p>
        </p:txBody>
      </p:sp>
    </p:spTree>
    <p:extLst>
      <p:ext uri="{BB962C8B-B14F-4D97-AF65-F5344CB8AC3E}">
        <p14:creationId xmlns:p14="http://schemas.microsoft.com/office/powerpoint/2010/main" val="2463070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2B2F576-AC39-4863-817A-D0DB1F888E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37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6A8E9-0B97-4454-B07C-70A95E15A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Микроклимат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2407B8-0F87-4A0E-AE54-4A4D86360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5" y="1825625"/>
            <a:ext cx="10515600" cy="4351338"/>
          </a:xfrm>
        </p:spPr>
        <p:txBody>
          <a:bodyPr/>
          <a:lstStyle/>
          <a:p>
            <a:r>
              <a:rPr lang="ru-RU" dirty="0"/>
              <a:t>Микроклимат животноводческих и птицеводческих помещений – это сочетание или совокупность физических, химических и биологических факторов: температуры, влажности и скорости движения воздуха, содержания в воздухе вредных газов (углекислого, аммиака, сероводорода), микроорганизмов, частиц пыли, освещения, облучения и т. д.</a:t>
            </a:r>
          </a:p>
          <a:p>
            <a:r>
              <a:rPr lang="ru-RU" dirty="0"/>
              <a:t>Продуктивность сельскохозяйственных животных на 50...55 % зависит от полноценного кормления, на 20...25 % – от генетических признаков и уровня </a:t>
            </a:r>
            <a:r>
              <a:rPr lang="ru-RU" dirty="0" err="1"/>
              <a:t>селекционно</a:t>
            </a:r>
            <a:r>
              <a:rPr lang="ru-RU" dirty="0"/>
              <a:t>-племенной работы и на 20...30 % – от условий микроклимата. При неудовлетворительном микроклимате потенциальная продуктивность животных и птиц используется лишь на 20...30 %, а срок их племенного и продуктивного использования сокращается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2AA14E-9036-4C53-A2E0-30C107F94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68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68957" y="1098494"/>
            <a:ext cx="100846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Воздействие микроклимата на организм может быть прямое или косвенное. Важное значение имеет климатическая зона, где располагается животноводческая ферма. Оказывают влияние материалы для постройки, тип конструкции здания, а также технология, по которой содержатся животные.</a:t>
            </a:r>
            <a:br>
              <a:rPr lang="ru-RU" dirty="0">
                <a:latin typeface="+mj-lt"/>
              </a:rPr>
            </a:br>
            <a:endParaRPr lang="ru-RU" dirty="0"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E22A1A-072A-E58B-2F79-2CF64C0118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7269" y="2201533"/>
            <a:ext cx="6748051" cy="38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7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2818FDD-DF1C-4D7D-BA7E-7E55A600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Температура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260970-CE18-42B3-AD37-6F4C69740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4168" y="1758397"/>
            <a:ext cx="1031426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Из всех физических факторов микроклимата температура воздуха значительно влияет на продуктивность сельскохозяйственных животных и </a:t>
            </a:r>
            <a:r>
              <a:rPr lang="ru-RU" sz="1600" dirty="0" err="1">
                <a:latin typeface="+mj-lt"/>
              </a:rPr>
              <a:t>поедаемость</a:t>
            </a:r>
            <a:r>
              <a:rPr lang="ru-RU" sz="1600" dirty="0">
                <a:latin typeface="+mj-lt"/>
              </a:rPr>
              <a:t> корма.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Оптимальной считают температуру, при которой продуктивность животных наивысшая, а расход кормов и число средств для обеспечения микроклимата минимальные.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Температура окружающего воздуха, при которой обмен веществ и теплопродукция находятся на минимальном уровне, называется зоной теплового безразличия или температурой комфорта. Зона теплового безразличия не имеет определенного уровня и зависит от условий кормления, приспособленности животных к различным температурам, сезонных изменений, но бывает, как правило, ниже температуры тела животного.</a:t>
            </a:r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</a:rPr>
              <a:t>Нижнюю границу зоны теплового безразличия называют критической температурой. Уровень критической температуры зависит от вида животного, влажности и скорости движения окружающего воздуха.</a:t>
            </a:r>
          </a:p>
          <a:p>
            <a:pPr>
              <a:buClr>
                <a:srgbClr val="00B050"/>
              </a:buClr>
            </a:pPr>
            <a:r>
              <a:rPr lang="ru-RU" sz="1600" dirty="0">
                <a:latin typeface="+mj-lt"/>
              </a:rPr>
              <a:t>Например: в зависимости от породы, возраста, уровня кормления животных зоны оптимальных температур воздуха в помещении следующие: для телят в возрасте 1...2 </a:t>
            </a:r>
            <a:r>
              <a:rPr lang="ru-RU" sz="1600" dirty="0" err="1">
                <a:latin typeface="+mj-lt"/>
              </a:rPr>
              <a:t>мес</a:t>
            </a:r>
            <a:r>
              <a:rPr lang="ru-RU" sz="1600" dirty="0">
                <a:latin typeface="+mj-lt"/>
              </a:rPr>
              <a:t> – 10...15 °С, 3...4 </a:t>
            </a:r>
            <a:r>
              <a:rPr lang="ru-RU" sz="1600" dirty="0" err="1">
                <a:latin typeface="+mj-lt"/>
              </a:rPr>
              <a:t>мес</a:t>
            </a:r>
            <a:r>
              <a:rPr lang="ru-RU" sz="1600" dirty="0">
                <a:latin typeface="+mj-lt"/>
              </a:rPr>
              <a:t> – 12...15 °С, 4...8 </a:t>
            </a:r>
            <a:r>
              <a:rPr lang="ru-RU" sz="1600" dirty="0" err="1">
                <a:latin typeface="+mj-lt"/>
              </a:rPr>
              <a:t>мес</a:t>
            </a:r>
            <a:r>
              <a:rPr lang="ru-RU" sz="1600" dirty="0">
                <a:latin typeface="+mj-lt"/>
              </a:rPr>
              <a:t> и старше – 8...10 °С, для молодняка на откорме – 12...18 °С.</a:t>
            </a:r>
          </a:p>
          <a:p>
            <a:pPr>
              <a:buClr>
                <a:srgbClr val="00B050"/>
              </a:buClr>
            </a:pPr>
            <a:r>
              <a:rPr lang="ru-RU" sz="1600" dirty="0">
                <a:latin typeface="+mj-lt"/>
              </a:rPr>
              <a:t>Физиологически оптимальная температура в птицеводческих помещениях следующая: для кур-несушек при напольном содержании – 12…14 °С, при клеточном – 15...18 °С; для цыплят-бройлеров в возрасте 1…6 </a:t>
            </a:r>
            <a:r>
              <a:rPr lang="ru-RU" sz="1600" dirty="0" err="1">
                <a:latin typeface="+mj-lt"/>
              </a:rPr>
              <a:t>нед</a:t>
            </a:r>
            <a:r>
              <a:rPr lang="ru-RU" sz="1600" dirty="0">
                <a:latin typeface="+mj-lt"/>
              </a:rPr>
              <a:t> при напольном содержании 26...28 °С, при клеточном – 28...32 °С.</a:t>
            </a:r>
          </a:p>
        </p:txBody>
      </p:sp>
    </p:spTree>
    <p:extLst>
      <p:ext uri="{BB962C8B-B14F-4D97-AF65-F5344CB8AC3E}">
        <p14:creationId xmlns:p14="http://schemas.microsoft.com/office/powerpoint/2010/main" val="2681437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Температура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598664"/>
            <a:ext cx="1030795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понижении температуры внешней среды организм животного уменьшает теплоотдачу. При недостаточности компенсаторных механизмов по ограничению теплоотдачи в действие вступает регуляция </a:t>
            </a:r>
            <a:r>
              <a:rPr lang="ru-RU" dirty="0" err="1"/>
              <a:t>теплопроизводства</a:t>
            </a:r>
            <a:r>
              <a:rPr lang="ru-RU" dirty="0"/>
              <a:t> с целью повышения его (химическая терморегуляция). </a:t>
            </a:r>
          </a:p>
          <a:p>
            <a:pPr marL="0" indent="0">
              <a:buNone/>
            </a:pPr>
            <a:r>
              <a:rPr lang="ru-RU" dirty="0"/>
              <a:t>Химическая терморегуляция позволяет покрывать возросшие потери теплоты путем производства ее из питательных веществ корма или запасов организма. В первую очередь для этого используются белки – самые ценные пищевые вещества. Для организма это означает увеличение расхода корма и снижение продуктивности. </a:t>
            </a:r>
          </a:p>
          <a:p>
            <a:pPr marL="0" indent="0">
              <a:buNone/>
            </a:pPr>
            <a:r>
              <a:rPr lang="ru-RU" dirty="0"/>
              <a:t>Поэтому, для нормального состояния организма необходимо обеспечить такие условия в помещении, при которых количество образующейся теплоты равняется тепловыделениям (расход теплоты) организма, в противном случае повышается заболеваемость и снижается продуктивность животных.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00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Температура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725872"/>
            <a:ext cx="10515600" cy="41346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Животные чутко реагируют на колебания температурного режима, на их состоянии сказываются как ее понижение, так и повышение.</a:t>
            </a:r>
          </a:p>
          <a:p>
            <a:pPr marL="0" indent="0">
              <a:buNone/>
            </a:pPr>
            <a:r>
              <a:rPr lang="ru-RU" dirty="0"/>
              <a:t>Если температура воздуха опускается ниже 12°С, животным приходится затрачивать для согревания часть энергии корма. Поэтому прирост массы тела снижается, корм расходуется неэффективно, уменьшается производительность. Поэтому экономически целесообразно использовать эффективные источники обогрева в холодное время года.</a:t>
            </a:r>
          </a:p>
          <a:p>
            <a:pPr marL="0" indent="0">
              <a:buNone/>
            </a:pPr>
            <a:r>
              <a:rPr lang="ru-RU" dirty="0"/>
              <a:t>При увеличении температуры выше оптимальной у животных понижается аппетит, меньше вырабатывается ферментов, нарушается пищеварение. Поступающая пища переваривается не до конца. При повышении температуры выше 32°С корм усваивается хуже, теряются репродуктивные свойства, снижается эффективность производства. Чтобы этого не допустить, важно соблюдать оптимальный температурный режим, в летнее время это достигается работой вентиляторов для животноводческих помещений, а также системой </a:t>
            </a:r>
            <a:r>
              <a:rPr lang="ru-RU" dirty="0" smtClean="0"/>
              <a:t>охлаждения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96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918" y="1686658"/>
            <a:ext cx="5408911" cy="38854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04981" y="2352127"/>
            <a:ext cx="44028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j-lt"/>
              </a:rPr>
              <a:t>Понизить температуру воздуха в помещении на 10-12°С, чтобы уменьшить тепловой стресс, можно с помощью системы охлаждения туманом. С ее применением в воздухе распыляются мелкие, как туман, частицы воды, что помогает снизить температуру.</a:t>
            </a:r>
          </a:p>
        </p:txBody>
      </p:sp>
    </p:spTree>
    <p:extLst>
      <p:ext uri="{BB962C8B-B14F-4D97-AF65-F5344CB8AC3E}">
        <p14:creationId xmlns:p14="http://schemas.microsoft.com/office/powerpoint/2010/main" val="361661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Влажность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725" y="1883814"/>
            <a:ext cx="10515600" cy="377113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сочетании с температурой влажность воздуха существенно влияет на состояние здоровья и продуктивность животных, птиц.</a:t>
            </a:r>
          </a:p>
          <a:p>
            <a:pPr marL="0" indent="0">
              <a:buNone/>
            </a:pPr>
            <a:r>
              <a:rPr lang="ru-RU" dirty="0"/>
              <a:t>Относительная влажность взаимосвязана с температурой окружающей среды. Повышенная влажность создает благоприятную среду для плесени, грибков, болезнетворных микроорганизмов, вирусов. </a:t>
            </a:r>
          </a:p>
          <a:p>
            <a:pPr marL="0" indent="0">
              <a:buNone/>
            </a:pPr>
            <a:r>
              <a:rPr lang="ru-RU" dirty="0"/>
              <a:t>По этим причинам животные часто заболевают простудными, инфекционными заболеваниями ЖКТ. Это влияет на иммунитет, а следовательно – на продуктивность. </a:t>
            </a:r>
          </a:p>
          <a:p>
            <a:pPr marL="0" indent="0">
              <a:buNone/>
            </a:pPr>
            <a:r>
              <a:rPr lang="ru-RU" dirty="0"/>
              <a:t>Уменьшить влажность в животноводческом здании можно с помощью отопительных приборов и систем вентиляции.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AA2489-8771-4ECC-A7A9-19993BD059B0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428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34A90"/>
      </a:dk1>
      <a:lt1>
        <a:sysClr val="window" lastClr="FFFFFF"/>
      </a:lt1>
      <a:dk2>
        <a:srgbClr val="3A3838"/>
      </a:dk2>
      <a:lt2>
        <a:srgbClr val="E7E6E6"/>
      </a:lt2>
      <a:accent1>
        <a:srgbClr val="4472C4"/>
      </a:accent1>
      <a:accent2>
        <a:srgbClr val="00B05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2141</Words>
  <Application>Microsoft Office PowerPoint</Application>
  <PresentationFormat>Широкоэкранный</PresentationFormat>
  <Paragraphs>113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Зоогигиенические требования и нормативы  при производстве молока и мяса</vt:lpstr>
      <vt:lpstr>Презентация PowerPoint</vt:lpstr>
      <vt:lpstr>Микроклимат</vt:lpstr>
      <vt:lpstr>Презентация PowerPoint</vt:lpstr>
      <vt:lpstr>Температура</vt:lpstr>
      <vt:lpstr>Температура</vt:lpstr>
      <vt:lpstr>Температура</vt:lpstr>
      <vt:lpstr>Презентация PowerPoint</vt:lpstr>
      <vt:lpstr>Влажность</vt:lpstr>
      <vt:lpstr>Влажность</vt:lpstr>
      <vt:lpstr>Освещенность</vt:lpstr>
      <vt:lpstr>Скорость движения воздуха</vt:lpstr>
      <vt:lpstr>Производственный шум</vt:lpstr>
      <vt:lpstr>Содержание углекислого газа</vt:lpstr>
      <vt:lpstr>Содержание аммиака</vt:lpstr>
      <vt:lpstr>Содержание сероводорода</vt:lpstr>
      <vt:lpstr>Механическая загрязненность воздуха</vt:lpstr>
      <vt:lpstr>Презентация PowerPoint</vt:lpstr>
      <vt:lpstr>Бактериальная загрязненность воздуха</vt:lpstr>
      <vt:lpstr>Презентация PowerPoint</vt:lpstr>
      <vt:lpstr>Как производится контроль микроклимата</vt:lpstr>
      <vt:lpstr>Контролеры микроклимата</vt:lpstr>
      <vt:lpstr>Заключение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Денисюк Екатерина Евгеньевна</dc:creator>
  <cp:lastModifiedBy>Ноутбук аудитория FosAGRO</cp:lastModifiedBy>
  <cp:revision>26</cp:revision>
  <dcterms:created xsi:type="dcterms:W3CDTF">2023-03-13T11:53:49Z</dcterms:created>
  <dcterms:modified xsi:type="dcterms:W3CDTF">2024-04-23T07:45:35Z</dcterms:modified>
</cp:coreProperties>
</file>