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281" r:id="rId3"/>
    <p:sldId id="274" r:id="rId4"/>
    <p:sldId id="293" r:id="rId5"/>
    <p:sldId id="294" r:id="rId6"/>
    <p:sldId id="295" r:id="rId7"/>
    <p:sldId id="296" r:id="rId8"/>
    <p:sldId id="298" r:id="rId9"/>
    <p:sldId id="299" r:id="rId10"/>
    <p:sldId id="300" r:id="rId11"/>
    <p:sldId id="301" r:id="rId12"/>
    <p:sldId id="303" r:id="rId13"/>
    <p:sldId id="302" r:id="rId14"/>
    <p:sldId id="304" r:id="rId15"/>
    <p:sldId id="291" r:id="rId16"/>
  </p:sldIdLst>
  <p:sldSz cx="11704638" cy="6583363"/>
  <p:notesSz cx="6858000" cy="9144000"/>
  <p:defaultTextStyle>
    <a:defPPr>
      <a:defRPr lang="ru-RU"/>
    </a:defPPr>
    <a:lvl1pPr marL="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7" userDrawn="1">
          <p15:clr>
            <a:srgbClr val="A4A3A4"/>
          </p15:clr>
        </p15:guide>
        <p15:guide id="2" pos="4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095"/>
    <a:srgbClr val="0C869B"/>
    <a:srgbClr val="2EAA4A"/>
    <a:srgbClr val="76BCD6"/>
    <a:srgbClr val="92B2D8"/>
    <a:srgbClr val="243B89"/>
    <a:srgbClr val="75BCD8"/>
    <a:srgbClr val="31AA47"/>
    <a:srgbClr val="00859B"/>
    <a:srgbClr val="DA8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648" y="108"/>
      </p:cViewPr>
      <p:guideLst>
        <p:guide orient="horz" pos="3797"/>
        <p:guide pos="4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F830-8950-4D8C-B3E8-3B0E1DCA6095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A55-4846-47C7-94D3-F1753174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1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48" y="2045111"/>
            <a:ext cx="9948942" cy="14111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9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7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85862" y="198110"/>
            <a:ext cx="2633544" cy="4212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5232" y="198110"/>
            <a:ext cx="7705553" cy="4212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9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512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4586" y="2790310"/>
            <a:ext cx="9948942" cy="1440110"/>
          </a:xfrm>
        </p:spPr>
        <p:txBody>
          <a:bodyPr anchor="b"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58517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2pPr>
            <a:lvl3pPr marL="117034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3pPr>
            <a:lvl4pPr marL="175551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4pPr>
            <a:lvl5pPr marL="234068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5pPr>
            <a:lvl6pPr marL="292585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6pPr>
            <a:lvl7pPr marL="351102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7pPr>
            <a:lvl8pPr marL="409619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8pPr>
            <a:lvl9pPr marL="468136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3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5232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9858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4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473638"/>
            <a:ext cx="5171581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5795" y="1473638"/>
            <a:ext cx="5173613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45795" y="2087779"/>
            <a:ext cx="5173613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2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9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4" y="262115"/>
            <a:ext cx="3850745" cy="1115515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188" y="262117"/>
            <a:ext cx="6543218" cy="5618718"/>
          </a:xfrm>
        </p:spPr>
        <p:txBody>
          <a:bodyPr/>
          <a:lstStyle>
            <a:lvl1pPr>
              <a:defRPr sz="4096"/>
            </a:lvl1pPr>
            <a:lvl2pPr>
              <a:defRPr sz="3584"/>
            </a:lvl2pPr>
            <a:lvl3pPr>
              <a:defRPr sz="3072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234" y="1377632"/>
            <a:ext cx="3850745" cy="4503203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3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94191" y="588235"/>
            <a:ext cx="7022783" cy="3950018"/>
          </a:xfrm>
        </p:spPr>
        <p:txBody>
          <a:bodyPr/>
          <a:lstStyle>
            <a:lvl1pPr marL="0" indent="0">
              <a:buNone/>
              <a:defRPr sz="4096"/>
            </a:lvl1pPr>
            <a:lvl2pPr marL="585170" indent="0">
              <a:buNone/>
              <a:defRPr sz="3584"/>
            </a:lvl2pPr>
            <a:lvl3pPr marL="1170341" indent="0">
              <a:buNone/>
              <a:defRPr sz="3072"/>
            </a:lvl3pPr>
            <a:lvl4pPr marL="1755511" indent="0">
              <a:buNone/>
              <a:defRPr sz="2560"/>
            </a:lvl4pPr>
            <a:lvl5pPr marL="2340681" indent="0">
              <a:buNone/>
              <a:defRPr sz="2560"/>
            </a:lvl5pPr>
            <a:lvl6pPr marL="2925851" indent="0">
              <a:buNone/>
              <a:defRPr sz="2560"/>
            </a:lvl6pPr>
            <a:lvl7pPr marL="3511022" indent="0">
              <a:buNone/>
              <a:defRPr sz="2560"/>
            </a:lvl7pPr>
            <a:lvl8pPr marL="4096192" indent="0">
              <a:buNone/>
              <a:defRPr sz="2560"/>
            </a:lvl8pPr>
            <a:lvl9pPr marL="4681362" indent="0">
              <a:buNone/>
              <a:defRPr sz="256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4191" y="5152396"/>
            <a:ext cx="7022783" cy="772631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0341" rtl="0" eaLnBrk="1" latinLnBrk="0" hangingPunct="1">
        <a:spcBef>
          <a:spcPct val="0"/>
        </a:spcBef>
        <a:buNone/>
        <a:defRPr sz="56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878" indent="-438878" algn="l" defTabSz="1170341" rtl="0" eaLnBrk="1" latinLnBrk="0" hangingPunct="1">
        <a:spcBef>
          <a:spcPct val="20000"/>
        </a:spcBef>
        <a:buFont typeface="Arial" pitchFamily="34" charset="0"/>
        <a:buChar char="•"/>
        <a:defRPr sz="4096" kern="1200">
          <a:solidFill>
            <a:schemeClr val="tx1"/>
          </a:solidFill>
          <a:latin typeface="+mn-lt"/>
          <a:ea typeface="+mn-ea"/>
          <a:cs typeface="+mn-cs"/>
        </a:defRPr>
      </a:lvl1pPr>
      <a:lvl2pPr marL="950902" indent="-365731" algn="l" defTabSz="1170341" rtl="0" eaLnBrk="1" latinLnBrk="0" hangingPunct="1">
        <a:spcBef>
          <a:spcPct val="20000"/>
        </a:spcBef>
        <a:buFont typeface="Arial" pitchFamily="34" charset="0"/>
        <a:buChar char="–"/>
        <a:defRPr sz="3584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6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3072" kern="1200">
          <a:solidFill>
            <a:schemeClr val="tx1"/>
          </a:solidFill>
          <a:latin typeface="+mn-lt"/>
          <a:ea typeface="+mn-ea"/>
          <a:cs typeface="+mn-cs"/>
        </a:defRPr>
      </a:lvl3pPr>
      <a:lvl4pPr marL="2048096" indent="-292585" algn="l" defTabSz="1170341" rtl="0" eaLnBrk="1" latinLnBrk="0" hangingPunct="1">
        <a:spcBef>
          <a:spcPct val="20000"/>
        </a:spcBef>
        <a:buFont typeface="Arial" pitchFamily="34" charset="0"/>
        <a:buChar char="–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33266" indent="-292585" algn="l" defTabSz="1170341" rtl="0" eaLnBrk="1" latinLnBrk="0" hangingPunct="1">
        <a:spcBef>
          <a:spcPct val="20000"/>
        </a:spcBef>
        <a:buFont typeface="Arial" pitchFamily="34" charset="0"/>
        <a:buChar char="»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1843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0360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7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97394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1pPr>
      <a:lvl2pPr marL="58517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17034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3pPr>
      <a:lvl4pPr marL="175551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4pPr>
      <a:lvl5pPr marL="234068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5pPr>
      <a:lvl6pPr marL="292585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6pPr>
      <a:lvl7pPr marL="351102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7pPr>
      <a:lvl8pPr marL="409619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8pPr>
      <a:lvl9pPr marL="468136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1999" y="3177665"/>
            <a:ext cx="63367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ФОРМУЛА</a:t>
            </a:r>
            <a:r>
              <a:rPr lang="ru-RU" sz="3300" b="1" spc="2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ПРОЕКТА:</a:t>
            </a:r>
            <a:r>
              <a:rPr lang="ru-RU" sz="3300" b="1" spc="2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endParaRPr lang="ru-RU" sz="3300" b="1" dirty="0" smtClean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  <a:p>
            <a:r>
              <a:rPr lang="ru-RU" sz="33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КАК</a:t>
            </a:r>
            <a:r>
              <a:rPr lang="ru-RU" sz="3300" b="1" spc="3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СОЗДАТЬ</a:t>
            </a:r>
            <a:r>
              <a:rPr lang="ru-RU" sz="3300" b="1" spc="1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КОМАНДУ</a:t>
            </a:r>
            <a:r>
              <a:rPr lang="ru-RU" sz="3300" b="1" spc="2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МЕЧТЫ</a:t>
            </a:r>
            <a:r>
              <a:rPr lang="ru-RU" sz="3300" b="1" spc="2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endParaRPr lang="ru-RU" sz="3300" b="1" dirty="0" smtClean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  <a:p>
            <a:r>
              <a:rPr lang="ru-RU" sz="33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И</a:t>
            </a:r>
            <a:r>
              <a:rPr lang="ru-RU" sz="33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ДОСТИЧЬ</a:t>
            </a:r>
            <a:r>
              <a:rPr lang="ru-RU" sz="3300" b="1" spc="3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ЦЕЛИ</a:t>
            </a:r>
          </a:p>
        </p:txBody>
      </p:sp>
    </p:spTree>
    <p:extLst>
      <p:ext uri="{BB962C8B-B14F-4D97-AF65-F5344CB8AC3E}">
        <p14:creationId xmlns:p14="http://schemas.microsoft.com/office/powerpoint/2010/main" val="278945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735" y="873409"/>
            <a:ext cx="2376264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ЗАДАЧИ</a:t>
            </a:r>
          </a:p>
        </p:txBody>
      </p:sp>
      <p:sp>
        <p:nvSpPr>
          <p:cNvPr id="3" name="Капля 2"/>
          <p:cNvSpPr/>
          <p:nvPr/>
        </p:nvSpPr>
        <p:spPr>
          <a:xfrm>
            <a:off x="3675809" y="4091226"/>
            <a:ext cx="1944216" cy="2006933"/>
          </a:xfrm>
          <a:prstGeom prst="teardrop">
            <a:avLst/>
          </a:prstGeom>
          <a:solidFill>
            <a:srgbClr val="0C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6200000">
            <a:off x="5924770" y="4040577"/>
            <a:ext cx="1944216" cy="2006933"/>
          </a:xfrm>
          <a:prstGeom prst="teardrop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5400000" flipV="1">
            <a:off x="5944770" y="1891046"/>
            <a:ext cx="1944216" cy="2006933"/>
          </a:xfrm>
          <a:prstGeom prst="teardrop">
            <a:avLst/>
          </a:prstGeom>
          <a:solidFill>
            <a:srgbClr val="2EA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flipV="1">
            <a:off x="3685809" y="1859687"/>
            <a:ext cx="1944216" cy="2006933"/>
          </a:xfrm>
          <a:prstGeom prst="teardrop">
            <a:avLst/>
          </a:prstGeom>
          <a:solidFill>
            <a:srgbClr val="76B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31793" y="2475305"/>
            <a:ext cx="188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ru-RU" sz="22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ВАЖНОЕ</a:t>
            </a:r>
          </a:p>
          <a:p>
            <a:pPr algn="r">
              <a:lnSpc>
                <a:spcPts val="2400"/>
              </a:lnSpc>
            </a:pPr>
            <a:r>
              <a:rPr lang="ru-RU" sz="2200" b="1" dirty="0" smtClean="0">
                <a:solidFill>
                  <a:schemeClr val="bg1"/>
                </a:solidFill>
                <a:cs typeface="Foco" panose="020B0504050202020203" pitchFamily="34" charset="0"/>
              </a:rPr>
              <a:t>СРОЧНОЕ</a:t>
            </a:r>
            <a:endParaRPr lang="ru-RU" sz="22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7427" y="2482659"/>
            <a:ext cx="1881500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ВАЖНОЕ</a:t>
            </a:r>
          </a:p>
          <a:p>
            <a:pPr>
              <a:lnSpc>
                <a:spcPts val="2400"/>
              </a:lnSpc>
            </a:pPr>
            <a:r>
              <a:rPr lang="ru-RU" sz="22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НЕСРОЧНОЕ</a:t>
            </a:r>
            <a:endParaRPr lang="ru-RU" sz="22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1793" y="4605676"/>
            <a:ext cx="1881500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ru-RU" sz="2200" b="1" dirty="0" smtClean="0">
                <a:solidFill>
                  <a:schemeClr val="bg1"/>
                </a:solidFill>
                <a:cs typeface="Foco" panose="020B0504050202020203" pitchFamily="34" charset="0"/>
              </a:rPr>
              <a:t>СРОЧНОЕ</a:t>
            </a:r>
          </a:p>
          <a:p>
            <a:pPr algn="r">
              <a:lnSpc>
                <a:spcPts val="2400"/>
              </a:lnSpc>
            </a:pPr>
            <a:r>
              <a:rPr lang="ru-RU" sz="22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НЕ</a:t>
            </a:r>
            <a:r>
              <a:rPr lang="ru-RU" sz="2200" b="1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ВАЖНОЕ</a:t>
            </a:r>
            <a:endParaRPr lang="ru-RU" sz="22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7427" y="4603030"/>
            <a:ext cx="1881500" cy="71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b="1" dirty="0">
                <a:solidFill>
                  <a:schemeClr val="bg1"/>
                </a:solidFill>
                <a:cs typeface="Foco" panose="020B0504050202020203" pitchFamily="34" charset="0"/>
              </a:rPr>
              <a:t>НЕСРОЧНОЕ</a:t>
            </a:r>
          </a:p>
          <a:p>
            <a:pPr>
              <a:lnSpc>
                <a:spcPts val="2400"/>
              </a:lnSpc>
            </a:pPr>
            <a:r>
              <a:rPr lang="ru-RU" sz="22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НЕВАЖНОЕ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476" y="1747997"/>
            <a:ext cx="25872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Матрица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Эйзенхауэра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740556" y="1829687"/>
            <a:ext cx="2323" cy="425829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882250" y="1815486"/>
            <a:ext cx="2323" cy="425829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5886" y="1816107"/>
            <a:ext cx="25872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Канбан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-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доска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75" y="1779513"/>
            <a:ext cx="6606099" cy="4467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735" y="863409"/>
            <a:ext cx="2376264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0473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34;p5"/>
          <p:cNvCxnSpPr/>
          <p:nvPr/>
        </p:nvCxnSpPr>
        <p:spPr>
          <a:xfrm flipH="1" flipV="1">
            <a:off x="3970017" y="1909687"/>
            <a:ext cx="14444" cy="3888000"/>
          </a:xfrm>
          <a:prstGeom prst="straightConnector1">
            <a:avLst/>
          </a:prstGeom>
          <a:noFill/>
          <a:ln w="63500" cap="flat" cmpd="sng">
            <a:solidFill>
              <a:srgbClr val="0A509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" name="Google Shape;139;p5"/>
          <p:cNvSpPr txBox="1"/>
          <p:nvPr/>
        </p:nvSpPr>
        <p:spPr>
          <a:xfrm rot="-5400000">
            <a:off x="621099" y="3791094"/>
            <a:ext cx="4824536" cy="44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b="1" dirty="0">
                <a:solidFill>
                  <a:srgbClr val="08569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ПЛАНИРОВАНИЕ</a:t>
            </a:r>
            <a:r>
              <a:rPr lang="ru-RU" b="1" spc="100" dirty="0">
                <a:solidFill>
                  <a:srgbClr val="08569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b="1" dirty="0">
                <a:solidFill>
                  <a:srgbClr val="08569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</a:t>
            </a:r>
            <a:r>
              <a:rPr lang="ru-RU" b="1" spc="200" dirty="0">
                <a:solidFill>
                  <a:srgbClr val="08569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b="1" dirty="0">
                <a:solidFill>
                  <a:srgbClr val="08569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КОНТРОЛЬ</a:t>
            </a:r>
          </a:p>
        </p:txBody>
      </p:sp>
      <p:sp>
        <p:nvSpPr>
          <p:cNvPr id="10" name="Капля 9"/>
          <p:cNvSpPr/>
          <p:nvPr/>
        </p:nvSpPr>
        <p:spPr>
          <a:xfrm flipV="1">
            <a:off x="3346676" y="2375577"/>
            <a:ext cx="479304" cy="494765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87217" y="2520664"/>
            <a:ext cx="4793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500" b="1" dirty="0" smtClean="0">
                <a:solidFill>
                  <a:schemeClr val="bg1"/>
                </a:solidFill>
                <a:cs typeface="Foco" panose="020B0504050202020203" pitchFamily="34" charset="0"/>
              </a:rPr>
              <a:t>4.</a:t>
            </a:r>
            <a:endParaRPr lang="ru-RU" sz="25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2" name="Капля 11"/>
          <p:cNvSpPr/>
          <p:nvPr/>
        </p:nvSpPr>
        <p:spPr>
          <a:xfrm flipV="1">
            <a:off x="3361511" y="3230147"/>
            <a:ext cx="479304" cy="494765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2052" y="3355234"/>
            <a:ext cx="4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500" b="1" dirty="0" smtClean="0">
                <a:solidFill>
                  <a:schemeClr val="bg1"/>
                </a:solidFill>
                <a:cs typeface="Foco" panose="020B0504050202020203" pitchFamily="34" charset="0"/>
              </a:rPr>
              <a:t>3.</a:t>
            </a:r>
            <a:endParaRPr lang="ru-RU" sz="25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4" name="Капля 13"/>
          <p:cNvSpPr/>
          <p:nvPr/>
        </p:nvSpPr>
        <p:spPr>
          <a:xfrm flipV="1">
            <a:off x="3349529" y="4004533"/>
            <a:ext cx="479304" cy="494765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380070" y="4139620"/>
            <a:ext cx="4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500" b="1" dirty="0" smtClean="0">
                <a:solidFill>
                  <a:schemeClr val="bg1"/>
                </a:solidFill>
                <a:cs typeface="Foco" panose="020B0504050202020203" pitchFamily="34" charset="0"/>
              </a:rPr>
              <a:t>2.</a:t>
            </a:r>
            <a:endParaRPr lang="ru-RU" sz="25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6" name="Капля 15"/>
          <p:cNvSpPr/>
          <p:nvPr/>
        </p:nvSpPr>
        <p:spPr>
          <a:xfrm flipV="1">
            <a:off x="3364364" y="4859103"/>
            <a:ext cx="479304" cy="494765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394905" y="4994190"/>
            <a:ext cx="4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500" b="1" dirty="0" smtClean="0">
                <a:solidFill>
                  <a:schemeClr val="bg1"/>
                </a:solidFill>
                <a:cs typeface="Foco" panose="020B0504050202020203" pitchFamily="34" charset="0"/>
              </a:rPr>
              <a:t>1.</a:t>
            </a:r>
            <a:endParaRPr lang="ru-RU" sz="25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918009" y="2735908"/>
            <a:ext cx="144000" cy="144000"/>
          </a:xfrm>
          <a:prstGeom prst="ellipse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08009" y="3560912"/>
            <a:ext cx="144000" cy="144000"/>
          </a:xfrm>
          <a:prstGeom prst="ellipse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39771" y="4384952"/>
            <a:ext cx="144000" cy="144000"/>
          </a:xfrm>
          <a:prstGeom prst="ellipse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29441" y="5173119"/>
            <a:ext cx="144000" cy="144000"/>
          </a:xfrm>
          <a:prstGeom prst="ellipse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288049" y="2313569"/>
            <a:ext cx="2880320" cy="555908"/>
          </a:xfrm>
          <a:prstGeom prst="round2DiagRect">
            <a:avLst/>
          </a:prstGeom>
          <a:noFill/>
          <a:ln w="28575">
            <a:solidFill>
              <a:srgbClr val="0A5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407605" y="3147806"/>
            <a:ext cx="5127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b="1" dirty="0" smtClean="0">
                <a:solidFill>
                  <a:srgbClr val="0A5095"/>
                </a:solidFill>
                <a:cs typeface="Arial" panose="020B0604020202020204" pitchFamily="34" charset="0"/>
              </a:rPr>
              <a:t>Обозначить</a:t>
            </a:r>
            <a:r>
              <a:rPr lang="ru-RU" sz="1700" b="1" spc="100" dirty="0" smtClean="0">
                <a:solidFill>
                  <a:srgbClr val="0A5095"/>
                </a:solidFill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A5095"/>
                </a:solidFill>
                <a:cs typeface="Arial" panose="020B0604020202020204" pitchFamily="34" charset="0"/>
              </a:rPr>
              <a:t>важность</a:t>
            </a:r>
            <a:r>
              <a:rPr lang="ru-RU" sz="1700" b="1" spc="100" dirty="0" smtClean="0">
                <a:solidFill>
                  <a:srgbClr val="0A5095"/>
                </a:solidFill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A5095"/>
                </a:solidFill>
                <a:cs typeface="Arial" panose="020B0604020202020204" pitchFamily="34" charset="0"/>
              </a:rPr>
              <a:t>и</a:t>
            </a:r>
            <a:r>
              <a:rPr lang="ru-RU" sz="1700" b="1" spc="200" dirty="0" smtClean="0">
                <a:solidFill>
                  <a:srgbClr val="0A5095"/>
                </a:solidFill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A5095"/>
                </a:solidFill>
                <a:cs typeface="Arial" panose="020B0604020202020204" pitchFamily="34" charset="0"/>
              </a:rPr>
              <a:t>значение.</a:t>
            </a:r>
          </a:p>
          <a:p>
            <a:pPr>
              <a:lnSpc>
                <a:spcPts val="1800"/>
              </a:lnSpc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Контроль</a:t>
            </a:r>
            <a:r>
              <a:rPr lang="ru-RU" sz="17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</a:t>
            </a:r>
            <a:r>
              <a:rPr lang="ru-RU" sz="17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реперным</a:t>
            </a:r>
            <a:r>
              <a:rPr lang="ru-RU" sz="17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точкам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278049" y="3118037"/>
            <a:ext cx="3600400" cy="555908"/>
          </a:xfrm>
          <a:prstGeom prst="round2DiagRect">
            <a:avLst/>
          </a:prstGeom>
          <a:noFill/>
          <a:ln w="28575">
            <a:solidFill>
              <a:srgbClr val="0A5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350151" y="2293569"/>
            <a:ext cx="3086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b="1" dirty="0" smtClean="0">
                <a:solidFill>
                  <a:srgbClr val="0A5095"/>
                </a:solidFill>
                <a:cs typeface="Arial" panose="020B0604020202020204" pitchFamily="34" charset="0"/>
              </a:rPr>
              <a:t>Цель.</a:t>
            </a:r>
          </a:p>
          <a:p>
            <a:pPr>
              <a:lnSpc>
                <a:spcPts val="1800"/>
              </a:lnSpc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Редкие</a:t>
            </a:r>
            <a:r>
              <a:rPr lang="ru-RU" sz="17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регулярные</a:t>
            </a:r>
            <a:r>
              <a:rPr lang="ru-RU" sz="17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встречи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7605" y="3971819"/>
            <a:ext cx="303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b="1" dirty="0" smtClean="0">
                <a:solidFill>
                  <a:srgbClr val="0A5095"/>
                </a:solidFill>
                <a:cs typeface="Arial" panose="020B0604020202020204" pitchFamily="34" charset="0"/>
              </a:rPr>
              <a:t>Продажа</a:t>
            </a:r>
            <a:r>
              <a:rPr lang="ru-RU" sz="1700" b="1" spc="300" dirty="0" smtClean="0">
                <a:solidFill>
                  <a:srgbClr val="0A5095"/>
                </a:solidFill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A5095"/>
                </a:solidFill>
                <a:cs typeface="Arial" panose="020B0604020202020204" pitchFamily="34" charset="0"/>
              </a:rPr>
              <a:t>задачи</a:t>
            </a:r>
            <a:r>
              <a:rPr lang="ru-RU" sz="1700" b="1" spc="300" dirty="0" smtClean="0">
                <a:solidFill>
                  <a:srgbClr val="0A5095"/>
                </a:solidFill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A5095"/>
                </a:solidFill>
                <a:cs typeface="Arial" panose="020B0604020202020204" pitchFamily="34" charset="0"/>
              </a:rPr>
              <a:t>(важность).</a:t>
            </a:r>
            <a:r>
              <a:rPr lang="ru-RU" sz="1700" b="1" spc="200" dirty="0" smtClean="0">
                <a:solidFill>
                  <a:srgbClr val="0A5095"/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Контроль</a:t>
            </a:r>
            <a:r>
              <a:rPr lang="ru-RU" sz="17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чуть</a:t>
            </a:r>
            <a:r>
              <a:rPr lang="ru-RU" sz="17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реже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4288049" y="3963960"/>
            <a:ext cx="3168352" cy="555908"/>
          </a:xfrm>
          <a:prstGeom prst="round2DiagRect">
            <a:avLst/>
          </a:prstGeom>
          <a:noFill/>
          <a:ln w="28575">
            <a:solidFill>
              <a:srgbClr val="0A5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417605" y="4783907"/>
            <a:ext cx="2664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b="1" dirty="0" smtClean="0">
                <a:solidFill>
                  <a:srgbClr val="0A5095"/>
                </a:solidFill>
                <a:cs typeface="Arial" panose="020B0604020202020204" pitchFamily="34" charset="0"/>
              </a:rPr>
              <a:t>Инструктаж.</a:t>
            </a:r>
          </a:p>
          <a:p>
            <a:pPr>
              <a:lnSpc>
                <a:spcPts val="1800"/>
              </a:lnSpc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Высокая</a:t>
            </a:r>
            <a:r>
              <a:rPr lang="ru-RU" sz="17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частота</a:t>
            </a:r>
            <a:r>
              <a:rPr lang="ru-RU" sz="17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контроля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4288049" y="4781997"/>
            <a:ext cx="2793868" cy="555908"/>
          </a:xfrm>
          <a:prstGeom prst="round2DiagRect">
            <a:avLst/>
          </a:prstGeom>
          <a:noFill/>
          <a:ln w="28575">
            <a:solidFill>
              <a:srgbClr val="0A5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15735" y="863409"/>
            <a:ext cx="2376264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КОНТРОЛЬ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4087" y="1823825"/>
            <a:ext cx="6336704" cy="61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2200" dirty="0">
                <a:solidFill>
                  <a:srgbClr val="0A5095"/>
                </a:solidFill>
                <a:cs typeface="Foco" panose="020B0504050202020203" pitchFamily="34" charset="0"/>
              </a:rPr>
              <a:t>Регулярные</a:t>
            </a:r>
            <a:r>
              <a:rPr lang="ru-RU" sz="22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rgbClr val="0A5095"/>
                </a:solidFill>
                <a:cs typeface="Foco" panose="020B0504050202020203" pitchFamily="34" charset="0"/>
              </a:rPr>
              <a:t>встречи</a:t>
            </a:r>
            <a:r>
              <a:rPr lang="ru-RU" sz="22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dirty="0" smtClean="0">
                <a:solidFill>
                  <a:srgbClr val="0A5095"/>
                </a:solidFill>
                <a:cs typeface="Foco" panose="020B0504050202020203" pitchFamily="34" charset="0"/>
              </a:rPr>
              <a:t>команды</a:t>
            </a:r>
            <a:r>
              <a:rPr lang="ru-RU" sz="2200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dirty="0" smtClean="0">
                <a:solidFill>
                  <a:srgbClr val="0A5095"/>
                </a:solidFill>
                <a:cs typeface="Foco" panose="020B0504050202020203" pitchFamily="34" charset="0"/>
              </a:rPr>
              <a:t>не</a:t>
            </a:r>
            <a:r>
              <a:rPr lang="ru-RU" sz="2200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rgbClr val="0A5095"/>
                </a:solidFill>
                <a:cs typeface="Foco" panose="020B0504050202020203" pitchFamily="34" charset="0"/>
              </a:rPr>
              <a:t>реже</a:t>
            </a:r>
            <a:r>
              <a:rPr lang="ru-RU" sz="22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rgbClr val="0A5095"/>
                </a:solidFill>
                <a:cs typeface="Foco" panose="020B0504050202020203" pitchFamily="34" charset="0"/>
              </a:rPr>
              <a:t>1</a:t>
            </a:r>
            <a:r>
              <a:rPr lang="ru-RU" sz="22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rgbClr val="0A5095"/>
                </a:solidFill>
                <a:cs typeface="Foco" panose="020B0504050202020203" pitchFamily="34" charset="0"/>
              </a:rPr>
              <a:t>раза</a:t>
            </a:r>
            <a:r>
              <a:rPr lang="ru-RU" sz="22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22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rgbClr val="0A5095"/>
                </a:solidFill>
                <a:cs typeface="Foco" panose="020B0504050202020203" pitchFamily="34" charset="0"/>
              </a:rPr>
              <a:t>неделю: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087" y="4309569"/>
            <a:ext cx="203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Мастера</a:t>
            </a:r>
            <a:r>
              <a:rPr lang="ru-RU" sz="1800" spc="2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могут</a:t>
            </a:r>
            <a:r>
              <a:rPr lang="ru-RU" sz="1800" spc="3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180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помочь</a:t>
            </a:r>
            <a:r>
              <a:rPr lang="ru-RU" sz="1800" spc="1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советом</a:t>
            </a:r>
            <a:endParaRPr lang="ru-RU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832401" y="4337589"/>
            <a:ext cx="2253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Лидер</a:t>
            </a:r>
            <a:r>
              <a:rPr lang="ru-RU" sz="1800" spc="3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r>
              <a:rPr lang="ru-RU" sz="1800" spc="1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180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будет</a:t>
            </a:r>
            <a:r>
              <a:rPr lang="ru-RU" sz="1800" spc="1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всегда</a:t>
            </a:r>
            <a:r>
              <a:rPr lang="ru-RU" sz="1800" spc="1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/>
            <a:r>
              <a:rPr lang="ru-RU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-RU" sz="1800" spc="3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курсе</a:t>
            </a:r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7949229" y="429059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Новички</a:t>
            </a:r>
            <a:r>
              <a:rPr lang="ru-RU" sz="1800" spc="3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будут</a:t>
            </a:r>
            <a:r>
              <a:rPr lang="ru-RU" sz="1800" spc="1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180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чувствовать</a:t>
            </a:r>
            <a:r>
              <a:rPr lang="ru-RU" sz="1800" spc="3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поддержку</a:t>
            </a:r>
            <a:r>
              <a:rPr lang="ru-RU" sz="1800" spc="3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1800" dirty="0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8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lang="ru-RU" sz="1800" spc="100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приобретать</a:t>
            </a:r>
            <a:r>
              <a:rPr lang="ru-RU" sz="1800" spc="3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опыт</a:t>
            </a:r>
            <a:endParaRPr lang="ru-RU" sz="18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7286028" y="88867"/>
            <a:ext cx="2323" cy="684000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48538" y="3828061"/>
            <a:ext cx="40558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4400" b="1" dirty="0" smtClean="0">
                <a:solidFill>
                  <a:srgbClr val="2EAA4A"/>
                </a:solidFill>
                <a:cs typeface="Foco" panose="020B0504050202020203" pitchFamily="34" charset="0"/>
              </a:rPr>
              <a:t>+</a:t>
            </a:r>
            <a:endParaRPr lang="ru-RU" sz="4400" b="1" dirty="0">
              <a:solidFill>
                <a:srgbClr val="2EAA4A"/>
              </a:solidFill>
              <a:cs typeface="Foco" panose="020B0504050202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2401" y="3842835"/>
            <a:ext cx="40558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4400" b="1" dirty="0" smtClean="0">
                <a:solidFill>
                  <a:srgbClr val="2EAA4A"/>
                </a:solidFill>
                <a:cs typeface="Foco" panose="020B0504050202020203" pitchFamily="34" charset="0"/>
              </a:rPr>
              <a:t>+</a:t>
            </a:r>
            <a:endParaRPr lang="ru-RU" sz="4400" b="1" dirty="0">
              <a:solidFill>
                <a:srgbClr val="2EAA4A"/>
              </a:solidFill>
              <a:cs typeface="Foco" panose="020B0504050202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49229" y="3821968"/>
            <a:ext cx="40558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4400" b="1" dirty="0" smtClean="0">
                <a:solidFill>
                  <a:srgbClr val="2EAA4A"/>
                </a:solidFill>
                <a:cs typeface="Foco" panose="020B0504050202020203" pitchFamily="34" charset="0"/>
              </a:rPr>
              <a:t>+</a:t>
            </a:r>
            <a:endParaRPr lang="ru-RU" sz="4400" b="1" dirty="0">
              <a:solidFill>
                <a:srgbClr val="2EAA4A"/>
              </a:solidFill>
              <a:cs typeface="Foco" panose="020B0504050202020203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87008" y="1892275"/>
            <a:ext cx="2751881" cy="4281548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5735" y="853409"/>
            <a:ext cx="2376264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КОНТРОЛЬ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4087" y="2852690"/>
            <a:ext cx="1929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сделано?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89" y="2542645"/>
            <a:ext cx="198000" cy="19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32401" y="2833094"/>
            <a:ext cx="230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работе?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1" y="2533049"/>
            <a:ext cx="198000" cy="19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49229" y="2852690"/>
            <a:ext cx="303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чем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есть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проблемы?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29" y="2542645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Капля 26"/>
          <p:cNvSpPr/>
          <p:nvPr/>
        </p:nvSpPr>
        <p:spPr>
          <a:xfrm flipV="1">
            <a:off x="5535949" y="2508197"/>
            <a:ext cx="1651112" cy="1704374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апля 22"/>
          <p:cNvSpPr/>
          <p:nvPr/>
        </p:nvSpPr>
        <p:spPr>
          <a:xfrm flipV="1">
            <a:off x="2963885" y="2508197"/>
            <a:ext cx="1651112" cy="1704374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9298" y="1847409"/>
            <a:ext cx="4464496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проекта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важны: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13" name="Капля 12"/>
          <p:cNvSpPr/>
          <p:nvPr/>
        </p:nvSpPr>
        <p:spPr>
          <a:xfrm flipV="1">
            <a:off x="698338" y="2508197"/>
            <a:ext cx="1651112" cy="1704374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63144" y="4342699"/>
            <a:ext cx="18815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ХОРОШАЯ</a:t>
            </a:r>
            <a:r>
              <a:rPr lang="ru-RU" sz="24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КОМАНДА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81" y="2903208"/>
            <a:ext cx="1075199" cy="10751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33" y="2903208"/>
            <a:ext cx="1045836" cy="10458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28" y="2968125"/>
            <a:ext cx="950812" cy="9508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5735" y="853409"/>
            <a:ext cx="439248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ПОДВЕДЕМ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ИТОГИ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38691" y="4352699"/>
            <a:ext cx="18815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ЦЕЛЬ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 algn="r">
              <a:lnSpc>
                <a:spcPts val="26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ПО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en-US" sz="2400" b="1" dirty="0">
                <a:solidFill>
                  <a:srgbClr val="0A5095"/>
                </a:solidFill>
                <a:cs typeface="Foco" panose="020B0504050202020203" pitchFamily="34" charset="0"/>
              </a:rPr>
              <a:t>SMART</a:t>
            </a:r>
          </a:p>
        </p:txBody>
      </p:sp>
      <p:sp>
        <p:nvSpPr>
          <p:cNvPr id="26" name="Капля 25"/>
          <p:cNvSpPr/>
          <p:nvPr/>
        </p:nvSpPr>
        <p:spPr>
          <a:xfrm flipV="1">
            <a:off x="7781496" y="2488197"/>
            <a:ext cx="1651112" cy="1704374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306255" y="4362699"/>
            <a:ext cx="19960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КОНКРЕТНЫЕ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ЗАДАЧИ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03633" y="4352699"/>
            <a:ext cx="205416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РЕГУЛЯРНЫЙ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КОНТРОЛЬ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91" y="3073745"/>
            <a:ext cx="925927" cy="92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0031" y="2303569"/>
            <a:ext cx="56886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СПАСИБО</a:t>
            </a:r>
            <a:r>
              <a:rPr lang="ru-RU" sz="5500" b="1" spc="1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</a:p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ЗА</a:t>
            </a:r>
            <a:r>
              <a:rPr lang="ru-RU" sz="55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ВНИМАНИЕ!</a:t>
            </a:r>
            <a:endParaRPr lang="ru-RU" sz="5500" b="1" dirty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9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1721" y="1784043"/>
            <a:ext cx="6460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Виктория</a:t>
            </a:r>
            <a:r>
              <a:rPr lang="ru-RU" sz="28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Александровна</a:t>
            </a:r>
            <a:r>
              <a:rPr lang="ru-RU" sz="28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Гончарова</a:t>
            </a:r>
            <a:r>
              <a:rPr lang="ru-RU" sz="28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722" y="2211279"/>
            <a:ext cx="5805254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Заместитель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директора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по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управлению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рисками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и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внутреннему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 smtClean="0">
                <a:solidFill>
                  <a:schemeClr val="bg1"/>
                </a:solidFill>
                <a:cs typeface="Foco" panose="020B0504050202020203" pitchFamily="34" charset="0"/>
              </a:rPr>
              <a:t>контролю</a:t>
            </a:r>
            <a:r>
              <a:rPr lang="en-US" sz="1792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 smtClean="0">
                <a:solidFill>
                  <a:schemeClr val="bg1"/>
                </a:solidFill>
                <a:cs typeface="Foco" panose="020B0504050202020203" pitchFamily="34" charset="0"/>
              </a:rPr>
              <a:t>АО</a:t>
            </a:r>
            <a:r>
              <a:rPr lang="ru-RU" sz="1792" spc="1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«Апатит»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23727" y="2931641"/>
            <a:ext cx="6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3108031"/>
            <a:ext cx="425267" cy="536104"/>
          </a:xfrm>
          <a:prstGeom prst="rect">
            <a:avLst/>
          </a:prstGeom>
        </p:spPr>
      </p:pic>
      <p:sp>
        <p:nvSpPr>
          <p:cNvPr id="23" name="Google Shape;92;p1"/>
          <p:cNvSpPr txBox="1"/>
          <p:nvPr/>
        </p:nvSpPr>
        <p:spPr>
          <a:xfrm>
            <a:off x="436803" y="3765322"/>
            <a:ext cx="2771219" cy="57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Стаж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работы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компании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«ФосАгро»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более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20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лет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1" y="3112045"/>
            <a:ext cx="425267" cy="532089"/>
          </a:xfrm>
          <a:prstGeom prst="rect">
            <a:avLst/>
          </a:prstGeom>
        </p:spPr>
      </p:pic>
      <p:sp>
        <p:nvSpPr>
          <p:cNvPr id="25" name="Google Shape;92;p1"/>
          <p:cNvSpPr txBox="1"/>
          <p:nvPr/>
        </p:nvSpPr>
        <p:spPr>
          <a:xfrm>
            <a:off x="3784087" y="3765322"/>
            <a:ext cx="4032448" cy="106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Прошла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путь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от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специалиста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en-US" sz="1700" dirty="0" smtClean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ts val="1900"/>
              </a:lnSpc>
            </a:pPr>
            <a:r>
              <a:rPr lang="ru-RU" sz="17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до</a:t>
            </a:r>
            <a:r>
              <a:rPr lang="ru-RU" sz="1700" spc="3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руководителя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дирекции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по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управлению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рисками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и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внутреннему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контролю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4783456"/>
            <a:ext cx="425267" cy="536104"/>
          </a:xfrm>
          <a:prstGeom prst="rect">
            <a:avLst/>
          </a:prstGeom>
        </p:spPr>
      </p:pic>
      <p:sp>
        <p:nvSpPr>
          <p:cNvPr id="27" name="Google Shape;92;p1"/>
          <p:cNvSpPr txBox="1"/>
          <p:nvPr/>
        </p:nvSpPr>
        <p:spPr>
          <a:xfrm>
            <a:off x="436803" y="5440747"/>
            <a:ext cx="5723548" cy="8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Победитель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индивидуального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рейтинга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программы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кадрового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резерва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«Команда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будущего»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2024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году,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en-US" sz="1700" dirty="0" smtClean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ts val="1900"/>
              </a:lnSpc>
            </a:pPr>
            <a:r>
              <a:rPr lang="ru-RU" sz="17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I</a:t>
            </a:r>
            <a:r>
              <a:rPr lang="ru-RU" sz="1700" spc="100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место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рейтинге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проектов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2023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5265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393" y="415404"/>
            <a:ext cx="787421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ПОЧЕМУ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ВАЖНО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ЗНАТЬ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О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ПРОЕКТНОЙ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ДЕЯТЕЛЬНОСТИ?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0231" y="1953529"/>
            <a:ext cx="1929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Наша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жизнь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проект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93" y="2062722"/>
            <a:ext cx="198000" cy="198000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78338" y="2000714"/>
            <a:ext cx="3722799" cy="4053235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226965" y="4489743"/>
            <a:ext cx="148339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Карьера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30526" y="4483320"/>
            <a:ext cx="2448272" cy="4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Учеба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61937" y="4648111"/>
            <a:ext cx="197299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Жизненные</a:t>
            </a:r>
            <a:r>
              <a:rPr lang="ru-RU" sz="2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ситуации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54386" y="4473320"/>
            <a:ext cx="146893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Работа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08" y="3363689"/>
            <a:ext cx="980648" cy="980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02" y="3369261"/>
            <a:ext cx="1113594" cy="1068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30" y="3392064"/>
            <a:ext cx="1063997" cy="951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087" y="3363689"/>
            <a:ext cx="930815" cy="10399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91610" y="1943933"/>
            <a:ext cx="1785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Проекты</a:t>
            </a:r>
            <a:r>
              <a:rPr lang="ru-RU" sz="22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вокруг</a:t>
            </a:r>
            <a:r>
              <a:rPr lang="ru-RU" sz="22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78" y="2053126"/>
            <a:ext cx="198000" cy="19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404811" y="1953529"/>
            <a:ext cx="2094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Проекты</a:t>
            </a:r>
            <a:r>
              <a:rPr lang="ru-RU" sz="22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22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наших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руках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79" y="2062722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35" y="867259"/>
            <a:ext cx="43204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ИТАК,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НАЧНЕМ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2239" y="1893221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Проект</a:t>
            </a:r>
            <a:r>
              <a:rPr lang="ru-RU" sz="2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временная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деятельность,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направленная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создание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уникального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результата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(продукта,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услуги,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исследования).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2279" y="3023649"/>
            <a:ext cx="3508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Неясные</a:t>
            </a:r>
            <a:r>
              <a:rPr lang="ru-RU" sz="20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цели</a:t>
            </a:r>
          </a:p>
          <a:p>
            <a:pPr>
              <a:lnSpc>
                <a:spcPts val="28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Хаотичное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планирование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8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Отсутствие</a:t>
            </a:r>
            <a:r>
              <a:rPr lang="ru-RU" sz="20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контроля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90" y="3142842"/>
            <a:ext cx="198000" cy="19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55" y="3525729"/>
            <a:ext cx="198000" cy="19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90" y="3867745"/>
            <a:ext cx="198000" cy="198000"/>
          </a:xfrm>
          <a:prstGeom prst="rect">
            <a:avLst/>
          </a:prstGeom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88338" y="1883221"/>
            <a:ext cx="3902120" cy="4248472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5964" y="2015537"/>
            <a:ext cx="310611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Arial" panose="020B0604020202020204" pitchFamily="34" charset="0"/>
              </a:rPr>
              <a:t>Команда</a:t>
            </a:r>
          </a:p>
          <a:p>
            <a:pPr>
              <a:lnSpc>
                <a:spcPts val="2600"/>
              </a:lnSpc>
            </a:pPr>
            <a:r>
              <a:rPr lang="ru-RU" sz="24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–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это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основная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часть</a:t>
            </a:r>
            <a:r>
              <a:rPr lang="ru-RU" sz="24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успеха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проекта</a:t>
            </a:r>
          </a:p>
        </p:txBody>
      </p:sp>
      <p:cxnSp>
        <p:nvCxnSpPr>
          <p:cNvPr id="10" name="Google Shape;134;p5"/>
          <p:cNvCxnSpPr/>
          <p:nvPr/>
        </p:nvCxnSpPr>
        <p:spPr>
          <a:xfrm flipH="1" flipV="1">
            <a:off x="5348263" y="1754444"/>
            <a:ext cx="14444" cy="3888000"/>
          </a:xfrm>
          <a:prstGeom prst="straightConnector1">
            <a:avLst/>
          </a:prstGeom>
          <a:noFill/>
          <a:ln w="63500" cap="flat" cmpd="sng">
            <a:solidFill>
              <a:srgbClr val="0A509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" name="Google Shape;139;p5"/>
          <p:cNvSpPr txBox="1"/>
          <p:nvPr/>
        </p:nvSpPr>
        <p:spPr>
          <a:xfrm rot="-5400000">
            <a:off x="2893952" y="3594525"/>
            <a:ext cx="2927268" cy="446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4" b="1" dirty="0">
                <a:solidFill>
                  <a:srgbClr val="08569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КВАЛИФИКАЦИЯ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Капля 12"/>
          <p:cNvSpPr/>
          <p:nvPr/>
        </p:nvSpPr>
        <p:spPr>
          <a:xfrm flipV="1">
            <a:off x="4714922" y="2210334"/>
            <a:ext cx="479304" cy="494765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745463" y="2345421"/>
            <a:ext cx="4793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500" b="1" dirty="0" smtClean="0">
                <a:solidFill>
                  <a:schemeClr val="bg1"/>
                </a:solidFill>
                <a:cs typeface="Foco" panose="020B0504050202020203" pitchFamily="34" charset="0"/>
              </a:rPr>
              <a:t>4.</a:t>
            </a:r>
            <a:endParaRPr lang="ru-RU" sz="25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5" name="Капля 14"/>
          <p:cNvSpPr/>
          <p:nvPr/>
        </p:nvSpPr>
        <p:spPr>
          <a:xfrm flipV="1">
            <a:off x="4739757" y="3074904"/>
            <a:ext cx="479304" cy="494765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60298" y="3199991"/>
            <a:ext cx="4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500" b="1" dirty="0" smtClean="0">
                <a:solidFill>
                  <a:schemeClr val="bg1"/>
                </a:solidFill>
                <a:cs typeface="Foco" panose="020B0504050202020203" pitchFamily="34" charset="0"/>
              </a:rPr>
              <a:t>3.</a:t>
            </a:r>
            <a:endParaRPr lang="ru-RU" sz="25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21" name="Капля 20"/>
          <p:cNvSpPr/>
          <p:nvPr/>
        </p:nvSpPr>
        <p:spPr>
          <a:xfrm flipV="1">
            <a:off x="4747775" y="3869290"/>
            <a:ext cx="479304" cy="494765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768316" y="3994377"/>
            <a:ext cx="4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500" b="1" dirty="0" smtClean="0">
                <a:solidFill>
                  <a:schemeClr val="bg1"/>
                </a:solidFill>
                <a:cs typeface="Foco" panose="020B0504050202020203" pitchFamily="34" charset="0"/>
              </a:rPr>
              <a:t>2.</a:t>
            </a:r>
            <a:endParaRPr lang="ru-RU" sz="25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23" name="Капля 22"/>
          <p:cNvSpPr/>
          <p:nvPr/>
        </p:nvSpPr>
        <p:spPr>
          <a:xfrm flipV="1">
            <a:off x="4752610" y="4713860"/>
            <a:ext cx="479304" cy="494765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783151" y="4848947"/>
            <a:ext cx="4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500" b="1" dirty="0" smtClean="0">
                <a:solidFill>
                  <a:schemeClr val="bg1"/>
                </a:solidFill>
                <a:cs typeface="Foco" panose="020B0504050202020203" pitchFamily="34" charset="0"/>
              </a:rPr>
              <a:t>1.</a:t>
            </a:r>
            <a:endParaRPr lang="ru-RU" sz="25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286255" y="2570665"/>
            <a:ext cx="144000" cy="144000"/>
          </a:xfrm>
          <a:prstGeom prst="ellipse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96255" y="3415669"/>
            <a:ext cx="144000" cy="144000"/>
          </a:xfrm>
          <a:prstGeom prst="ellipse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318017" y="4229709"/>
            <a:ext cx="144000" cy="144000"/>
          </a:xfrm>
          <a:prstGeom prst="ellipse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307687" y="5054279"/>
            <a:ext cx="144000" cy="144000"/>
          </a:xfrm>
          <a:prstGeom prst="ellipse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5646295" y="2138326"/>
            <a:ext cx="1224136" cy="555908"/>
          </a:xfrm>
          <a:prstGeom prst="round2DiagRect">
            <a:avLst/>
          </a:prstGeom>
          <a:noFill/>
          <a:ln w="31750">
            <a:solidFill>
              <a:srgbClr val="0A5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703843" y="3054904"/>
            <a:ext cx="555907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Типовые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проекты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гарантированным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качеством</a:t>
            </a: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5656295" y="2962794"/>
            <a:ext cx="5616624" cy="555908"/>
          </a:xfrm>
          <a:prstGeom prst="round2DiagRect">
            <a:avLst/>
          </a:prstGeom>
          <a:noFill/>
          <a:ln w="31750">
            <a:solidFill>
              <a:srgbClr val="0A5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713843" y="2221829"/>
            <a:ext cx="1300494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Мастер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03843" y="3808533"/>
            <a:ext cx="4684980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3-5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раз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проделывал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задачу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частям</a:t>
            </a: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5666295" y="3726423"/>
            <a:ext cx="5596624" cy="555908"/>
          </a:xfrm>
          <a:prstGeom prst="round2DiagRect">
            <a:avLst/>
          </a:prstGeom>
          <a:noFill/>
          <a:ln w="31750">
            <a:solidFill>
              <a:srgbClr val="0A5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703843" y="4653103"/>
            <a:ext cx="547706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Нет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доказанного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опыта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в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решении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5646295" y="4550993"/>
            <a:ext cx="5626624" cy="555908"/>
          </a:xfrm>
          <a:prstGeom prst="round2DiagRect">
            <a:avLst/>
          </a:prstGeom>
          <a:noFill/>
          <a:ln w="31750">
            <a:solidFill>
              <a:srgbClr val="0A5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87462" y="830654"/>
            <a:ext cx="468052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КОМАНДА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МЕЧТЫ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34;p5"/>
          <p:cNvCxnSpPr/>
          <p:nvPr/>
        </p:nvCxnSpPr>
        <p:spPr>
          <a:xfrm flipH="1" flipV="1">
            <a:off x="1963887" y="1837679"/>
            <a:ext cx="14444" cy="3888000"/>
          </a:xfrm>
          <a:prstGeom prst="straightConnector1">
            <a:avLst/>
          </a:prstGeom>
          <a:noFill/>
          <a:ln w="63500" cap="flat" cmpd="sng">
            <a:solidFill>
              <a:srgbClr val="0A509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" name="Google Shape;139;p5"/>
          <p:cNvSpPr txBox="1"/>
          <p:nvPr/>
        </p:nvSpPr>
        <p:spPr>
          <a:xfrm rot="-5400000">
            <a:off x="-814459" y="3594828"/>
            <a:ext cx="3575340" cy="44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b="1" dirty="0">
                <a:solidFill>
                  <a:srgbClr val="08569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ОТВЕТСТВЕННОСТЬ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Капля 20"/>
          <p:cNvSpPr/>
          <p:nvPr/>
        </p:nvSpPr>
        <p:spPr>
          <a:xfrm flipV="1">
            <a:off x="1340546" y="2303569"/>
            <a:ext cx="479304" cy="494765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361087" y="2428656"/>
            <a:ext cx="4793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500" b="1" dirty="0" smtClean="0">
                <a:solidFill>
                  <a:schemeClr val="bg1"/>
                </a:solidFill>
                <a:cs typeface="Foco" panose="020B0504050202020203" pitchFamily="34" charset="0"/>
              </a:rPr>
              <a:t>4.</a:t>
            </a:r>
            <a:endParaRPr lang="ru-RU" sz="25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23" name="Капля 22"/>
          <p:cNvSpPr/>
          <p:nvPr/>
        </p:nvSpPr>
        <p:spPr>
          <a:xfrm flipV="1">
            <a:off x="1355381" y="3158139"/>
            <a:ext cx="479304" cy="494765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375922" y="3283226"/>
            <a:ext cx="4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500" b="1" dirty="0" smtClean="0">
                <a:solidFill>
                  <a:schemeClr val="bg1"/>
                </a:solidFill>
                <a:cs typeface="Foco" panose="020B0504050202020203" pitchFamily="34" charset="0"/>
              </a:rPr>
              <a:t>3.</a:t>
            </a:r>
            <a:endParaRPr lang="ru-RU" sz="25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25" name="Капля 24"/>
          <p:cNvSpPr/>
          <p:nvPr/>
        </p:nvSpPr>
        <p:spPr>
          <a:xfrm flipV="1">
            <a:off x="1343399" y="3932525"/>
            <a:ext cx="479304" cy="494765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373940" y="4067612"/>
            <a:ext cx="4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500" b="1" dirty="0" smtClean="0">
                <a:solidFill>
                  <a:schemeClr val="bg1"/>
                </a:solidFill>
                <a:cs typeface="Foco" panose="020B0504050202020203" pitchFamily="34" charset="0"/>
              </a:rPr>
              <a:t>2.</a:t>
            </a:r>
            <a:endParaRPr lang="ru-RU" sz="25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27" name="Капля 26"/>
          <p:cNvSpPr/>
          <p:nvPr/>
        </p:nvSpPr>
        <p:spPr>
          <a:xfrm flipV="1">
            <a:off x="1348234" y="4777095"/>
            <a:ext cx="479304" cy="494765"/>
          </a:xfrm>
          <a:prstGeom prst="teardrop">
            <a:avLst/>
          </a:prstGeom>
          <a:gradFill>
            <a:gsLst>
              <a:gs pos="26000">
                <a:srgbClr val="0A5095"/>
              </a:gs>
              <a:gs pos="78000">
                <a:srgbClr val="0C869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398775" y="4932182"/>
            <a:ext cx="4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500" b="1" dirty="0" smtClean="0">
                <a:solidFill>
                  <a:schemeClr val="bg1"/>
                </a:solidFill>
                <a:cs typeface="Foco" panose="020B0504050202020203" pitchFamily="34" charset="0"/>
              </a:rPr>
              <a:t>1.</a:t>
            </a:r>
            <a:endParaRPr lang="ru-RU" sz="25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921879" y="2673900"/>
            <a:ext cx="144000" cy="144000"/>
          </a:xfrm>
          <a:prstGeom prst="ellipse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921879" y="3508904"/>
            <a:ext cx="144000" cy="144000"/>
          </a:xfrm>
          <a:prstGeom prst="ellipse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913641" y="4292944"/>
            <a:ext cx="144000" cy="144000"/>
          </a:xfrm>
          <a:prstGeom prst="ellipse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923311" y="5101111"/>
            <a:ext cx="144000" cy="144000"/>
          </a:xfrm>
          <a:prstGeom prst="ellipse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2281919" y="2241561"/>
            <a:ext cx="4218472" cy="555908"/>
          </a:xfrm>
          <a:prstGeom prst="round2DiagRect">
            <a:avLst/>
          </a:prstGeom>
          <a:noFill/>
          <a:ln w="28575">
            <a:solidFill>
              <a:srgbClr val="0A5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391475" y="3065798"/>
            <a:ext cx="59811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b="1" dirty="0" err="1">
                <a:solidFill>
                  <a:srgbClr val="0A5095"/>
                </a:solidFill>
                <a:cs typeface="Arial" panose="020B0604020202020204" pitchFamily="34" charset="0"/>
              </a:rPr>
              <a:t>Недоприверженность</a:t>
            </a:r>
            <a:r>
              <a:rPr lang="ru-RU" sz="1700" b="1" dirty="0">
                <a:solidFill>
                  <a:srgbClr val="0A5095"/>
                </a:solidFill>
                <a:cs typeface="Arial" panose="020B0604020202020204" pitchFamily="34" charset="0"/>
              </a:rPr>
              <a:t>.</a:t>
            </a:r>
            <a:r>
              <a:rPr lang="ru-RU" sz="1700" b="1" spc="200" dirty="0">
                <a:solidFill>
                  <a:srgbClr val="0A5095"/>
                </a:solidFill>
                <a:cs typeface="Arial" panose="020B0604020202020204" pitchFamily="34" charset="0"/>
              </a:rPr>
              <a:t> </a:t>
            </a:r>
            <a:endParaRPr lang="ru-RU" sz="1700" b="1" dirty="0" smtClean="0">
              <a:solidFill>
                <a:srgbClr val="0A5095"/>
              </a:solidFill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Знаю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отвечаю,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но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есть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граница,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за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которую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не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выйду</a:t>
            </a: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2281919" y="3056029"/>
            <a:ext cx="5802648" cy="555908"/>
          </a:xfrm>
          <a:prstGeom prst="round2DiagRect">
            <a:avLst/>
          </a:prstGeom>
          <a:noFill/>
          <a:ln w="28575">
            <a:solidFill>
              <a:srgbClr val="0A5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364021" y="2241561"/>
            <a:ext cx="3488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b="1" dirty="0">
                <a:solidFill>
                  <a:srgbClr val="0A5095"/>
                </a:solidFill>
                <a:cs typeface="Arial" panose="020B0604020202020204" pitchFamily="34" charset="0"/>
              </a:rPr>
              <a:t>Приверженность.</a:t>
            </a:r>
            <a:r>
              <a:rPr lang="ru-RU" sz="1700" b="1" spc="100" dirty="0">
                <a:solidFill>
                  <a:srgbClr val="0A5095"/>
                </a:solidFill>
                <a:cs typeface="Arial" panose="020B0604020202020204" pitchFamily="34" charset="0"/>
              </a:rPr>
              <a:t> </a:t>
            </a:r>
            <a:endParaRPr lang="ru-RU" sz="1700" b="1" dirty="0" smtClean="0">
              <a:solidFill>
                <a:srgbClr val="0A5095"/>
              </a:solidFill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Результат</a:t>
            </a:r>
            <a:r>
              <a:rPr lang="ru-RU" sz="17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во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что</a:t>
            </a:r>
            <a:r>
              <a:rPr lang="en-US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бы</a:t>
            </a:r>
            <a:r>
              <a:rPr lang="en-US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то</a:t>
            </a:r>
            <a:r>
              <a:rPr lang="ru-RU" sz="17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ни</a:t>
            </a:r>
            <a:r>
              <a:rPr lang="en-US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стало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01475" y="3909811"/>
            <a:ext cx="5362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b="1" dirty="0">
                <a:solidFill>
                  <a:srgbClr val="0A5095"/>
                </a:solidFill>
                <a:cs typeface="Arial" panose="020B0604020202020204" pitchFamily="34" charset="0"/>
              </a:rPr>
              <a:t>Что-то</a:t>
            </a:r>
            <a:r>
              <a:rPr lang="ru-RU" sz="1700" b="1" spc="100" dirty="0">
                <a:solidFill>
                  <a:srgbClr val="0A5095"/>
                </a:solidFill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rgbClr val="0A5095"/>
                </a:solidFill>
                <a:cs typeface="Arial" panose="020B0604020202020204" pitchFamily="34" charset="0"/>
              </a:rPr>
              <a:t>делает.</a:t>
            </a:r>
            <a:r>
              <a:rPr lang="ru-RU" sz="1700" b="1" spc="100" dirty="0">
                <a:solidFill>
                  <a:srgbClr val="0A5095"/>
                </a:solidFill>
                <a:cs typeface="Arial" panose="020B0604020202020204" pitchFamily="34" charset="0"/>
              </a:rPr>
              <a:t> </a:t>
            </a:r>
            <a:endParaRPr lang="ru-RU" sz="1700" b="1" dirty="0" smtClean="0">
              <a:solidFill>
                <a:srgbClr val="0A5095"/>
              </a:solidFill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От</a:t>
            </a:r>
            <a:r>
              <a:rPr lang="ru-RU" sz="17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меня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это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не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зависит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(находит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обстоятельства)</a:t>
            </a:r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2281919" y="3891952"/>
            <a:ext cx="5154576" cy="555908"/>
          </a:xfrm>
          <a:prstGeom prst="round2DiagRect">
            <a:avLst/>
          </a:prstGeom>
          <a:noFill/>
          <a:ln w="28575">
            <a:solidFill>
              <a:srgbClr val="0A5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401475" y="4701899"/>
            <a:ext cx="3120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b="1" dirty="0">
                <a:solidFill>
                  <a:srgbClr val="0A5095"/>
                </a:solidFill>
                <a:cs typeface="Arial" panose="020B0604020202020204" pitchFamily="34" charset="0"/>
              </a:rPr>
              <a:t>Сопротивление.</a:t>
            </a:r>
            <a:r>
              <a:rPr lang="ru-RU" sz="1700" b="1" spc="100" dirty="0">
                <a:solidFill>
                  <a:srgbClr val="0A5095"/>
                </a:solidFill>
                <a:cs typeface="Arial" panose="020B0604020202020204" pitchFamily="34" charset="0"/>
              </a:rPr>
              <a:t> </a:t>
            </a:r>
            <a:endParaRPr lang="ru-RU" sz="1700" b="1" dirty="0" smtClean="0">
              <a:solidFill>
                <a:srgbClr val="0A5095"/>
              </a:solidFill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Не</a:t>
            </a:r>
            <a:r>
              <a:rPr lang="ru-RU" sz="17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хочу,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этого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нет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в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ДИ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2261919" y="4689989"/>
            <a:ext cx="3518392" cy="555908"/>
          </a:xfrm>
          <a:prstGeom prst="round2DiagRect">
            <a:avLst/>
          </a:prstGeom>
          <a:noFill/>
          <a:ln w="28575">
            <a:solidFill>
              <a:srgbClr val="0A5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97462" y="840654"/>
            <a:ext cx="468052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КОМАНДА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МЕЧТЫ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36126" y="2221561"/>
            <a:ext cx="32380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Проекты,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где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требуются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серьезные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фундаментальные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знания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0" y="2316208"/>
            <a:ext cx="198000" cy="19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6" y="3219346"/>
            <a:ext cx="198000" cy="19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0" y="4165400"/>
            <a:ext cx="198000" cy="198000"/>
          </a:xfrm>
          <a:prstGeom prst="rect">
            <a:avLst/>
          </a:prstGeom>
        </p:spPr>
      </p:pic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606651" y="2326208"/>
            <a:ext cx="6709503" cy="2343625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20350" y="4103769"/>
            <a:ext cx="355183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настоящей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командой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легче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достигать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целей.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Формирование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поддержка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команды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ключевая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роль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лидера.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6126" y="3173939"/>
            <a:ext cx="33820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Проекты,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где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требуются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общие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знания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или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которые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несложно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быстро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получить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462" y="840654"/>
            <a:ext cx="468052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КОМАНДА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МЕЧТЫ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1257" y="4620068"/>
            <a:ext cx="37909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Если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проект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требует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профессиональных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навыков,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выбирайте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команду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подтвержденному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опыту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работайте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вовлеченностью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ответственностью.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2599" y="1799513"/>
            <a:ext cx="302433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Если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проект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таких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навыков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требует,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выбирайте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тех,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кто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готов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пойти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вами,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кого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глазах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горит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огонь.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4107" y="1943529"/>
            <a:ext cx="3096270" cy="2445049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412159" y="1920307"/>
            <a:ext cx="3682408" cy="3777935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5735" y="870153"/>
            <a:ext cx="468052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КОМАНДА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МЕЧТЫ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35" y="891298"/>
            <a:ext cx="43204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ЦЕЛЬ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7" y="2026736"/>
            <a:ext cx="9137014" cy="25202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4427" y="1809958"/>
            <a:ext cx="936030" cy="65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7200" b="1" dirty="0" smtClean="0">
                <a:solidFill>
                  <a:srgbClr val="75BCD8"/>
                </a:solidFill>
                <a:cs typeface="Foco" panose="020B0504050202020203" pitchFamily="34" charset="0"/>
              </a:rPr>
              <a:t>S</a:t>
            </a:r>
            <a:endParaRPr lang="ru-RU" sz="7200" b="1" dirty="0">
              <a:solidFill>
                <a:srgbClr val="75BCD8"/>
              </a:solidFill>
              <a:cs typeface="Foco" panose="020B0504050202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3950" y="1824581"/>
            <a:ext cx="936030" cy="65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7200" b="1" dirty="0" smtClean="0">
                <a:solidFill>
                  <a:srgbClr val="92B2D8"/>
                </a:solidFill>
                <a:cs typeface="Foco" panose="020B0504050202020203" pitchFamily="34" charset="0"/>
              </a:rPr>
              <a:t>M</a:t>
            </a:r>
            <a:endParaRPr lang="ru-RU" sz="7200" b="1" dirty="0">
              <a:solidFill>
                <a:srgbClr val="92B2D8"/>
              </a:solidFill>
              <a:cs typeface="Foco" panose="020B0504050202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7553" y="1825335"/>
            <a:ext cx="936030" cy="65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7200" b="1" dirty="0" smtClean="0">
                <a:solidFill>
                  <a:srgbClr val="243B89"/>
                </a:solidFill>
                <a:cs typeface="Foco" panose="020B0504050202020203" pitchFamily="34" charset="0"/>
              </a:rPr>
              <a:t>A</a:t>
            </a:r>
            <a:endParaRPr lang="ru-RU" sz="7200" b="1" dirty="0">
              <a:solidFill>
                <a:srgbClr val="243B89"/>
              </a:solidFill>
              <a:cs typeface="Foco" panose="020B0504050202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89193" y="1819958"/>
            <a:ext cx="936030" cy="65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7200" b="1" dirty="0" smtClean="0">
                <a:solidFill>
                  <a:srgbClr val="2EAA4A"/>
                </a:solidFill>
                <a:cs typeface="Foco" panose="020B0504050202020203" pitchFamily="34" charset="0"/>
              </a:rPr>
              <a:t>R</a:t>
            </a:r>
            <a:endParaRPr lang="ru-RU" sz="7200" b="1" dirty="0">
              <a:solidFill>
                <a:srgbClr val="2EAA4A"/>
              </a:solidFill>
              <a:cs typeface="Foco" panose="020B0504050202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56380" y="1799513"/>
            <a:ext cx="936030" cy="65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7200" b="1" dirty="0" smtClean="0">
                <a:solidFill>
                  <a:srgbClr val="0C869B"/>
                </a:solidFill>
                <a:cs typeface="Foco" panose="020B0504050202020203" pitchFamily="34" charset="0"/>
              </a:rPr>
              <a:t>T</a:t>
            </a:r>
            <a:endParaRPr lang="ru-RU" sz="7200" b="1" dirty="0">
              <a:solidFill>
                <a:srgbClr val="0C869B"/>
              </a:solidFill>
              <a:cs typeface="Foco" panose="020B0504050202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65159" y="4651698"/>
            <a:ext cx="153316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Эта</a:t>
            </a:r>
            <a:r>
              <a:rPr lang="ru-RU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цель</a:t>
            </a:r>
            <a:r>
              <a:rPr lang="ru-RU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спряжена</a:t>
            </a:r>
            <a:r>
              <a:rPr lang="ru-RU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глобальными</a:t>
            </a:r>
            <a:r>
              <a:rPr lang="ru-RU" sz="1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целями</a:t>
            </a:r>
            <a:r>
              <a:rPr lang="ru-RU" sz="1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компании?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9417" y="4641698"/>
            <a:ext cx="142898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</a:t>
            </a:r>
            <a:r>
              <a:rPr lang="ru-RU" sz="1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какому</a:t>
            </a:r>
            <a:r>
              <a:rPr lang="ru-RU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показателю</a:t>
            </a:r>
            <a:r>
              <a:rPr lang="ru-RU" sz="1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</a:t>
            </a:r>
            <a:r>
              <a:rPr lang="ru-RU" sz="1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поймете,</a:t>
            </a:r>
            <a:r>
              <a:rPr lang="ru-RU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</a:t>
            </a:r>
            <a:r>
              <a:rPr lang="ru-RU" sz="1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пришли</a:t>
            </a:r>
            <a:r>
              <a:rPr lang="ru-RU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1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цели?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6436" y="4651698"/>
            <a:ext cx="12736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Ваша</a:t>
            </a:r>
            <a:r>
              <a:rPr lang="ru-RU" sz="1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цель</a:t>
            </a:r>
            <a:r>
              <a:rPr lang="ru-RU" sz="1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достижимая?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5735" y="4794098"/>
            <a:ext cx="144016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Какого</a:t>
            </a:r>
            <a:r>
              <a:rPr lang="ru-RU" sz="1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именно</a:t>
            </a:r>
            <a:r>
              <a:rPr lang="ru-RU" sz="1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результата</a:t>
            </a:r>
          </a:p>
          <a:p>
            <a:pPr algn="ctr">
              <a:lnSpc>
                <a:spcPts val="16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</a:t>
            </a:r>
            <a:r>
              <a:rPr lang="ru-RU" sz="1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хотите</a:t>
            </a:r>
            <a:r>
              <a:rPr lang="ru-RU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достигнуть?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86376" y="4651698"/>
            <a:ext cx="1273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Когда</a:t>
            </a:r>
            <a:r>
              <a:rPr lang="ru-RU" sz="1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</a:t>
            </a:r>
            <a:r>
              <a:rPr lang="ru-RU" sz="1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хотите</a:t>
            </a:r>
            <a:r>
              <a:rPr lang="ru-RU" sz="1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прийти</a:t>
            </a:r>
            <a:r>
              <a:rPr lang="ru-RU" sz="1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1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этой</a:t>
            </a:r>
            <a:r>
              <a:rPr lang="ru-RU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цели?</a:t>
            </a:r>
          </a:p>
        </p:txBody>
      </p:sp>
    </p:spTree>
    <p:extLst>
      <p:ext uri="{BB962C8B-B14F-4D97-AF65-F5344CB8AC3E}">
        <p14:creationId xmlns:p14="http://schemas.microsoft.com/office/powerpoint/2010/main" val="10299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452</Words>
  <Application>Microsoft Office PowerPoint</Application>
  <PresentationFormat>Произвольный</PresentationFormat>
  <Paragraphs>123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Foco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Павлова Алена Андреевна</cp:lastModifiedBy>
  <cp:revision>123</cp:revision>
  <dcterms:created xsi:type="dcterms:W3CDTF">2024-02-20T11:12:56Z</dcterms:created>
  <dcterms:modified xsi:type="dcterms:W3CDTF">2026-06-04T13:24:36Z</dcterms:modified>
</cp:coreProperties>
</file>