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62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258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5EA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elyaet\Desktop\POSM\2020\&#1073;&#1088;&#1086;&#1096;&#1102;&#1088;&#1072;%20&#1087;&#1086;&#1076;&#1089;&#1086;&#1083;&#1085;&#1077;&#1095;&#1085;&#1080;&#1082;\&#1072;&#1082;&#1088;&#1080;&#1089;%20&#1075;&#1088;&#1072;&#1092;&#1080;&#108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36811023622001"/>
          <c:y val="4.7046998031496097E-2"/>
          <c:w val="0.79386541169460967"/>
          <c:h val="0.85875204714869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ДМТА-П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52-4474-B4A0-D2172AA39A2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С-метолахлор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226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52-4474-B4A0-D2172AA39A2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Ацетохлор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52-4474-B4A0-D2172AA39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460032"/>
        <c:axId val="142221696"/>
      </c:barChart>
      <c:catAx>
        <c:axId val="3846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2221696"/>
        <c:crosses val="autoZero"/>
        <c:auto val="1"/>
        <c:lblAlgn val="ctr"/>
        <c:lblOffset val="100"/>
        <c:noMultiLvlLbl val="0"/>
      </c:catAx>
      <c:valAx>
        <c:axId val="1422216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460032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922227690288699"/>
          <c:y val="4.0796998031496098E-2"/>
          <c:w val="0.54025420786579303"/>
          <c:h val="0.80480260102182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ДМТА-П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08757573944775E-3"/>
                  <c:y val="5.97862007799510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3DD-4912-AC86-85B870720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Tabelle1!$B$2</c:f>
              <c:numCache>
                <c:formatCode>General</c:formatCode>
                <c:ptCount val="1"/>
                <c:pt idx="0">
                  <c:v>1449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DD-4912-AC86-85B8707205E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С-метолахлор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9599211198756E-3"/>
                  <c:y val="1.1957240155990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3DD-4912-AC86-85B870720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Tabelle1!$C$2</c:f>
              <c:numCache>
                <c:formatCode>General</c:formatCode>
                <c:ptCount val="1"/>
                <c:pt idx="0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DD-4912-AC86-85B8707205E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Ацетохлор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958585798159201E-3"/>
                  <c:y val="8.9679301169926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DD-4912-AC86-85B8707205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</c:f>
              <c:numCache>
                <c:formatCode>General</c:formatCode>
                <c:ptCount val="1"/>
              </c:numCache>
            </c:numRef>
          </c:cat>
          <c:val>
            <c:numRef>
              <c:f>Tabelle1!$D$2</c:f>
              <c:numCache>
                <c:formatCode>General</c:formatCode>
                <c:ptCount val="1"/>
                <c:pt idx="0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3DD-4912-AC86-85B8707205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778752"/>
        <c:axId val="38780288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Tabelle1!$E$1</c15:sqref>
                        </c15:formulaRef>
                      </c:ext>
                    </c:extLst>
                    <c:strCache>
                      <c:ptCount val="1"/>
                      <c:pt idx="0">
                        <c:v>Flufenacet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Tabelle1!$A$2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Tabelle1!$E$2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56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73DD-4912-AC86-85B8707205E0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Tabelle1!$F$1</c15:sqref>
                        </c15:formulaRef>
                      </c:ext>
                    </c:extLst>
                    <c:strCache>
                      <c:ptCount val="1"/>
                      <c:pt idx="0">
                        <c:v>Pethoxamid</c:v>
                      </c:pt>
                    </c:strCache>
                  </c:strRef>
                </c:tx>
                <c:spPr>
                  <a:solidFill>
                    <a:schemeClr val="accent1">
                      <a:tint val="83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Tabelle1!$F$2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400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3DD-4912-AC86-85B8707205E0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Tabelle1!$G$1</c15:sqref>
                        </c15:formulaRef>
                      </c:ext>
                    </c:extLst>
                    <c:strCache>
                      <c:ptCount val="1"/>
                      <c:pt idx="0">
                        <c:v>terbutylazin</c:v>
                      </c:pt>
                    </c:strCache>
                  </c:strRef>
                </c:tx>
                <c:spPr>
                  <a:solidFill>
                    <a:schemeClr val="accent1">
                      <a:tint val="65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tx>
                      <c:rich>
                        <a:bodyPr/>
                        <a:lstStyle/>
                        <a:p>
                          <a:fld id="{977CABE0-9692-4987-91B1-1F9A9C5F1A2F}" type="VALUE">
                            <a:rPr lang="en-US" sz="1200"/>
                            <a:pPr/>
                            <a:t>[ЗНАЧЕНИЕ]</a:t>
                          </a:fld>
                          <a:endParaRPr lang="ru-RU"/>
                        </a:p>
                      </c:rich>
                    </c:tx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>
                        <c15:dlblFieldTable/>
                        <c15:showDataLabelsRange val="0"/>
                      </c:ext>
                      <c:ext xmlns:c16="http://schemas.microsoft.com/office/drawing/2014/chart" uri="{C3380CC4-5D6E-409C-BE32-E72D297353CC}">
                        <c16:uniqueId val="{00000008-73DD-4912-AC86-85B8707205E0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Tabelle1!$G$2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3DD-4912-AC86-85B8707205E0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Tabelle1!$H$1</c15:sqref>
                        </c15:formulaRef>
                      </c:ext>
                    </c:extLst>
                    <c:strCache>
                      <c:ptCount val="1"/>
                      <c:pt idx="0">
                        <c:v>Pendimethalin</c:v>
                      </c:pt>
                    </c:strCache>
                  </c:strRef>
                </c:tx>
                <c:spPr>
                  <a:solidFill>
                    <a:schemeClr val="accent1">
                      <a:tint val="4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ru-RU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Tabelle1!$A$2</c15:sqref>
                        </c15:formulaRef>
                      </c:ext>
                    </c:extLst>
                    <c:numCache>
                      <c:formatCode>General</c:formatCode>
                      <c:ptCount val="1"/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Tabelle1!$H$2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3DD-4912-AC86-85B8707205E0}"/>
                  </c:ext>
                </c:extLst>
              </c15:ser>
            </c15:filteredBarSeries>
          </c:ext>
        </c:extLst>
      </c:barChart>
      <c:catAx>
        <c:axId val="3877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80288"/>
        <c:crosses val="autoZero"/>
        <c:auto val="1"/>
        <c:lblAlgn val="ctr"/>
        <c:lblOffset val="100"/>
        <c:noMultiLvlLbl val="0"/>
      </c:catAx>
      <c:valAx>
        <c:axId val="387802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877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06495110298145"/>
          <c:y val="0.85406205380900457"/>
          <c:w val="0.4678700977940371"/>
          <c:h val="7.97157260136155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Лист1!$B$21</c:f>
              <c:strCache>
                <c:ptCount val="1"/>
                <c:pt idx="0">
                  <c:v>ДМТА-П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Лист1!$A$22:$A$40</c:f>
              <c:strCache>
                <c:ptCount val="17"/>
                <c:pt idx="0">
                  <c:v>Канатник Теофраста </c:v>
                </c:pt>
                <c:pt idx="1">
                  <c:v>Амброзия полыннолистная</c:v>
                </c:pt>
                <c:pt idx="2">
                  <c:v>Марь белая</c:v>
                </c:pt>
                <c:pt idx="3">
                  <c:v>Марь гибридная</c:v>
                </c:pt>
                <c:pt idx="4">
                  <c:v>Дурман обыкновенный</c:v>
                </c:pt>
                <c:pt idx="5">
                  <c:v>Росичка кроваво-красная</c:v>
                </c:pt>
                <c:pt idx="6">
                  <c:v>Просо куриное </c:v>
                </c:pt>
                <c:pt idx="7">
                  <c:v>Гибискус тройчатый</c:v>
                </c:pt>
                <c:pt idx="8">
                  <c:v>Ромашка аптечная</c:v>
                </c:pt>
                <c:pt idx="9">
                  <c:v>Горец птичий </c:v>
                </c:pt>
                <c:pt idx="10">
                  <c:v>Горец вьюнковый</c:v>
                </c:pt>
                <c:pt idx="11">
                  <c:v>Горец развесистый </c:v>
                </c:pt>
                <c:pt idx="12">
                  <c:v>Горец почечуйный </c:v>
                </c:pt>
                <c:pt idx="13">
                  <c:v>Щетинник сизый</c:v>
                </c:pt>
                <c:pt idx="14">
                  <c:v>Щетинник зеленый </c:v>
                </c:pt>
                <c:pt idx="15">
                  <c:v>Паслен черный </c:v>
                </c:pt>
                <c:pt idx="16">
                  <c:v>Дурнишник обыкновенный</c:v>
                </c:pt>
              </c:strCache>
            </c:strRef>
          </c:cat>
          <c:val>
            <c:numRef>
              <c:f>Лист1!$B$22:$B$40</c:f>
              <c:numCache>
                <c:formatCode>General</c:formatCode>
                <c:ptCount val="17"/>
                <c:pt idx="0">
                  <c:v>42</c:v>
                </c:pt>
                <c:pt idx="1">
                  <c:v>53</c:v>
                </c:pt>
                <c:pt idx="2">
                  <c:v>59</c:v>
                </c:pt>
                <c:pt idx="3">
                  <c:v>71</c:v>
                </c:pt>
                <c:pt idx="4">
                  <c:v>60</c:v>
                </c:pt>
                <c:pt idx="5">
                  <c:v>74</c:v>
                </c:pt>
                <c:pt idx="6">
                  <c:v>88</c:v>
                </c:pt>
                <c:pt idx="7">
                  <c:v>86</c:v>
                </c:pt>
                <c:pt idx="8">
                  <c:v>91</c:v>
                </c:pt>
                <c:pt idx="9">
                  <c:v>61</c:v>
                </c:pt>
                <c:pt idx="10">
                  <c:v>52</c:v>
                </c:pt>
                <c:pt idx="11">
                  <c:v>52.5</c:v>
                </c:pt>
                <c:pt idx="12">
                  <c:v>63</c:v>
                </c:pt>
                <c:pt idx="13">
                  <c:v>92</c:v>
                </c:pt>
                <c:pt idx="14">
                  <c:v>59.5</c:v>
                </c:pt>
                <c:pt idx="15">
                  <c:v>70</c:v>
                </c:pt>
                <c:pt idx="1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F4-4F17-BDC7-C3CD9819BAF5}"/>
            </c:ext>
          </c:extLst>
        </c:ser>
        <c:ser>
          <c:idx val="1"/>
          <c:order val="1"/>
          <c:tx>
            <c:strRef>
              <c:f>Лист1!$C$21</c:f>
              <c:strCache>
                <c:ptCount val="1"/>
                <c:pt idx="0">
                  <c:v>Акрис 3,0 л/га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Лист1!$A$22:$A$40</c:f>
              <c:strCache>
                <c:ptCount val="17"/>
                <c:pt idx="0">
                  <c:v>Канатник Теофраста </c:v>
                </c:pt>
                <c:pt idx="1">
                  <c:v>Амброзия полыннолистная</c:v>
                </c:pt>
                <c:pt idx="2">
                  <c:v>Марь белая</c:v>
                </c:pt>
                <c:pt idx="3">
                  <c:v>Марь гибридная</c:v>
                </c:pt>
                <c:pt idx="4">
                  <c:v>Дурман обыкновенный</c:v>
                </c:pt>
                <c:pt idx="5">
                  <c:v>Росичка кроваво-красная</c:v>
                </c:pt>
                <c:pt idx="6">
                  <c:v>Просо куриное </c:v>
                </c:pt>
                <c:pt idx="7">
                  <c:v>Гибискус тройчатый</c:v>
                </c:pt>
                <c:pt idx="8">
                  <c:v>Ромашка аптечная</c:v>
                </c:pt>
                <c:pt idx="9">
                  <c:v>Горец птичий </c:v>
                </c:pt>
                <c:pt idx="10">
                  <c:v>Горец вьюнковый</c:v>
                </c:pt>
                <c:pt idx="11">
                  <c:v>Горец развесистый </c:v>
                </c:pt>
                <c:pt idx="12">
                  <c:v>Горец почечуйный </c:v>
                </c:pt>
                <c:pt idx="13">
                  <c:v>Щетинник сизый</c:v>
                </c:pt>
                <c:pt idx="14">
                  <c:v>Щетинник зеленый </c:v>
                </c:pt>
                <c:pt idx="15">
                  <c:v>Паслен черный </c:v>
                </c:pt>
                <c:pt idx="16">
                  <c:v>Дурнишник обыкновенный</c:v>
                </c:pt>
              </c:strCache>
            </c:strRef>
          </c:cat>
          <c:val>
            <c:numRef>
              <c:f>Лист1!$C$22:$C$40</c:f>
              <c:numCache>
                <c:formatCode>General</c:formatCode>
                <c:ptCount val="17"/>
                <c:pt idx="0">
                  <c:v>25</c:v>
                </c:pt>
                <c:pt idx="1">
                  <c:v>25</c:v>
                </c:pt>
                <c:pt idx="2">
                  <c:v>32</c:v>
                </c:pt>
                <c:pt idx="3">
                  <c:v>28</c:v>
                </c:pt>
                <c:pt idx="4">
                  <c:v>27</c:v>
                </c:pt>
                <c:pt idx="5">
                  <c:v>14</c:v>
                </c:pt>
                <c:pt idx="6">
                  <c:v>2</c:v>
                </c:pt>
                <c:pt idx="7">
                  <c:v>7</c:v>
                </c:pt>
                <c:pt idx="8">
                  <c:v>5</c:v>
                </c:pt>
                <c:pt idx="9">
                  <c:v>30</c:v>
                </c:pt>
                <c:pt idx="10">
                  <c:v>28</c:v>
                </c:pt>
                <c:pt idx="11">
                  <c:v>30.5</c:v>
                </c:pt>
                <c:pt idx="12">
                  <c:v>29</c:v>
                </c:pt>
                <c:pt idx="13">
                  <c:v>0</c:v>
                </c:pt>
                <c:pt idx="14">
                  <c:v>20.5</c:v>
                </c:pt>
                <c:pt idx="15">
                  <c:v>19</c:v>
                </c:pt>
                <c:pt idx="1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F4-4F17-BDC7-C3CD9819BA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2082680"/>
        <c:axId val="842087928"/>
      </c:barChart>
      <c:catAx>
        <c:axId val="842082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087928"/>
        <c:crosses val="autoZero"/>
        <c:auto val="1"/>
        <c:lblAlgn val="ctr"/>
        <c:lblOffset val="100"/>
        <c:noMultiLvlLbl val="0"/>
      </c:catAx>
      <c:valAx>
        <c:axId val="84208792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b="1" dirty="0"/>
                  <a:t>Эффективность,</a:t>
                </a:r>
                <a:r>
                  <a:rPr lang="ru-RU" b="1" baseline="0" dirty="0"/>
                  <a:t> %</a:t>
                </a:r>
                <a:endParaRPr lang="ru-RU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2082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3595621792988"/>
          <c:y val="0.89666503896111172"/>
          <c:w val="0.15892808756414026"/>
          <c:h val="5.00009682242790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48292104233526E-2"/>
          <c:y val="3.619426969834913E-2"/>
          <c:w val="0.96425170789576653"/>
          <c:h val="0.8789466197997941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Лист1!$G$7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Лист1!$F$8:$F$10</c:f>
              <c:strCache>
                <c:ptCount val="2"/>
                <c:pt idx="0">
                  <c:v>Контроль</c:v>
                </c:pt>
                <c:pt idx="1">
                  <c:v>Акрис, 3,0 л/га</c:v>
                </c:pt>
              </c:strCache>
            </c:strRef>
          </c:cat>
          <c:val>
            <c:numRef>
              <c:f>Лист1!$G$8:$G$10</c:f>
              <c:numCache>
                <c:formatCode>General</c:formatCode>
                <c:ptCount val="2"/>
                <c:pt idx="0">
                  <c:v>19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CB-4743-8B26-641395CACCE4}"/>
            </c:ext>
          </c:extLst>
        </c:ser>
        <c:ser>
          <c:idx val="1"/>
          <c:order val="1"/>
          <c:tx>
            <c:strRef>
              <c:f>Лист1!$H$7</c:f>
              <c:strCache>
                <c:ptCount val="1"/>
                <c:pt idx="0">
                  <c:v>Прибавка, ц/га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FF8292AF-79B7-45C3-8442-578509F1F007}" type="VALUE">
                      <a:rPr lang="en-US">
                        <a:solidFill>
                          <a:schemeClr val="bg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0CB-4743-8B26-641395CACC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Лист1!$F$8:$F$10</c:f>
              <c:strCache>
                <c:ptCount val="2"/>
                <c:pt idx="0">
                  <c:v>Контроль</c:v>
                </c:pt>
                <c:pt idx="1">
                  <c:v>Акрис, 3,0 л/га</c:v>
                </c:pt>
              </c:strCache>
            </c:strRef>
          </c:cat>
          <c:val>
            <c:numRef>
              <c:f>Лист1!$H$8:$H$10</c:f>
              <c:numCache>
                <c:formatCode>General</c:formatCode>
                <c:ptCount val="2"/>
                <c:pt idx="1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CB-4743-8B26-641395CAC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overlap val="100"/>
        <c:axId val="573874280"/>
        <c:axId val="573877232"/>
      </c:barChart>
      <c:catAx>
        <c:axId val="573874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3877232"/>
        <c:crosses val="autoZero"/>
        <c:auto val="1"/>
        <c:lblAlgn val="ctr"/>
        <c:lblOffset val="100"/>
        <c:noMultiLvlLbl val="0"/>
      </c:catAx>
      <c:valAx>
        <c:axId val="573877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3874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131712259371834E-2"/>
          <c:y val="3.5437393705258544E-2"/>
          <c:w val="0.98986828774062818"/>
          <c:h val="0.8633947069927464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PowerPoint]Лист1'!$G$23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PowerPoint]Лист1'!$F$24:$F$25</c:f>
              <c:strCache>
                <c:ptCount val="2"/>
                <c:pt idx="0">
                  <c:v>Контроль</c:v>
                </c:pt>
                <c:pt idx="1">
                  <c:v>Акрис, СЭ - 3,0</c:v>
                </c:pt>
              </c:strCache>
            </c:strRef>
          </c:cat>
          <c:val>
            <c:numRef>
              <c:f>'[Диаграмма в Microsoft PowerPoint]Лист1'!$G$24:$G$25</c:f>
              <c:numCache>
                <c:formatCode>General</c:formatCode>
                <c:ptCount val="2"/>
                <c:pt idx="0">
                  <c:v>17.3</c:v>
                </c:pt>
                <c:pt idx="1">
                  <c:v>17.3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30-4152-A408-AEAD9F6DFC48}"/>
            </c:ext>
          </c:extLst>
        </c:ser>
        <c:ser>
          <c:idx val="1"/>
          <c:order val="1"/>
          <c:tx>
            <c:strRef>
              <c:f>'[Диаграмма в Microsoft PowerPoint]Лист1'!$H$23</c:f>
              <c:strCache>
                <c:ptCount val="1"/>
                <c:pt idx="0">
                  <c:v>Прибавка Акрис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30-4152-A408-AEAD9F6DFC4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030-4152-A408-AEAD9F6DF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PowerPoint]Лист1'!$F$24:$F$25</c:f>
              <c:strCache>
                <c:ptCount val="2"/>
                <c:pt idx="0">
                  <c:v>Контроль</c:v>
                </c:pt>
                <c:pt idx="1">
                  <c:v>Акрис, СЭ - 3,0</c:v>
                </c:pt>
              </c:strCache>
            </c:strRef>
          </c:cat>
          <c:val>
            <c:numRef>
              <c:f>'[Диаграмма в Microsoft PowerPoint]Лист1'!$H$24:$H$25</c:f>
              <c:numCache>
                <c:formatCode>General</c:formatCode>
                <c:ptCount val="2"/>
                <c:pt idx="0">
                  <c:v>0</c:v>
                </c:pt>
                <c:pt idx="1">
                  <c:v>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030-4152-A408-AEAD9F6DF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100"/>
        <c:axId val="823989944"/>
        <c:axId val="823992568"/>
      </c:barChart>
      <c:catAx>
        <c:axId val="82398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23992568"/>
        <c:crosses val="autoZero"/>
        <c:auto val="1"/>
        <c:lblAlgn val="ctr"/>
        <c:lblOffset val="100"/>
        <c:noMultiLvlLbl val="0"/>
      </c:catAx>
      <c:valAx>
        <c:axId val="823992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2398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208332644129139E-2"/>
          <c:y val="0.12093107404885806"/>
          <c:w val="0.93837963131435098"/>
          <c:h val="0.690994618224797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'АЦ Липецк'!$L$37</c:f>
              <c:strCache>
                <c:ptCount val="1"/>
                <c:pt idx="0">
                  <c:v>Урожайность, ц/га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'АЦ Липецк'!$K$38:$K$44</c:f>
              <c:strCache>
                <c:ptCount val="4"/>
                <c:pt idx="0">
                  <c:v>Контроль</c:v>
                </c:pt>
                <c:pt idx="1">
                  <c:v>Акрис, 2 л/га</c:v>
                </c:pt>
                <c:pt idx="2">
                  <c:v>Акрис, 2,5 л/га</c:v>
                </c:pt>
                <c:pt idx="3">
                  <c:v>Акрис, 3 л/га</c:v>
                </c:pt>
              </c:strCache>
            </c:strRef>
          </c:cat>
          <c:val>
            <c:numRef>
              <c:f>'АЦ Липецк'!$L$38:$L$44</c:f>
              <c:numCache>
                <c:formatCode>General</c:formatCode>
                <c:ptCount val="4"/>
                <c:pt idx="0">
                  <c:v>29.4</c:v>
                </c:pt>
                <c:pt idx="1">
                  <c:v>29.4</c:v>
                </c:pt>
                <c:pt idx="2">
                  <c:v>29.4</c:v>
                </c:pt>
                <c:pt idx="3">
                  <c:v>29.4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A-4B71-A662-A7D34F2664E1}"/>
            </c:ext>
          </c:extLst>
        </c:ser>
        <c:ser>
          <c:idx val="1"/>
          <c:order val="1"/>
          <c:tx>
            <c:strRef>
              <c:f>'АЦ Липецк'!$M$37</c:f>
              <c:strCache>
                <c:ptCount val="1"/>
                <c:pt idx="0">
                  <c:v>Прибавка, ц/га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'АЦ Липецк'!$K$38:$K$44</c:f>
              <c:strCache>
                <c:ptCount val="4"/>
                <c:pt idx="0">
                  <c:v>Контроль</c:v>
                </c:pt>
                <c:pt idx="1">
                  <c:v>Акрис, 2 л/га</c:v>
                </c:pt>
                <c:pt idx="2">
                  <c:v>Акрис, 2,5 л/га</c:v>
                </c:pt>
                <c:pt idx="3">
                  <c:v>Акрис, 3 л/га</c:v>
                </c:pt>
              </c:strCache>
            </c:strRef>
          </c:cat>
          <c:val>
            <c:numRef>
              <c:f>'АЦ Липецк'!$M$38:$M$44</c:f>
              <c:numCache>
                <c:formatCode>General</c:formatCode>
                <c:ptCount val="4"/>
                <c:pt idx="1">
                  <c:v>6.2</c:v>
                </c:pt>
                <c:pt idx="2">
                  <c:v>6.4</c:v>
                </c:pt>
                <c:pt idx="3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5A-4B71-A662-A7D34F266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892057120"/>
        <c:axId val="892053512"/>
      </c:barChart>
      <c:catAx>
        <c:axId val="89205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92053512"/>
        <c:crosses val="autoZero"/>
        <c:auto val="1"/>
        <c:lblAlgn val="ctr"/>
        <c:lblOffset val="100"/>
        <c:noMultiLvlLbl val="0"/>
      </c:catAx>
      <c:valAx>
        <c:axId val="8920535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9205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27.02.2024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2384185-578F-4B9D-BF14-7AE465A7F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F5B53-05E1-498C-B359-84EAA97A82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A38DB4-BF2B-49E8-B877-F9F3C27B7B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29" y="833007"/>
            <a:ext cx="2973936" cy="79145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4CB0C8-B9A2-436E-950A-0D85470AA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298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1DE55738-A6BD-44FB-94E3-7CD0EAC85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E45DC1-CCF8-421F-AEB8-5651D3F19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6280467"/>
            <a:ext cx="1546789" cy="41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D495309-9686-4AFC-8CC8-370E144D20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20853CAD-1B6C-453B-B696-52986945DF6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53093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tx1"/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tx1"/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tx1"/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1CBF30-2005-4284-BB0D-B94636E8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7709" y="64247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65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A76BCB-9DE8-4E9A-B176-5E4D6BAB53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81" y="1700267"/>
            <a:ext cx="3247401" cy="8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7A2DE0-343D-4166-95FA-105AF2ED46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A2489-8771-4ECC-A7A9-19993BD059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11" Type="http://schemas.openxmlformats.org/officeDocument/2006/relationships/image" Target="../media/image64.jpeg"/><Relationship Id="rId5" Type="http://schemas.openxmlformats.org/officeDocument/2006/relationships/image" Target="../media/image58.jpg"/><Relationship Id="rId10" Type="http://schemas.openxmlformats.org/officeDocument/2006/relationships/image" Target="../media/image63.jpeg"/><Relationship Id="rId4" Type="http://schemas.openxmlformats.org/officeDocument/2006/relationships/image" Target="../media/image57.jpg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252815" cy="2387600"/>
          </a:xfrm>
        </p:spPr>
        <p:txBody>
          <a:bodyPr>
            <a:noAutofit/>
          </a:bodyPr>
          <a:lstStyle/>
          <a:p>
            <a:pPr>
              <a:spcAft>
                <a:spcPts val="5000"/>
              </a:spcAft>
            </a:pPr>
            <a:r>
              <a:rPr lang="ru-RU" sz="3600" dirty="0"/>
              <a:t>Защита подсолнечника от сорняков и болезней</a:t>
            </a:r>
            <a:br>
              <a:rPr lang="ru-RU" sz="3600" dirty="0"/>
            </a:br>
            <a:r>
              <a:rPr lang="ru-RU" sz="1000" dirty="0"/>
              <a:t/>
            </a:r>
            <a:br>
              <a:rPr lang="ru-RU" sz="1000" dirty="0"/>
            </a:br>
            <a:r>
              <a:rPr lang="ru-RU" sz="3000" dirty="0"/>
              <a:t>Решения и инновации </a:t>
            </a:r>
            <a:r>
              <a:rPr lang="en-US" sz="3000" dirty="0"/>
              <a:t/>
            </a:r>
            <a:br>
              <a:rPr lang="en-US" sz="3000" dirty="0"/>
            </a:br>
            <a:r>
              <a:rPr lang="ru-RU" sz="3000" dirty="0"/>
              <a:t>от компании BASF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5" y="4919460"/>
            <a:ext cx="3389832" cy="893050"/>
          </a:xfrm>
        </p:spPr>
        <p:txBody>
          <a:bodyPr/>
          <a:lstStyle/>
          <a:p>
            <a:r>
              <a:rPr lang="ru-RU" dirty="0" err="1"/>
              <a:t>Пенкин</a:t>
            </a:r>
            <a:r>
              <a:rPr lang="ru-RU" dirty="0"/>
              <a:t> Р.В., </a:t>
            </a:r>
            <a:r>
              <a:rPr lang="en-US" dirty="0"/>
              <a:t>BASF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 t="1887" r="3428"/>
          <a:stretch/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361" y="0"/>
            <a:ext cx="4568825" cy="2852737"/>
          </a:xfrm>
        </p:spPr>
        <p:txBody>
          <a:bodyPr>
            <a:normAutofit/>
          </a:bodyPr>
          <a:lstStyle/>
          <a:p>
            <a:r>
              <a:rPr lang="ru-RU" sz="2400" dirty="0"/>
              <a:t>Собственные опыты </a:t>
            </a:r>
            <a:r>
              <a:rPr lang="en-US" sz="2400" dirty="0"/>
              <a:t>BASF</a:t>
            </a:r>
            <a:r>
              <a:rPr lang="ru-RU" sz="2400" dirty="0"/>
              <a:t> — </a:t>
            </a:r>
            <a:br>
              <a:rPr lang="ru-RU" sz="2400" dirty="0"/>
            </a:br>
            <a:r>
              <a:rPr lang="ru-RU" sz="2400" dirty="0"/>
              <a:t>регион Волга, 2020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A34EF-DF3C-40D1-8B01-4F2399D8B9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61" y="2074090"/>
            <a:ext cx="4320000" cy="32400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рава, цветок, расте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85AF262-D842-4881-B0AB-D7024905DF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2074090"/>
            <a:ext cx="4319999" cy="32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1236531" y="5483230"/>
            <a:ext cx="3437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/>
              <a:t>С таких полей получить высокий </a:t>
            </a:r>
            <a:br>
              <a:rPr lang="ru-RU" sz="1000" i="1" dirty="0"/>
            </a:br>
            <a:r>
              <a:rPr lang="ru-RU" sz="1000" i="1" dirty="0"/>
              <a:t>и качественный урожай не возможно!!!!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5761523" y="5483230"/>
            <a:ext cx="2031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i="1" dirty="0"/>
              <a:t>Обильно засорение посевов подсолнечника </a:t>
            </a:r>
          </a:p>
        </p:txBody>
      </p:sp>
    </p:spTree>
    <p:extLst>
      <p:ext uri="{BB962C8B-B14F-4D97-AF65-F5344CB8AC3E}">
        <p14:creationId xmlns:p14="http://schemas.microsoft.com/office/powerpoint/2010/main" val="52697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Защита классических гибридов подсолнечника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Агротехнический прием — культивация, направлен на удаление сорных растений путем их срезания в междурядьях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Обработка почвенными гербицидами (</a:t>
            </a:r>
            <a:r>
              <a:rPr lang="ru-RU" sz="2000" dirty="0" err="1">
                <a:latin typeface="+mn-lt"/>
              </a:rPr>
              <a:t>Акрис</a:t>
            </a:r>
            <a:r>
              <a:rPr lang="ru-RU" sz="2000" dirty="0">
                <a:latin typeface="+mn-lt"/>
              </a:rPr>
              <a:t>, СЭ)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Обработка в период вегетации </a:t>
            </a:r>
            <a:r>
              <a:rPr lang="ru-RU" sz="2000" dirty="0" err="1">
                <a:latin typeface="+mn-lt"/>
              </a:rPr>
              <a:t>граминицидами</a:t>
            </a:r>
            <a:r>
              <a:rPr lang="ru-RU" sz="2000" dirty="0">
                <a:latin typeface="+mn-lt"/>
              </a:rPr>
              <a:t> (</a:t>
            </a:r>
            <a:r>
              <a:rPr lang="ru-RU" sz="2000" dirty="0" err="1">
                <a:latin typeface="+mn-lt"/>
              </a:rPr>
              <a:t>Стратос</a:t>
            </a:r>
            <a:r>
              <a:rPr lang="ru-RU" sz="2000" dirty="0">
                <a:latin typeface="+mn-lt"/>
              </a:rPr>
              <a:t> Ультра, КЭ)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9199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Характеристика действующих веществ почвенных гербицидов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5" name="Таблица 2">
            <a:extLst>
              <a:ext uri="{FF2B5EF4-FFF2-40B4-BE49-F238E27FC236}">
                <a16:creationId xmlns:a16="http://schemas.microsoft.com/office/drawing/2014/main" id="{B8FD7DAE-2ED4-4A12-9E47-AEC562F17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84823"/>
              </p:ext>
            </p:extLst>
          </p:nvPr>
        </p:nvGraphicFramePr>
        <p:xfrm>
          <a:off x="838200" y="1541145"/>
          <a:ext cx="10343245" cy="433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54929415"/>
                    </a:ext>
                  </a:extLst>
                </a:gridCol>
                <a:gridCol w="2024009">
                  <a:extLst>
                    <a:ext uri="{9D8B030D-6E8A-4147-A177-3AD203B41FA5}">
                      <a16:colId xmlns:a16="http://schemas.microsoft.com/office/drawing/2014/main" val="2051730515"/>
                    </a:ext>
                  </a:extLst>
                </a:gridCol>
                <a:gridCol w="1695236">
                  <a:extLst>
                    <a:ext uri="{9D8B030D-6E8A-4147-A177-3AD203B41FA5}">
                      <a16:colId xmlns:a16="http://schemas.microsoft.com/office/drawing/2014/main" val="2038110722"/>
                    </a:ext>
                  </a:extLst>
                </a:gridCol>
                <a:gridCol w="3924000">
                  <a:extLst>
                    <a:ext uri="{9D8B030D-6E8A-4147-A177-3AD203B41FA5}">
                      <a16:colId xmlns:a16="http://schemas.microsoft.com/office/drawing/2014/main" val="3915548001"/>
                    </a:ext>
                  </a:extLst>
                </a:gridCol>
              </a:tblGrid>
              <a:tr h="511733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Действующее вещество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Химический класс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Механизм действия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Особенности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74948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Пропизохлор</a:t>
                      </a:r>
                      <a:r>
                        <a:rPr lang="ru-RU" sz="1400" dirty="0"/>
                        <a:t>, </a:t>
                      </a:r>
                      <a:br>
                        <a:rPr lang="ru-RU" sz="1400" dirty="0"/>
                      </a:br>
                      <a:r>
                        <a:rPr lang="ru-RU" sz="1400" dirty="0"/>
                        <a:t>С-</a:t>
                      </a:r>
                      <a:r>
                        <a:rPr lang="ru-RU" sz="1400" dirty="0" err="1"/>
                        <a:t>метолахлор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Метазахлор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</a:rPr>
                        <a:t>Диметенамид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Хлорацетамиды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Ингибиторы проростков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Не мобильные в растениях, действуют только на проростки. Создают гербицидный экран на поверхности почвы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13488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Пендиметалин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Динитроаннилины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Ингибиторы деления клеток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Подавляют преимущественно проростки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2672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Мезотрион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Изоксафлютол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Топрамизон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Прочие вещества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Ингибиторы каротиноидов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Нарушают обменные процессы, выраженный пигментный эффект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711379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Кломазон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Изоксазолидиноны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Ингибитор синтеза каротиноидов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Почвенного и листового проникновения, перемещаются в листьях. Симптомы не проявляются, пока не начнется фотосинтез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5925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Прометрин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</a:rPr>
                        <a:t>Тербутилазин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ru-RU" sz="1400" dirty="0"/>
                        <a:t> </a:t>
                      </a:r>
                      <a:r>
                        <a:rPr lang="ru-RU" sz="1400" dirty="0" err="1"/>
                        <a:t>Метрибузин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Триазины</a:t>
                      </a:r>
                      <a:r>
                        <a:rPr lang="ru-RU" sz="1400" dirty="0"/>
                        <a:t>, </a:t>
                      </a:r>
                      <a:r>
                        <a:rPr lang="ru-RU" sz="1400" dirty="0" err="1"/>
                        <a:t>триазиноны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Ингибиторы фотосинтеза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Почвенного проникновения, симптомы не проявляются, пока не начнется фотосинтез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429858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r>
                        <a:rPr lang="ru-RU" sz="1400" dirty="0" err="1"/>
                        <a:t>Оксифлуорфен</a:t>
                      </a:r>
                      <a:r>
                        <a:rPr lang="ru-RU" sz="1400" dirty="0"/>
                        <a:t>,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/>
                        <a:t>Дефиниловые</a:t>
                      </a:r>
                      <a:r>
                        <a:rPr lang="ru-RU" sz="1400" dirty="0"/>
                        <a:t> эфиры, </a:t>
                      </a:r>
                      <a:r>
                        <a:rPr lang="ru-RU" sz="1400" dirty="0" err="1"/>
                        <a:t>фенилфталамиды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Ингибируют прорастание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Контактные гербициды. 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Действуют в момент соприкосновения всходов сорняков с гербицидной пленкой на поверхности почвы</a:t>
                      </a:r>
                      <a:endParaRPr lang="ru-RU" sz="14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1860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173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Регистрация основных </a:t>
            </a:r>
            <a:r>
              <a:rPr lang="ru-RU" dirty="0" err="1"/>
              <a:t>д.в</a:t>
            </a:r>
            <a:r>
              <a:rPr lang="ru-RU" dirty="0"/>
              <a:t>. почвенных гербицидов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13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88FD648E-0DBB-4315-AD54-2E48CC42D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8351708"/>
              </p:ext>
            </p:extLst>
          </p:nvPr>
        </p:nvGraphicFramePr>
        <p:xfrm>
          <a:off x="847725" y="1496712"/>
          <a:ext cx="10404000" cy="4332354"/>
        </p:xfrm>
        <a:graphic>
          <a:graphicData uri="http://schemas.openxmlformats.org/drawingml/2006/table">
            <a:tbl>
              <a:tblPr/>
              <a:tblGrid>
                <a:gridCol w="2484000">
                  <a:extLst>
                    <a:ext uri="{9D8B030D-6E8A-4147-A177-3AD203B41FA5}">
                      <a16:colId xmlns:a16="http://schemas.microsoft.com/office/drawing/2014/main" val="121595396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84505351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152238664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881122446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4218684517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3091122628"/>
                    </a:ext>
                  </a:extLst>
                </a:gridCol>
              </a:tblGrid>
              <a:tr h="3740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ДВ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Кукуруза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Подсолнечник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Рапс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Соя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dirty="0">
                          <a:solidFill>
                            <a:srgbClr val="FFFFFF"/>
                          </a:solidFill>
                          <a:effectLst/>
                        </a:rPr>
                        <a:t>Сахарная свекла</a:t>
                      </a:r>
                    </a:p>
                  </a:txBody>
                  <a:tcPr marL="60404" marR="60404" marT="50337" marB="5033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80812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>
                          <a:effectLst/>
                        </a:rPr>
                        <a:t>С-</a:t>
                      </a:r>
                      <a:r>
                        <a:rPr lang="ru-RU" sz="1400" dirty="0" err="1">
                          <a:effectLst/>
                        </a:rPr>
                        <a:t>Метолахлор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97538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Пропизохлор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7998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Диметенамид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2651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>
                          <a:effectLst/>
                        </a:rPr>
                        <a:t>Метазахлор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69807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Пендиметалин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45715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>
                          <a:effectLst/>
                        </a:rPr>
                        <a:t>Мезотрион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0052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Изоксафлутол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4176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>
                          <a:effectLst/>
                        </a:rPr>
                        <a:t>Топрамезон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5459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Кломазон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+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52892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>
                          <a:effectLst/>
                        </a:rPr>
                        <a:t>Тербутилазин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91447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Метрибузин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5347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>
                          <a:effectLst/>
                        </a:rPr>
                        <a:t>Прометрин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7389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fontAlgn="ctr"/>
                      <a:r>
                        <a:rPr lang="ru-RU" sz="1400" dirty="0" err="1">
                          <a:effectLst/>
                        </a:rPr>
                        <a:t>Оксифлуорфен</a:t>
                      </a:r>
                      <a:r>
                        <a:rPr lang="ru-RU" sz="1400" dirty="0">
                          <a:effectLst/>
                        </a:rPr>
                        <a:t>/</a:t>
                      </a:r>
                      <a:r>
                        <a:rPr lang="ru-RU" sz="1400" dirty="0" err="1">
                          <a:effectLst/>
                        </a:rPr>
                        <a:t>Флумиоксазин</a:t>
                      </a:r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dirty="0">
                        <a:effectLst/>
                      </a:endParaRP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dirty="0">
                          <a:effectLst/>
                        </a:rPr>
                        <a:t>+</a:t>
                      </a:r>
                    </a:p>
                  </a:txBody>
                  <a:tcPr marL="60404" marR="60404" marT="16779" marB="1677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48323" marR="48323" marT="24162" marB="2416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55022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8E845E-61D2-4AE7-8A11-8EC322E198C5}"/>
              </a:ext>
            </a:extLst>
          </p:cNvPr>
          <p:cNvSpPr/>
          <p:nvPr/>
        </p:nvSpPr>
        <p:spPr>
          <a:xfrm>
            <a:off x="744118" y="5901746"/>
            <a:ext cx="21900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rgbClr val="FF0000"/>
                </a:solidFill>
              </a:rPr>
              <a:t>+</a:t>
            </a:r>
            <a:r>
              <a:rPr lang="ru-RU" sz="1350" dirty="0">
                <a:solidFill>
                  <a:srgbClr val="131E30"/>
                </a:solidFill>
              </a:rPr>
              <a:t> </a:t>
            </a:r>
            <a:r>
              <a:rPr lang="ru-RU" sz="1350" dirty="0"/>
              <a:t>— на стадии регистрации</a:t>
            </a:r>
          </a:p>
        </p:txBody>
      </p:sp>
    </p:spTree>
    <p:extLst>
      <p:ext uri="{BB962C8B-B14F-4D97-AF65-F5344CB8AC3E}">
        <p14:creationId xmlns:p14="http://schemas.microsoft.com/office/powerpoint/2010/main" val="149386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Акрис</a:t>
            </a:r>
            <a:r>
              <a:rPr lang="ru-RU" dirty="0"/>
              <a:t>®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200" dirty="0"/>
              <a:t>Высокоэффективный </a:t>
            </a:r>
            <a:br>
              <a:rPr lang="ru-RU" sz="2200" dirty="0"/>
            </a:br>
            <a:r>
              <a:rPr lang="ru-RU" sz="2200" dirty="0" err="1"/>
              <a:t>довсходовый</a:t>
            </a:r>
            <a:r>
              <a:rPr lang="ru-RU" sz="2200" dirty="0"/>
              <a:t> </a:t>
            </a:r>
            <a:br>
              <a:rPr lang="ru-RU" sz="2200" dirty="0"/>
            </a:br>
            <a:r>
              <a:rPr lang="ru-RU" sz="2200" dirty="0"/>
              <a:t>гербицид для защиты подсолнечника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24613"/>
            <a:ext cx="2743200" cy="365125"/>
          </a:xfrm>
        </p:spPr>
        <p:txBody>
          <a:bodyPr/>
          <a:lstStyle/>
          <a:p>
            <a:fld id="{53AA2489-8771-4ECC-A7A9-19993BD059B0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7" name="Рисунок 6" descr="Изображение выглядит как шляпа&#10;&#10;Автоматически созданное описание">
            <a:extLst>
              <a:ext uri="{FF2B5EF4-FFF2-40B4-BE49-F238E27FC236}">
                <a16:creationId xmlns:a16="http://schemas.microsoft.com/office/drawing/2014/main" id="{43A8A377-82A3-4A24-AD61-3A8999527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t="715" r="18386"/>
          <a:stretch/>
        </p:blipFill>
        <p:spPr>
          <a:xfrm>
            <a:off x="5781040" y="1148080"/>
            <a:ext cx="4490720" cy="449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46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Описание гербицида </a:t>
            </a:r>
            <a:r>
              <a:rPr lang="ru-RU" dirty="0" err="1"/>
              <a:t>Акрис</a:t>
            </a:r>
            <a:r>
              <a:rPr lang="ru-RU" dirty="0"/>
              <a:t>®</a:t>
            </a:r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6F7C8429-78E5-4601-97EC-454ED0A405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718722"/>
              </p:ext>
            </p:extLst>
          </p:nvPr>
        </p:nvGraphicFramePr>
        <p:xfrm>
          <a:off x="838200" y="1551059"/>
          <a:ext cx="9612000" cy="3932758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37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Действующие вещества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280 г/л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диметенамида</a:t>
                      </a:r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-П + 250 г/л </a:t>
                      </a:r>
                      <a:r>
                        <a:rPr lang="ru-RU" sz="1200" kern="1200" dirty="0" err="1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тербутилазина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Препаративная форма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Суспензионная эмульсия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Рекомендуемая</a:t>
                      </a:r>
                      <a:r>
                        <a:rPr lang="ru-RU" sz="1200" baseline="0" dirty="0"/>
                        <a:t> н</a:t>
                      </a:r>
                      <a:r>
                        <a:rPr lang="ru-RU" sz="1200" dirty="0"/>
                        <a:t>орма расхода*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2,0–3,0  л/га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6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Культура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Подсолнечник</a:t>
                      </a: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8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Спектр действия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Однолетние злаковые и двудольные сорняки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4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Сроки применения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Опрыскивание посевов до появления всходов культуры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4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Упаковка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200" dirty="0"/>
                        <a:t>2х10 л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D3EF477-1285-4FD1-9866-5680740295B9}"/>
              </a:ext>
            </a:extLst>
          </p:cNvPr>
          <p:cNvSpPr txBox="1"/>
          <p:nvPr/>
        </p:nvSpPr>
        <p:spPr>
          <a:xfrm rot="1629753">
            <a:off x="9224737" y="1645784"/>
            <a:ext cx="16425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НОВИНКА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1DA491FE-AC02-4644-981E-4D802251B3EC}"/>
              </a:ext>
            </a:extLst>
          </p:cNvPr>
          <p:cNvSpPr txBox="1">
            <a:spLocks/>
          </p:cNvSpPr>
          <p:nvPr/>
        </p:nvSpPr>
        <p:spPr>
          <a:xfrm>
            <a:off x="838200" y="5741951"/>
            <a:ext cx="8438569" cy="616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ru-RU" sz="1600" b="1" kern="0" dirty="0"/>
              <a:t>Высокоэффективный довсходовый гербицид для защиты подсолнечника </a:t>
            </a:r>
            <a:endParaRPr lang="en-US" sz="1600" b="1" kern="0" dirty="0"/>
          </a:p>
        </p:txBody>
      </p:sp>
    </p:spTree>
    <p:extLst>
      <p:ext uri="{BB962C8B-B14F-4D97-AF65-F5344CB8AC3E}">
        <p14:creationId xmlns:p14="http://schemas.microsoft.com/office/powerpoint/2010/main" val="266963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1744972" y="1990981"/>
            <a:ext cx="8467107" cy="3879231"/>
            <a:chOff x="332510" y="1844677"/>
            <a:chExt cx="8467107" cy="3879231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395288" y="1844677"/>
              <a:ext cx="8353425" cy="38792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chemeClr val="lt1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rot="2700000">
              <a:off x="3588120" y="2811319"/>
              <a:ext cx="1967966" cy="19679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>
                <a:solidFill>
                  <a:schemeClr val="lt1"/>
                </a:solidFill>
              </a:endParaRPr>
            </a:p>
          </p:txBody>
        </p: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572000" y="1844677"/>
              <a:ext cx="0" cy="387923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332510" y="3789363"/>
              <a:ext cx="846710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Преимущества гербицида: </a:t>
            </a:r>
            <a:r>
              <a:rPr lang="ru-RU" dirty="0" err="1"/>
              <a:t>Акрис</a:t>
            </a:r>
            <a:r>
              <a:rPr lang="ru-RU" dirty="0"/>
              <a:t>®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53691"/>
            <a:ext cx="10515600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Чистые посевы без сорняков!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18" name="Текст 7">
            <a:extLst>
              <a:ext uri="{FF2B5EF4-FFF2-40B4-BE49-F238E27FC236}">
                <a16:creationId xmlns:a16="http://schemas.microsoft.com/office/drawing/2014/main" id="{4E77F958-8779-4371-AC9E-EDFA1675DE66}"/>
              </a:ext>
            </a:extLst>
          </p:cNvPr>
          <p:cNvSpPr txBox="1">
            <a:spLocks/>
          </p:cNvSpPr>
          <p:nvPr/>
        </p:nvSpPr>
        <p:spPr>
          <a:xfrm>
            <a:off x="2316743" y="2368753"/>
            <a:ext cx="2413682" cy="16095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Эффективен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даже при низком содержании влаги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в почве</a:t>
            </a:r>
          </a:p>
          <a:p>
            <a:pPr marL="0" indent="0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EBFB6DD3-99D1-4702-8378-A35C54D3E23D}"/>
              </a:ext>
            </a:extLst>
          </p:cNvPr>
          <p:cNvSpPr txBox="1">
            <a:spLocks/>
          </p:cNvSpPr>
          <p:nvPr/>
        </p:nvSpPr>
        <p:spPr>
          <a:xfrm>
            <a:off x="8478930" y="2545043"/>
            <a:ext cx="129198" cy="149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:a16="http://schemas.microsoft.com/office/drawing/2014/main" id="{665C65CA-70F3-4BD1-B6BA-E4F90AEF7241}"/>
              </a:ext>
            </a:extLst>
          </p:cNvPr>
          <p:cNvSpPr txBox="1">
            <a:spLocks/>
          </p:cNvSpPr>
          <p:nvPr/>
        </p:nvSpPr>
        <p:spPr>
          <a:xfrm>
            <a:off x="7860451" y="2368753"/>
            <a:ext cx="1777447" cy="1613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>
                <a:solidFill>
                  <a:schemeClr val="bg1"/>
                </a:solidFill>
              </a:rPr>
              <a:t>Бережность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к культуре </a:t>
            </a:r>
          </a:p>
          <a:p>
            <a:pPr marL="0" indent="0" algn="r">
              <a:buNone/>
            </a:pP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8A04C2DA-B103-49A3-83B8-A8917BC208C7}"/>
              </a:ext>
            </a:extLst>
          </p:cNvPr>
          <p:cNvSpPr txBox="1">
            <a:spLocks/>
          </p:cNvSpPr>
          <p:nvPr/>
        </p:nvSpPr>
        <p:spPr>
          <a:xfrm>
            <a:off x="8478930" y="4573304"/>
            <a:ext cx="129198" cy="1499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3" name="Текст 13">
            <a:extLst>
              <a:ext uri="{FF2B5EF4-FFF2-40B4-BE49-F238E27FC236}">
                <a16:creationId xmlns:a16="http://schemas.microsoft.com/office/drawing/2014/main" id="{796FA97D-E81E-4BE7-9B61-C1B05FCF0BC4}"/>
              </a:ext>
            </a:extLst>
          </p:cNvPr>
          <p:cNvSpPr txBox="1">
            <a:spLocks/>
          </p:cNvSpPr>
          <p:nvPr/>
        </p:nvSpPr>
        <p:spPr>
          <a:xfrm>
            <a:off x="7478747" y="4427874"/>
            <a:ext cx="2159151" cy="1613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000" b="1" dirty="0">
                <a:solidFill>
                  <a:schemeClr val="bg1"/>
                </a:solidFill>
              </a:rPr>
              <a:t>Безопасность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для севооборота</a:t>
            </a:r>
          </a:p>
        </p:txBody>
      </p:sp>
      <p:sp>
        <p:nvSpPr>
          <p:cNvPr id="26" name="Текст 13">
            <a:extLst>
              <a:ext uri="{FF2B5EF4-FFF2-40B4-BE49-F238E27FC236}">
                <a16:creationId xmlns:a16="http://schemas.microsoft.com/office/drawing/2014/main" id="{86A4ACA4-3135-43E2-B4BC-D7A443524C6D}"/>
              </a:ext>
            </a:extLst>
          </p:cNvPr>
          <p:cNvSpPr txBox="1">
            <a:spLocks/>
          </p:cNvSpPr>
          <p:nvPr/>
        </p:nvSpPr>
        <p:spPr>
          <a:xfrm>
            <a:off x="5215653" y="3698528"/>
            <a:ext cx="1603375" cy="3667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err="1"/>
              <a:t>Акрис</a:t>
            </a:r>
            <a:r>
              <a:rPr lang="ru-RU" sz="3600" b="1" baseline="30000" dirty="0"/>
              <a:t>®</a:t>
            </a:r>
            <a:endParaRPr lang="ru-RU" sz="3600" b="1" dirty="0"/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id="{E872610C-0CBF-4F9A-9BAD-DF1788250ED2}"/>
              </a:ext>
            </a:extLst>
          </p:cNvPr>
          <p:cNvSpPr txBox="1">
            <a:spLocks/>
          </p:cNvSpPr>
          <p:nvPr/>
        </p:nvSpPr>
        <p:spPr>
          <a:xfrm>
            <a:off x="2316743" y="4427874"/>
            <a:ext cx="2414587" cy="17049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Уверенная победа над широким спектром сорняков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B40ADE-AD96-49C8-AB3E-F97AF9915B64}"/>
              </a:ext>
            </a:extLst>
          </p:cNvPr>
          <p:cNvSpPr txBox="1"/>
          <p:nvPr/>
        </p:nvSpPr>
        <p:spPr>
          <a:xfrm rot="179157">
            <a:off x="5652987" y="3360598"/>
            <a:ext cx="11657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>
                <a:ln w="10160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НОВИНКА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86798" y="2482337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chemeClr val="lt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986798" y="4510598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chemeClr val="lt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731625" y="2501387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chemeClr val="lt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731625" y="4529648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chemeClr val="lt1"/>
              </a:solidFill>
            </a:endParaRPr>
          </a:p>
        </p:txBody>
      </p:sp>
      <p:sp>
        <p:nvSpPr>
          <p:cNvPr id="17" name="Текст 6">
            <a:extLst>
              <a:ext uri="{FF2B5EF4-FFF2-40B4-BE49-F238E27FC236}">
                <a16:creationId xmlns:a16="http://schemas.microsoft.com/office/drawing/2014/main" id="{A3CAFD02-2C6A-4D96-BDE6-CE894AF485AA}"/>
              </a:ext>
            </a:extLst>
          </p:cNvPr>
          <p:cNvSpPr txBox="1">
            <a:spLocks/>
          </p:cNvSpPr>
          <p:nvPr/>
        </p:nvSpPr>
        <p:spPr>
          <a:xfrm>
            <a:off x="1986798" y="2440532"/>
            <a:ext cx="251999" cy="427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8" name="Текст 6">
            <a:extLst>
              <a:ext uri="{FF2B5EF4-FFF2-40B4-BE49-F238E27FC236}">
                <a16:creationId xmlns:a16="http://schemas.microsoft.com/office/drawing/2014/main" id="{A3CAFD02-2C6A-4D96-BDE6-CE894AF485AA}"/>
              </a:ext>
            </a:extLst>
          </p:cNvPr>
          <p:cNvSpPr txBox="1">
            <a:spLocks/>
          </p:cNvSpPr>
          <p:nvPr/>
        </p:nvSpPr>
        <p:spPr>
          <a:xfrm>
            <a:off x="1986277" y="4468558"/>
            <a:ext cx="251999" cy="427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2</a:t>
            </a:r>
          </a:p>
        </p:txBody>
      </p:sp>
      <p:sp>
        <p:nvSpPr>
          <p:cNvPr id="39" name="Текст 6">
            <a:extLst>
              <a:ext uri="{FF2B5EF4-FFF2-40B4-BE49-F238E27FC236}">
                <a16:creationId xmlns:a16="http://schemas.microsoft.com/office/drawing/2014/main" id="{A3CAFD02-2C6A-4D96-BDE6-CE894AF485AA}"/>
              </a:ext>
            </a:extLst>
          </p:cNvPr>
          <p:cNvSpPr txBox="1">
            <a:spLocks/>
          </p:cNvSpPr>
          <p:nvPr/>
        </p:nvSpPr>
        <p:spPr>
          <a:xfrm>
            <a:off x="9731626" y="2465559"/>
            <a:ext cx="251999" cy="427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3</a:t>
            </a:r>
          </a:p>
        </p:txBody>
      </p:sp>
      <p:sp>
        <p:nvSpPr>
          <p:cNvPr id="40" name="Текст 6">
            <a:extLst>
              <a:ext uri="{FF2B5EF4-FFF2-40B4-BE49-F238E27FC236}">
                <a16:creationId xmlns:a16="http://schemas.microsoft.com/office/drawing/2014/main" id="{A3CAFD02-2C6A-4D96-BDE6-CE894AF485AA}"/>
              </a:ext>
            </a:extLst>
          </p:cNvPr>
          <p:cNvSpPr txBox="1">
            <a:spLocks/>
          </p:cNvSpPr>
          <p:nvPr/>
        </p:nvSpPr>
        <p:spPr>
          <a:xfrm>
            <a:off x="9731625" y="4490688"/>
            <a:ext cx="251999" cy="427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solidFill>
                  <a:schemeClr val="accent1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3646963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АКРИС®: ДМТА-П — биологическая доступность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Datumsplatzhalter 12">
            <a:extLst>
              <a:ext uri="{FF2B5EF4-FFF2-40B4-BE49-F238E27FC236}">
                <a16:creationId xmlns:a16="http://schemas.microsoft.com/office/drawing/2014/main" id="{81FE9903-6C4F-4DFC-BD5E-C343A21F91D4}"/>
              </a:ext>
            </a:extLst>
          </p:cNvPr>
          <p:cNvSpPr txBox="1">
            <a:spLocks/>
          </p:cNvSpPr>
          <p:nvPr/>
        </p:nvSpPr>
        <p:spPr>
          <a:xfrm>
            <a:off x="825895" y="5648961"/>
            <a:ext cx="351140" cy="13150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0C6D5CC1-AC5C-48B5-A1DC-5BD9829DA543}"/>
              </a:ext>
            </a:extLst>
          </p:cNvPr>
          <p:cNvSpPr txBox="1">
            <a:spLocks/>
          </p:cNvSpPr>
          <p:nvPr/>
        </p:nvSpPr>
        <p:spPr>
          <a:xfrm>
            <a:off x="481791" y="5647753"/>
            <a:ext cx="288200" cy="11341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aphicFrame>
        <p:nvGraphicFramePr>
          <p:cNvPr id="7" name="Diagramm 20">
            <a:extLst>
              <a:ext uri="{FF2B5EF4-FFF2-40B4-BE49-F238E27FC236}">
                <a16:creationId xmlns:a16="http://schemas.microsoft.com/office/drawing/2014/main" id="{EAD5E907-FA1B-49AE-A9D4-B4A23B24FD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570726"/>
              </p:ext>
            </p:extLst>
          </p:nvPr>
        </p:nvGraphicFramePr>
        <p:xfrm>
          <a:off x="825895" y="1895901"/>
          <a:ext cx="4753147" cy="3286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uppieren 1">
            <a:extLst>
              <a:ext uri="{FF2B5EF4-FFF2-40B4-BE49-F238E27FC236}">
                <a16:creationId xmlns:a16="http://schemas.microsoft.com/office/drawing/2014/main" id="{F23871D4-BD58-4B0C-B2E3-6F97B6232AF6}"/>
              </a:ext>
            </a:extLst>
          </p:cNvPr>
          <p:cNvGrpSpPr/>
          <p:nvPr/>
        </p:nvGrpSpPr>
        <p:grpSpPr>
          <a:xfrm>
            <a:off x="4871943" y="1366140"/>
            <a:ext cx="6717792" cy="3941848"/>
            <a:chOff x="5138773" y="1145610"/>
            <a:chExt cx="8283524" cy="4945935"/>
          </a:xfrm>
        </p:grpSpPr>
        <p:graphicFrame>
          <p:nvGraphicFramePr>
            <p:cNvPr id="9" name="Diagramm 22">
              <a:extLst>
                <a:ext uri="{FF2B5EF4-FFF2-40B4-BE49-F238E27FC236}">
                  <a16:creationId xmlns:a16="http://schemas.microsoft.com/office/drawing/2014/main" id="{3DBAC957-F720-4F45-8F44-5B025523285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073424"/>
                </p:ext>
              </p:extLst>
            </p:nvPr>
          </p:nvGraphicFramePr>
          <p:xfrm>
            <a:off x="5138773" y="2000847"/>
            <a:ext cx="8283524" cy="40906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feld 5">
              <a:extLst>
                <a:ext uri="{FF2B5EF4-FFF2-40B4-BE49-F238E27FC236}">
                  <a16:creationId xmlns:a16="http://schemas.microsoft.com/office/drawing/2014/main" id="{2AEA43DB-C326-4881-B127-DDB5C7AC0573}"/>
                </a:ext>
              </a:extLst>
            </p:cNvPr>
            <p:cNvSpPr txBox="1"/>
            <p:nvPr/>
          </p:nvSpPr>
          <p:spPr>
            <a:xfrm>
              <a:off x="6276792" y="1145610"/>
              <a:ext cx="4382373" cy="46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1"/>
                  </a:solidFill>
                </a:rPr>
                <a:t>Растворимость в воде в мг/л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1" name="Textfeld 24">
            <a:extLst>
              <a:ext uri="{FF2B5EF4-FFF2-40B4-BE49-F238E27FC236}">
                <a16:creationId xmlns:a16="http://schemas.microsoft.com/office/drawing/2014/main" id="{B3664615-A6D6-4251-A810-C6DF95FF9332}"/>
              </a:ext>
            </a:extLst>
          </p:cNvPr>
          <p:cNvSpPr txBox="1"/>
          <p:nvPr/>
        </p:nvSpPr>
        <p:spPr>
          <a:xfrm>
            <a:off x="769990" y="1366140"/>
            <a:ext cx="443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/>
                </a:solidFill>
              </a:rPr>
              <a:t>Коэффициент адсорбции  </a:t>
            </a:r>
            <a:r>
              <a:rPr lang="ru-RU" b="1" dirty="0" err="1">
                <a:solidFill>
                  <a:schemeClr val="accent1"/>
                </a:solidFill>
              </a:rPr>
              <a:t>д.в</a:t>
            </a:r>
            <a:r>
              <a:rPr lang="ru-RU" b="1" dirty="0">
                <a:solidFill>
                  <a:schemeClr val="accent1"/>
                </a:solidFill>
              </a:rPr>
              <a:t>. почвой л/кг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449C2B-5661-4E75-B776-FA6AC2069F1D}"/>
              </a:ext>
            </a:extLst>
          </p:cNvPr>
          <p:cNvSpPr txBox="1"/>
          <p:nvPr/>
        </p:nvSpPr>
        <p:spPr>
          <a:xfrm>
            <a:off x="769990" y="5192617"/>
            <a:ext cx="106549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kern="0" dirty="0"/>
              <a:t>Высокая растворимость в воде и низкое поглощение почвой</a:t>
            </a:r>
            <a:r>
              <a:rPr lang="en-US" sz="1600" kern="0" dirty="0"/>
              <a:t> </a:t>
            </a:r>
            <a:r>
              <a:rPr lang="ru-RU" sz="1600" kern="0" dirty="0"/>
              <a:t>обеспечивает большую доступность действующего вещества для контроля сорной растительности</a:t>
            </a:r>
          </a:p>
          <a:p>
            <a:pPr marL="285750" lvl="1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kern="0" dirty="0" err="1"/>
              <a:t>Акрис</a:t>
            </a:r>
            <a:r>
              <a:rPr lang="ru-RU" sz="1600" kern="0" dirty="0"/>
              <a:t> остается на глубине 3–5 см почвенного слоя длительное время — способность к реактивации при   выпадении осадков</a:t>
            </a:r>
          </a:p>
          <a:p>
            <a:pPr marL="0" lvl="1"/>
            <a:endParaRPr lang="ru-RU" sz="1600" kern="0" dirty="0"/>
          </a:p>
        </p:txBody>
      </p:sp>
    </p:spTree>
    <p:extLst>
      <p:ext uri="{BB962C8B-B14F-4D97-AF65-F5344CB8AC3E}">
        <p14:creationId xmlns:p14="http://schemas.microsoft.com/office/powerpoint/2010/main" val="3125052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Акрис</a:t>
            </a:r>
            <a:r>
              <a:rPr lang="ru-RU" dirty="0"/>
              <a:t>® : Что дает второе действующее вещество в гербициде — </a:t>
            </a:r>
            <a:r>
              <a:rPr lang="ru-RU" dirty="0" err="1"/>
              <a:t>тербутилазин</a:t>
            </a:r>
            <a:r>
              <a:rPr lang="ru-RU" dirty="0"/>
              <a:t>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Textfeld 8">
            <a:extLst>
              <a:ext uri="{FF2B5EF4-FFF2-40B4-BE49-F238E27FC236}">
                <a16:creationId xmlns:a16="http://schemas.microsoft.com/office/drawing/2014/main" id="{0AB7B057-CBEC-47EB-9100-31555A599499}"/>
              </a:ext>
            </a:extLst>
          </p:cNvPr>
          <p:cNvSpPr txBox="1"/>
          <p:nvPr/>
        </p:nvSpPr>
        <p:spPr>
          <a:xfrm>
            <a:off x="838200" y="5632602"/>
            <a:ext cx="10536936" cy="115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20000"/>
              </a:lnSpc>
            </a:pPr>
            <a:r>
              <a:rPr lang="ru-RU" sz="1600" kern="0" dirty="0"/>
              <a:t>Второе действующее вещество позволяет эффективнее контролировать двудольные сорняки, добавляет эффективность против злаков</a:t>
            </a:r>
          </a:p>
          <a:p>
            <a:pPr marL="354013" lvl="1" indent="-354013">
              <a:lnSpc>
                <a:spcPct val="120000"/>
              </a:lnSpc>
              <a:buFont typeface="Wingdings" panose="05000000000000000000" pitchFamily="2" charset="2"/>
              <a:buChar char=""/>
            </a:pPr>
            <a:endParaRPr lang="en-US" sz="1400" kern="0" dirty="0"/>
          </a:p>
          <a:p>
            <a:endParaRPr lang="de-DE" sz="1400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8E93F44-F5B0-4AA8-A335-1268E5920D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4769503"/>
              </p:ext>
            </p:extLst>
          </p:nvPr>
        </p:nvGraphicFramePr>
        <p:xfrm>
          <a:off x="940540" y="1455951"/>
          <a:ext cx="10060374" cy="4286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9032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различных норм гербицида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3" name="Дата 2">
            <a:extLst>
              <a:ext uri="{FF2B5EF4-FFF2-40B4-BE49-F238E27FC236}">
                <a16:creationId xmlns:a16="http://schemas.microsoft.com/office/drawing/2014/main" id="{CC70F8AE-FE89-4E60-9ADF-4DEFC9F1113C}"/>
              </a:ext>
            </a:extLst>
          </p:cNvPr>
          <p:cNvSpPr txBox="1">
            <a:spLocks/>
          </p:cNvSpPr>
          <p:nvPr/>
        </p:nvSpPr>
        <p:spPr>
          <a:xfrm>
            <a:off x="2733653" y="6375614"/>
            <a:ext cx="293546" cy="146566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26" name="Рисунок 25" descr="Изображение выглядит как внешний, трава, дерево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5FF51C22-0A9E-4725-B153-C07AECC71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80" y="1618258"/>
            <a:ext cx="3227047" cy="1984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D9203DA-0A28-4A7C-BDD5-3B6B58B55554}"/>
              </a:ext>
            </a:extLst>
          </p:cNvPr>
          <p:cNvSpPr txBox="1"/>
          <p:nvPr/>
        </p:nvSpPr>
        <p:spPr>
          <a:xfrm>
            <a:off x="847725" y="2982333"/>
            <a:ext cx="153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/>
              <a:t>Сильное засорение марью белой </a:t>
            </a:r>
            <a:br>
              <a:rPr lang="ru-RU" sz="1200" b="1" dirty="0"/>
            </a:br>
            <a:r>
              <a:rPr lang="ru-RU" sz="1200" b="1" dirty="0"/>
              <a:t>и просом куриным</a:t>
            </a:r>
          </a:p>
        </p:txBody>
      </p:sp>
      <p:pic>
        <p:nvPicPr>
          <p:cNvPr id="28" name="Рисунок 27" descr="Изображение выглядит как внешний, коричневый, грязь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D74037D6-92D7-4AC3-9E5A-32B1CD9944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78" y="1596137"/>
            <a:ext cx="3276000" cy="199321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00E60CD-BB08-467B-AAE5-8E10B2B7C21D}"/>
              </a:ext>
            </a:extLst>
          </p:cNvPr>
          <p:cNvSpPr txBox="1"/>
          <p:nvPr/>
        </p:nvSpPr>
        <p:spPr>
          <a:xfrm>
            <a:off x="9203160" y="2982333"/>
            <a:ext cx="220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Единичное присутствие сорных растений. Сорняки сильно угнетены </a:t>
            </a:r>
          </a:p>
        </p:txBody>
      </p:sp>
      <p:pic>
        <p:nvPicPr>
          <p:cNvPr id="30" name="Рисунок 29" descr="Изображение выглядит как внешний, дерево, сторона, трек&#10;&#10;Автоматически созданное описание">
            <a:extLst>
              <a:ext uri="{FF2B5EF4-FFF2-40B4-BE49-F238E27FC236}">
                <a16:creationId xmlns:a16="http://schemas.microsoft.com/office/drawing/2014/main" id="{26CDFECE-F0A7-497C-88B3-F85CFAB38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61" y="4064494"/>
            <a:ext cx="3250766" cy="195294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внешний, трава, сторо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63813131-4FA7-4897-947E-3FEA7CEE34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778" y="4055840"/>
            <a:ext cx="3298382" cy="1961600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73DF1F1-07FE-4384-B3DF-E0D7594DCAA0}"/>
              </a:ext>
            </a:extLst>
          </p:cNvPr>
          <p:cNvSpPr/>
          <p:nvPr/>
        </p:nvSpPr>
        <p:spPr>
          <a:xfrm>
            <a:off x="2406180" y="1518011"/>
            <a:ext cx="3225600" cy="3379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Контроль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7370595-782D-4A91-8A37-F5568F816795}"/>
              </a:ext>
            </a:extLst>
          </p:cNvPr>
          <p:cNvSpPr/>
          <p:nvPr/>
        </p:nvSpPr>
        <p:spPr>
          <a:xfrm>
            <a:off x="5904778" y="1518011"/>
            <a:ext cx="3276000" cy="3561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Акрис</a:t>
            </a:r>
            <a:r>
              <a:rPr lang="ru-RU" b="1" dirty="0"/>
              <a:t> 2,0 л/га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496F445-C832-475C-8955-43BF895B3C99}"/>
              </a:ext>
            </a:extLst>
          </p:cNvPr>
          <p:cNvSpPr/>
          <p:nvPr/>
        </p:nvSpPr>
        <p:spPr>
          <a:xfrm>
            <a:off x="2382462" y="3771727"/>
            <a:ext cx="3250766" cy="34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Акрис</a:t>
            </a:r>
            <a:r>
              <a:rPr lang="ru-RU" b="1" dirty="0"/>
              <a:t> 2,5 л/га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8E152BB-0494-4B93-A04A-EE0DB959A07F}"/>
              </a:ext>
            </a:extLst>
          </p:cNvPr>
          <p:cNvSpPr/>
          <p:nvPr/>
        </p:nvSpPr>
        <p:spPr>
          <a:xfrm>
            <a:off x="5904778" y="3771727"/>
            <a:ext cx="3301535" cy="3433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Акрис</a:t>
            </a:r>
            <a:r>
              <a:rPr lang="ru-RU" b="1" dirty="0"/>
              <a:t> 3 л/га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A7F3EF-D5F1-4983-A565-16574E6FB9C6}"/>
              </a:ext>
            </a:extLst>
          </p:cNvPr>
          <p:cNvSpPr txBox="1"/>
          <p:nvPr/>
        </p:nvSpPr>
        <p:spPr>
          <a:xfrm>
            <a:off x="9205467" y="5602830"/>
            <a:ext cx="3325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АЦ Липецк </a:t>
            </a:r>
            <a:br>
              <a:rPr lang="ru-RU" sz="1200" b="1" dirty="0"/>
            </a:br>
            <a:r>
              <a:rPr lang="en-US" sz="1200" b="1" dirty="0"/>
              <a:t>BASF</a:t>
            </a:r>
            <a:r>
              <a:rPr lang="ru-RU" sz="1200" b="1" dirty="0"/>
              <a:t> 2020 год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981D73-2D3B-48D9-9AFD-8A76DF1E25FD}"/>
              </a:ext>
            </a:extLst>
          </p:cNvPr>
          <p:cNvSpPr txBox="1"/>
          <p:nvPr/>
        </p:nvSpPr>
        <p:spPr>
          <a:xfrm>
            <a:off x="1056690" y="5602830"/>
            <a:ext cx="1314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200" b="1" dirty="0"/>
              <a:t>7 дней </a:t>
            </a:r>
            <a:br>
              <a:rPr lang="ru-RU" sz="1200" b="1" dirty="0"/>
            </a:br>
            <a:r>
              <a:rPr lang="ru-RU" sz="1200" b="1" dirty="0"/>
              <a:t>после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3252124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6A8E9-0B97-4454-B07C-70A95E15A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обучения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2407B8-0F87-4A0E-AE54-4A4D86360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+mn-lt"/>
              </a:rPr>
              <a:t>Технологии возделывания подсолнечника (классическая и </a:t>
            </a:r>
            <a:r>
              <a:rPr lang="ru-RU" dirty="0" err="1">
                <a:latin typeface="+mn-lt"/>
              </a:rPr>
              <a:t>Clearfield</a:t>
            </a:r>
            <a:r>
              <a:rPr lang="ru-RU" dirty="0">
                <a:latin typeface="+mn-lt"/>
              </a:rPr>
              <a:t>)</a:t>
            </a:r>
          </a:p>
          <a:p>
            <a:r>
              <a:rPr lang="ru-RU" dirty="0">
                <a:latin typeface="+mn-lt"/>
              </a:rPr>
              <a:t>Видовой состав и вредоносность сорных растений</a:t>
            </a:r>
          </a:p>
          <a:p>
            <a:r>
              <a:rPr lang="ru-RU" dirty="0">
                <a:latin typeface="+mn-lt"/>
              </a:rPr>
              <a:t>Заразиха </a:t>
            </a:r>
            <a:r>
              <a:rPr lang="ru-RU" dirty="0" err="1">
                <a:latin typeface="+mn-lt"/>
              </a:rPr>
              <a:t>подсолнечниковая</a:t>
            </a:r>
            <a:endParaRPr lang="ru-RU" dirty="0">
              <a:latin typeface="+mn-lt"/>
            </a:endParaRPr>
          </a:p>
          <a:p>
            <a:r>
              <a:rPr lang="ru-RU" dirty="0">
                <a:latin typeface="+mn-lt"/>
              </a:rPr>
              <a:t>Гербицидная защита классических гибридов подсолнечника</a:t>
            </a:r>
          </a:p>
          <a:p>
            <a:r>
              <a:rPr lang="ru-RU" dirty="0">
                <a:latin typeface="+mn-lt"/>
              </a:rPr>
              <a:t>Гербицидная защита подсолнечника устойчивого к </a:t>
            </a:r>
            <a:r>
              <a:rPr lang="ru-RU" dirty="0" err="1">
                <a:latin typeface="+mn-lt"/>
              </a:rPr>
              <a:t>имидазолинонам</a:t>
            </a:r>
            <a:r>
              <a:rPr lang="ru-RU" dirty="0">
                <a:latin typeface="+mn-lt"/>
              </a:rPr>
              <a:t> (система </a:t>
            </a:r>
            <a:r>
              <a:rPr lang="ru-RU" dirty="0" err="1">
                <a:latin typeface="+mn-lt"/>
              </a:rPr>
              <a:t>Clearfield</a:t>
            </a:r>
            <a:r>
              <a:rPr lang="ru-RU" dirty="0">
                <a:latin typeface="+mn-lt"/>
              </a:rPr>
              <a:t>)</a:t>
            </a:r>
          </a:p>
          <a:p>
            <a:r>
              <a:rPr lang="ru-RU" dirty="0">
                <a:latin typeface="+mn-lt"/>
              </a:rPr>
              <a:t>Основные болезни подсолнечника</a:t>
            </a:r>
          </a:p>
          <a:p>
            <a:r>
              <a:rPr lang="ru-RU" dirty="0">
                <a:latin typeface="+mn-lt"/>
              </a:rPr>
              <a:t>Борьба с болезнями</a:t>
            </a:r>
          </a:p>
          <a:p>
            <a:endParaRPr lang="ru-RU" dirty="0">
              <a:latin typeface="+mn-lt"/>
            </a:endParaRPr>
          </a:p>
          <a:p>
            <a:endParaRPr lang="ru-RU" dirty="0">
              <a:latin typeface="+mn-lt"/>
            </a:endParaRPr>
          </a:p>
          <a:p>
            <a:endParaRPr lang="ru-RU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2AA14E-9036-4C53-A2E0-30C107F94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68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различных норм гербицида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20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2820884" y="1446461"/>
            <a:ext cx="7079019" cy="4697784"/>
            <a:chOff x="158750" y="683100"/>
            <a:chExt cx="9052103" cy="6007164"/>
          </a:xfrm>
        </p:grpSpPr>
        <p:sp>
          <p:nvSpPr>
            <p:cNvPr id="7" name="Нижний колонтитул 3">
              <a:extLst>
                <a:ext uri="{FF2B5EF4-FFF2-40B4-BE49-F238E27FC236}">
                  <a16:creationId xmlns:a16="http://schemas.microsoft.com/office/drawing/2014/main" id="{46F73A9F-D32D-42BC-89F0-21590598F2ED}"/>
                </a:ext>
              </a:extLst>
            </p:cNvPr>
            <p:cNvSpPr txBox="1">
              <a:spLocks/>
            </p:cNvSpPr>
            <p:nvPr/>
          </p:nvSpPr>
          <p:spPr>
            <a:xfrm>
              <a:off x="1081019" y="6522331"/>
              <a:ext cx="2523530" cy="167933"/>
            </a:xfrm>
            <a:prstGeom prst="rect">
              <a:avLst/>
            </a:prstGeom>
          </p:spPr>
          <p:txBody>
            <a:bodyPr vert="horz" lIns="0" tIns="0" rIns="0" bIns="0" rtlCol="0" anchor="ctr"/>
            <a:lstStyle>
              <a:defPPr>
                <a:defRPr lang="ru-RU"/>
              </a:defPPr>
              <a:lvl1pPr marL="0" algn="ctr" defTabSz="914400" rtl="0" eaLnBrk="1" latinLnBrk="0" hangingPunct="1">
                <a:defRPr sz="675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dirty="0"/>
                <a:t>|  Optionale Zusatzinformationen</a:t>
              </a:r>
            </a:p>
          </p:txBody>
        </p:sp>
        <p:sp>
          <p:nvSpPr>
            <p:cNvPr id="8" name="Номер слайда 4">
              <a:extLst>
                <a:ext uri="{FF2B5EF4-FFF2-40B4-BE49-F238E27FC236}">
                  <a16:creationId xmlns:a16="http://schemas.microsoft.com/office/drawing/2014/main" id="{A955B5D4-6C21-431A-922C-93153389B0BE}"/>
                </a:ext>
              </a:extLst>
            </p:cNvPr>
            <p:cNvSpPr txBox="1">
              <a:spLocks/>
            </p:cNvSpPr>
            <p:nvPr/>
          </p:nvSpPr>
          <p:spPr>
            <a:xfrm>
              <a:off x="225169" y="6514942"/>
              <a:ext cx="288200" cy="1512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2EA1D04-CA53-4DE3-84A8-2B63E41036C9}" type="slidenum">
                <a:rPr lang="de-DE" smtClean="0"/>
                <a:pPr/>
                <a:t>20</a:t>
              </a:fld>
              <a:endParaRPr lang="de-DE" dirty="0"/>
            </a:p>
          </p:txBody>
        </p:sp>
        <p:pic>
          <p:nvPicPr>
            <p:cNvPr id="9" name="Рисунок 8" descr="Изображение выглядит как внешний, трава, растение, 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DA4087B8-152D-4F8A-97D2-3D8DC4004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1" y="683100"/>
              <a:ext cx="4425597" cy="2817456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внешний, трава, зеленый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D530D329-45E8-4553-9D18-194D5872E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1944" y="2020272"/>
              <a:ext cx="4398908" cy="2817456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внешний, трава, зеленый, тропинка&#10;&#10;Автоматически созданное описание">
              <a:extLst>
                <a:ext uri="{FF2B5EF4-FFF2-40B4-BE49-F238E27FC236}">
                  <a16:creationId xmlns:a16="http://schemas.microsoft.com/office/drawing/2014/main" id="{73203E46-C736-42AA-B2F4-BD9E01F97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1" y="3697485"/>
              <a:ext cx="4455904" cy="295402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EF7AFFA5-EC81-4EA8-ACB7-6DC989F4BC9B}"/>
                </a:ext>
              </a:extLst>
            </p:cNvPr>
            <p:cNvSpPr/>
            <p:nvPr/>
          </p:nvSpPr>
          <p:spPr>
            <a:xfrm>
              <a:off x="180321" y="683100"/>
              <a:ext cx="4425597" cy="50612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/>
                <a:t>Контроль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5DD6F72-86D5-4DAF-A216-E9540344F6C0}"/>
                </a:ext>
              </a:extLst>
            </p:cNvPr>
            <p:cNvSpPr/>
            <p:nvPr/>
          </p:nvSpPr>
          <p:spPr>
            <a:xfrm>
              <a:off x="4813825" y="1608404"/>
              <a:ext cx="4397028" cy="5411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err="1"/>
                <a:t>Акрис</a:t>
              </a:r>
              <a:r>
                <a:rPr lang="ru-RU" b="1" dirty="0"/>
                <a:t> 2,5 л/га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CE80D4B-1403-4DDD-85EA-AE45732F2D9B}"/>
                </a:ext>
              </a:extLst>
            </p:cNvPr>
            <p:cNvSpPr/>
            <p:nvPr/>
          </p:nvSpPr>
          <p:spPr>
            <a:xfrm>
              <a:off x="158750" y="3639759"/>
              <a:ext cx="4477474" cy="5081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err="1"/>
                <a:t>Акрис</a:t>
              </a:r>
              <a:r>
                <a:rPr lang="ru-RU" b="1" dirty="0"/>
                <a:t> 2,0 л/га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52CB19-F6EA-4CE1-86A0-538825C52419}"/>
                </a:ext>
              </a:extLst>
            </p:cNvPr>
            <p:cNvSpPr txBox="1"/>
            <p:nvPr/>
          </p:nvSpPr>
          <p:spPr>
            <a:xfrm>
              <a:off x="4811944" y="5012751"/>
              <a:ext cx="3455628" cy="472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АЦ Липецк </a:t>
              </a:r>
              <a:r>
                <a:rPr lang="en-US" dirty="0"/>
                <a:t>BASF</a:t>
              </a:r>
              <a:r>
                <a:rPr lang="ru-RU" dirty="0"/>
                <a:t>, 2020 год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02B1D6-1F60-4056-8619-1309AA1D5246}"/>
                </a:ext>
              </a:extLst>
            </p:cNvPr>
            <p:cNvSpPr txBox="1"/>
            <p:nvPr/>
          </p:nvSpPr>
          <p:spPr>
            <a:xfrm>
              <a:off x="5383062" y="855708"/>
              <a:ext cx="3069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/>
                <a:t>35 дней после обработки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962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Эффективность в сравнении с конкурентами гербицида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F7AFFA5-EC81-4EA8-ACB7-6DC989F4BC9B}"/>
              </a:ext>
            </a:extLst>
          </p:cNvPr>
          <p:cNvSpPr/>
          <p:nvPr/>
        </p:nvSpPr>
        <p:spPr>
          <a:xfrm>
            <a:off x="1649352" y="1949889"/>
            <a:ext cx="4175239" cy="506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Контроль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2CB19-F6EA-4CE1-86A0-538825C52419}"/>
              </a:ext>
            </a:extLst>
          </p:cNvPr>
          <p:cNvSpPr txBox="1"/>
          <p:nvPr/>
        </p:nvSpPr>
        <p:spPr>
          <a:xfrm>
            <a:off x="7699403" y="5725486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АЦ Липецк </a:t>
            </a:r>
            <a:r>
              <a:rPr lang="en-US" dirty="0"/>
              <a:t>BASF</a:t>
            </a:r>
            <a:r>
              <a:rPr lang="ru-RU" dirty="0"/>
              <a:t>, 2020 год</a:t>
            </a:r>
          </a:p>
        </p:txBody>
      </p:sp>
      <p:pic>
        <p:nvPicPr>
          <p:cNvPr id="8" name="Рисунок 7" descr="Изображение выглядит как внешний, дерево, стоит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D6D1BD47-8042-4DC4-B3B8-7D6BF8F2891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686" y="2404049"/>
            <a:ext cx="4317026" cy="3263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стоит, растени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8276334-1806-45C2-AC17-C68F30CC94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351" y="2427492"/>
            <a:ext cx="4175239" cy="32401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5DD6F72-86D5-4DAF-A216-E9540344F6C0}"/>
              </a:ext>
            </a:extLst>
          </p:cNvPr>
          <p:cNvSpPr/>
          <p:nvPr/>
        </p:nvSpPr>
        <p:spPr>
          <a:xfrm>
            <a:off x="6010685" y="1949889"/>
            <a:ext cx="4317027" cy="52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Акрис</a:t>
            </a:r>
            <a:r>
              <a:rPr lang="ru-RU" b="1" dirty="0"/>
              <a:t> 2,5 л/га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DBFA1A-7D58-4B88-B2CD-63BE62F21C2B}"/>
              </a:ext>
            </a:extLst>
          </p:cNvPr>
          <p:cNvSpPr txBox="1"/>
          <p:nvPr/>
        </p:nvSpPr>
        <p:spPr>
          <a:xfrm>
            <a:off x="1546543" y="1484075"/>
            <a:ext cx="190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Перед уборкой</a:t>
            </a:r>
          </a:p>
        </p:txBody>
      </p:sp>
    </p:spTree>
    <p:extLst>
      <p:ext uri="{BB962C8B-B14F-4D97-AF65-F5344CB8AC3E}">
        <p14:creationId xmlns:p14="http://schemas.microsoft.com/office/powerpoint/2010/main" val="2319934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Влияние </a:t>
            </a:r>
            <a:r>
              <a:rPr lang="ru-RU" dirty="0" err="1"/>
              <a:t>Акрис</a:t>
            </a:r>
            <a:r>
              <a:rPr lang="ru-RU" dirty="0"/>
              <a:t>® на урожайность подсолнечника Россия, 2020 год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22</a:t>
            </a:fld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847725" y="937617"/>
            <a:ext cx="10993183" cy="5003774"/>
            <a:chOff x="-109266" y="831828"/>
            <a:chExt cx="9816681" cy="4468265"/>
          </a:xfrm>
        </p:grpSpPr>
        <p:graphicFrame>
          <p:nvGraphicFramePr>
            <p:cNvPr id="6" name="Диаграмма 5">
              <a:extLst>
                <a:ext uri="{FF2B5EF4-FFF2-40B4-BE49-F238E27FC236}">
                  <a16:creationId xmlns:a16="http://schemas.microsoft.com/office/drawing/2014/main" id="{BD3F6A80-D23C-4D27-B07E-5E8C6CA194D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44340793"/>
                </p:ext>
              </p:extLst>
            </p:nvPr>
          </p:nvGraphicFramePr>
          <p:xfrm>
            <a:off x="-109266" y="2073070"/>
            <a:ext cx="3078411" cy="289479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8" name="Диаграмма 7">
              <a:extLst>
                <a:ext uri="{FF2B5EF4-FFF2-40B4-BE49-F238E27FC236}">
                  <a16:creationId xmlns:a16="http://schemas.microsoft.com/office/drawing/2014/main" id="{8C57C0AE-7456-423B-8D19-11D995013F1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7201491"/>
                </p:ext>
              </p:extLst>
            </p:nvPr>
          </p:nvGraphicFramePr>
          <p:xfrm>
            <a:off x="2725541" y="2279853"/>
            <a:ext cx="2919702" cy="26878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9" name="Диаграмма 8">
              <a:extLst>
                <a:ext uri="{FF2B5EF4-FFF2-40B4-BE49-F238E27FC236}">
                  <a16:creationId xmlns:a16="http://schemas.microsoft.com/office/drawing/2014/main" id="{01992A1D-5FA1-40D2-BED9-C7D8B19F2A0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06867220"/>
                </p:ext>
              </p:extLst>
            </p:nvPr>
          </p:nvGraphicFramePr>
          <p:xfrm>
            <a:off x="5645243" y="2132365"/>
            <a:ext cx="3400661" cy="31677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24D3C79-2C29-436F-B159-90CCB18D776C}"/>
                </a:ext>
              </a:extLst>
            </p:cNvPr>
            <p:cNvSpPr/>
            <p:nvPr/>
          </p:nvSpPr>
          <p:spPr>
            <a:xfrm>
              <a:off x="3185932" y="1676520"/>
              <a:ext cx="190982" cy="16201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5BEF06C0-27DE-442D-B975-345A4B7A697C}"/>
                </a:ext>
              </a:extLst>
            </p:cNvPr>
            <p:cNvSpPr txBox="1"/>
            <p:nvPr/>
          </p:nvSpPr>
          <p:spPr>
            <a:xfrm>
              <a:off x="3527081" y="1670176"/>
              <a:ext cx="138172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b="1" dirty="0"/>
                <a:t>Урожайность, ц/га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BF78E22B-493F-4D39-B2D4-102AF9477ED0}"/>
                </a:ext>
              </a:extLst>
            </p:cNvPr>
            <p:cNvSpPr/>
            <p:nvPr/>
          </p:nvSpPr>
          <p:spPr>
            <a:xfrm>
              <a:off x="5111308" y="1676520"/>
              <a:ext cx="190982" cy="1504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825"/>
            </a:p>
          </p:txBody>
        </p:sp>
        <p:sp>
          <p:nvSpPr>
            <p:cNvPr id="13" name="TextBox 1">
              <a:extLst>
                <a:ext uri="{FF2B5EF4-FFF2-40B4-BE49-F238E27FC236}">
                  <a16:creationId xmlns:a16="http://schemas.microsoft.com/office/drawing/2014/main" id="{F16FC18F-20FC-4C86-ADF9-58C3D0A92F72}"/>
                </a:ext>
              </a:extLst>
            </p:cNvPr>
            <p:cNvSpPr txBox="1"/>
            <p:nvPr/>
          </p:nvSpPr>
          <p:spPr>
            <a:xfrm>
              <a:off x="5504743" y="1664234"/>
              <a:ext cx="11092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b="1" dirty="0"/>
                <a:t>Прибавка, ц/га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D286F0E-0215-45CD-BE4C-26ACCEA8A792}"/>
                </a:ext>
              </a:extLst>
            </p:cNvPr>
            <p:cNvSpPr/>
            <p:nvPr/>
          </p:nvSpPr>
          <p:spPr>
            <a:xfrm>
              <a:off x="281640" y="1975137"/>
              <a:ext cx="2354731" cy="379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/>
                <a:t>ДОНГАУ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148CAC4-B08C-4DEE-B2DE-5B24964515C3}"/>
                </a:ext>
              </a:extLst>
            </p:cNvPr>
            <p:cNvSpPr/>
            <p:nvPr/>
          </p:nvSpPr>
          <p:spPr>
            <a:xfrm>
              <a:off x="2969145" y="1985919"/>
              <a:ext cx="2432493" cy="379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/>
                <a:t>Демо-центр САМАРА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4757C22-2FFF-4531-8285-5B4426986CE1}"/>
                </a:ext>
              </a:extLst>
            </p:cNvPr>
            <p:cNvSpPr/>
            <p:nvPr/>
          </p:nvSpPr>
          <p:spPr>
            <a:xfrm>
              <a:off x="5888847" y="1985919"/>
              <a:ext cx="2880146" cy="3795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 err="1"/>
                <a:t>Агроцентр</a:t>
              </a:r>
              <a:r>
                <a:rPr lang="ru-RU" sz="1200" b="1" dirty="0"/>
                <a:t> ЛИПЕЦК</a:t>
              </a: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7743FC09-DF7A-4C44-8C43-717B54EF0ACF}"/>
                </a:ext>
              </a:extLst>
            </p:cNvPr>
            <p:cNvCxnSpPr/>
            <p:nvPr/>
          </p:nvCxnSpPr>
          <p:spPr>
            <a:xfrm>
              <a:off x="2812550" y="1975136"/>
              <a:ext cx="0" cy="2992556"/>
            </a:xfrm>
            <a:prstGeom prst="line">
              <a:avLst/>
            </a:prstGeom>
            <a:ln w="1270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F22F12AF-A252-4B06-832B-7C5CC6E1E219}"/>
                </a:ext>
              </a:extLst>
            </p:cNvPr>
            <p:cNvCxnSpPr/>
            <p:nvPr/>
          </p:nvCxnSpPr>
          <p:spPr>
            <a:xfrm>
              <a:off x="5674781" y="1932722"/>
              <a:ext cx="0" cy="2992556"/>
            </a:xfrm>
            <a:prstGeom prst="line">
              <a:avLst/>
            </a:prstGeom>
            <a:ln w="12700">
              <a:solidFill>
                <a:schemeClr val="accent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Рисунок 18" descr="Лупа">
              <a:extLst>
                <a:ext uri="{FF2B5EF4-FFF2-40B4-BE49-F238E27FC236}">
                  <a16:creationId xmlns:a16="http://schemas.microsoft.com/office/drawing/2014/main" id="{CAE9CC06-068F-4E34-961B-A03C9FBE4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12870" y="831828"/>
              <a:ext cx="1994545" cy="1737874"/>
            </a:xfrm>
            <a:prstGeom prst="rect">
              <a:avLst/>
            </a:prstGeom>
          </p:spPr>
        </p:pic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3F092365-0A05-45C8-B679-0D5B161F8822}"/>
                </a:ext>
              </a:extLst>
            </p:cNvPr>
            <p:cNvSpPr txBox="1"/>
            <p:nvPr/>
          </p:nvSpPr>
          <p:spPr>
            <a:xfrm>
              <a:off x="8005992" y="1234468"/>
              <a:ext cx="1025279" cy="546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125" b="1" dirty="0">
                  <a:solidFill>
                    <a:schemeClr val="accent1"/>
                  </a:solidFill>
                </a:rPr>
                <a:t>Средняя прибавка </a:t>
              </a:r>
              <a:br>
                <a:rPr lang="ru-RU" sz="1125" b="1" dirty="0">
                  <a:solidFill>
                    <a:schemeClr val="accent1"/>
                  </a:solidFill>
                </a:rPr>
              </a:br>
              <a:r>
                <a:rPr lang="ru-RU" sz="1125" b="1" dirty="0">
                  <a:solidFill>
                    <a:schemeClr val="accent1"/>
                  </a:solidFill>
                </a:rPr>
                <a:t>7,7 ц/га</a:t>
              </a: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4066D3E-B7E6-4AAD-9DC5-211E2D57C67A}"/>
              </a:ext>
            </a:extLst>
          </p:cNvPr>
          <p:cNvSpPr/>
          <p:nvPr/>
        </p:nvSpPr>
        <p:spPr>
          <a:xfrm>
            <a:off x="847725" y="5941391"/>
            <a:ext cx="8820734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</a:pPr>
            <a:r>
              <a:rPr lang="ru-RU" sz="1400" kern="0" dirty="0"/>
              <a:t>Гербицид Акрис показа высокую эффективность против сорной растительность в разных регионах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73359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Рекомендации применения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Гербицид следует вносить в почву одновременно с посевом, сразу после или через насколько дней после сева культуры. Почва должна быть хорошо подготовленной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и не пересохшей.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Внесение гербицида </a:t>
            </a:r>
            <a:r>
              <a:rPr lang="ru-RU" sz="2000" dirty="0" err="1">
                <a:latin typeface="+mn-lt"/>
              </a:rPr>
              <a:t>Акрис</a:t>
            </a:r>
            <a:r>
              <a:rPr lang="ru-RU" sz="2000" dirty="0">
                <a:latin typeface="+mn-lt"/>
              </a:rPr>
              <a:t> в поздние сроки (всходы, семядоли и первая пара листьев) </a:t>
            </a:r>
            <a:br>
              <a:rPr lang="ru-RU" sz="2000" dirty="0">
                <a:latin typeface="+mn-lt"/>
              </a:rPr>
            </a:br>
            <a:r>
              <a:rPr lang="ru-RU" sz="2000" dirty="0">
                <a:latin typeface="+mn-lt"/>
              </a:rPr>
              <a:t>на подсолнечнике не допускается. 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Гербицид проявляет высокую эффективность при правильном внесении и позволяет получить высокую прибавку урожайности.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99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77;p24"/>
          <p:cNvPicPr preferRelativeResize="0"/>
          <p:nvPr/>
        </p:nvPicPr>
        <p:blipFill rotWithShape="1">
          <a:blip r:embed="rId2">
            <a:alphaModFix/>
          </a:blip>
          <a:srcRect t="19350" b="17886"/>
          <a:stretch/>
        </p:blipFill>
        <p:spPr>
          <a:xfrm>
            <a:off x="1323845" y="1740822"/>
            <a:ext cx="9433563" cy="4440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АКРИС®: рекомендации по применению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24</a:t>
            </a:fld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847725" y="1653255"/>
            <a:ext cx="10993184" cy="4575605"/>
            <a:chOff x="99729" y="1121148"/>
            <a:chExt cx="10993184" cy="4575605"/>
          </a:xfrm>
        </p:grpSpPr>
        <p:sp>
          <p:nvSpPr>
            <p:cNvPr id="5" name="Google Shape;237;p17"/>
            <p:cNvSpPr txBox="1"/>
            <p:nvPr/>
          </p:nvSpPr>
          <p:spPr>
            <a:xfrm>
              <a:off x="1181165" y="5481350"/>
              <a:ext cx="9911748" cy="2154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ru-RU" sz="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00                     10                       12                   16                           32                          51                        57                               59                            65/71                           89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" name="Google Shape;238;p17"/>
            <p:cNvGrpSpPr/>
            <p:nvPr/>
          </p:nvGrpSpPr>
          <p:grpSpPr>
            <a:xfrm>
              <a:off x="99729" y="3566852"/>
              <a:ext cx="1043812" cy="767361"/>
              <a:chOff x="6744218" y="5969358"/>
              <a:chExt cx="1341589" cy="767361"/>
            </a:xfrm>
          </p:grpSpPr>
          <p:sp>
            <p:nvSpPr>
              <p:cNvPr id="7" name="Google Shape;239;p17"/>
              <p:cNvSpPr/>
              <p:nvPr/>
            </p:nvSpPr>
            <p:spPr>
              <a:xfrm>
                <a:off x="6806542" y="5969358"/>
                <a:ext cx="1210556" cy="767361"/>
              </a:xfrm>
              <a:custGeom>
                <a:avLst/>
                <a:gdLst/>
                <a:ahLst/>
                <a:cxnLst/>
                <a:rect l="l" t="t" r="r" b="b"/>
                <a:pathLst>
                  <a:path w="10053" h="10000" extrusionOk="0">
                    <a:moveTo>
                      <a:pt x="53" y="0"/>
                    </a:moveTo>
                    <a:lnTo>
                      <a:pt x="10053" y="0"/>
                    </a:lnTo>
                    <a:lnTo>
                      <a:pt x="10053" y="8755"/>
                    </a:lnTo>
                    <a:lnTo>
                      <a:pt x="5053" y="10000"/>
                    </a:lnTo>
                    <a:lnTo>
                      <a:pt x="0" y="8755"/>
                    </a:lnTo>
                    <a:cubicBezTo>
                      <a:pt x="18" y="5837"/>
                      <a:pt x="35" y="2918"/>
                      <a:pt x="53" y="0"/>
                    </a:cubicBezTo>
                    <a:close/>
                  </a:path>
                </a:pathLst>
              </a:custGeom>
              <a:solidFill>
                <a:schemeClr val="accent1">
                  <a:alpha val="74117"/>
                </a:scheme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40;p17"/>
              <p:cNvSpPr txBox="1"/>
              <p:nvPr/>
            </p:nvSpPr>
            <p:spPr>
              <a:xfrm>
                <a:off x="6744218" y="6107210"/>
                <a:ext cx="134158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chemeClr val="lt1"/>
                    </a:solidFill>
                    <a:ea typeface="Arial"/>
                    <a:cs typeface="Arial"/>
                    <a:sym typeface="Arial"/>
                  </a:rPr>
                  <a:t>АКРИС</a:t>
                </a:r>
                <a:r>
                  <a:rPr lang="ru-RU" sz="1200" b="1" i="0" u="none" strike="noStrike" cap="none" baseline="30000" dirty="0">
                    <a:solidFill>
                      <a:schemeClr val="lt1"/>
                    </a:solidFill>
                    <a:ea typeface="Arial"/>
                    <a:cs typeface="Arial"/>
                    <a:sym typeface="Arial"/>
                  </a:rPr>
                  <a:t>®</a:t>
                </a:r>
                <a:endParaRPr sz="1400" b="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ru-RU" sz="1200" b="1" i="0" u="none" strike="noStrike" cap="none" dirty="0">
                    <a:solidFill>
                      <a:schemeClr val="lt1"/>
                    </a:solidFill>
                    <a:ea typeface="Arial"/>
                    <a:cs typeface="Arial"/>
                    <a:sym typeface="Arial"/>
                  </a:rPr>
                  <a:t>2,0-3,0 Л/ГА</a:t>
                </a:r>
                <a:endParaRPr sz="1400" b="0" i="0" u="none" strike="noStrike" cap="none" dirty="0">
                  <a:solidFill>
                    <a:srgbClr val="000000"/>
                  </a:solidFill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241;p17"/>
            <p:cNvGrpSpPr/>
            <p:nvPr/>
          </p:nvGrpSpPr>
          <p:grpSpPr>
            <a:xfrm>
              <a:off x="306188" y="1121148"/>
              <a:ext cx="465630" cy="494885"/>
              <a:chOff x="1942641" y="3505689"/>
              <a:chExt cx="684000" cy="684000"/>
            </a:xfrm>
          </p:grpSpPr>
          <p:sp>
            <p:nvSpPr>
              <p:cNvPr id="10" name="Google Shape;242;p17"/>
              <p:cNvSpPr/>
              <p:nvPr/>
            </p:nvSpPr>
            <p:spPr>
              <a:xfrm>
                <a:off x="1942641" y="3505689"/>
                <a:ext cx="684000" cy="684000"/>
              </a:xfrm>
              <a:prstGeom prst="ellipse">
                <a:avLst/>
              </a:prstGeom>
              <a:solidFill>
                <a:srgbClr val="C00000"/>
              </a:solidFill>
              <a:ln w="254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" name="Google Shape;243;p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080668" y="3625824"/>
                <a:ext cx="407946" cy="4437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" name="Google Shape;244;p17"/>
            <p:cNvGrpSpPr/>
            <p:nvPr/>
          </p:nvGrpSpPr>
          <p:grpSpPr>
            <a:xfrm>
              <a:off x="305407" y="2150709"/>
              <a:ext cx="465630" cy="494885"/>
              <a:chOff x="1942641" y="3505689"/>
              <a:chExt cx="684000" cy="684000"/>
            </a:xfrm>
          </p:grpSpPr>
          <p:sp>
            <p:nvSpPr>
              <p:cNvPr id="13" name="Google Shape;245;p17"/>
              <p:cNvSpPr/>
              <p:nvPr/>
            </p:nvSpPr>
            <p:spPr>
              <a:xfrm>
                <a:off x="1942641" y="3505689"/>
                <a:ext cx="684000" cy="684000"/>
              </a:xfrm>
              <a:prstGeom prst="ellipse">
                <a:avLst/>
              </a:prstGeom>
              <a:solidFill>
                <a:srgbClr val="C00000"/>
              </a:solidFill>
              <a:ln w="25400" cap="flat" cmpd="sng">
                <a:solidFill>
                  <a:srgbClr val="C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" name="Google Shape;246;p1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080668" y="3625824"/>
                <a:ext cx="407946" cy="44373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" name="Google Shape;247;p17"/>
            <p:cNvSpPr txBox="1"/>
            <p:nvPr/>
          </p:nvSpPr>
          <p:spPr>
            <a:xfrm>
              <a:off x="865779" y="1140856"/>
              <a:ext cx="362952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i="0" u="none" strike="noStrike" cap="none" dirty="0">
                  <a:ea typeface="Arial"/>
                  <a:cs typeface="Arial"/>
                  <a:sym typeface="Arial"/>
                </a:rPr>
                <a:t>Содержание гумуса в почве</a:t>
              </a:r>
              <a:endParaRPr dirty="0"/>
            </a:p>
          </p:txBody>
        </p:sp>
        <p:sp>
          <p:nvSpPr>
            <p:cNvPr id="16" name="Google Shape;248;p17"/>
            <p:cNvSpPr txBox="1"/>
            <p:nvPr/>
          </p:nvSpPr>
          <p:spPr>
            <a:xfrm>
              <a:off x="854813" y="2237629"/>
              <a:ext cx="2456122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b="1" i="0" u="none" strike="noStrike" cap="none" dirty="0">
                  <a:ea typeface="Arial"/>
                  <a:cs typeface="Arial"/>
                  <a:sym typeface="Arial"/>
                </a:rPr>
                <a:t>Фон засоренности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35727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Заразиха </a:t>
            </a:r>
            <a:r>
              <a:rPr lang="ru-RU" dirty="0" err="1"/>
              <a:t>подсолнечниковая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3356" y="1598960"/>
            <a:ext cx="760699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Заразиха </a:t>
            </a:r>
            <a:r>
              <a:rPr lang="ru-RU" sz="2000" dirty="0" err="1">
                <a:latin typeface="+mn-lt"/>
              </a:rPr>
              <a:t>подсолнечниковая</a:t>
            </a:r>
            <a:r>
              <a:rPr lang="ru-RU" sz="2000" dirty="0">
                <a:latin typeface="+mn-lt"/>
              </a:rPr>
              <a:t> — паразитическое растение, живущее за счет питательных веществ и воды растения-хозяина.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Заразиха может оставаться в почве и не прорастать, сохраняя жизнеспособность до 8-12 лет.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При сильном засорении почвы семенами заразиха может погубить до 100% урожая подсолнечника.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Заразиха обладает высокой семенной продуктивностью, одно растение дает до 500-700 тысяч мелких семян, легко распространяющихся в полях.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Заразиха отличается высокой вирулентностью и быстро преодолевает устойчивость подсолнечника. На сегодняшний день известно 8 рас заразихи.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83ECEA-8F5A-43F9-B7F0-FAC32A1EA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725" y="2368874"/>
            <a:ext cx="405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3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Растения </a:t>
            </a:r>
            <a:r>
              <a:rPr lang="ru-RU" dirty="0" err="1"/>
              <a:t>посолнечника</a:t>
            </a:r>
            <a:r>
              <a:rPr lang="ru-RU" dirty="0"/>
              <a:t>, пораженные заразихой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26</a:t>
            </a:fld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952378" y="1419107"/>
            <a:ext cx="7581915" cy="4710452"/>
            <a:chOff x="1606690" y="1319537"/>
            <a:chExt cx="8017875" cy="4981303"/>
          </a:xfrm>
        </p:grpSpPr>
        <p:pic>
          <p:nvPicPr>
            <p:cNvPr id="5" name="Рисунок 4" descr="Изображение выглядит как растение, почва&#10;&#10;Автоматически созданное описание">
              <a:extLst>
                <a:ext uri="{FF2B5EF4-FFF2-40B4-BE49-F238E27FC236}">
                  <a16:creationId xmlns:a16="http://schemas.microsoft.com/office/drawing/2014/main" id="{0BF4CCC5-119A-4800-87DC-8277E2254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1111" y="1855116"/>
              <a:ext cx="4981303" cy="3910146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внешний, цветок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D71A0C5C-EF5E-44D8-982B-17401EA33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178839" y="1855115"/>
              <a:ext cx="4981303" cy="3910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054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Компоненты производственной системы </a:t>
            </a:r>
            <a:r>
              <a:rPr lang="ru-RU" dirty="0" err="1"/>
              <a:t>Clearfield</a:t>
            </a:r>
            <a:r>
              <a:rPr lang="ru-RU" dirty="0"/>
              <a:t>® </a:t>
            </a:r>
            <a:r>
              <a:rPr lang="ru-RU" dirty="0" err="1"/>
              <a:t>Plus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27</a:t>
            </a:fld>
            <a:endParaRPr lang="ru-RU" dirty="0"/>
          </a:p>
        </p:txBody>
      </p:sp>
      <p:grpSp>
        <p:nvGrpSpPr>
          <p:cNvPr id="21" name="Группа 20"/>
          <p:cNvGrpSpPr/>
          <p:nvPr/>
        </p:nvGrpSpPr>
        <p:grpSpPr>
          <a:xfrm>
            <a:off x="1578380" y="1527667"/>
            <a:ext cx="9035240" cy="4649296"/>
            <a:chOff x="194040" y="1243812"/>
            <a:chExt cx="9035240" cy="4649296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7E65C007-BCD9-4D1C-877F-5EB1C8E9A706}"/>
                </a:ext>
              </a:extLst>
            </p:cNvPr>
            <p:cNvSpPr/>
            <p:nvPr/>
          </p:nvSpPr>
          <p:spPr>
            <a:xfrm>
              <a:off x="4647875" y="3374405"/>
              <a:ext cx="4296577" cy="535492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46B625-0686-4FDD-87D0-6E5AB6612789}"/>
                </a:ext>
              </a:extLst>
            </p:cNvPr>
            <p:cNvSpPr txBox="1"/>
            <p:nvPr/>
          </p:nvSpPr>
          <p:spPr>
            <a:xfrm>
              <a:off x="194040" y="3975434"/>
              <a:ext cx="2997296" cy="802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81995">
                <a:defRPr/>
              </a:pPr>
              <a:r>
                <a:rPr lang="ru-RU" sz="1539" dirty="0"/>
                <a:t>Высокопродуктивные </a:t>
              </a:r>
              <a:br>
                <a:rPr lang="ru-RU" sz="1539" dirty="0"/>
              </a:br>
              <a:r>
                <a:rPr lang="ru-RU" sz="1539" dirty="0"/>
                <a:t>гибриды</a:t>
              </a:r>
            </a:p>
            <a:p>
              <a:pPr defTabSz="781995">
                <a:defRPr/>
              </a:pPr>
              <a:endParaRPr lang="en-US" sz="1539" dirty="0">
                <a:solidFill>
                  <a:srgbClr val="4D4D4F"/>
                </a:solidFill>
                <a:latin typeface="Arial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C2CE9A0-417B-43B4-96D5-E282FA0F7851}"/>
                </a:ext>
              </a:extLst>
            </p:cNvPr>
            <p:cNvSpPr/>
            <p:nvPr/>
          </p:nvSpPr>
          <p:spPr>
            <a:xfrm>
              <a:off x="194040" y="3377657"/>
              <a:ext cx="2997296" cy="53224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04840BE8-AB25-493D-8BD5-1EEF73803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67" y="1475445"/>
              <a:ext cx="1164174" cy="1698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F0636CB-A7BB-4BAF-8F4B-1038ED1CA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28070" y="1413183"/>
              <a:ext cx="1267312" cy="18231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C9DBA49-2087-4A6B-8A99-CEFFBC21FFE9}"/>
                </a:ext>
              </a:extLst>
            </p:cNvPr>
            <p:cNvSpPr txBox="1"/>
            <p:nvPr/>
          </p:nvSpPr>
          <p:spPr>
            <a:xfrm>
              <a:off x="1156686" y="3455854"/>
              <a:ext cx="1027589" cy="63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81995">
                <a:defRPr/>
              </a:pPr>
              <a:r>
                <a:rPr lang="ru-RU" sz="2000" b="1" dirty="0">
                  <a:solidFill>
                    <a:schemeClr val="bg1"/>
                  </a:solidFill>
                </a:rPr>
                <a:t>Семена</a:t>
              </a:r>
            </a:p>
            <a:p>
              <a:pPr defTabSz="781995">
                <a:defRPr/>
              </a:pPr>
              <a:endParaRPr lang="en-US" sz="1539" dirty="0">
                <a:solidFill>
                  <a:srgbClr val="4D4D4F"/>
                </a:solidFill>
                <a:latin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59A012-8773-40AC-9D33-FE49876671F4}"/>
                </a:ext>
              </a:extLst>
            </p:cNvPr>
            <p:cNvSpPr txBox="1"/>
            <p:nvPr/>
          </p:nvSpPr>
          <p:spPr>
            <a:xfrm>
              <a:off x="6179616" y="3441432"/>
              <a:ext cx="1255985" cy="636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81995">
                <a:defRPr/>
              </a:pPr>
              <a:r>
                <a:rPr lang="ru-RU" sz="2000" b="1" dirty="0">
                  <a:solidFill>
                    <a:schemeClr val="bg1"/>
                  </a:solidFill>
                </a:rPr>
                <a:t>Гербицид</a:t>
              </a:r>
            </a:p>
            <a:p>
              <a:pPr defTabSz="781995">
                <a:defRPr/>
              </a:pPr>
              <a:endParaRPr lang="en-US" sz="1539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7C164B-AF59-4724-9072-6C8714232F6B}"/>
                </a:ext>
              </a:extLst>
            </p:cNvPr>
            <p:cNvSpPr txBox="1"/>
            <p:nvPr/>
          </p:nvSpPr>
          <p:spPr>
            <a:xfrm>
              <a:off x="4622089" y="3939427"/>
              <a:ext cx="4406434" cy="934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81995">
                <a:defRPr/>
              </a:pPr>
              <a:r>
                <a:rPr lang="ru-RU" sz="1368" dirty="0"/>
                <a:t>Инновационная препаративная форма </a:t>
              </a:r>
              <a:r>
                <a:rPr lang="ru-RU" sz="1368" dirty="0">
                  <a:sym typeface="Wingdings" panose="05000000000000000000" pitchFamily="2" charset="2"/>
                </a:rPr>
                <a:t></a:t>
              </a:r>
              <a:r>
                <a:rPr lang="ru-RU" sz="1368" dirty="0"/>
                <a:t> новый стандарт контроля сорняков </a:t>
              </a:r>
              <a:r>
                <a:rPr lang="ru-RU" sz="1368" b="1" dirty="0"/>
                <a:t>с гибкой </a:t>
              </a:r>
              <a:r>
                <a:rPr lang="ru-RU" sz="1368" dirty="0"/>
                <a:t>/ </a:t>
              </a:r>
              <a:r>
                <a:rPr lang="ru-RU" sz="1368" b="1" dirty="0"/>
                <a:t>сниженной концентрацией д.в. </a:t>
              </a:r>
              <a:r>
                <a:rPr lang="ru-RU" sz="1368" dirty="0"/>
                <a:t>для раскрытия полного потенциала урожайности подсолнечника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AFD54B05-511B-4290-B751-9B2606F20884}"/>
                </a:ext>
              </a:extLst>
            </p:cNvPr>
            <p:cNvSpPr/>
            <p:nvPr/>
          </p:nvSpPr>
          <p:spPr>
            <a:xfrm>
              <a:off x="4647875" y="4932845"/>
              <a:ext cx="1970759" cy="90692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95">
                <a:defRPr/>
              </a:pPr>
              <a:endParaRPr lang="en-US" sz="1539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30F110-1F1A-4238-B2F0-32105CAD8965}"/>
                </a:ext>
              </a:extLst>
            </p:cNvPr>
            <p:cNvSpPr txBox="1"/>
            <p:nvPr/>
          </p:nvSpPr>
          <p:spPr>
            <a:xfrm>
              <a:off x="4677167" y="4954542"/>
              <a:ext cx="2078565" cy="75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81995">
                <a:defRPr/>
              </a:pPr>
              <a:r>
                <a:rPr lang="ru-RU" sz="1539" b="1" dirty="0"/>
                <a:t>1,6 л/га — </a:t>
              </a:r>
              <a:r>
                <a:rPr lang="ru-RU" sz="1368" dirty="0"/>
                <a:t>стандарт контроля широкого спектра сорняков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60BA3C-D677-4CFD-96D2-E7A3151B4A0D}"/>
                </a:ext>
              </a:extLst>
            </p:cNvPr>
            <p:cNvSpPr txBox="1"/>
            <p:nvPr/>
          </p:nvSpPr>
          <p:spPr>
            <a:xfrm>
              <a:off x="6702705" y="4932396"/>
              <a:ext cx="2526575" cy="960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81995">
                <a:defRPr/>
              </a:pPr>
              <a:r>
                <a:rPr lang="ru-RU" sz="1539" b="1" dirty="0"/>
                <a:t>2,0 л/га — </a:t>
              </a:r>
              <a:r>
                <a:rPr lang="ru-RU" sz="1368" dirty="0"/>
                <a:t>эффективный контроль трудно-</a:t>
              </a:r>
              <a:br>
                <a:rPr lang="ru-RU" sz="1368" dirty="0"/>
              </a:br>
              <a:r>
                <a:rPr lang="ru-RU" sz="1368" dirty="0"/>
                <a:t>искоренимых сорняков </a:t>
              </a:r>
              <a:br>
                <a:rPr lang="ru-RU" sz="1368" dirty="0"/>
              </a:br>
              <a:r>
                <a:rPr lang="ru-RU" sz="1368" dirty="0"/>
                <a:t>и заразихи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8FEAE01D-4050-4975-A44D-5306E4BC87D1}"/>
                </a:ext>
              </a:extLst>
            </p:cNvPr>
            <p:cNvSpPr/>
            <p:nvPr/>
          </p:nvSpPr>
          <p:spPr>
            <a:xfrm>
              <a:off x="194040" y="4778346"/>
              <a:ext cx="2997296" cy="106658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781995">
                <a:defRPr/>
              </a:pPr>
              <a:endParaRPr lang="ru-RU" sz="1539" dirty="0">
                <a:solidFill>
                  <a:srgbClr val="4D4D4F"/>
                </a:solidFill>
                <a:latin typeface="Arial"/>
              </a:endParaRPr>
            </a:p>
            <a:p>
              <a:pPr algn="ctr" defTabSz="781995">
                <a:defRPr/>
              </a:pPr>
              <a:r>
                <a:rPr lang="en-US" sz="1710" dirty="0">
                  <a:solidFill>
                    <a:schemeClr val="tx1"/>
                  </a:solidFill>
                </a:rPr>
                <a:t>1</a:t>
              </a:r>
              <a:r>
                <a:rPr lang="ru-RU" sz="1710" dirty="0">
                  <a:solidFill>
                    <a:schemeClr val="tx1"/>
                  </a:solidFill>
                </a:rPr>
                <a:t>8</a:t>
              </a:r>
              <a:r>
                <a:rPr lang="en-US" sz="1710" dirty="0">
                  <a:solidFill>
                    <a:schemeClr val="tx1"/>
                  </a:solidFill>
                </a:rPr>
                <a:t> </a:t>
              </a:r>
              <a:r>
                <a:rPr lang="ru-RU" sz="1710" dirty="0">
                  <a:solidFill>
                    <a:schemeClr val="tx1"/>
                  </a:solidFill>
                </a:rPr>
                <a:t>гибридов от основных производителей семян</a:t>
              </a:r>
            </a:p>
            <a:p>
              <a:pPr algn="ctr" defTabSz="781995">
                <a:defRPr/>
              </a:pPr>
              <a:endParaRPr lang="en-US" sz="1539" dirty="0">
                <a:solidFill>
                  <a:srgbClr val="4D4D4F"/>
                </a:solidFill>
                <a:latin typeface="Arial"/>
              </a:endParaRPr>
            </a:p>
          </p:txBody>
        </p:sp>
        <p:sp>
          <p:nvSpPr>
            <p:cNvPr id="17" name="Cross 12">
              <a:extLst>
                <a:ext uri="{FF2B5EF4-FFF2-40B4-BE49-F238E27FC236}">
                  <a16:creationId xmlns:a16="http://schemas.microsoft.com/office/drawing/2014/main" id="{981D9A01-2633-4D7F-B092-7022ACDC771C}"/>
                </a:ext>
              </a:extLst>
            </p:cNvPr>
            <p:cNvSpPr/>
            <p:nvPr/>
          </p:nvSpPr>
          <p:spPr>
            <a:xfrm>
              <a:off x="3487557" y="4343944"/>
              <a:ext cx="864096" cy="864096"/>
            </a:xfrm>
            <a:prstGeom prst="plus">
              <a:avLst>
                <a:gd name="adj" fmla="val 3609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95">
                <a:defRPr/>
              </a:pPr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" name="Блок-схема: ссылка на другую страницу 17">
              <a:extLst>
                <a:ext uri="{FF2B5EF4-FFF2-40B4-BE49-F238E27FC236}">
                  <a16:creationId xmlns:a16="http://schemas.microsoft.com/office/drawing/2014/main" id="{50C15592-7614-4737-977C-D08DDCDD755D}"/>
                </a:ext>
              </a:extLst>
            </p:cNvPr>
            <p:cNvSpPr/>
            <p:nvPr/>
          </p:nvSpPr>
          <p:spPr>
            <a:xfrm>
              <a:off x="2437662" y="1243812"/>
              <a:ext cx="3736454" cy="1445472"/>
            </a:xfrm>
            <a:prstGeom prst="flowChartOffpage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1" descr="Clearfield_Plus_SF_Logo_white.eps">
              <a:extLst>
                <a:ext uri="{FF2B5EF4-FFF2-40B4-BE49-F238E27FC236}">
                  <a16:creationId xmlns:a16="http://schemas.microsoft.com/office/drawing/2014/main" id="{F69D276C-EC46-4CC0-A921-4484A17E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233" y="1475445"/>
              <a:ext cx="3724359" cy="647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A41550E-C4D2-449D-987E-A1751451BD79}"/>
                </a:ext>
              </a:extLst>
            </p:cNvPr>
            <p:cNvSpPr/>
            <p:nvPr/>
          </p:nvSpPr>
          <p:spPr>
            <a:xfrm>
              <a:off x="6755732" y="4932845"/>
              <a:ext cx="2188720" cy="90692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81995">
                <a:defRPr/>
              </a:pPr>
              <a:endParaRPr lang="en-US" sz="1539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31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Описание гербицида Евро-</a:t>
            </a:r>
            <a:r>
              <a:rPr lang="ru-RU" dirty="0" err="1"/>
              <a:t>Лайтнинг</a:t>
            </a:r>
            <a:r>
              <a:rPr lang="ru-RU" dirty="0"/>
              <a:t>® Плюс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28</a:t>
            </a:fld>
            <a:endParaRPr lang="ru-RU" dirty="0"/>
          </a:p>
        </p:txBody>
      </p:sp>
      <p:graphicFrame>
        <p:nvGraphicFramePr>
          <p:cNvPr id="6" name="Таблица 4">
            <a:extLst>
              <a:ext uri="{FF2B5EF4-FFF2-40B4-BE49-F238E27FC236}">
                <a16:creationId xmlns:a16="http://schemas.microsoft.com/office/drawing/2014/main" id="{98E43C51-9119-4303-A1C7-4282182371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5320633"/>
              </p:ext>
            </p:extLst>
          </p:nvPr>
        </p:nvGraphicFramePr>
        <p:xfrm>
          <a:off x="847725" y="1577871"/>
          <a:ext cx="10352912" cy="387002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268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00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Действующие вещества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16,5 г/л имазамокс</a:t>
                      </a:r>
                    </a:p>
                    <a:p>
                      <a:r>
                        <a:rPr lang="ru-RU" sz="1400" dirty="0">
                          <a:latin typeface="+mn-lt"/>
                        </a:rPr>
                        <a:t>7,5 г/л имазапир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Препаративная форма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ВРК (водорастворимый концентрат)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Рекомендуемая</a:t>
                      </a:r>
                      <a:r>
                        <a:rPr lang="ru-RU" sz="1400" baseline="0" dirty="0">
                          <a:latin typeface="+mn-lt"/>
                        </a:rPr>
                        <a:t> н</a:t>
                      </a:r>
                      <a:r>
                        <a:rPr lang="ru-RU" sz="1400" dirty="0">
                          <a:latin typeface="+mn-lt"/>
                        </a:rPr>
                        <a:t>орма расхода*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1,6-2,0 л/га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Культура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Гибриды подсолнечника, устойчивые к гербициду Евро-</a:t>
                      </a:r>
                      <a:r>
                        <a:rPr lang="ru-RU" sz="1400" dirty="0" err="1">
                          <a:latin typeface="+mn-lt"/>
                        </a:rPr>
                        <a:t>Лайтнинг</a:t>
                      </a:r>
                      <a:r>
                        <a:rPr lang="ru-RU" sz="1400" dirty="0">
                          <a:latin typeface="+mn-lt"/>
                        </a:rPr>
                        <a:t> Плюс</a:t>
                      </a:r>
                      <a:endParaRPr lang="ru-RU" sz="1400" b="1" i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Спектр действия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Однолетние злаковые и двудольные сорняки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Сроки применения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Опрыскивание посевов в ранние фазы роста сорняков (2-4 листьев)</a:t>
                      </a:r>
                      <a:r>
                        <a:rPr lang="ru-RU" sz="1400" baseline="0" dirty="0">
                          <a:latin typeface="+mn-lt"/>
                        </a:rPr>
                        <a:t> и </a:t>
                      </a:r>
                      <a:r>
                        <a:rPr lang="en-US" sz="1400" baseline="0" dirty="0">
                          <a:latin typeface="+mn-lt"/>
                        </a:rPr>
                        <a:t>4-</a:t>
                      </a:r>
                      <a:r>
                        <a:rPr lang="ru-RU" sz="1400" baseline="0" dirty="0">
                          <a:latin typeface="+mn-lt"/>
                        </a:rPr>
                        <a:t>6</a:t>
                      </a:r>
                      <a:r>
                        <a:rPr lang="en-US" sz="1400" baseline="0" dirty="0">
                          <a:latin typeface="+mn-lt"/>
                        </a:rPr>
                        <a:t> </a:t>
                      </a:r>
                      <a:r>
                        <a:rPr lang="ru-RU" sz="1400" baseline="0" dirty="0">
                          <a:latin typeface="+mn-lt"/>
                        </a:rPr>
                        <a:t>настоящих листьев культуры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Упаковка</a:t>
                      </a:r>
                    </a:p>
                  </a:txBody>
                  <a:tcPr marL="62209" marR="62209" marT="31104" marB="31104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ru-RU" sz="1400" dirty="0">
                          <a:latin typeface="+mn-lt"/>
                        </a:rPr>
                        <a:t>2х10 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2209" marR="62209" marT="31104" marB="31104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B5ACCB6-46DB-4A71-B95C-A2949572C5B1}"/>
              </a:ext>
            </a:extLst>
          </p:cNvPr>
          <p:cNvSpPr txBox="1">
            <a:spLocks/>
          </p:cNvSpPr>
          <p:nvPr/>
        </p:nvSpPr>
        <p:spPr>
          <a:xfrm>
            <a:off x="847725" y="5528446"/>
            <a:ext cx="10147377" cy="771993"/>
          </a:xfrm>
          <a:prstGeom prst="rect">
            <a:avLst/>
          </a:prstGeom>
        </p:spPr>
        <p:txBody>
          <a:bodyPr/>
          <a:lstStyle>
            <a:lvl1pPr marL="267891" marR="0" indent="-267891" algn="l" defTabSz="51441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n"/>
              <a:tabLst>
                <a:tab pos="130969" algn="l"/>
              </a:tabLst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39354" marR="0" indent="-271463" algn="l" defTabSz="514418" rtl="0" eaLnBrk="1" fontAlgn="base" latinLnBrk="0" hangingPunct="1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tabLst/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07244" marR="0" indent="-267891" algn="l" defTabSz="514418" rtl="0" eaLnBrk="1" fontAlgn="base" latinLnBrk="0" hangingPunct="1">
              <a:lnSpc>
                <a:spcPct val="11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tabLst/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075135" marR="0" indent="-267891" algn="l" defTabSz="51441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−"/>
              <a:tabLst/>
              <a:defRPr lang="de-DE" sz="1500" b="0" i="0" kern="1200" noProof="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157442" indent="-128605" algn="l" defTabSz="51441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1125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414651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860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9070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6279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Двухкомпонентный гербицид против широкого спектра сорняков</a:t>
            </a:r>
            <a:r>
              <a:rPr lang="en-US" sz="1600" dirty="0">
                <a:latin typeface="+mn-lt"/>
              </a:rPr>
              <a:t> </a:t>
            </a:r>
            <a:r>
              <a:rPr lang="ru-RU" sz="1600" dirty="0">
                <a:latin typeface="+mn-lt"/>
              </a:rPr>
              <a:t>для системы </a:t>
            </a:r>
            <a:r>
              <a:rPr lang="en-US" sz="1600" dirty="0">
                <a:latin typeface="+mn-lt"/>
              </a:rPr>
              <a:t>Clearfield Plus</a:t>
            </a:r>
          </a:p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8498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Биологическая эффективность технологий защиты от сорняков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8DA3B5-86EA-4928-9C4A-56485C726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34" y="1365990"/>
            <a:ext cx="2920339" cy="22730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97A3C3-803C-4513-8037-239C40847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28" y="1365990"/>
            <a:ext cx="2879888" cy="2280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8CDF1-313E-4006-936E-C1AA55C404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73" y="3741426"/>
            <a:ext cx="2919600" cy="2189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9BBA49-2500-4940-8E0A-F53683C456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28" y="3741427"/>
            <a:ext cx="2880000" cy="21599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BEF63ED-63F4-42AB-8A76-5403113CDF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38" y="3742020"/>
            <a:ext cx="2878141" cy="2193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690AC2-F72F-4C87-9540-2BE0D71EAD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38" y="1365990"/>
            <a:ext cx="2878141" cy="2238965"/>
          </a:xfrm>
          <a:prstGeom prst="rect">
            <a:avLst/>
          </a:prstGeom>
        </p:spPr>
      </p:pic>
      <p:sp>
        <p:nvSpPr>
          <p:cNvPr id="11" name="TextBox 32">
            <a:extLst>
              <a:ext uri="{FF2B5EF4-FFF2-40B4-BE49-F238E27FC236}">
                <a16:creationId xmlns:a16="http://schemas.microsoft.com/office/drawing/2014/main" id="{AF96A663-5E7F-4B6B-A90D-3DF3DF1C9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38" y="3345629"/>
            <a:ext cx="2880000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Контроль без обработки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2" name="TextBox 32">
            <a:extLst>
              <a:ext uri="{FF2B5EF4-FFF2-40B4-BE49-F238E27FC236}">
                <a16:creationId xmlns:a16="http://schemas.microsoft.com/office/drawing/2014/main" id="{79278FBD-2583-47F9-A78E-FD77B3E47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773" y="3345629"/>
            <a:ext cx="2919600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Культивация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3D89DC54-B553-493D-826D-9B29C2253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716" y="3345629"/>
            <a:ext cx="2880000" cy="307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С-</a:t>
            </a:r>
            <a:r>
              <a:rPr kumimoji="0" lang="ru-RU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метолахлор</a:t>
            </a: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960г/л,1,6 л/га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B88C3798-AAC4-4CF9-ADD6-C863E38B9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38" y="5633845"/>
            <a:ext cx="2880000" cy="294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46800" rIns="0" bIns="46800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3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Трибенурон</a:t>
            </a:r>
            <a:r>
              <a:rPr kumimoji="0" lang="ru-RU" alt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-метил 750 г/кг, 45 г/га</a:t>
            </a:r>
            <a:endParaRPr kumimoji="0" lang="en-US" alt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299EF30C-ED29-42CD-A32C-EF1CEDB0F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773" y="5636026"/>
            <a:ext cx="2919600" cy="2923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Евро-Лайтнинг Плюс, 1,6 л/га</a:t>
            </a:r>
            <a:endParaRPr kumimoji="0" lang="en-US" alt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6A2D3DB6-B93E-4643-967A-764CB5208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28" y="5636026"/>
            <a:ext cx="2880000" cy="2923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3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Евро-Лайтнинг Плюс, 2,0 л/га</a:t>
            </a:r>
            <a:endParaRPr kumimoji="0" lang="en-US" altLang="en-US" sz="13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651260F-7386-4B17-B2E2-7A00A0A6896C}"/>
              </a:ext>
            </a:extLst>
          </p:cNvPr>
          <p:cNvSpPr/>
          <p:nvPr/>
        </p:nvSpPr>
        <p:spPr>
          <a:xfrm>
            <a:off x="1405569" y="5977217"/>
            <a:ext cx="74928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Опыты </a:t>
            </a:r>
            <a:r>
              <a:rPr lang="en-US" sz="1400" b="1" dirty="0"/>
              <a:t>BASF, </a:t>
            </a:r>
            <a:r>
              <a:rPr lang="ru-RU" sz="1400" b="1" dirty="0"/>
              <a:t>Ростовская область.</a:t>
            </a:r>
          </a:p>
        </p:txBody>
      </p:sp>
    </p:spTree>
    <p:extLst>
      <p:ext uri="{BB962C8B-B14F-4D97-AF65-F5344CB8AC3E}">
        <p14:creationId xmlns:p14="http://schemas.microsoft.com/office/powerpoint/2010/main" val="167809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18F5605-EC85-4743-806D-D97DEF39E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chemeClr val="accent2"/>
                </a:solidFill>
                <a:latin typeface="+mn-lt"/>
              </a:rPr>
              <a:t>Технология</a:t>
            </a:r>
            <a:r>
              <a:rPr lang="en-US" b="1" dirty="0">
                <a:solidFill>
                  <a:schemeClr val="accent2"/>
                </a:solidFill>
                <a:latin typeface="+mn-lt"/>
              </a:rPr>
              <a:t> CLEARFIELD </a:t>
            </a:r>
            <a:r>
              <a:rPr lang="ru-RU" b="1" dirty="0">
                <a:solidFill>
                  <a:schemeClr val="accent2"/>
                </a:solidFill>
                <a:latin typeface="+mn-lt"/>
              </a:rPr>
              <a:t/>
            </a:r>
            <a:br>
              <a:rPr lang="ru-RU" b="1" dirty="0">
                <a:solidFill>
                  <a:schemeClr val="accent2"/>
                </a:solidFill>
                <a:latin typeface="+mn-lt"/>
              </a:rPr>
            </a:br>
            <a:r>
              <a:rPr lang="en-US" b="1" dirty="0">
                <a:solidFill>
                  <a:schemeClr val="accent2"/>
                </a:solidFill>
                <a:latin typeface="+mn-lt"/>
              </a:rPr>
              <a:t>И CLEARFIELD PLUS®</a:t>
            </a:r>
          </a:p>
          <a:p>
            <a:r>
              <a:rPr lang="ru-RU" sz="2000" dirty="0">
                <a:latin typeface="+mn-lt"/>
              </a:rPr>
              <a:t>*ЕВРО-ЛАЙТНИНГ® </a:t>
            </a:r>
          </a:p>
          <a:p>
            <a:r>
              <a:rPr lang="ru-RU" sz="2000" dirty="0">
                <a:latin typeface="+mn-lt"/>
              </a:rPr>
              <a:t>**ЕВРО-ЛАЙТНИНГ ПЛЮС®</a:t>
            </a:r>
          </a:p>
          <a:p>
            <a:r>
              <a:rPr lang="ru-RU" sz="2000" dirty="0">
                <a:latin typeface="+mn-lt"/>
              </a:rPr>
              <a:t>ОПТИМО®</a:t>
            </a:r>
          </a:p>
          <a:p>
            <a:r>
              <a:rPr lang="ru-RU" sz="2000" dirty="0">
                <a:latin typeface="+mn-lt"/>
              </a:rPr>
              <a:t>АРХИТЕКТ®</a:t>
            </a:r>
          </a:p>
          <a:p>
            <a:r>
              <a:rPr lang="ru-RU" sz="2000" dirty="0">
                <a:latin typeface="+mn-lt"/>
              </a:rPr>
              <a:t>ПИКТОР® </a:t>
            </a:r>
          </a:p>
          <a:p>
            <a:r>
              <a:rPr lang="ru-RU" sz="2000" dirty="0">
                <a:latin typeface="+mn-lt"/>
              </a:rPr>
              <a:t>ПИКТОР АКТИВ® </a:t>
            </a:r>
          </a:p>
          <a:p>
            <a:r>
              <a:rPr lang="ru-RU" sz="2000" dirty="0">
                <a:latin typeface="+mn-lt"/>
              </a:rPr>
              <a:t>БАСТА® </a:t>
            </a:r>
          </a:p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FFB1FD-2E22-4B70-941D-53C04985D9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53150" y="1447800"/>
            <a:ext cx="5067300" cy="4687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/>
                </a:solidFill>
              </a:rPr>
              <a:t>Традиционная технология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АКРИС®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ФРОНТЬЕР ОРТИМА® 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ОПТИМО®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АРХИТЕКТ®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 ПИКТОР® 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ПИКТОР </a:t>
            </a:r>
            <a:br>
              <a:rPr lang="ru-RU" sz="2000" dirty="0"/>
            </a:br>
            <a:r>
              <a:rPr lang="ru-RU" sz="2000" dirty="0"/>
              <a:t>АКТИВ® </a:t>
            </a:r>
          </a:p>
          <a:p>
            <a:pPr>
              <a:buClr>
                <a:schemeClr val="accent2"/>
              </a:buClr>
            </a:pPr>
            <a:r>
              <a:rPr lang="ru-RU" sz="2000" dirty="0"/>
              <a:t>БАСТА® </a:t>
            </a:r>
          </a:p>
          <a:p>
            <a:endParaRPr lang="ru-RU" sz="2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2818FDD-DF1C-4D7D-BA7E-7E55A6009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Технология возделывания подсолнечника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260970-CE18-42B3-AD37-6F4C69740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D800B-DFD4-4845-A368-1E3E9DB15DED}"/>
              </a:ext>
            </a:extLst>
          </p:cNvPr>
          <p:cNvSpPr txBox="1"/>
          <p:nvPr/>
        </p:nvSpPr>
        <p:spPr>
          <a:xfrm>
            <a:off x="857250" y="5541539"/>
            <a:ext cx="8673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* гибриды, устойчивые к гербициду Евро-Лайтнинг</a:t>
            </a:r>
          </a:p>
          <a:p>
            <a:r>
              <a:rPr lang="ru-RU" sz="1400" dirty="0"/>
              <a:t>** гибриды, устойчивые к гербициду Евро-Лайтнинг Плюс</a:t>
            </a:r>
          </a:p>
          <a:p>
            <a:endParaRPr lang="ru-RU" sz="1400" dirty="0"/>
          </a:p>
        </p:txBody>
      </p:sp>
      <p:pic>
        <p:nvPicPr>
          <p:cNvPr id="8" name="Рисунок 7" descr="Изображение выглядит как внешний, подсолнечник,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B2B84A1E-BA98-4F18-A092-6CAEA3F0F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00" y="3765215"/>
            <a:ext cx="3501763" cy="233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37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Опыт BASF, Ростовская область, 2019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" name="Текст 1">
            <a:extLst>
              <a:ext uri="{FF2B5EF4-FFF2-40B4-BE49-F238E27FC236}">
                <a16:creationId xmlns:a16="http://schemas.microsoft.com/office/drawing/2014/main" id="{FB519C61-52D7-47D4-ACB2-CD64E5F3994B}"/>
              </a:ext>
            </a:extLst>
          </p:cNvPr>
          <p:cNvSpPr txBox="1">
            <a:spLocks/>
          </p:cNvSpPr>
          <p:nvPr/>
        </p:nvSpPr>
        <p:spPr>
          <a:xfrm>
            <a:off x="1615669" y="5939734"/>
            <a:ext cx="7026001" cy="448560"/>
          </a:xfrm>
          <a:prstGeom prst="rect">
            <a:avLst/>
          </a:prstGeom>
        </p:spPr>
        <p:txBody>
          <a:bodyPr/>
          <a:lstStyle>
            <a:lvl1pPr marL="267891" marR="0" indent="-267891" algn="l" defTabSz="514418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n"/>
              <a:tabLst>
                <a:tab pos="130969" algn="l"/>
              </a:tabLst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539354" marR="0" indent="-271463" algn="l" defTabSz="514418" rtl="0" eaLnBrk="1" fontAlgn="base" latinLnBrk="0" hangingPunct="1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tabLst/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07244" marR="0" indent="-267891" algn="l" defTabSz="514418" rtl="0" eaLnBrk="1" fontAlgn="base" latinLnBrk="0" hangingPunct="1">
              <a:lnSpc>
                <a:spcPct val="110000"/>
              </a:lnSpc>
              <a:spcBef>
                <a:spcPts val="225"/>
              </a:spcBef>
              <a:spcAft>
                <a:spcPct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tabLst/>
              <a:defRPr lang="de-DE" sz="1500" b="0" i="0" kern="1200" noProof="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075135" marR="0" indent="-267891" algn="l" defTabSz="514418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−"/>
              <a:tabLst/>
              <a:defRPr lang="de-DE" sz="1500" b="0" i="0" kern="1200" noProof="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157442" indent="-128605" algn="l" defTabSz="514418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1125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1414651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860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9070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6279" indent="-128605" algn="l" defTabSz="51441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+mn-lt"/>
              </a:rPr>
              <a:t>Неустойчивый к заразихе гибрид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289FFA7-3ACB-4BF1-94A1-8F9D240C6B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33" y="1437624"/>
            <a:ext cx="4353484" cy="293489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BBFB1C6-D21E-4A85-8491-7CA8E5F34D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9" y="1437624"/>
            <a:ext cx="4402337" cy="2934891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A592EBD-D25B-4F75-BFCD-0E21173F0B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23283" r="210" b="29955"/>
          <a:stretch/>
        </p:blipFill>
        <p:spPr>
          <a:xfrm>
            <a:off x="1615669" y="4501311"/>
            <a:ext cx="4402338" cy="1372412"/>
          </a:xfrm>
          <a:prstGeom prst="rect">
            <a:avLst/>
          </a:prstGeom>
        </p:spPr>
      </p:pic>
      <p:sp>
        <p:nvSpPr>
          <p:cNvPr id="9" name="TextBox 32">
            <a:extLst>
              <a:ext uri="{FF2B5EF4-FFF2-40B4-BE49-F238E27FC236}">
                <a16:creationId xmlns:a16="http://schemas.microsoft.com/office/drawing/2014/main" id="{81A93814-6C4B-403C-B23B-58132E748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4888" y="4081647"/>
            <a:ext cx="4402800" cy="3065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Контроль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0" name="TextBox 32">
            <a:extLst>
              <a:ext uri="{FF2B5EF4-FFF2-40B4-BE49-F238E27FC236}">
                <a16:creationId xmlns:a16="http://schemas.microsoft.com/office/drawing/2014/main" id="{41D1BD97-B225-483E-BED5-6BD79131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333" y="4082238"/>
            <a:ext cx="4352400" cy="30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Евро-</a:t>
            </a:r>
            <a:r>
              <a:rPr kumimoji="0" lang="ru-RU" altLang="en-US" sz="1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Лайтнинг</a:t>
            </a:r>
            <a:r>
              <a:rPr kumimoji="0" lang="ru-RU" altLang="en-US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 Плюс 2 л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A24095F9-BA75-43BE-B923-CCD607206F1C}"/>
              </a:ext>
            </a:extLst>
          </p:cNvPr>
          <p:cNvSpPr/>
          <p:nvPr/>
        </p:nvSpPr>
        <p:spPr>
          <a:xfrm>
            <a:off x="6368107" y="5119907"/>
            <a:ext cx="3737943" cy="527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i="1" dirty="0">
                <a:solidFill>
                  <a:srgbClr val="FF0000"/>
                </a:solidFill>
              </a:rPr>
              <a:t>Отсутствие заразихи спустя </a:t>
            </a:r>
            <a:br>
              <a:rPr lang="ru-RU" sz="1700" b="1" i="1" dirty="0">
                <a:solidFill>
                  <a:srgbClr val="FF0000"/>
                </a:solidFill>
              </a:rPr>
            </a:br>
            <a:r>
              <a:rPr lang="ru-RU" sz="1700" b="1" i="1" dirty="0">
                <a:solidFill>
                  <a:srgbClr val="FF0000"/>
                </a:solidFill>
              </a:rPr>
              <a:t>2 месяца после обработки</a:t>
            </a:r>
            <a:endParaRPr lang="en-US" sz="1700" b="1" i="1" dirty="0">
              <a:solidFill>
                <a:srgbClr val="FF0000"/>
              </a:solidFill>
            </a:endParaRPr>
          </a:p>
          <a:p>
            <a:endParaRPr lang="en-US" sz="17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19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4">
            <a:extLst>
              <a:ext uri="{FF2B5EF4-FFF2-40B4-BE49-F238E27FC236}">
                <a16:creationId xmlns:a16="http://schemas.microsoft.com/office/drawing/2014/main" id="{FB5C6597-97E3-4DE5-AC06-7F98C2EE8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634274"/>
            <a:ext cx="3745893" cy="786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Система защиты подсолнечника от сорняков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607E19B-B0BF-4230-BAF3-5B29CDC2CD52}"/>
              </a:ext>
            </a:extLst>
          </p:cNvPr>
          <p:cNvSpPr txBox="1">
            <a:spLocks/>
          </p:cNvSpPr>
          <p:nvPr/>
        </p:nvSpPr>
        <p:spPr>
          <a:xfrm>
            <a:off x="973603" y="1353649"/>
            <a:ext cx="8491392" cy="2460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ru-RU" sz="2000" dirty="0"/>
              <a:t>Система </a:t>
            </a:r>
            <a:r>
              <a:rPr lang="en-US" sz="2000" dirty="0"/>
              <a:t>Clearfield</a:t>
            </a:r>
            <a:r>
              <a:rPr lang="en-US" sz="2000" baseline="30000" dirty="0"/>
              <a:t>®</a:t>
            </a:r>
            <a:r>
              <a:rPr lang="en-US" sz="2000" dirty="0"/>
              <a:t> Plus</a:t>
            </a:r>
            <a:endParaRPr lang="ru-RU" sz="2000" dirty="0"/>
          </a:p>
          <a:p>
            <a:pPr>
              <a:buClr>
                <a:schemeClr val="accent2"/>
              </a:buClr>
            </a:pPr>
            <a:endParaRPr lang="ru-RU" sz="2000" dirty="0"/>
          </a:p>
        </p:txBody>
      </p:sp>
      <p:pic>
        <p:nvPicPr>
          <p:cNvPr id="6" name="Рисунок 9">
            <a:extLst>
              <a:ext uri="{FF2B5EF4-FFF2-40B4-BE49-F238E27FC236}">
                <a16:creationId xmlns:a16="http://schemas.microsoft.com/office/drawing/2014/main" id="{8CE6BF49-F15C-4B49-9107-C1BE774B2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0" y="2455273"/>
            <a:ext cx="8670606" cy="3871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7E21D8-A101-478F-802A-711A985C4307}"/>
              </a:ext>
            </a:extLst>
          </p:cNvPr>
          <p:cNvSpPr txBox="1"/>
          <p:nvPr/>
        </p:nvSpPr>
        <p:spPr>
          <a:xfrm>
            <a:off x="2723755" y="3883540"/>
            <a:ext cx="723466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ru-RU" sz="750" b="1" dirty="0">
                <a:solidFill>
                  <a:schemeClr val="bg1"/>
                </a:solidFill>
              </a:rPr>
              <a:t>ЕВРО-</a:t>
            </a:r>
          </a:p>
          <a:p>
            <a:pPr algn="ctr"/>
            <a:r>
              <a:rPr lang="ru-RU" sz="750" b="1" dirty="0">
                <a:solidFill>
                  <a:schemeClr val="bg1"/>
                </a:solidFill>
              </a:rPr>
              <a:t>ЛАЙТНИНГ</a:t>
            </a:r>
            <a:r>
              <a:rPr lang="ru-RU" sz="750" b="1" baseline="30000" dirty="0">
                <a:solidFill>
                  <a:schemeClr val="bg1"/>
                </a:solidFill>
              </a:rPr>
              <a:t>®</a:t>
            </a:r>
          </a:p>
          <a:p>
            <a:pPr algn="ctr"/>
            <a:r>
              <a:rPr lang="ru-RU" sz="750" b="1" dirty="0">
                <a:solidFill>
                  <a:schemeClr val="bg1"/>
                </a:solidFill>
              </a:rPr>
              <a:t>ПЛЮС</a:t>
            </a:r>
          </a:p>
          <a:p>
            <a:pPr algn="ctr"/>
            <a:r>
              <a:rPr lang="ru-RU" sz="750" dirty="0">
                <a:solidFill>
                  <a:schemeClr val="bg1"/>
                </a:solidFill>
              </a:rPr>
              <a:t>1,6–2,0 л/га</a:t>
            </a:r>
            <a:endParaRPr lang="ru-RU" sz="750" spc="-2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19">
            <a:extLst>
              <a:ext uri="{FF2B5EF4-FFF2-40B4-BE49-F238E27FC236}">
                <a16:creationId xmlns:a16="http://schemas.microsoft.com/office/drawing/2014/main" id="{D0A7DAE2-996B-43ED-8FF4-65543A8AC4EA}"/>
              </a:ext>
            </a:extLst>
          </p:cNvPr>
          <p:cNvSpPr/>
          <p:nvPr/>
        </p:nvSpPr>
        <p:spPr>
          <a:xfrm>
            <a:off x="8795760" y="1357731"/>
            <a:ext cx="2388058" cy="934850"/>
          </a:xfrm>
          <a:prstGeom prst="rect">
            <a:avLst/>
          </a:prstGeom>
          <a:solidFill>
            <a:srgbClr val="F395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15D82-5466-4BB9-9758-801934D6CD98}"/>
              </a:ext>
            </a:extLst>
          </p:cNvPr>
          <p:cNvSpPr txBox="1"/>
          <p:nvPr/>
        </p:nvSpPr>
        <p:spPr>
          <a:xfrm>
            <a:off x="9097709" y="1584203"/>
            <a:ext cx="20098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F39500"/>
                </a:solidFill>
              </a:rPr>
              <a:t>ПРЕПАРАТ ЕВРО-ЛАЙТНИНГ ПЛЮС ПРЕДНАЗНАЧЕН ТОЛЬКО ДЛЯ ИСПОЛЬЗОВАНИЯ </a:t>
            </a:r>
          </a:p>
          <a:p>
            <a:r>
              <a:rPr lang="ru-RU" sz="900" b="1" dirty="0">
                <a:solidFill>
                  <a:srgbClr val="F39500"/>
                </a:solidFill>
              </a:rPr>
              <a:t>НА ГИБРИДАХ </a:t>
            </a:r>
            <a:r>
              <a:rPr lang="ru-RU" sz="900" b="1" dirty="0" err="1">
                <a:solidFill>
                  <a:srgbClr val="F39500"/>
                </a:solidFill>
              </a:rPr>
              <a:t>Clearfield</a:t>
            </a:r>
            <a:r>
              <a:rPr lang="ru-RU" sz="900" b="1" dirty="0">
                <a:solidFill>
                  <a:srgbClr val="F39500"/>
                </a:solidFill>
              </a:rPr>
              <a:t> </a:t>
            </a:r>
            <a:r>
              <a:rPr lang="ru-RU" sz="900" b="1" dirty="0" err="1">
                <a:solidFill>
                  <a:srgbClr val="F39500"/>
                </a:solidFill>
              </a:rPr>
              <a:t>Plus</a:t>
            </a:r>
            <a:endParaRPr lang="ru-RU" sz="900" b="1" dirty="0">
              <a:solidFill>
                <a:srgbClr val="F39500"/>
              </a:solidFill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DA553E6-508A-4A56-BFCD-2B99F42D3D7E}"/>
              </a:ext>
            </a:extLst>
          </p:cNvPr>
          <p:cNvGrpSpPr/>
          <p:nvPr/>
        </p:nvGrpSpPr>
        <p:grpSpPr>
          <a:xfrm>
            <a:off x="1894700" y="2548200"/>
            <a:ext cx="1214564" cy="767361"/>
            <a:chOff x="6806542" y="5969358"/>
            <a:chExt cx="1214564" cy="767361"/>
          </a:xfrm>
        </p:grpSpPr>
        <p:sp>
          <p:nvSpPr>
            <p:cNvPr id="16" name="Блок-схема: ссылка на другую страницу 26">
              <a:extLst>
                <a:ext uri="{FF2B5EF4-FFF2-40B4-BE49-F238E27FC236}">
                  <a16:creationId xmlns:a16="http://schemas.microsoft.com/office/drawing/2014/main" id="{F1DB47CD-0075-4978-9082-F7DAA1D1C4AF}"/>
                </a:ext>
              </a:extLst>
            </p:cNvPr>
            <p:cNvSpPr/>
            <p:nvPr/>
          </p:nvSpPr>
          <p:spPr>
            <a:xfrm>
              <a:off x="6806542" y="5969358"/>
              <a:ext cx="1210556" cy="76736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53 w 10053"/>
                <a:gd name="connsiteY0" fmla="*/ 0 h 10000"/>
                <a:gd name="connsiteX1" fmla="*/ 10053 w 10053"/>
                <a:gd name="connsiteY1" fmla="*/ 0 h 10000"/>
                <a:gd name="connsiteX2" fmla="*/ 10053 w 10053"/>
                <a:gd name="connsiteY2" fmla="*/ 8000 h 10000"/>
                <a:gd name="connsiteX3" fmla="*/ 5053 w 10053"/>
                <a:gd name="connsiteY3" fmla="*/ 10000 h 10000"/>
                <a:gd name="connsiteX4" fmla="*/ 0 w 10053"/>
                <a:gd name="connsiteY4" fmla="*/ 8755 h 10000"/>
                <a:gd name="connsiteX5" fmla="*/ 53 w 10053"/>
                <a:gd name="connsiteY5" fmla="*/ 0 h 10000"/>
                <a:gd name="connsiteX0" fmla="*/ 53 w 10053"/>
                <a:gd name="connsiteY0" fmla="*/ 0 h 10000"/>
                <a:gd name="connsiteX1" fmla="*/ 10053 w 10053"/>
                <a:gd name="connsiteY1" fmla="*/ 0 h 10000"/>
                <a:gd name="connsiteX2" fmla="*/ 10053 w 10053"/>
                <a:gd name="connsiteY2" fmla="*/ 8755 h 10000"/>
                <a:gd name="connsiteX3" fmla="*/ 5053 w 10053"/>
                <a:gd name="connsiteY3" fmla="*/ 10000 h 10000"/>
                <a:gd name="connsiteX4" fmla="*/ 0 w 10053"/>
                <a:gd name="connsiteY4" fmla="*/ 8755 h 10000"/>
                <a:gd name="connsiteX5" fmla="*/ 53 w 10053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53" h="10000">
                  <a:moveTo>
                    <a:pt x="53" y="0"/>
                  </a:moveTo>
                  <a:lnTo>
                    <a:pt x="10053" y="0"/>
                  </a:lnTo>
                  <a:lnTo>
                    <a:pt x="10053" y="8755"/>
                  </a:lnTo>
                  <a:lnTo>
                    <a:pt x="5053" y="10000"/>
                  </a:lnTo>
                  <a:lnTo>
                    <a:pt x="0" y="8755"/>
                  </a:lnTo>
                  <a:cubicBezTo>
                    <a:pt x="18" y="5837"/>
                    <a:pt x="35" y="29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504AF5-F89E-49D5-863A-9D0495A29701}"/>
                </a:ext>
              </a:extLst>
            </p:cNvPr>
            <p:cNvSpPr txBox="1"/>
            <p:nvPr/>
          </p:nvSpPr>
          <p:spPr>
            <a:xfrm>
              <a:off x="6808916" y="6069502"/>
              <a:ext cx="12121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ЕВРО-ЛАЙТНИНГ</a:t>
              </a:r>
              <a:r>
                <a:rPr lang="ru-RU" sz="1000" dirty="0">
                  <a:solidFill>
                    <a:schemeClr val="bg1"/>
                  </a:solidFill>
                </a:rPr>
                <a:t>®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ru-RU" sz="1000" dirty="0">
                  <a:solidFill>
                    <a:schemeClr val="bg1"/>
                  </a:solidFill>
                </a:rPr>
                <a:t/>
              </a:r>
              <a:br>
                <a:rPr lang="ru-RU" sz="1000" dirty="0">
                  <a:solidFill>
                    <a:schemeClr val="bg1"/>
                  </a:solidFill>
                </a:rPr>
              </a:br>
              <a:r>
                <a:rPr lang="ru-RU" sz="1000" dirty="0">
                  <a:solidFill>
                    <a:schemeClr val="bg1"/>
                  </a:solidFill>
                </a:rPr>
                <a:t>ПЛЮС </a:t>
              </a: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1,6 Л/ГА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1B9A389-8B1D-4363-B444-865F2CDF5E3D}"/>
              </a:ext>
            </a:extLst>
          </p:cNvPr>
          <p:cNvGrpSpPr/>
          <p:nvPr/>
        </p:nvGrpSpPr>
        <p:grpSpPr>
          <a:xfrm>
            <a:off x="1894700" y="3486415"/>
            <a:ext cx="1214564" cy="767361"/>
            <a:chOff x="6806542" y="5969358"/>
            <a:chExt cx="1214564" cy="767361"/>
          </a:xfrm>
        </p:grpSpPr>
        <p:sp>
          <p:nvSpPr>
            <p:cNvPr id="19" name="Блок-схема: ссылка на другую страницу 26">
              <a:extLst>
                <a:ext uri="{FF2B5EF4-FFF2-40B4-BE49-F238E27FC236}">
                  <a16:creationId xmlns:a16="http://schemas.microsoft.com/office/drawing/2014/main" id="{193B92BE-E422-4BD9-A88C-4EF52D23E3A2}"/>
                </a:ext>
              </a:extLst>
            </p:cNvPr>
            <p:cNvSpPr/>
            <p:nvPr/>
          </p:nvSpPr>
          <p:spPr>
            <a:xfrm>
              <a:off x="6806542" y="5969358"/>
              <a:ext cx="1210556" cy="76736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53 w 10053"/>
                <a:gd name="connsiteY0" fmla="*/ 0 h 10000"/>
                <a:gd name="connsiteX1" fmla="*/ 10053 w 10053"/>
                <a:gd name="connsiteY1" fmla="*/ 0 h 10000"/>
                <a:gd name="connsiteX2" fmla="*/ 10053 w 10053"/>
                <a:gd name="connsiteY2" fmla="*/ 8000 h 10000"/>
                <a:gd name="connsiteX3" fmla="*/ 5053 w 10053"/>
                <a:gd name="connsiteY3" fmla="*/ 10000 h 10000"/>
                <a:gd name="connsiteX4" fmla="*/ 0 w 10053"/>
                <a:gd name="connsiteY4" fmla="*/ 8755 h 10000"/>
                <a:gd name="connsiteX5" fmla="*/ 53 w 10053"/>
                <a:gd name="connsiteY5" fmla="*/ 0 h 10000"/>
                <a:gd name="connsiteX0" fmla="*/ 53 w 10053"/>
                <a:gd name="connsiteY0" fmla="*/ 0 h 10000"/>
                <a:gd name="connsiteX1" fmla="*/ 10053 w 10053"/>
                <a:gd name="connsiteY1" fmla="*/ 0 h 10000"/>
                <a:gd name="connsiteX2" fmla="*/ 10053 w 10053"/>
                <a:gd name="connsiteY2" fmla="*/ 8755 h 10000"/>
                <a:gd name="connsiteX3" fmla="*/ 5053 w 10053"/>
                <a:gd name="connsiteY3" fmla="*/ 10000 h 10000"/>
                <a:gd name="connsiteX4" fmla="*/ 0 w 10053"/>
                <a:gd name="connsiteY4" fmla="*/ 8755 h 10000"/>
                <a:gd name="connsiteX5" fmla="*/ 53 w 10053"/>
                <a:gd name="connsiteY5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53" h="10000">
                  <a:moveTo>
                    <a:pt x="53" y="0"/>
                  </a:moveTo>
                  <a:lnTo>
                    <a:pt x="10053" y="0"/>
                  </a:lnTo>
                  <a:lnTo>
                    <a:pt x="10053" y="8755"/>
                  </a:lnTo>
                  <a:lnTo>
                    <a:pt x="5053" y="10000"/>
                  </a:lnTo>
                  <a:lnTo>
                    <a:pt x="0" y="8755"/>
                  </a:lnTo>
                  <a:cubicBezTo>
                    <a:pt x="18" y="5837"/>
                    <a:pt x="35" y="2918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260E81-ABCB-415A-8FCC-C90390BCC386}"/>
                </a:ext>
              </a:extLst>
            </p:cNvPr>
            <p:cNvSpPr txBox="1"/>
            <p:nvPr/>
          </p:nvSpPr>
          <p:spPr>
            <a:xfrm>
              <a:off x="6808916" y="6107210"/>
              <a:ext cx="121219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ЕВРО-ЛАЙТНИНГ</a:t>
              </a:r>
              <a:r>
                <a:rPr lang="ru-RU" sz="1000" dirty="0">
                  <a:solidFill>
                    <a:schemeClr val="bg1"/>
                  </a:solidFill>
                </a:rPr>
                <a:t>®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ru-RU" sz="1000" dirty="0">
                  <a:solidFill>
                    <a:schemeClr val="bg1"/>
                  </a:solidFill>
                </a:rPr>
                <a:t/>
              </a:r>
              <a:br>
                <a:rPr lang="ru-RU" sz="1000" dirty="0">
                  <a:solidFill>
                    <a:schemeClr val="bg1"/>
                  </a:solidFill>
                </a:rPr>
              </a:br>
              <a:r>
                <a:rPr lang="ru-RU" sz="1000" dirty="0">
                  <a:solidFill>
                    <a:schemeClr val="bg1"/>
                  </a:solidFill>
                </a:rPr>
                <a:t>ПЛЮС </a:t>
              </a:r>
            </a:p>
            <a:p>
              <a:pPr algn="ctr"/>
              <a:r>
                <a:rPr lang="ru-RU" sz="1000" b="1" dirty="0">
                  <a:solidFill>
                    <a:schemeClr val="bg1"/>
                  </a:solidFill>
                </a:rPr>
                <a:t>2 Л/ГА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D407A52-0180-454F-A3F0-6A13F6454769}"/>
              </a:ext>
            </a:extLst>
          </p:cNvPr>
          <p:cNvSpPr txBox="1"/>
          <p:nvPr/>
        </p:nvSpPr>
        <p:spPr>
          <a:xfrm>
            <a:off x="3293022" y="2571989"/>
            <a:ext cx="3258607" cy="64633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Эффективнее почвенных гербицидов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Контроль широкого спектра сорняков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Меньшая </a:t>
            </a:r>
            <a:r>
              <a:rPr lang="ru-RU" sz="1200" dirty="0" err="1">
                <a:solidFill>
                  <a:schemeClr val="accent1"/>
                </a:solidFill>
              </a:rPr>
              <a:t>пестицидная</a:t>
            </a:r>
            <a:r>
              <a:rPr lang="ru-RU" sz="1200" dirty="0">
                <a:solidFill>
                  <a:schemeClr val="accent1"/>
                </a:solidFill>
              </a:rPr>
              <a:t> нагрузка на почву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8808137-E52F-4ACC-9D2E-E0598BE24D1B}"/>
              </a:ext>
            </a:extLst>
          </p:cNvPr>
          <p:cNvSpPr txBox="1"/>
          <p:nvPr/>
        </p:nvSpPr>
        <p:spPr>
          <a:xfrm>
            <a:off x="3293022" y="3449818"/>
            <a:ext cx="2994656" cy="64633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Превосходный контроль сорняков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Контроль заразихи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schemeClr val="accent1"/>
                </a:solidFill>
              </a:rPr>
              <a:t>Более высокий потенциальный урожай</a:t>
            </a:r>
          </a:p>
        </p:txBody>
      </p:sp>
    </p:spTree>
    <p:extLst>
      <p:ext uri="{BB962C8B-B14F-4D97-AF65-F5344CB8AC3E}">
        <p14:creationId xmlns:p14="http://schemas.microsoft.com/office/powerpoint/2010/main" val="4146897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53F8688-3050-4ED4-B2E0-3980B777CF3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47" y="2898062"/>
            <a:ext cx="1598400" cy="11988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болезни подсолнечника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8" name="Рисунок 7" descr="Изображение выглядит как зеленый, большой, птиц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F9577BB3-ECA8-4960-BD02-BB6E85C11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18" y="1386448"/>
            <a:ext cx="1637836" cy="1272989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животное, стоит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6A81B364-633B-4468-98D5-F1FD1BFF7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347" y="1391140"/>
            <a:ext cx="1598181" cy="126690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FD5364F3-0A6F-44F6-94BB-5E1CD06BF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46" y="2898062"/>
            <a:ext cx="1486800" cy="128835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дерево, цвето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8A8FE4B-6156-4A55-BBF5-81E72D2E707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518" y="2896874"/>
            <a:ext cx="1638000" cy="1252691"/>
          </a:xfrm>
          <a:prstGeom prst="rect">
            <a:avLst/>
          </a:prstGeom>
        </p:spPr>
      </p:pic>
      <p:sp>
        <p:nvSpPr>
          <p:cNvPr id="12" name="TextBox 32">
            <a:extLst>
              <a:ext uri="{FF2B5EF4-FFF2-40B4-BE49-F238E27FC236}">
                <a16:creationId xmlns:a16="http://schemas.microsoft.com/office/drawing/2014/main" id="{17F07040-9055-4D97-ABF4-4A859B2B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518" y="3937156"/>
            <a:ext cx="16380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ФОМОЗ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CC8F59BE-5835-48AE-A5E8-236696538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146" y="3937156"/>
            <a:ext cx="14868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ФОМОПСИС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Рисунок 13" descr="Изображение выглядит как кактус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12C8EC8-E257-4DCA-8800-DFED4450F7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146" y="1399445"/>
            <a:ext cx="1487409" cy="1271710"/>
          </a:xfrm>
          <a:prstGeom prst="rect">
            <a:avLst/>
          </a:prstGeom>
        </p:spPr>
      </p:pic>
      <p:sp>
        <p:nvSpPr>
          <p:cNvPr id="15" name="TextBox 32">
            <a:extLst>
              <a:ext uri="{FF2B5EF4-FFF2-40B4-BE49-F238E27FC236}">
                <a16:creationId xmlns:a16="http://schemas.microsoft.com/office/drawing/2014/main" id="{46E9F5DE-8BB3-43DA-A28E-A125C1EFB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347" y="3937156"/>
            <a:ext cx="15984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РЖАВЧИНА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Рисунок 39" descr="съёмка 22">
            <a:extLst>
              <a:ext uri="{FF2B5EF4-FFF2-40B4-BE49-F238E27FC236}">
                <a16:creationId xmlns:a16="http://schemas.microsoft.com/office/drawing/2014/main" id="{D5B504FC-5BA5-4C89-80AF-FAD273092DC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654320" y="1374588"/>
            <a:ext cx="1265115" cy="127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4" descr="C:\Users\123\Desktop\атлас, фирма Байер\сухая гниль\P_20180730_100949.jpg">
            <a:extLst>
              <a:ext uri="{FF2B5EF4-FFF2-40B4-BE49-F238E27FC236}">
                <a16:creationId xmlns:a16="http://schemas.microsoft.com/office/drawing/2014/main" id="{0D057DDA-4A2B-427C-B70D-74F4E3E3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418" y="4337960"/>
            <a:ext cx="1083069" cy="165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id="{48ADAF4A-A9A5-4AC6-88FE-D5E27A86E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0418" y="5659660"/>
            <a:ext cx="10836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СУХАЯ РИЗОПУСНАЯ ГНИЛЬ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Рисунок 1" descr="C:\Users\123\Desktop\атлас, фирма Байер\пепельная\IMG_5724.JPG">
            <a:extLst>
              <a:ext uri="{FF2B5EF4-FFF2-40B4-BE49-F238E27FC236}">
                <a16:creationId xmlns:a16="http://schemas.microsoft.com/office/drawing/2014/main" id="{D4D3A8B1-5EDD-42A9-A441-8B2090DC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46" y="4347386"/>
            <a:ext cx="1175312" cy="156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2">
            <a:extLst>
              <a:ext uri="{FF2B5EF4-FFF2-40B4-BE49-F238E27FC236}">
                <a16:creationId xmlns:a16="http://schemas.microsoft.com/office/drawing/2014/main" id="{EB25DF0C-9252-4D15-A568-13AEB1EBE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146" y="5839660"/>
            <a:ext cx="1177200" cy="3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ПЕПЕЛЬНАЯ ГНИЛЬ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2" name="Рисунок 2" descr="аскохитоз на листе подс">
            <a:extLst>
              <a:ext uri="{FF2B5EF4-FFF2-40B4-BE49-F238E27FC236}">
                <a16:creationId xmlns:a16="http://schemas.microsoft.com/office/drawing/2014/main" id="{F1B85255-ED02-4D5A-94C0-E4A7FB694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 bwMode="auto">
          <a:xfrm>
            <a:off x="7654320" y="2891324"/>
            <a:ext cx="1263600" cy="125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32">
            <a:extLst>
              <a:ext uri="{FF2B5EF4-FFF2-40B4-BE49-F238E27FC236}">
                <a16:creationId xmlns:a16="http://schemas.microsoft.com/office/drawing/2014/main" id="{E21E89E2-2B94-45E1-90E0-25FD5BAA4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4320" y="3937156"/>
            <a:ext cx="12636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АСКОХИТОЗ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CAB52-1498-4026-A8B0-F3CF0C9502EF}"/>
              </a:ext>
            </a:extLst>
          </p:cNvPr>
          <p:cNvSpPr txBox="1"/>
          <p:nvPr/>
        </p:nvSpPr>
        <p:spPr>
          <a:xfrm>
            <a:off x="2505518" y="1337905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695D1E-8C02-4459-A865-73EA97F657FD}"/>
              </a:ext>
            </a:extLst>
          </p:cNvPr>
          <p:cNvSpPr txBox="1"/>
          <p:nvPr/>
        </p:nvSpPr>
        <p:spPr>
          <a:xfrm>
            <a:off x="4285146" y="135090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8DEAE9-8A19-48DE-851F-9CEA96720004}"/>
              </a:ext>
            </a:extLst>
          </p:cNvPr>
          <p:cNvSpPr txBox="1"/>
          <p:nvPr/>
        </p:nvSpPr>
        <p:spPr>
          <a:xfrm>
            <a:off x="5914347" y="1340488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32E2A8-A81C-45AC-BA75-159F1314A798}"/>
              </a:ext>
            </a:extLst>
          </p:cNvPr>
          <p:cNvSpPr txBox="1"/>
          <p:nvPr/>
        </p:nvSpPr>
        <p:spPr>
          <a:xfrm>
            <a:off x="7651381" y="1324812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6D244F-C313-4BBE-9A93-91FA5D40170C}"/>
              </a:ext>
            </a:extLst>
          </p:cNvPr>
          <p:cNvSpPr txBox="1"/>
          <p:nvPr/>
        </p:nvSpPr>
        <p:spPr>
          <a:xfrm>
            <a:off x="2470001" y="2896874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90182F-E225-4FA7-8B63-40293679EC4F}"/>
              </a:ext>
            </a:extLst>
          </p:cNvPr>
          <p:cNvSpPr txBox="1"/>
          <p:nvPr/>
        </p:nvSpPr>
        <p:spPr>
          <a:xfrm>
            <a:off x="4285146" y="2849519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EE7B82-9D73-4B3D-B895-EB7EF4AE3121}"/>
              </a:ext>
            </a:extLst>
          </p:cNvPr>
          <p:cNvSpPr txBox="1"/>
          <p:nvPr/>
        </p:nvSpPr>
        <p:spPr>
          <a:xfrm>
            <a:off x="5914347" y="283475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8573A6-E0C4-45D0-BFEF-367BB6E3DFBD}"/>
              </a:ext>
            </a:extLst>
          </p:cNvPr>
          <p:cNvSpPr txBox="1"/>
          <p:nvPr/>
        </p:nvSpPr>
        <p:spPr>
          <a:xfrm>
            <a:off x="7654320" y="2842781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C4F318-04C0-4FE6-9E7A-34EACE351DDB}"/>
              </a:ext>
            </a:extLst>
          </p:cNvPr>
          <p:cNvSpPr txBox="1"/>
          <p:nvPr/>
        </p:nvSpPr>
        <p:spPr>
          <a:xfrm>
            <a:off x="3004901" y="432750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47DE54-508D-4A00-B479-53775CE7E2B4}"/>
              </a:ext>
            </a:extLst>
          </p:cNvPr>
          <p:cNvSpPr txBox="1"/>
          <p:nvPr/>
        </p:nvSpPr>
        <p:spPr>
          <a:xfrm>
            <a:off x="4275095" y="4327500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spAutoFit/>
          </a:bodyPr>
          <a:lstStyle/>
          <a:p>
            <a:pPr algn="ctr"/>
            <a:r>
              <a:rPr lang="ru-RU" dirty="0"/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DE777D-9506-404A-A1EB-F4C07135725C}"/>
              </a:ext>
            </a:extLst>
          </p:cNvPr>
          <p:cNvSpPr txBox="1"/>
          <p:nvPr/>
        </p:nvSpPr>
        <p:spPr>
          <a:xfrm>
            <a:off x="5902468" y="5052647"/>
            <a:ext cx="20922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1,2,3,5,6,7 — источник </a:t>
            </a:r>
            <a:r>
              <a:rPr lang="en-US" sz="1000" i="1" dirty="0"/>
              <a:t>BASF</a:t>
            </a:r>
            <a:endParaRPr lang="ru-RU" sz="1000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0343C0-A593-44D1-BBE6-C0195F98046C}"/>
              </a:ext>
            </a:extLst>
          </p:cNvPr>
          <p:cNvSpPr txBox="1"/>
          <p:nvPr/>
        </p:nvSpPr>
        <p:spPr>
          <a:xfrm>
            <a:off x="5902468" y="5278688"/>
            <a:ext cx="1835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4,8,9 и 10 — Шуляк И.И.</a:t>
            </a:r>
          </a:p>
        </p:txBody>
      </p:sp>
      <p:sp>
        <p:nvSpPr>
          <p:cNvPr id="7" name="TextBox 32">
            <a:extLst>
              <a:ext uri="{FF2B5EF4-FFF2-40B4-BE49-F238E27FC236}">
                <a16:creationId xmlns:a16="http://schemas.microsoft.com/office/drawing/2014/main" id="{A811C2DD-84A3-4EED-9ED0-D4F14CA22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4347" y="2533197"/>
            <a:ext cx="1598182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СЕРАЯ ГНИЛЬ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32">
            <a:extLst>
              <a:ext uri="{FF2B5EF4-FFF2-40B4-BE49-F238E27FC236}">
                <a16:creationId xmlns:a16="http://schemas.microsoft.com/office/drawing/2014/main" id="{B6AC9AD1-3A82-4A53-9DE6-25E7D099E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5835" y="2533197"/>
            <a:ext cx="12636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ЛМР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8D58DB9A-05B7-46B6-8306-268EFCAC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146" y="2533197"/>
            <a:ext cx="1486800" cy="2539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АЛЬТЕРНАРИОЗ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32">
            <a:extLst>
              <a:ext uri="{FF2B5EF4-FFF2-40B4-BE49-F238E27FC236}">
                <a16:creationId xmlns:a16="http://schemas.microsoft.com/office/drawing/2014/main" id="{E13CA601-EE18-425A-8324-8EC25069E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515" y="2533197"/>
            <a:ext cx="1638000" cy="2462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Aft>
                <a:spcPct val="50000"/>
              </a:spcAft>
              <a:buClr>
                <a:schemeClr val="accent1"/>
              </a:buClr>
              <a:buFont typeface="Wingdings" pitchFamily="2" charset="2"/>
              <a:buChar char="l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Aft>
                <a:spcPct val="50000"/>
              </a:spcAft>
              <a:buClr>
                <a:schemeClr val="tx1"/>
              </a:buClr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Aft>
                <a:spcPct val="50000"/>
              </a:spcAft>
              <a:buChar char="–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50000"/>
              </a:spcAft>
              <a:buChar char="»"/>
              <a:defRPr sz="2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altLang="en-US" sz="1000" b="1" kern="0" dirty="0">
                <a:solidFill>
                  <a:schemeClr val="bg1"/>
                </a:solidFill>
                <a:latin typeface="+mn-lt"/>
              </a:rPr>
              <a:t>БЕЛАЯ ГНИЛЬ</a:t>
            </a:r>
            <a:endParaRPr lang="en-US" altLang="en-US" sz="1000" b="1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47055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Какой вред могут нанести болезни подсолнечника?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990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+mn-lt"/>
              </a:rPr>
              <a:t>Обобщенные данные 2000 — 2017 гг. (ВННИМК, ВИЗР)</a:t>
            </a:r>
          </a:p>
          <a:p>
            <a:pPr marL="0" indent="0">
              <a:buNone/>
            </a:pPr>
            <a:r>
              <a:rPr lang="ru-RU" sz="1600" dirty="0">
                <a:latin typeface="+mn-lt"/>
              </a:rPr>
              <a:t>*Усредненные полевые данные</a:t>
            </a:r>
          </a:p>
          <a:p>
            <a:pPr marL="0" indent="0">
              <a:buNone/>
            </a:pPr>
            <a:r>
              <a:rPr lang="ru-RU" sz="1600" dirty="0">
                <a:latin typeface="+mn-lt"/>
              </a:rPr>
              <a:t>**Усредненные лабораторные данные</a:t>
            </a:r>
          </a:p>
          <a:p>
            <a:pPr marL="0" indent="0">
              <a:buNone/>
            </a:pPr>
            <a:endParaRPr lang="ru-RU" sz="1600" dirty="0">
              <a:latin typeface="+mn-lt"/>
            </a:endParaRPr>
          </a:p>
          <a:p>
            <a:pPr marL="0" indent="0">
              <a:buNone/>
            </a:pPr>
            <a:endParaRPr lang="ru-RU" sz="1600" dirty="0">
              <a:latin typeface="+mn-lt"/>
            </a:endParaRPr>
          </a:p>
          <a:p>
            <a:pPr marL="0" indent="0">
              <a:buNone/>
            </a:pPr>
            <a:endParaRPr lang="ru-RU" sz="16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33</a:t>
            </a:fld>
            <a:endParaRPr lang="ru-RU" dirty="0"/>
          </a:p>
        </p:txBody>
      </p:sp>
      <p:graphicFrame>
        <p:nvGraphicFramePr>
          <p:cNvPr id="7" name="Таблица 12">
            <a:extLst>
              <a:ext uri="{FF2B5EF4-FFF2-40B4-BE49-F238E27FC236}">
                <a16:creationId xmlns:a16="http://schemas.microsoft.com/office/drawing/2014/main" id="{C7709344-8787-4FE7-92F2-D16F9BF21B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6274675"/>
              </p:ext>
            </p:extLst>
          </p:nvPr>
        </p:nvGraphicFramePr>
        <p:xfrm>
          <a:off x="838200" y="2661890"/>
          <a:ext cx="8233883" cy="3294637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857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0133">
                  <a:extLst>
                    <a:ext uri="{9D8B030D-6E8A-4147-A177-3AD203B41FA5}">
                      <a16:colId xmlns:a16="http://schemas.microsoft.com/office/drawing/2014/main" val="4125194180"/>
                    </a:ext>
                  </a:extLst>
                </a:gridCol>
                <a:gridCol w="2055847">
                  <a:extLst>
                    <a:ext uri="{9D8B030D-6E8A-4147-A177-3AD203B41FA5}">
                      <a16:colId xmlns:a16="http://schemas.microsoft.com/office/drawing/2014/main" val="3891558598"/>
                    </a:ext>
                  </a:extLst>
                </a:gridCol>
              </a:tblGrid>
              <a:tr h="1026637">
                <a:tc>
                  <a:txBody>
                    <a:bodyPr/>
                    <a:lstStyle/>
                    <a:p>
                      <a:r>
                        <a:rPr lang="ru-RU" sz="1600" b="1" dirty="0"/>
                        <a:t>Болезнь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Потери урожайности, ц/га*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Снижение  масличности, %**</a:t>
                      </a: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>
                          <a:solidFill>
                            <a:schemeClr val="bg1"/>
                          </a:solidFill>
                        </a:rPr>
                        <a:t>Белая гниль                                                                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6 — 10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30 — 45</a:t>
                      </a:r>
                      <a:endParaRPr lang="en-US" sz="1400" dirty="0"/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/>
                        <a:t>Серая гниль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latin typeface="+mn-lt"/>
                        </a:rPr>
                        <a:t>4 — 6 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30 — 50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>
                          <a:solidFill>
                            <a:schemeClr val="tx1"/>
                          </a:solidFill>
                        </a:rPr>
                        <a:t>Фомоз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8 — 10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25 — 35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/>
                        <a:t>Фомопсис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latin typeface="+mn-lt"/>
                        </a:rPr>
                        <a:t>9 — 15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40 — 50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>
                          <a:solidFill>
                            <a:schemeClr val="tx1"/>
                          </a:solidFill>
                        </a:rPr>
                        <a:t>Альтернариоз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+mn-lt"/>
                        </a:rPr>
                        <a:t>3 — 7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25 — 40</a:t>
                      </a:r>
                      <a:endParaRPr lang="en-US" sz="1400" dirty="0"/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baseline="0" dirty="0"/>
                        <a:t>Ржавчина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latin typeface="+mn-lt"/>
                        </a:rPr>
                        <a:t>4 — 9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30 — 45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400" b="1" dirty="0"/>
                        <a:t>ЛМР</a:t>
                      </a:r>
                    </a:p>
                  </a:txBody>
                  <a:tcPr marL="68566" marR="68566" marT="34283" marB="3428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latin typeface="+mn-lt"/>
                        </a:rPr>
                        <a:t>5 — 10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20 — 30</a:t>
                      </a:r>
                    </a:p>
                  </a:txBody>
                  <a:tcPr marL="64643" marR="64643" marT="32321" marB="3232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297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</a:t>
            </a:r>
            <a:br>
              <a:rPr lang="ru-RU" dirty="0"/>
            </a:br>
            <a:r>
              <a:rPr lang="ru-RU" dirty="0"/>
              <a:t>фунгицидами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24613"/>
            <a:ext cx="2743200" cy="365125"/>
          </a:xfrm>
        </p:spPr>
        <p:txBody>
          <a:bodyPr/>
          <a:lstStyle/>
          <a:p>
            <a:fld id="{53AA2489-8771-4ECC-A7A9-19993BD059B0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476CAF-52EE-4DE1-9911-E449C874E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8" r="14578"/>
          <a:stretch/>
        </p:blipFill>
        <p:spPr>
          <a:xfrm>
            <a:off x="5994400" y="1162947"/>
            <a:ext cx="4490720" cy="450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42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Контроль (без обработки фунгицидами) — </a:t>
            </a:r>
            <a:br>
              <a:rPr lang="ru-RU" dirty="0"/>
            </a:br>
            <a:r>
              <a:rPr lang="ru-RU" dirty="0"/>
              <a:t>Демонстрационный центр BASF Волга, 2020 г.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847725" y="1564366"/>
            <a:ext cx="10056455" cy="3942354"/>
            <a:chOff x="847725" y="1564366"/>
            <a:chExt cx="9187418" cy="3601672"/>
          </a:xfrm>
        </p:grpSpPr>
        <p:pic>
          <p:nvPicPr>
            <p:cNvPr id="6" name="Рисунок 5" descr="Изображение выглядит как внешний, зеленый, дерево, грязь&#10;&#10;Автоматически созданное описание">
              <a:extLst>
                <a:ext uri="{FF2B5EF4-FFF2-40B4-BE49-F238E27FC236}">
                  <a16:creationId xmlns:a16="http://schemas.microsoft.com/office/drawing/2014/main" id="{EC0D110A-4244-4E19-84E2-D51D997E5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" y="1564366"/>
              <a:ext cx="4635795" cy="3584156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нешний, зеленый, трава, маленький&#10;&#10;Автоматически созданное описание">
              <a:extLst>
                <a:ext uri="{FF2B5EF4-FFF2-40B4-BE49-F238E27FC236}">
                  <a16:creationId xmlns:a16="http://schemas.microsoft.com/office/drawing/2014/main" id="{04D19056-7886-4337-B4CD-A9995C31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140" y="1580438"/>
              <a:ext cx="4502003" cy="35856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9AF706-AD7B-4179-8E6B-214999C26907}"/>
              </a:ext>
            </a:extLst>
          </p:cNvPr>
          <p:cNvSpPr txBox="1"/>
          <p:nvPr/>
        </p:nvSpPr>
        <p:spPr>
          <a:xfrm>
            <a:off x="847726" y="5622526"/>
            <a:ext cx="10765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Наблюдается 100% развитие и распространение ржавчины на подсолнечнике. Яркое проявление симптомов по всем ярусам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2566396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Контроль (без обработки фунгицидами) — </a:t>
            </a:r>
            <a:br>
              <a:rPr lang="ru-RU" dirty="0"/>
            </a:br>
            <a:r>
              <a:rPr lang="ru-RU" dirty="0"/>
              <a:t>Демонстрационный центр BASF Волга, 2020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AF706-AD7B-4179-8E6B-214999C26907}"/>
              </a:ext>
            </a:extLst>
          </p:cNvPr>
          <p:cNvSpPr txBox="1"/>
          <p:nvPr/>
        </p:nvSpPr>
        <p:spPr>
          <a:xfrm>
            <a:off x="751840" y="5727338"/>
            <a:ext cx="889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Поражение листьев ржавчиной нижнего и среднего ярусов листьев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47725" y="1566000"/>
            <a:ext cx="10192260" cy="4050769"/>
            <a:chOff x="822724" y="1577871"/>
            <a:chExt cx="9022552" cy="3585885"/>
          </a:xfrm>
        </p:grpSpPr>
        <p:pic>
          <p:nvPicPr>
            <p:cNvPr id="6" name="Рисунок 5" descr="Изображение выглядит как внешний, трава, растение, грязь&#10;&#10;Автоматически созданное описание">
              <a:extLst>
                <a:ext uri="{FF2B5EF4-FFF2-40B4-BE49-F238E27FC236}">
                  <a16:creationId xmlns:a16="http://schemas.microsoft.com/office/drawing/2014/main" id="{80CCD8BF-0284-4F65-90AD-70BC3224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24" y="1577872"/>
              <a:ext cx="4639411" cy="3585884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трава, внешний, сидит, 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82107424-F230-4B3C-9F59-3BEBD1A5D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431" y="1577871"/>
              <a:ext cx="4325845" cy="3585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467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Оптимо</a:t>
            </a:r>
            <a:r>
              <a:rPr lang="ru-RU" dirty="0"/>
              <a:t> (200 г/л </a:t>
            </a:r>
            <a:r>
              <a:rPr lang="ru-RU" dirty="0" err="1"/>
              <a:t>пираклостробина</a:t>
            </a:r>
            <a:r>
              <a:rPr lang="ru-RU" dirty="0"/>
              <a:t>), КЭ — 0,5 л/га           </a:t>
            </a:r>
            <a:br>
              <a:rPr lang="ru-RU" dirty="0"/>
            </a:br>
            <a:r>
              <a:rPr lang="ru-RU" dirty="0"/>
              <a:t>(ВВСН 32- 33) — 6-8 листьев культуры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AF706-AD7B-4179-8E6B-214999C26907}"/>
              </a:ext>
            </a:extLst>
          </p:cNvPr>
          <p:cNvSpPr txBox="1"/>
          <p:nvPr/>
        </p:nvSpPr>
        <p:spPr>
          <a:xfrm>
            <a:off x="762237" y="5592188"/>
            <a:ext cx="10728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обработки прошло более 1 месяца, наблюдается единичное проявление симптомов (пустулы) на нижних </a:t>
            </a:r>
            <a:br>
              <a:rPr lang="ru-RU" sz="1600" dirty="0"/>
            </a:br>
            <a:r>
              <a:rPr lang="ru-RU" sz="1600" dirty="0"/>
              <a:t>и средних ярусах листьев. При этом внешний вид растений существенно отличается от растений в контроле.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47297" y="1566000"/>
            <a:ext cx="9953023" cy="3878049"/>
            <a:chOff x="847298" y="1577871"/>
            <a:chExt cx="9062688" cy="3531143"/>
          </a:xfrm>
        </p:grpSpPr>
        <p:pic>
          <p:nvPicPr>
            <p:cNvPr id="6" name="Рисунок 5" descr="Изображение выглядит как внешний, трава, цветок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id="{0A871AD3-9D3F-4A56-9061-871CC98A6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98" y="1581566"/>
              <a:ext cx="4557822" cy="35274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нешний, зеленый, большой, окружен&#10;&#10;Автоматически созданное описание">
              <a:extLst>
                <a:ext uri="{FF2B5EF4-FFF2-40B4-BE49-F238E27FC236}">
                  <a16:creationId xmlns:a16="http://schemas.microsoft.com/office/drawing/2014/main" id="{4FA1B96C-78DC-439E-B1A4-58D6ADAE8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181" y="1577871"/>
              <a:ext cx="4419805" cy="3527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5013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Оптимо</a:t>
            </a:r>
            <a:r>
              <a:rPr lang="ru-RU" dirty="0"/>
              <a:t>, КЭ — 0,5 л/га (ВВСН 32 — 33) — 6-8 листьев культуры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38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AF706-AD7B-4179-8E6B-214999C26907}"/>
              </a:ext>
            </a:extLst>
          </p:cNvPr>
          <p:cNvSpPr txBox="1"/>
          <p:nvPr/>
        </p:nvSpPr>
        <p:spPr>
          <a:xfrm>
            <a:off x="847725" y="5607228"/>
            <a:ext cx="91298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Общий вид растений после обработки Оптимо, КЭ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47725" y="1566000"/>
            <a:ext cx="10159956" cy="3950880"/>
            <a:chOff x="847725" y="1566000"/>
            <a:chExt cx="9071072" cy="3527448"/>
          </a:xfrm>
        </p:grpSpPr>
        <p:pic>
          <p:nvPicPr>
            <p:cNvPr id="6" name="Рисунок 5" descr="Изображение выглядит как внешний, растение, трава, 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1C4284DB-21A0-4310-8564-5DC35CB1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" y="1566000"/>
              <a:ext cx="4572000" cy="352744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нешний, цветок, растение, зеле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C994D5F-6523-442A-B6BC-6E5F6F1BA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201" y="1566000"/>
              <a:ext cx="4432596" cy="3527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89005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Пиктор</a:t>
            </a:r>
            <a:r>
              <a:rPr lang="ru-RU" dirty="0"/>
              <a:t> Актив (250 г/л </a:t>
            </a:r>
            <a:r>
              <a:rPr lang="ru-RU" dirty="0" err="1"/>
              <a:t>пираклостробина</a:t>
            </a:r>
            <a:r>
              <a:rPr lang="ru-RU" dirty="0"/>
              <a:t> + 150 г/л </a:t>
            </a:r>
            <a:r>
              <a:rPr lang="ru-RU" dirty="0" err="1"/>
              <a:t>боскалида</a:t>
            </a:r>
            <a:r>
              <a:rPr lang="ru-RU" dirty="0"/>
              <a:t>), </a:t>
            </a:r>
            <a:br>
              <a:rPr lang="ru-RU" dirty="0"/>
            </a:br>
            <a:r>
              <a:rPr lang="ru-RU" dirty="0"/>
              <a:t>КС — 0,8 л/га (ВВСН 32 — 33) — 6-8 листьев культуры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39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597C4-1751-4D00-B106-82AB1EDBCF6A}"/>
              </a:ext>
            </a:extLst>
          </p:cNvPr>
          <p:cNvSpPr txBox="1"/>
          <p:nvPr/>
        </p:nvSpPr>
        <p:spPr>
          <a:xfrm>
            <a:off x="791019" y="5653758"/>
            <a:ext cx="889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Внешний вид растений после обработки.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847725" y="1566000"/>
            <a:ext cx="10020300" cy="3921394"/>
            <a:chOff x="847725" y="1566000"/>
            <a:chExt cx="9084978" cy="3555360"/>
          </a:xfrm>
        </p:grpSpPr>
        <p:pic>
          <p:nvPicPr>
            <p:cNvPr id="6" name="Рисунок 5" descr="Изображение выглядит как внешний, цветок, растение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92D3793-C1D0-48F0-981F-68CAA0935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725" y="1566000"/>
              <a:ext cx="4482749" cy="355536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нешний, трава, зеленый,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B8D3F22-96C6-49E4-8E18-CB1FA5994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172" y="1566000"/>
              <a:ext cx="4504531" cy="3555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8958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сорные растения в посевах подсолнечника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3954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Видовой состав сорняков на подсолнечнике расширяется и уже насчитывает несколько сотен видов, при этом такие адвентивные виды, как амброзия и канатник, продвигаются все дальше на север. Их соотношение неодинаково по зонам возделывания культуры. С конца XX века в России обострилась проблема заразихи.</a:t>
            </a:r>
          </a:p>
          <a:p>
            <a:pPr>
              <a:lnSpc>
                <a:spcPct val="100000"/>
              </a:lnSpc>
            </a:pPr>
            <a:r>
              <a:rPr lang="ru-RU" sz="2000" dirty="0">
                <a:latin typeface="+mn-lt"/>
              </a:rPr>
              <a:t>Основными </a:t>
            </a:r>
            <a:r>
              <a:rPr lang="ru-RU" sz="2000" dirty="0" err="1">
                <a:latin typeface="+mn-lt"/>
              </a:rPr>
              <a:t>засорителями</a:t>
            </a:r>
            <a:r>
              <a:rPr lang="ru-RU" sz="2000" dirty="0">
                <a:latin typeface="+mn-lt"/>
              </a:rPr>
              <a:t> подсолнечника во всех зонах являются </a:t>
            </a:r>
            <a:r>
              <a:rPr lang="ru-RU" sz="2000" b="1" dirty="0">
                <a:latin typeface="+mn-lt"/>
              </a:rPr>
              <a:t>однолетние злаковые </a:t>
            </a:r>
            <a:br>
              <a:rPr lang="ru-RU" sz="2000" b="1" dirty="0">
                <a:latin typeface="+mn-lt"/>
              </a:rPr>
            </a:br>
            <a:r>
              <a:rPr lang="ru-RU" sz="2000" b="1" dirty="0">
                <a:latin typeface="+mn-lt"/>
              </a:rPr>
              <a:t>и двудольные сорняки </a:t>
            </a:r>
            <a:r>
              <a:rPr lang="ru-RU" sz="2000" b="1" dirty="0" err="1">
                <a:latin typeface="+mn-lt"/>
              </a:rPr>
              <a:t>сорняки</a:t>
            </a:r>
            <a:r>
              <a:rPr lang="ru-RU" sz="2000" b="1" dirty="0">
                <a:latin typeface="+mn-lt"/>
              </a:rPr>
              <a:t>: </a:t>
            </a:r>
            <a:r>
              <a:rPr lang="ru-RU" sz="2000" dirty="0">
                <a:latin typeface="+mn-lt"/>
              </a:rPr>
              <a:t>просо куриное, щетинники (зеленый, сизый), щирицы (запрокинутая, </a:t>
            </a:r>
            <a:r>
              <a:rPr lang="ru-RU" sz="2000" dirty="0" err="1">
                <a:latin typeface="+mn-lt"/>
              </a:rPr>
              <a:t>жминдолистная</a:t>
            </a:r>
            <a:r>
              <a:rPr lang="ru-RU" sz="2000" dirty="0">
                <a:latin typeface="+mn-lt"/>
              </a:rPr>
              <a:t>), дурнишники (обыкновенный, игольчатый), виды пасленов, амброзия полыннолистная, марь белая, ярутка полевая, горчица полевая, редька дикая, канатник Теофраста, горцы (обыкновенный, почечуйный) и др.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latin typeface="+mn-lt"/>
              </a:rPr>
              <a:t>Многолетние корнеотпрысковые</a:t>
            </a:r>
            <a:r>
              <a:rPr lang="ru-RU" sz="2000" dirty="0">
                <a:latin typeface="+mn-lt"/>
              </a:rPr>
              <a:t> — бодяк полевой, бодяк щетинистый, вьюнок полевой, осот полевой, горчак ползучий, молочай лозный, сурепка обыкновенная, полынь горькая и австрийская и др.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latin typeface="+mn-lt"/>
              </a:rPr>
              <a:t>Многолетние корневищные</a:t>
            </a:r>
            <a:r>
              <a:rPr lang="ru-RU" sz="2000" dirty="0">
                <a:latin typeface="+mn-lt"/>
              </a:rPr>
              <a:t> — пырей ползучий, </a:t>
            </a:r>
            <a:r>
              <a:rPr lang="ru-RU" sz="2000" dirty="0" err="1">
                <a:latin typeface="+mn-lt"/>
              </a:rPr>
              <a:t>свинорой</a:t>
            </a:r>
            <a:r>
              <a:rPr lang="ru-RU" sz="2000" dirty="0">
                <a:latin typeface="+mn-lt"/>
              </a:rPr>
              <a:t> пальчатый, острец, </a:t>
            </a:r>
            <a:r>
              <a:rPr lang="ru-RU" sz="2000" dirty="0" err="1">
                <a:latin typeface="+mn-lt"/>
              </a:rPr>
              <a:t>гумай</a:t>
            </a:r>
            <a:r>
              <a:rPr lang="ru-RU" sz="2000" dirty="0">
                <a:latin typeface="+mn-lt"/>
              </a:rPr>
              <a:t> или сорго алеппское.</a:t>
            </a:r>
          </a:p>
          <a:p>
            <a:pPr>
              <a:lnSpc>
                <a:spcPct val="100000"/>
              </a:lnSpc>
            </a:pPr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341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1838960" y="1794682"/>
            <a:ext cx="8808720" cy="4464509"/>
            <a:chOff x="0" y="1029135"/>
            <a:chExt cx="9144000" cy="4634438"/>
          </a:xfrm>
        </p:grpSpPr>
        <p:pic>
          <p:nvPicPr>
            <p:cNvPr id="41" name="Google Shape;77;p24"/>
            <p:cNvPicPr preferRelativeResize="0"/>
            <p:nvPr/>
          </p:nvPicPr>
          <p:blipFill rotWithShape="1">
            <a:blip r:embed="rId2">
              <a:alphaModFix/>
            </a:blip>
            <a:srcRect t="17879" b="20606"/>
            <a:stretch/>
          </p:blipFill>
          <p:spPr>
            <a:xfrm>
              <a:off x="0" y="1226165"/>
              <a:ext cx="9144000" cy="42186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Стрелка: вправо 1">
              <a:extLst>
                <a:ext uri="{FF2B5EF4-FFF2-40B4-BE49-F238E27FC236}">
                  <a16:creationId xmlns:a16="http://schemas.microsoft.com/office/drawing/2014/main" id="{DBC95865-B67C-4E3C-9B6F-920AF3AEBCBE}"/>
                </a:ext>
              </a:extLst>
            </p:cNvPr>
            <p:cNvSpPr/>
            <p:nvPr/>
          </p:nvSpPr>
          <p:spPr>
            <a:xfrm>
              <a:off x="288676" y="1394983"/>
              <a:ext cx="2248351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Максимальная</a:t>
              </a:r>
            </a:p>
          </p:txBody>
        </p:sp>
        <p:sp>
          <p:nvSpPr>
            <p:cNvPr id="44" name="Hexagon 24">
              <a:extLst>
                <a:ext uri="{FF2B5EF4-FFF2-40B4-BE49-F238E27FC236}">
                  <a16:creationId xmlns:a16="http://schemas.microsoft.com/office/drawing/2014/main" id="{6F26A100-BA59-4ADB-B125-9DEB9EE10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710" y="4344999"/>
              <a:ext cx="2543174" cy="544073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ru-RU" altLang="ru-RU" sz="1213" dirty="0">
                <a:solidFill>
                  <a:srgbClr val="4D4D4F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 err="1">
                  <a:solidFill>
                    <a:srgbClr val="4D4D4F"/>
                  </a:solidFill>
                  <a:latin typeface="Arial Black" panose="020B0A04020102020204" pitchFamily="34" charset="0"/>
                </a:rPr>
                <a:t>Оптимо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0,5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0426312-5E38-4D19-894A-4ACA167BF7E8}"/>
                </a:ext>
              </a:extLst>
            </p:cNvPr>
            <p:cNvSpPr txBox="1"/>
            <p:nvPr/>
          </p:nvSpPr>
          <p:spPr>
            <a:xfrm>
              <a:off x="233880" y="4534148"/>
              <a:ext cx="726481" cy="329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44" b="1" dirty="0">
                  <a:solidFill>
                    <a:srgbClr val="FFFFFF"/>
                  </a:solidFill>
                </a:rPr>
                <a:t>&lt;1,2 </a:t>
              </a:r>
              <a:r>
                <a:rPr lang="ru-RU" sz="1544" b="1" dirty="0">
                  <a:solidFill>
                    <a:srgbClr val="FFFFFF"/>
                  </a:solidFill>
                </a:rPr>
                <a:t>т</a:t>
              </a:r>
            </a:p>
          </p:txBody>
        </p:sp>
        <p:cxnSp>
          <p:nvCxnSpPr>
            <p:cNvPr id="46" name="Straight Connector 77">
              <a:extLst>
                <a:ext uri="{FF2B5EF4-FFF2-40B4-BE49-F238E27FC236}">
                  <a16:creationId xmlns:a16="http://schemas.microsoft.com/office/drawing/2014/main" id="{16F7BB14-F597-4686-963F-508358E16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72" y="2811034"/>
              <a:ext cx="8848528" cy="3236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77">
              <a:extLst>
                <a:ext uri="{FF2B5EF4-FFF2-40B4-BE49-F238E27FC236}">
                  <a16:creationId xmlns:a16="http://schemas.microsoft.com/office/drawing/2014/main" id="{68260814-38E7-4C95-B9E8-B101BAFA5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47" y="4171710"/>
              <a:ext cx="8848528" cy="3236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Hexagon 24">
              <a:extLst>
                <a:ext uri="{FF2B5EF4-FFF2-40B4-BE49-F238E27FC236}">
                  <a16:creationId xmlns:a16="http://schemas.microsoft.com/office/drawing/2014/main" id="{ED5A6009-D4C0-4121-974E-0A146808D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347" y="1029135"/>
              <a:ext cx="2543175" cy="625511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0,5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sp>
          <p:nvSpPr>
            <p:cNvPr id="49" name="Hexagon 24">
              <a:extLst>
                <a:ext uri="{FF2B5EF4-FFF2-40B4-BE49-F238E27FC236}">
                  <a16:creationId xmlns:a16="http://schemas.microsoft.com/office/drawing/2014/main" id="{3A17F85B-55E0-4AB4-91D5-062B867BC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9202" y="2287222"/>
              <a:ext cx="2543174" cy="544073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ru-RU" altLang="ru-RU" sz="1213" dirty="0">
                <a:solidFill>
                  <a:srgbClr val="4D4D4F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 err="1">
                  <a:solidFill>
                    <a:srgbClr val="4D4D4F"/>
                  </a:solidFill>
                  <a:latin typeface="Arial Black" panose="020B0A04020102020204" pitchFamily="34" charset="0"/>
                </a:rPr>
                <a:t>Оптимо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0,5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50" name="Picture 6" descr="AgCelence.eps">
              <a:extLst>
                <a:ext uri="{FF2B5EF4-FFF2-40B4-BE49-F238E27FC236}">
                  <a16:creationId xmlns:a16="http://schemas.microsoft.com/office/drawing/2014/main" id="{B80708E6-BED9-4775-8B94-DA705B3A8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043" y="1079155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" descr="AgCelence.eps">
              <a:extLst>
                <a:ext uri="{FF2B5EF4-FFF2-40B4-BE49-F238E27FC236}">
                  <a16:creationId xmlns:a16="http://schemas.microsoft.com/office/drawing/2014/main" id="{F4822028-D88D-49ED-AE0C-662D80A2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87" y="2285012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Hexagon 43">
              <a:extLst>
                <a:ext uri="{FF2B5EF4-FFF2-40B4-BE49-F238E27FC236}">
                  <a16:creationId xmlns:a16="http://schemas.microsoft.com/office/drawing/2014/main" id="{4EF8FCE5-AB8B-4927-9232-49B58A7CE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030" y="2860013"/>
              <a:ext cx="2523289" cy="532512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 Актив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8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53" name="Picture 6" descr="AgCelence.eps">
              <a:extLst>
                <a:ext uri="{FF2B5EF4-FFF2-40B4-BE49-F238E27FC236}">
                  <a16:creationId xmlns:a16="http://schemas.microsoft.com/office/drawing/2014/main" id="{EA3F3449-109C-4810-8F21-329478F42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47" y="3691718"/>
              <a:ext cx="1080137" cy="2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Hexagon 43">
              <a:extLst>
                <a:ext uri="{FF2B5EF4-FFF2-40B4-BE49-F238E27FC236}">
                  <a16:creationId xmlns:a16="http://schemas.microsoft.com/office/drawing/2014/main" id="{5163933E-971F-48C9-B9AA-FAFEA0381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505" y="3583532"/>
              <a:ext cx="2551677" cy="528017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Оптимо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en-US" altLang="ru-RU" sz="1213" b="1" dirty="0">
                  <a:solidFill>
                    <a:srgbClr val="4D4D4F"/>
                  </a:solidFill>
                </a:rPr>
                <a:t>0,5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л/га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6F6F49-D8FE-400A-9AAB-DD90C54E2C74}"/>
                </a:ext>
              </a:extLst>
            </p:cNvPr>
            <p:cNvSpPr txBox="1"/>
            <p:nvPr/>
          </p:nvSpPr>
          <p:spPr>
            <a:xfrm>
              <a:off x="2671229" y="3290010"/>
              <a:ext cx="779420" cy="383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/>
                <a:t>или</a:t>
              </a:r>
              <a:endParaRPr lang="en-US" b="1" dirty="0"/>
            </a:p>
          </p:txBody>
        </p:sp>
        <p:pic>
          <p:nvPicPr>
            <p:cNvPr id="56" name="Picture 6" descr="AgCelence.eps">
              <a:extLst>
                <a:ext uri="{FF2B5EF4-FFF2-40B4-BE49-F238E27FC236}">
                  <a16:creationId xmlns:a16="http://schemas.microsoft.com/office/drawing/2014/main" id="{513C16CB-7BDA-4DC6-8B27-D615E2DE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88" y="2935004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6" descr="AgCelence.eps">
              <a:extLst>
                <a:ext uri="{FF2B5EF4-FFF2-40B4-BE49-F238E27FC236}">
                  <a16:creationId xmlns:a16="http://schemas.microsoft.com/office/drawing/2014/main" id="{557A17FA-DADE-4E8A-9236-5484400C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8395" y="3640487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6" descr="AgCelence.eps">
              <a:extLst>
                <a:ext uri="{FF2B5EF4-FFF2-40B4-BE49-F238E27FC236}">
                  <a16:creationId xmlns:a16="http://schemas.microsoft.com/office/drawing/2014/main" id="{9A5E22ED-E74E-48CC-8422-D409558EA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5151" y="4377889"/>
              <a:ext cx="1080137" cy="2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Рисунок 9">
              <a:extLst>
                <a:ext uri="{FF2B5EF4-FFF2-40B4-BE49-F238E27FC236}">
                  <a16:creationId xmlns:a16="http://schemas.microsoft.com/office/drawing/2014/main" id="{BC10A640-84A7-4CC3-B7BB-DD1C646DF0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" t="92730" r="1834"/>
            <a:stretch/>
          </p:blipFill>
          <p:spPr>
            <a:xfrm>
              <a:off x="328489" y="5377253"/>
              <a:ext cx="8782494" cy="286320"/>
            </a:xfrm>
            <a:prstGeom prst="rect">
              <a:avLst/>
            </a:prstGeom>
          </p:spPr>
        </p:pic>
        <p:sp>
          <p:nvSpPr>
            <p:cNvPr id="60" name="Стрелка: вправо 42">
              <a:extLst>
                <a:ext uri="{FF2B5EF4-FFF2-40B4-BE49-F238E27FC236}">
                  <a16:creationId xmlns:a16="http://schemas.microsoft.com/office/drawing/2014/main" id="{31B179D8-B3C9-4993-8CBE-804E58FE315A}"/>
                </a:ext>
              </a:extLst>
            </p:cNvPr>
            <p:cNvSpPr/>
            <p:nvPr/>
          </p:nvSpPr>
          <p:spPr>
            <a:xfrm>
              <a:off x="294717" y="2736418"/>
              <a:ext cx="2248351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dirty="0"/>
                <a:t>Уверенная</a:t>
              </a:r>
            </a:p>
          </p:txBody>
        </p:sp>
        <p:sp>
          <p:nvSpPr>
            <p:cNvPr id="61" name="Стрелка: вправо 43">
              <a:extLst>
                <a:ext uri="{FF2B5EF4-FFF2-40B4-BE49-F238E27FC236}">
                  <a16:creationId xmlns:a16="http://schemas.microsoft.com/office/drawing/2014/main" id="{07A56F83-8E44-4B55-A314-9670B2CAA961}"/>
                </a:ext>
              </a:extLst>
            </p:cNvPr>
            <p:cNvSpPr/>
            <p:nvPr/>
          </p:nvSpPr>
          <p:spPr>
            <a:xfrm>
              <a:off x="294717" y="4036294"/>
              <a:ext cx="2248351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dirty="0"/>
                <a:t>Минимальная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D36839B-044D-47B3-82AA-A9890DBBEF52}"/>
                </a:ext>
              </a:extLst>
            </p:cNvPr>
            <p:cNvSpPr txBox="1"/>
            <p:nvPr/>
          </p:nvSpPr>
          <p:spPr>
            <a:xfrm>
              <a:off x="6859386" y="1738401"/>
              <a:ext cx="2177457" cy="607033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При наличии склеротинии</a:t>
              </a:r>
              <a:endParaRPr lang="en-US" sz="1600" b="1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B46620-6403-4E59-A01A-F497FECB0F5B}"/>
                </a:ext>
              </a:extLst>
            </p:cNvPr>
            <p:cNvSpPr txBox="1"/>
            <p:nvPr/>
          </p:nvSpPr>
          <p:spPr>
            <a:xfrm>
              <a:off x="6830923" y="3125490"/>
              <a:ext cx="2169863" cy="607033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Высокий</a:t>
              </a:r>
              <a:r>
                <a:rPr lang="en-US" sz="1600" b="1" dirty="0"/>
                <a:t>/</a:t>
              </a:r>
              <a:r>
                <a:rPr lang="ru-RU" sz="1600" b="1" dirty="0"/>
                <a:t>средний уровень болезней</a:t>
              </a:r>
              <a:endParaRPr lang="en-US" sz="1600" b="1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D84B597-6333-4FFC-A854-2E7C6CF7AB87}"/>
                </a:ext>
              </a:extLst>
            </p:cNvPr>
            <p:cNvSpPr txBox="1"/>
            <p:nvPr/>
          </p:nvSpPr>
          <p:spPr>
            <a:xfrm>
              <a:off x="6830923" y="4279335"/>
              <a:ext cx="2169863" cy="607033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ru-RU" sz="1600" b="1" dirty="0"/>
                <a:t>Низкий уровень болезней</a:t>
              </a:r>
              <a:endParaRPr lang="en-US" sz="1600" b="1" dirty="0"/>
            </a:p>
          </p:txBody>
        </p:sp>
        <p:sp>
          <p:nvSpPr>
            <p:cNvPr id="65" name="Капля 64">
              <a:extLst>
                <a:ext uri="{FF2B5EF4-FFF2-40B4-BE49-F238E27FC236}">
                  <a16:creationId xmlns:a16="http://schemas.microsoft.com/office/drawing/2014/main" id="{33709E26-C919-46E4-99A9-F9F203BB7E98}"/>
                </a:ext>
              </a:extLst>
            </p:cNvPr>
            <p:cNvSpPr/>
            <p:nvPr/>
          </p:nvSpPr>
          <p:spPr>
            <a:xfrm rot="19331310">
              <a:off x="3524097" y="1745965"/>
              <a:ext cx="457640" cy="518963"/>
            </a:xfrm>
            <a:prstGeom prst="teardrop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85A97F3-FFE6-477D-ACC5-BA27FB9E7055}"/>
                </a:ext>
              </a:extLst>
            </p:cNvPr>
            <p:cNvSpPr txBox="1"/>
            <p:nvPr/>
          </p:nvSpPr>
          <p:spPr>
            <a:xfrm>
              <a:off x="3562941" y="1738401"/>
              <a:ext cx="40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</a:rPr>
                <a:t>+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81AA22E-9C6A-4C9F-95B7-52645ACF676E}"/>
                </a:ext>
              </a:extLst>
            </p:cNvPr>
            <p:cNvSpPr txBox="1"/>
            <p:nvPr/>
          </p:nvSpPr>
          <p:spPr>
            <a:xfrm>
              <a:off x="3746950" y="1480710"/>
              <a:ext cx="7794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00"/>
                  </a:solidFill>
                </a:rPr>
                <a:t>или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Hexagon 43">
              <a:extLst>
                <a:ext uri="{FF2B5EF4-FFF2-40B4-BE49-F238E27FC236}">
                  <a16:creationId xmlns:a16="http://schemas.microsoft.com/office/drawing/2014/main" id="{0E2C3ACD-E39A-4CB5-A72D-4B714D3737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3670" y="1748712"/>
              <a:ext cx="2523289" cy="532512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 Актив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8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69" name="Picture 6" descr="AgCelence.eps">
              <a:extLst>
                <a:ext uri="{FF2B5EF4-FFF2-40B4-BE49-F238E27FC236}">
                  <a16:creationId xmlns:a16="http://schemas.microsoft.com/office/drawing/2014/main" id="{DCBDE1AE-7E86-44E4-AB77-A6457A41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8228" y="1823703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Система защиты подсолнечника от болезней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2647"/>
            <a:ext cx="10515600" cy="424213"/>
          </a:xfrm>
        </p:spPr>
        <p:txBody>
          <a:bodyPr/>
          <a:lstStyle/>
          <a:p>
            <a:r>
              <a:rPr lang="ru-RU" dirty="0">
                <a:latin typeface="+mn-lt"/>
              </a:rPr>
              <a:t>Защита масличного подсолнечника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182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835946" y="1808778"/>
            <a:ext cx="9935228" cy="4564858"/>
            <a:chOff x="-1052247" y="978787"/>
            <a:chExt cx="10196247" cy="4684786"/>
          </a:xfrm>
        </p:grpSpPr>
        <p:pic>
          <p:nvPicPr>
            <p:cNvPr id="40" name="Google Shape;77;p24"/>
            <p:cNvPicPr preferRelativeResize="0"/>
            <p:nvPr/>
          </p:nvPicPr>
          <p:blipFill rotWithShape="1">
            <a:blip r:embed="rId2">
              <a:alphaModFix/>
            </a:blip>
            <a:srcRect t="18370" b="21778"/>
            <a:stretch/>
          </p:blipFill>
          <p:spPr>
            <a:xfrm>
              <a:off x="0" y="1259840"/>
              <a:ext cx="9144000" cy="4104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Hexagon 24">
              <a:extLst>
                <a:ext uri="{FF2B5EF4-FFF2-40B4-BE49-F238E27FC236}">
                  <a16:creationId xmlns:a16="http://schemas.microsoft.com/office/drawing/2014/main" id="{7B39431E-E6F0-4926-9379-B27061D2A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6031" y="4466818"/>
              <a:ext cx="2729049" cy="572753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ru-RU" altLang="ru-RU" sz="1213" dirty="0">
                <a:solidFill>
                  <a:srgbClr val="4D4D4F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</a:t>
              </a:r>
              <a:r>
                <a:rPr lang="en-US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 </a:t>
              </a:r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Актив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8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sp>
          <p:nvSpPr>
            <p:cNvPr id="42" name="Капля 41">
              <a:extLst>
                <a:ext uri="{FF2B5EF4-FFF2-40B4-BE49-F238E27FC236}">
                  <a16:creationId xmlns:a16="http://schemas.microsoft.com/office/drawing/2014/main" id="{09433EDB-FCDF-4987-9E0A-AD2351597064}"/>
                </a:ext>
              </a:extLst>
            </p:cNvPr>
            <p:cNvSpPr/>
            <p:nvPr/>
          </p:nvSpPr>
          <p:spPr>
            <a:xfrm rot="19331310">
              <a:off x="3751340" y="1703127"/>
              <a:ext cx="457640" cy="518963"/>
            </a:xfrm>
            <a:prstGeom prst="teardrop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3" name="Straight Connector 77">
              <a:extLst>
                <a:ext uri="{FF2B5EF4-FFF2-40B4-BE49-F238E27FC236}">
                  <a16:creationId xmlns:a16="http://schemas.microsoft.com/office/drawing/2014/main" id="{38D29D11-9828-4497-9BBE-20ABB705DA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472" y="2811034"/>
              <a:ext cx="8848528" cy="3236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77">
              <a:extLst>
                <a:ext uri="{FF2B5EF4-FFF2-40B4-BE49-F238E27FC236}">
                  <a16:creationId xmlns:a16="http://schemas.microsoft.com/office/drawing/2014/main" id="{DD0558A3-9F0E-4DCC-9BC0-A8D6778ABF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947" y="4139348"/>
              <a:ext cx="8848528" cy="32362"/>
            </a:xfrm>
            <a:prstGeom prst="line">
              <a:avLst/>
            </a:prstGeom>
            <a:ln w="1270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Hexagon 24">
              <a:extLst>
                <a:ext uri="{FF2B5EF4-FFF2-40B4-BE49-F238E27FC236}">
                  <a16:creationId xmlns:a16="http://schemas.microsoft.com/office/drawing/2014/main" id="{005B9FAB-D20B-48CC-9206-DC2D36DA2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015" y="978787"/>
              <a:ext cx="2729049" cy="565754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0,5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3AF122E-02E1-4C9F-AFCC-448D7CBB6C28}"/>
                </a:ext>
              </a:extLst>
            </p:cNvPr>
            <p:cNvSpPr txBox="1"/>
            <p:nvPr/>
          </p:nvSpPr>
          <p:spPr>
            <a:xfrm>
              <a:off x="3776028" y="1654434"/>
              <a:ext cx="40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</a:rPr>
                <a:t>+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Hexagon 24">
              <a:extLst>
                <a:ext uri="{FF2B5EF4-FFF2-40B4-BE49-F238E27FC236}">
                  <a16:creationId xmlns:a16="http://schemas.microsoft.com/office/drawing/2014/main" id="{1CE23DAA-F450-4BB2-9955-8AD5607E7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8893" y="2236985"/>
              <a:ext cx="2543174" cy="544073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ru-RU" altLang="ru-RU" sz="1213" dirty="0">
                <a:solidFill>
                  <a:srgbClr val="4D4D4F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 err="1">
                  <a:solidFill>
                    <a:srgbClr val="4D4D4F"/>
                  </a:solidFill>
                  <a:latin typeface="Arial Black" panose="020B0A04020102020204" pitchFamily="34" charset="0"/>
                </a:rPr>
                <a:t>Оптимо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0,75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48" name="Picture 6" descr="AgCelence.eps">
              <a:extLst>
                <a:ext uri="{FF2B5EF4-FFF2-40B4-BE49-F238E27FC236}">
                  <a16:creationId xmlns:a16="http://schemas.microsoft.com/office/drawing/2014/main" id="{01C26349-0758-43CC-B40A-AAB96F78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796" y="1014585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6" descr="AgCelence.eps">
              <a:extLst>
                <a:ext uri="{FF2B5EF4-FFF2-40B4-BE49-F238E27FC236}">
                  <a16:creationId xmlns:a16="http://schemas.microsoft.com/office/drawing/2014/main" id="{415492FD-1AFD-41CB-BE9D-46E25742C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87" y="2285012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6" descr="AgCelence.eps">
              <a:extLst>
                <a:ext uri="{FF2B5EF4-FFF2-40B4-BE49-F238E27FC236}">
                  <a16:creationId xmlns:a16="http://schemas.microsoft.com/office/drawing/2014/main" id="{71C86BEA-BC19-4411-83CA-BD4676ACB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747" y="3691718"/>
              <a:ext cx="1080137" cy="211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Hexagon 43">
              <a:extLst>
                <a:ext uri="{FF2B5EF4-FFF2-40B4-BE49-F238E27FC236}">
                  <a16:creationId xmlns:a16="http://schemas.microsoft.com/office/drawing/2014/main" id="{DDFDF75E-6EED-40FD-81F4-ACE15587F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582" y="3553284"/>
              <a:ext cx="2551677" cy="528017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Оптимо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en-US" altLang="ru-RU" sz="1213" b="1" dirty="0">
                  <a:solidFill>
                    <a:srgbClr val="4D4D4F"/>
                  </a:solidFill>
                </a:rPr>
                <a:t>0,5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л/га</a:t>
              </a:r>
            </a:p>
          </p:txBody>
        </p:sp>
        <p:pic>
          <p:nvPicPr>
            <p:cNvPr id="52" name="Picture 6" descr="AgCelence.eps">
              <a:extLst>
                <a:ext uri="{FF2B5EF4-FFF2-40B4-BE49-F238E27FC236}">
                  <a16:creationId xmlns:a16="http://schemas.microsoft.com/office/drawing/2014/main" id="{BFB9147F-13CB-441D-900E-51DCDD3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588" y="3553284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Hexagon 24">
              <a:extLst>
                <a:ext uri="{FF2B5EF4-FFF2-40B4-BE49-F238E27FC236}">
                  <a16:creationId xmlns:a16="http://schemas.microsoft.com/office/drawing/2014/main" id="{57EF8F79-3A45-4AA5-98C5-6B70EAC7C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635" y="2872684"/>
              <a:ext cx="2729049" cy="594770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 Актив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0,8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54" name="Picture 6" descr="AgCelence.eps">
              <a:extLst>
                <a:ext uri="{FF2B5EF4-FFF2-40B4-BE49-F238E27FC236}">
                  <a16:creationId xmlns:a16="http://schemas.microsoft.com/office/drawing/2014/main" id="{9A3A8D59-1610-4665-B3B9-1CE6B11D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418" y="2874492"/>
              <a:ext cx="886123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Капля 54">
              <a:extLst>
                <a:ext uri="{FF2B5EF4-FFF2-40B4-BE49-F238E27FC236}">
                  <a16:creationId xmlns:a16="http://schemas.microsoft.com/office/drawing/2014/main" id="{AB68482E-D409-46E2-8D5C-692B103C0C25}"/>
                </a:ext>
              </a:extLst>
            </p:cNvPr>
            <p:cNvSpPr/>
            <p:nvPr/>
          </p:nvSpPr>
          <p:spPr>
            <a:xfrm rot="19331310">
              <a:off x="2747356" y="3001982"/>
              <a:ext cx="457640" cy="518963"/>
            </a:xfrm>
            <a:prstGeom prst="teardrop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441ADA4-FA43-41CC-8F72-C25853FE8FE1}"/>
                </a:ext>
              </a:extLst>
            </p:cNvPr>
            <p:cNvSpPr txBox="1"/>
            <p:nvPr/>
          </p:nvSpPr>
          <p:spPr>
            <a:xfrm>
              <a:off x="2752918" y="2977948"/>
              <a:ext cx="408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solidFill>
                    <a:schemeClr val="bg1"/>
                  </a:solidFill>
                </a:rPr>
                <a:t>+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57" name="Picture 6" descr="AgCelence.eps">
              <a:extLst>
                <a:ext uri="{FF2B5EF4-FFF2-40B4-BE49-F238E27FC236}">
                  <a16:creationId xmlns:a16="http://schemas.microsoft.com/office/drawing/2014/main" id="{07D65680-996C-4919-A92D-085C1129D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9825" y="4480698"/>
              <a:ext cx="967112" cy="1898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7FD9ABA-FE52-4A44-A51D-6C7B2E9E9B83}"/>
                </a:ext>
              </a:extLst>
            </p:cNvPr>
            <p:cNvSpPr txBox="1"/>
            <p:nvPr/>
          </p:nvSpPr>
          <p:spPr>
            <a:xfrm>
              <a:off x="-1052247" y="4926978"/>
              <a:ext cx="1028230" cy="473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*Результаты опытов </a:t>
              </a:r>
              <a:r>
                <a:rPr lang="en-US" sz="1200" dirty="0"/>
                <a:t>BASF</a:t>
              </a:r>
              <a:endParaRPr lang="ru-RU" sz="1200" dirty="0"/>
            </a:p>
          </p:txBody>
        </p:sp>
        <p:pic>
          <p:nvPicPr>
            <p:cNvPr id="59" name="Рисунок 9">
              <a:extLst>
                <a:ext uri="{FF2B5EF4-FFF2-40B4-BE49-F238E27FC236}">
                  <a16:creationId xmlns:a16="http://schemas.microsoft.com/office/drawing/2014/main" id="{657F70E8-D59E-48C7-91E2-C454834C9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" t="92730" r="1834"/>
            <a:stretch/>
          </p:blipFill>
          <p:spPr>
            <a:xfrm>
              <a:off x="328489" y="5377253"/>
              <a:ext cx="8782494" cy="286320"/>
            </a:xfrm>
            <a:prstGeom prst="rect">
              <a:avLst/>
            </a:prstGeom>
          </p:spPr>
        </p:pic>
        <p:sp>
          <p:nvSpPr>
            <p:cNvPr id="60" name="Стрелка: вправо 74">
              <a:extLst>
                <a:ext uri="{FF2B5EF4-FFF2-40B4-BE49-F238E27FC236}">
                  <a16:creationId xmlns:a16="http://schemas.microsoft.com/office/drawing/2014/main" id="{4B53CDB9-CEEE-481C-BB7B-3909DEAFAD74}"/>
                </a:ext>
              </a:extLst>
            </p:cNvPr>
            <p:cNvSpPr/>
            <p:nvPr/>
          </p:nvSpPr>
          <p:spPr>
            <a:xfrm>
              <a:off x="257930" y="1394983"/>
              <a:ext cx="2248350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/>
                <a:t>Максимальная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B8B6F4A-33FC-411E-BA51-355DE476564D}"/>
                </a:ext>
              </a:extLst>
            </p:cNvPr>
            <p:cNvSpPr txBox="1"/>
            <p:nvPr/>
          </p:nvSpPr>
          <p:spPr>
            <a:xfrm>
              <a:off x="233880" y="4534148"/>
              <a:ext cx="726481" cy="329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44" b="1" dirty="0">
                  <a:solidFill>
                    <a:srgbClr val="FFFFFF"/>
                  </a:solidFill>
                </a:rPr>
                <a:t>&lt;1,2 </a:t>
              </a:r>
              <a:r>
                <a:rPr lang="ru-RU" sz="1544" b="1" dirty="0">
                  <a:solidFill>
                    <a:srgbClr val="FFFFFF"/>
                  </a:solidFill>
                </a:rPr>
                <a:t>т</a:t>
              </a:r>
            </a:p>
          </p:txBody>
        </p:sp>
        <p:sp>
          <p:nvSpPr>
            <p:cNvPr id="62" name="Стрелка: вправо 76">
              <a:extLst>
                <a:ext uri="{FF2B5EF4-FFF2-40B4-BE49-F238E27FC236}">
                  <a16:creationId xmlns:a16="http://schemas.microsoft.com/office/drawing/2014/main" id="{870ED9FB-380D-4D24-B37F-F5ADD460D9DC}"/>
                </a:ext>
              </a:extLst>
            </p:cNvPr>
            <p:cNvSpPr/>
            <p:nvPr/>
          </p:nvSpPr>
          <p:spPr>
            <a:xfrm>
              <a:off x="263972" y="2736418"/>
              <a:ext cx="2248350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dirty="0"/>
                <a:t>Уверенная</a:t>
              </a:r>
            </a:p>
          </p:txBody>
        </p:sp>
        <p:sp>
          <p:nvSpPr>
            <p:cNvPr id="63" name="Стрелка: вправо 77">
              <a:extLst>
                <a:ext uri="{FF2B5EF4-FFF2-40B4-BE49-F238E27FC236}">
                  <a16:creationId xmlns:a16="http://schemas.microsoft.com/office/drawing/2014/main" id="{3D717A30-D87E-4669-840B-C6CFBA59CD16}"/>
                </a:ext>
              </a:extLst>
            </p:cNvPr>
            <p:cNvSpPr/>
            <p:nvPr/>
          </p:nvSpPr>
          <p:spPr>
            <a:xfrm>
              <a:off x="263972" y="4036294"/>
              <a:ext cx="2248350" cy="13167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dirty="0"/>
                <a:t>Минимальная</a:t>
              </a:r>
            </a:p>
          </p:txBody>
        </p:sp>
        <p:sp>
          <p:nvSpPr>
            <p:cNvPr id="64" name="Hexagon 43">
              <a:extLst>
                <a:ext uri="{FF2B5EF4-FFF2-40B4-BE49-F238E27FC236}">
                  <a16:creationId xmlns:a16="http://schemas.microsoft.com/office/drawing/2014/main" id="{8DD3B9EB-C1A8-4B0B-A353-7661A94EB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541" y="1610634"/>
              <a:ext cx="2675523" cy="532512"/>
            </a:xfrm>
            <a:prstGeom prst="hexagon">
              <a:avLst>
                <a:gd name="adj" fmla="val 25004"/>
                <a:gd name="vf" fmla="val 115470"/>
              </a:avLst>
            </a:prstGeom>
            <a:gradFill rotWithShape="1">
              <a:gsLst>
                <a:gs pos="0">
                  <a:srgbClr val="FF0000"/>
                </a:gs>
                <a:gs pos="50000">
                  <a:srgbClr val="F2DCDB"/>
                </a:gs>
                <a:gs pos="100000">
                  <a:srgbClr val="FF0000"/>
                </a:gs>
              </a:gsLst>
              <a:lin ang="0" scaled="1"/>
            </a:gradFill>
            <a:ln>
              <a:noFill/>
            </a:ln>
            <a:effectLst>
              <a:outerShdw blurRad="40005" dist="22987" dir="5400000" algn="tl" rotWithShape="0">
                <a:srgbClr val="80808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r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en-US" altLang="ru-RU" sz="1544" dirty="0">
                <a:solidFill>
                  <a:srgbClr val="000000"/>
                </a:solidFill>
                <a:latin typeface="Arial Black" panose="020B0A04020102020204" pitchFamily="34" charset="0"/>
              </a:endParaRPr>
            </a:p>
            <a:p>
              <a:pPr algn="ctr" eaLnBrk="1" hangingPunct="1"/>
              <a:r>
                <a:rPr lang="ru-RU" altLang="ru-RU" sz="1213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Пиктор Актив</a:t>
              </a:r>
              <a:r>
                <a:rPr lang="ru-RU" altLang="ru-RU" sz="1213" baseline="30000" dirty="0">
                  <a:solidFill>
                    <a:srgbClr val="4D4D4F"/>
                  </a:solidFill>
                  <a:latin typeface="Arial Black" panose="020B0A04020102020204" pitchFamily="34" charset="0"/>
                </a:rPr>
                <a:t>®</a:t>
              </a:r>
            </a:p>
            <a:p>
              <a:pPr algn="ctr" eaLnBrk="1" hangingPunct="1"/>
              <a:r>
                <a:rPr lang="ru-RU" altLang="ru-RU" sz="1213" b="1" dirty="0">
                  <a:solidFill>
                    <a:srgbClr val="4D4D4F"/>
                  </a:solidFill>
                </a:rPr>
                <a:t>0,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8</a:t>
              </a:r>
              <a:r>
                <a:rPr lang="ru-RU" altLang="ru-RU" sz="1213" b="1" dirty="0">
                  <a:solidFill>
                    <a:srgbClr val="4D4D4F"/>
                  </a:solidFill>
                </a:rPr>
                <a:t> л/г</a:t>
              </a:r>
              <a:r>
                <a:rPr lang="en-US" altLang="ru-RU" sz="1213" b="1" dirty="0">
                  <a:solidFill>
                    <a:srgbClr val="4D4D4F"/>
                  </a:solidFill>
                </a:rPr>
                <a:t>a</a:t>
              </a:r>
              <a:endParaRPr lang="ru-RU" altLang="ru-RU" sz="1213" b="1" dirty="0">
                <a:solidFill>
                  <a:srgbClr val="4D4D4F"/>
                </a:solidFill>
              </a:endParaRPr>
            </a:p>
          </p:txBody>
        </p:sp>
        <p:pic>
          <p:nvPicPr>
            <p:cNvPr id="65" name="Picture 6" descr="AgCelence.eps">
              <a:extLst>
                <a:ext uri="{FF2B5EF4-FFF2-40B4-BE49-F238E27FC236}">
                  <a16:creationId xmlns:a16="http://schemas.microsoft.com/office/drawing/2014/main" id="{594516CC-EB49-4DB3-A045-8AE1B8809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796" y="1635378"/>
              <a:ext cx="939584" cy="173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Система защиты подсолнечника от болезней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4000"/>
            <a:ext cx="10515600" cy="4351338"/>
          </a:xfrm>
        </p:spPr>
        <p:txBody>
          <a:bodyPr/>
          <a:lstStyle/>
          <a:p>
            <a:r>
              <a:rPr lang="ru-RU" dirty="0">
                <a:latin typeface="+mn-lt"/>
              </a:rPr>
              <a:t>Защита крупноплодного кондитерского подсолнечника</a:t>
            </a:r>
          </a:p>
          <a:p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912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сорные растения в посевах подсолнечника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28453" y="2007071"/>
            <a:ext cx="4389211" cy="58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b="0">
                <a:solidFill>
                  <a:schemeClr val="bg1"/>
                </a:solidFill>
              </a:rPr>
              <a:t>Пиктор</a:t>
            </a:r>
            <a:br>
              <a:rPr lang="ru-RU" b="0">
                <a:solidFill>
                  <a:schemeClr val="bg1"/>
                </a:solidFill>
              </a:rPr>
            </a:br>
            <a:r>
              <a:rPr lang="ru-RU" b="0">
                <a:solidFill>
                  <a:schemeClr val="bg1"/>
                </a:solidFill>
              </a:rPr>
              <a:t>Влияние на урожайность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9049571" y="5716910"/>
            <a:ext cx="1818454" cy="207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из открытых источников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614298" y="1433918"/>
            <a:ext cx="7435273" cy="4817198"/>
            <a:chOff x="0" y="560721"/>
            <a:chExt cx="8754529" cy="567192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1009C38-6FA0-4A00-A181-4EC5C4F4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29" y="560721"/>
              <a:ext cx="4125093" cy="289223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6C3844D-BD83-46A5-8B24-F7FED7DB5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4424" y="686803"/>
              <a:ext cx="4310105" cy="2814378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A70646A2-6D27-4751-9F16-2DB8FDD31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418127"/>
              <a:ext cx="4084321" cy="281451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6E808A6-BDE6-4352-8A97-0D38FA1B1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5657" y="3488690"/>
              <a:ext cx="4310105" cy="2577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71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сорные растения в посевах подсолнечника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9049571" y="5716910"/>
            <a:ext cx="1818454" cy="207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из открытых источников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158240" y="1308708"/>
            <a:ext cx="7741920" cy="4878607"/>
            <a:chOff x="0" y="695792"/>
            <a:chExt cx="8714566" cy="549152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3F2AA24-9526-4C79-AB9A-E21A52FF6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01720"/>
              <a:ext cx="4571992" cy="272728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0CF386FD-E40B-47FF-B263-4A71C35E1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3410" y="695792"/>
              <a:ext cx="4279523" cy="2703287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64CD7058-683A-4BB2-B70D-256CAB0EB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9332" y="3580050"/>
              <a:ext cx="4315234" cy="260726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8525BB3-4AFD-4A3D-98EF-0B0A9FAD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911" y="3399079"/>
              <a:ext cx="4173433" cy="2727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232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Основные сорные растения в посевах подсолнечника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9049571" y="5716910"/>
            <a:ext cx="1818454" cy="207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Фото из открытых источников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494675" y="1290320"/>
            <a:ext cx="7405486" cy="4979594"/>
            <a:chOff x="69669" y="638081"/>
            <a:chExt cx="8435913" cy="567247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C5E08B2-8451-4145-92C6-FB53FAA80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669" y="708814"/>
              <a:ext cx="4258491" cy="266929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2DD731E6-84FE-4277-8EC4-C43AF5853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6440" y="638081"/>
              <a:ext cx="4019142" cy="274002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B334CC4-F312-4A56-8D23-1342D4FCD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69" y="3490715"/>
              <a:ext cx="4258491" cy="281983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3FF36C2B-5642-4CC6-8F68-F9BB4B24E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6440" y="3490715"/>
              <a:ext cx="4019142" cy="2597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62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57250" y="1447800"/>
            <a:ext cx="10379710" cy="4687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+mn-lt"/>
              </a:rPr>
              <a:t>Содержание макро- и микроэлементов в зеленной массе сорняков, мкг/г </a:t>
            </a:r>
          </a:p>
          <a:p>
            <a:endParaRPr lang="ru-RU" sz="2000" b="1" dirty="0">
              <a:latin typeface="+mn-lt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Вынос элементов питания сорными растениями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9B20D67-ED03-4EE2-85D9-8426BAA773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638479"/>
              </p:ext>
            </p:extLst>
          </p:nvPr>
        </p:nvGraphicFramePr>
        <p:xfrm>
          <a:off x="857250" y="1946184"/>
          <a:ext cx="10168623" cy="39124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04623">
                  <a:extLst>
                    <a:ext uri="{9D8B030D-6E8A-4147-A177-3AD203B41FA5}">
                      <a16:colId xmlns:a16="http://schemas.microsoft.com/office/drawing/2014/main" val="421583326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46722486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34283263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78789197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712300247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85586841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14836184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24920248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048713068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2143420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2005792993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9622254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304976294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64941104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640967490"/>
                    </a:ext>
                  </a:extLst>
                </a:gridCol>
              </a:tblGrid>
              <a:tr h="232884">
                <a:tc rowSpan="2"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Сорные растения 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Биогенные макроэлементы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</a:rPr>
                        <a:t>Микроэлементы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019936"/>
                  </a:ext>
                </a:extLst>
              </a:tr>
              <a:tr h="465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К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Р</a:t>
                      </a:r>
                      <a:r>
                        <a:rPr lang="ru-RU" sz="1100" baseline="-25000">
                          <a:effectLst/>
                        </a:rPr>
                        <a:t>общ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S</a:t>
                      </a:r>
                      <a:r>
                        <a:rPr lang="ru-RU" sz="1100" baseline="-25000">
                          <a:effectLst/>
                        </a:rPr>
                        <a:t>общ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Ca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Mg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Fe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Si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Al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Mn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Na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Zn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Br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Cu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effectLst/>
                        </a:rPr>
                        <a:t>B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185506"/>
                  </a:ext>
                </a:extLst>
              </a:tr>
              <a:tr h="279460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Просо куриное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43000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2800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1900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6000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2800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550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670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270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24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26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5,1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3,8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20624"/>
                  </a:ext>
                </a:extLst>
              </a:tr>
              <a:tr h="279460"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Марь белая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33000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3500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2500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21000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4800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1800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240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76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290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36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6,5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4870384"/>
                  </a:ext>
                </a:extLst>
              </a:tr>
              <a:tr h="232884"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Вьюнок полевой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27000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13000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3300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630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890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640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33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7,2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18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735015"/>
                  </a:ext>
                </a:extLst>
              </a:tr>
              <a:tr h="465767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 err="1">
                          <a:effectLst/>
                        </a:rPr>
                        <a:t>Пикульник</a:t>
                      </a:r>
                      <a:r>
                        <a:rPr lang="ru-RU" sz="1100" dirty="0">
                          <a:effectLst/>
                        </a:rPr>
                        <a:t> красивый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17000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1600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7900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180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460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260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140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38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24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42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4,0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14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5666461"/>
                  </a:ext>
                </a:extLst>
              </a:tr>
              <a:tr h="465767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Щирица запрокинутая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19000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1400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150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350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210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79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61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17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46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3,1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67128"/>
                  </a:ext>
                </a:extLst>
              </a:tr>
              <a:tr h="232884"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Осот полевой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20000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1400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9600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180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520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230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48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66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19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66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2,7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412600"/>
                  </a:ext>
                </a:extLst>
              </a:tr>
              <a:tr h="232884"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Ромашка непахучая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20000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3800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2300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8400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760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940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750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190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150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51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39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584392"/>
                  </a:ext>
                </a:extLst>
              </a:tr>
              <a:tr h="279460">
                <a:tc>
                  <a:txBody>
                    <a:bodyPr/>
                    <a:lstStyle/>
                    <a:p>
                      <a:pPr algn="just"/>
                      <a:r>
                        <a:rPr lang="ru-RU" sz="1100">
                          <a:effectLst/>
                        </a:rPr>
                        <a:t>Щетинник ползучий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38000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2900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1900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8000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2900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1600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780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1600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180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82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34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8,2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5,9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051683"/>
                  </a:ext>
                </a:extLst>
              </a:tr>
              <a:tr h="279460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Пырей ползучий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1900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1300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4600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790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1300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1400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110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>
                          <a:effectLst/>
                        </a:rPr>
                        <a:t>48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91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19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5,3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5,1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469088"/>
                  </a:ext>
                </a:extLst>
              </a:tr>
              <a:tr h="232884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Бодяк полевой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12000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1400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3700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21000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4700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370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850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290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52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>
                          <a:effectLst/>
                        </a:rPr>
                        <a:t>57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60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</a:rPr>
                        <a:t>110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</a:rPr>
                        <a:t>6,6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9587164"/>
                  </a:ext>
                </a:extLst>
              </a:tr>
              <a:tr h="232884">
                <a:tc>
                  <a:txBody>
                    <a:bodyPr/>
                    <a:lstStyle/>
                    <a:p>
                      <a:pPr algn="just"/>
                      <a:r>
                        <a:rPr lang="ru-RU" sz="1100" dirty="0">
                          <a:effectLst/>
                        </a:rPr>
                        <a:t>В среднем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24000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2370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1930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11050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2689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752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779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705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143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>
                          <a:effectLst/>
                        </a:rPr>
                        <a:t>95</a:t>
                      </a:r>
                      <a:r>
                        <a:rPr lang="ru-RU" sz="1100">
                          <a:effectLst/>
                        </a:rPr>
                        <a:t>,</a:t>
                      </a:r>
                      <a:r>
                        <a:rPr lang="en-US" sz="11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68,3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45,1</a:t>
                      </a:r>
                      <a:endParaRPr lang="ru-R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6,4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12,3</a:t>
                      </a:r>
                      <a:endParaRPr lang="ru-R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87078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F0FE28F-D007-43C5-8E56-A518ECAF517C}"/>
              </a:ext>
            </a:extLst>
          </p:cNvPr>
          <p:cNvSpPr txBox="1"/>
          <p:nvPr/>
        </p:nvSpPr>
        <p:spPr>
          <a:xfrm>
            <a:off x="847725" y="5963224"/>
            <a:ext cx="3480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i="1" dirty="0"/>
              <a:t>Исследования БСХА, информация из открытых источников</a:t>
            </a:r>
          </a:p>
        </p:txBody>
      </p:sp>
    </p:spTree>
    <p:extLst>
      <p:ext uri="{BB962C8B-B14F-4D97-AF65-F5344CB8AC3E}">
        <p14:creationId xmlns:p14="http://schemas.microsoft.com/office/powerpoint/2010/main" val="1659367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Вредоносность сорняков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+mn-lt"/>
              </a:rPr>
              <a:t>Высокая конкуренция за воду, пространство и элементы питания</a:t>
            </a:r>
          </a:p>
          <a:p>
            <a:r>
              <a:rPr lang="ru-RU" sz="2000" dirty="0">
                <a:latin typeface="+mn-lt"/>
              </a:rPr>
              <a:t>Быстро развитие по сравнению с культурой, что особенно опасно на ранних этапах онтогенеза подсолнечника</a:t>
            </a:r>
          </a:p>
          <a:p>
            <a:r>
              <a:rPr lang="ru-RU" sz="2000" dirty="0">
                <a:latin typeface="+mn-lt"/>
              </a:rPr>
              <a:t>Являются резервуарами для многих болезней и вредителей</a:t>
            </a:r>
          </a:p>
          <a:p>
            <a:r>
              <a:rPr lang="ru-RU" sz="2000" dirty="0">
                <a:latin typeface="+mn-lt"/>
              </a:rPr>
              <a:t>При обильном засорение урожайность может быть снижена на 60–80%</a:t>
            </a:r>
          </a:p>
          <a:p>
            <a:r>
              <a:rPr lang="ru-RU" sz="2000" dirty="0">
                <a:latin typeface="+mn-lt"/>
              </a:rPr>
              <a:t>Снижают качество продукции </a:t>
            </a:r>
          </a:p>
          <a:p>
            <a:endParaRPr lang="ru-RU" sz="20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AA2489-8771-4ECC-A7A9-19993BD059B0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0891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034A90"/>
      </a:dk1>
      <a:lt1>
        <a:sysClr val="window" lastClr="FFFFFF"/>
      </a:lt1>
      <a:dk2>
        <a:srgbClr val="3A3838"/>
      </a:dk2>
      <a:lt2>
        <a:srgbClr val="E7E6E6"/>
      </a:lt2>
      <a:accent1>
        <a:srgbClr val="4472C4"/>
      </a:accent1>
      <a:accent2>
        <a:srgbClr val="00B05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2045</Words>
  <Application>Microsoft Office PowerPoint</Application>
  <PresentationFormat>Широкоэкранный</PresentationFormat>
  <Paragraphs>623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ＭＳ Ｐゴシック</vt:lpstr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Защита подсолнечника от сорняков и болезней  Решения и инновации  от компании BASF</vt:lpstr>
      <vt:lpstr>План обучения</vt:lpstr>
      <vt:lpstr>Технология возделывания подсолнечника</vt:lpstr>
      <vt:lpstr>Основные сорные растения в посевах подсолнечника</vt:lpstr>
      <vt:lpstr>Основные сорные растения в посевах подсолнечника</vt:lpstr>
      <vt:lpstr>Основные сорные растения в посевах подсолнечника</vt:lpstr>
      <vt:lpstr>Основные сорные растения в посевах подсолнечника</vt:lpstr>
      <vt:lpstr>Вынос элементов питания сорными растениями</vt:lpstr>
      <vt:lpstr>Вредоносность сорняков</vt:lpstr>
      <vt:lpstr>Собственные опыты BASF —  регион Волга, 2020 г.</vt:lpstr>
      <vt:lpstr>Защита классических гибридов подсолнечника</vt:lpstr>
      <vt:lpstr>Характеристика действующих веществ почвенных гербицидов</vt:lpstr>
      <vt:lpstr>Регистрация основных д.в. почвенных гербицидов</vt:lpstr>
      <vt:lpstr>Акрис®  Высокоэффективный  довсходовый  гербицид для защиты подсолнечника </vt:lpstr>
      <vt:lpstr>Описание гербицида Акрис®</vt:lpstr>
      <vt:lpstr>Преимущества гербицида: Акрис®</vt:lpstr>
      <vt:lpstr>АКРИС®: ДМТА-П — биологическая доступность</vt:lpstr>
      <vt:lpstr>Акрис® : Что дает второе действующее вещество в гербициде — тербутилазин?</vt:lpstr>
      <vt:lpstr>Эффективность различных норм гербицида</vt:lpstr>
      <vt:lpstr>Эффективность различных норм гербицида</vt:lpstr>
      <vt:lpstr>Эффективность в сравнении с конкурентами гербицида</vt:lpstr>
      <vt:lpstr>Влияние Акрис® на урожайность подсолнечника Россия, 2020 год</vt:lpstr>
      <vt:lpstr>Рекомендации применения</vt:lpstr>
      <vt:lpstr>АКРИС®: рекомендации по применению</vt:lpstr>
      <vt:lpstr>Заразиха подсолнечниковая</vt:lpstr>
      <vt:lpstr>Растения посолнечника, пораженные заразихой</vt:lpstr>
      <vt:lpstr>Компоненты производственной системы Clearfield® Plus </vt:lpstr>
      <vt:lpstr>Описание гербицида Евро-Лайтнинг® Плюс</vt:lpstr>
      <vt:lpstr>Биологическая эффективность технологий защиты от сорняков</vt:lpstr>
      <vt:lpstr>Опыт BASF, Ростовская область, 2019 г.</vt:lpstr>
      <vt:lpstr>Система защиты подсолнечника от сорняков</vt:lpstr>
      <vt:lpstr>Основные болезни подсолнечника</vt:lpstr>
      <vt:lpstr>Какой вред могут нанести болезни подсолнечника?</vt:lpstr>
      <vt:lpstr>Обработка фунгицидами</vt:lpstr>
      <vt:lpstr>Контроль (без обработки фунгицидами) —  Демонстрационный центр BASF Волга, 2020 г.</vt:lpstr>
      <vt:lpstr>Контроль (без обработки фунгицидами) —  Демонстрационный центр BASF Волга, 2020 г.</vt:lpstr>
      <vt:lpstr>Оптимо (200 г/л пираклостробина), КЭ — 0,5 л/га            (ВВСН 32- 33) — 6-8 листьев культуры</vt:lpstr>
      <vt:lpstr>Оптимо, КЭ — 0,5 л/га (ВВСН 32 — 33) — 6-8 листьев культуры</vt:lpstr>
      <vt:lpstr>Пиктор Актив (250 г/л пираклостробина + 150 г/л боскалида),  КС — 0,8 л/га (ВВСН 32 — 33) — 6-8 листьев культуры</vt:lpstr>
      <vt:lpstr>Система защиты подсолнечника от болезней</vt:lpstr>
      <vt:lpstr>Система защиты подсолнечника от болезней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Хлевной Александр Сергеевич</cp:lastModifiedBy>
  <cp:revision>113</cp:revision>
  <dcterms:created xsi:type="dcterms:W3CDTF">2023-03-13T11:53:49Z</dcterms:created>
  <dcterms:modified xsi:type="dcterms:W3CDTF">2024-02-27T13:12:54Z</dcterms:modified>
</cp:coreProperties>
</file>