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11" autoAdjust="0"/>
    <p:restoredTop sz="94660"/>
  </p:normalViewPr>
  <p:slideViewPr>
    <p:cSldViewPr snapToGrid="0">
      <p:cViewPr varScale="1">
        <p:scale>
          <a:sx n="67" d="100"/>
          <a:sy n="67" d="100"/>
        </p:scale>
        <p:origin x="8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Обложка">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6225F8AA-8247-4A00-B9E4-726E498960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489450" cy="6858000"/>
          </a:xfrm>
          <a:prstGeom prst="rect">
            <a:avLst/>
          </a:prstGeom>
        </p:spPr>
      </p:pic>
      <p:sp>
        <p:nvSpPr>
          <p:cNvPr id="2" name="Заголовок 1">
            <a:extLst>
              <a:ext uri="{FF2B5EF4-FFF2-40B4-BE49-F238E27FC236}">
                <a16:creationId xmlns:a16="http://schemas.microsoft.com/office/drawing/2014/main" xmlns="" id="{56CAFC60-8D5F-4A82-AF26-FD62351983D1}"/>
              </a:ext>
            </a:extLst>
          </p:cNvPr>
          <p:cNvSpPr>
            <a:spLocks noGrp="1"/>
          </p:cNvSpPr>
          <p:nvPr>
            <p:ph type="ctrTitle" hasCustomPrompt="1"/>
          </p:nvPr>
        </p:nvSpPr>
        <p:spPr>
          <a:xfrm>
            <a:off x="6429285" y="2105129"/>
            <a:ext cx="5252815" cy="2387600"/>
          </a:xfrm>
          <a:prstGeom prst="rect">
            <a:avLst/>
          </a:prstGeom>
        </p:spPr>
        <p:txBody>
          <a:bodyPr anchor="ctr">
            <a:normAutofit/>
          </a:bodyPr>
          <a:lstStyle>
            <a:lvl1pPr algn="l">
              <a:defRPr sz="4000" b="1">
                <a:solidFill>
                  <a:srgbClr val="00B050"/>
                </a:solidFill>
                <a:latin typeface="+mn-lt"/>
              </a:defRPr>
            </a:lvl1pPr>
          </a:lstStyle>
          <a:p>
            <a:r>
              <a:rPr lang="ru-RU" dirty="0"/>
              <a:t>Образец </a:t>
            </a:r>
            <a:br>
              <a:rPr lang="ru-RU" dirty="0"/>
            </a:br>
            <a:r>
              <a:rPr lang="ru-RU" dirty="0"/>
              <a:t>заголовка</a:t>
            </a:r>
          </a:p>
        </p:txBody>
      </p:sp>
      <p:sp>
        <p:nvSpPr>
          <p:cNvPr id="3" name="Подзаголовок 2">
            <a:extLst>
              <a:ext uri="{FF2B5EF4-FFF2-40B4-BE49-F238E27FC236}">
                <a16:creationId xmlns:a16="http://schemas.microsoft.com/office/drawing/2014/main" xmlns="" id="{6CB4A257-9B98-4330-9907-FEE7EEE7C59F}"/>
              </a:ext>
            </a:extLst>
          </p:cNvPr>
          <p:cNvSpPr>
            <a:spLocks noGrp="1"/>
          </p:cNvSpPr>
          <p:nvPr>
            <p:ph type="subTitle" idx="1" hasCustomPrompt="1"/>
          </p:nvPr>
        </p:nvSpPr>
        <p:spPr>
          <a:xfrm>
            <a:off x="6429285" y="4772811"/>
            <a:ext cx="3389832" cy="893050"/>
          </a:xfrm>
        </p:spPr>
        <p:txBody>
          <a:bodyPr anchor="b">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Спикер, компания</a:t>
            </a:r>
          </a:p>
        </p:txBody>
      </p:sp>
      <p:sp>
        <p:nvSpPr>
          <p:cNvPr id="15" name="Рисунок 14">
            <a:extLst>
              <a:ext uri="{FF2B5EF4-FFF2-40B4-BE49-F238E27FC236}">
                <a16:creationId xmlns:a16="http://schemas.microsoft.com/office/drawing/2014/main" xmlns="" id="{DB01016F-8C6F-4A59-BBD7-9AEA4D86A1EF}"/>
              </a:ext>
            </a:extLst>
          </p:cNvPr>
          <p:cNvSpPr>
            <a:spLocks noGrp="1"/>
          </p:cNvSpPr>
          <p:nvPr>
            <p:ph type="pic" sz="quarter" idx="13"/>
          </p:nvPr>
        </p:nvSpPr>
        <p:spPr>
          <a:xfrm>
            <a:off x="1200150" y="1219200"/>
            <a:ext cx="4419600" cy="4419600"/>
          </a:xfrm>
        </p:spPr>
        <p:txBody>
          <a:bodyPr/>
          <a:lstStyle/>
          <a:p>
            <a:r>
              <a:rPr lang="ru-RU"/>
              <a:t>Вставка рисунка</a:t>
            </a:r>
          </a:p>
        </p:txBody>
      </p:sp>
      <p:pic>
        <p:nvPicPr>
          <p:cNvPr id="5" name="Рисунок 4">
            <a:extLst>
              <a:ext uri="{FF2B5EF4-FFF2-40B4-BE49-F238E27FC236}">
                <a16:creationId xmlns:a16="http://schemas.microsoft.com/office/drawing/2014/main" xmlns="" id="{D5A38DB4-BF2B-49E8-B877-F9F3C27B7B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3529" y="833007"/>
            <a:ext cx="2973936" cy="791451"/>
          </a:xfrm>
          <a:prstGeom prst="rect">
            <a:avLst/>
          </a:prstGeom>
        </p:spPr>
      </p:pic>
      <p:sp>
        <p:nvSpPr>
          <p:cNvPr id="7" name="Номер слайда 5">
            <a:extLst>
              <a:ext uri="{FF2B5EF4-FFF2-40B4-BE49-F238E27FC236}">
                <a16:creationId xmlns:a16="http://schemas.microsoft.com/office/drawing/2014/main" xmlns="" id="{F54CB0C8-B9A2-436E-950A-0D85470AA49C}"/>
              </a:ext>
            </a:extLst>
          </p:cNvPr>
          <p:cNvSpPr>
            <a:spLocks noGrp="1"/>
          </p:cNvSpPr>
          <p:nvPr>
            <p:ph type="sldNum" sz="quarter" idx="4"/>
          </p:nvPr>
        </p:nvSpPr>
        <p:spPr>
          <a:xfrm>
            <a:off x="9242988"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EBFBDD9E-983B-4B35-BECA-484F7848F595}" type="slidenum">
              <a:rPr lang="ru-RU" smtClean="0"/>
              <a:t>‹#›</a:t>
            </a:fld>
            <a:endParaRPr lang="ru-RU"/>
          </a:p>
        </p:txBody>
      </p:sp>
    </p:spTree>
    <p:extLst>
      <p:ext uri="{BB962C8B-B14F-4D97-AF65-F5344CB8AC3E}">
        <p14:creationId xmlns:p14="http://schemas.microsoft.com/office/powerpoint/2010/main" val="3389694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Основной слайд">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xmlns="" id="{6CBAB146-60EC-41CF-BE3D-EBB689690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8100"/>
            <a:ext cx="12192000" cy="469900"/>
          </a:xfrm>
          <a:prstGeom prst="rect">
            <a:avLst/>
          </a:prstGeom>
        </p:spPr>
      </p:pic>
      <p:sp>
        <p:nvSpPr>
          <p:cNvPr id="2" name="Заголовок 1">
            <a:extLst>
              <a:ext uri="{FF2B5EF4-FFF2-40B4-BE49-F238E27FC236}">
                <a16:creationId xmlns:a16="http://schemas.microsoft.com/office/drawing/2014/main" xmlns="" id="{A730C5F6-50BC-4DA5-B9B9-E10CCDC238CC}"/>
              </a:ext>
            </a:extLst>
          </p:cNvPr>
          <p:cNvSpPr>
            <a:spLocks noGrp="1"/>
          </p:cNvSpPr>
          <p:nvPr>
            <p:ph type="title"/>
          </p:nvPr>
        </p:nvSpPr>
        <p:spPr>
          <a:xfrm>
            <a:off x="847725" y="365125"/>
            <a:ext cx="10020300" cy="758825"/>
          </a:xfrm>
          <a:prstGeom prst="rect">
            <a:avLst/>
          </a:prstGeom>
        </p:spPr>
        <p:txBody>
          <a:bodyPr anchor="b">
            <a:normAutofit/>
          </a:bodyPr>
          <a:lstStyle>
            <a:lvl1pPr>
              <a:defRPr sz="2800" b="1">
                <a:solidFill>
                  <a:schemeClr val="tx1"/>
                </a:solidFill>
                <a:latin typeface="+mn-lt"/>
              </a:defRPr>
            </a:lvl1pPr>
          </a:lstStyle>
          <a:p>
            <a:r>
              <a:rPr lang="ru-RU"/>
              <a:t>Образец заголовка</a:t>
            </a:r>
            <a:endParaRPr lang="ru-RU" dirty="0"/>
          </a:p>
        </p:txBody>
      </p:sp>
      <p:sp>
        <p:nvSpPr>
          <p:cNvPr id="3" name="Объект 2">
            <a:extLst>
              <a:ext uri="{FF2B5EF4-FFF2-40B4-BE49-F238E27FC236}">
                <a16:creationId xmlns:a16="http://schemas.microsoft.com/office/drawing/2014/main" xmlns="" id="{7D35BEF3-585A-4136-8BD7-8BD60BBF9803}"/>
              </a:ext>
            </a:extLst>
          </p:cNvPr>
          <p:cNvSpPr>
            <a:spLocks noGrp="1"/>
          </p:cNvSpPr>
          <p:nvPr>
            <p:ph idx="1"/>
          </p:nvPr>
        </p:nvSpPr>
        <p:spPr/>
        <p:txBody>
          <a:bodyPr/>
          <a:lstStyle>
            <a:lvl1pPr>
              <a:buClr>
                <a:srgbClr val="00B050"/>
              </a:buClr>
              <a:defRPr sz="2400">
                <a:solidFill>
                  <a:schemeClr val="tx1"/>
                </a:solidFill>
                <a:latin typeface="+mj-lt"/>
              </a:defRPr>
            </a:lvl1pPr>
            <a:lvl2pPr>
              <a:buClr>
                <a:schemeClr val="accent5">
                  <a:lumMod val="50000"/>
                </a:schemeClr>
              </a:buClr>
              <a:defRPr sz="2000">
                <a:solidFill>
                  <a:schemeClr val="tx1"/>
                </a:solidFill>
                <a:latin typeface="+mj-lt"/>
              </a:defRPr>
            </a:lvl2pPr>
            <a:lvl3pPr>
              <a:buClr>
                <a:schemeClr val="accent5">
                  <a:lumMod val="50000"/>
                </a:schemeClr>
              </a:buClr>
              <a:defRPr sz="1800">
                <a:solidFill>
                  <a:schemeClr val="tx1"/>
                </a:solidFill>
                <a:latin typeface="+mj-lt"/>
              </a:defRPr>
            </a:lvl3pPr>
            <a:lvl4pPr>
              <a:buClr>
                <a:schemeClr val="accent5">
                  <a:lumMod val="50000"/>
                </a:schemeClr>
              </a:buClr>
              <a:defRPr>
                <a:solidFill>
                  <a:schemeClr val="bg2">
                    <a:lumMod val="25000"/>
                  </a:schemeClr>
                </a:solidFill>
                <a:latin typeface="+mj-lt"/>
              </a:defRPr>
            </a:lvl4pPr>
            <a:lvl5pPr>
              <a:buClr>
                <a:schemeClr val="accent5">
                  <a:lumMod val="50000"/>
                </a:schemeClr>
              </a:buClr>
              <a:defRPr>
                <a:solidFill>
                  <a:schemeClr val="bg2">
                    <a:lumMod val="25000"/>
                  </a:schemeClr>
                </a:solidFill>
                <a:latin typeface="+mj-lt"/>
              </a:defRPr>
            </a:lvl5pPr>
          </a:lstStyle>
          <a:p>
            <a:pPr lvl="0"/>
            <a:r>
              <a:rPr lang="ru-RU"/>
              <a:t>Образец текста</a:t>
            </a:r>
          </a:p>
          <a:p>
            <a:pPr lvl="1"/>
            <a:r>
              <a:rPr lang="ru-RU"/>
              <a:t>Второй уровень</a:t>
            </a:r>
          </a:p>
          <a:p>
            <a:pPr lvl="2"/>
            <a:r>
              <a:rPr lang="ru-RU"/>
              <a:t>Третий уровень</a:t>
            </a:r>
          </a:p>
        </p:txBody>
      </p:sp>
      <p:cxnSp>
        <p:nvCxnSpPr>
          <p:cNvPr id="10" name="Прямая соединительная линия 9">
            <a:extLst>
              <a:ext uri="{FF2B5EF4-FFF2-40B4-BE49-F238E27FC236}">
                <a16:creationId xmlns:a16="http://schemas.microsoft.com/office/drawing/2014/main" xmlns="" id="{4823EC46-CE0A-4755-8BCE-E9E5F6ABC80E}"/>
              </a:ext>
            </a:extLst>
          </p:cNvPr>
          <p:cNvCxnSpPr>
            <a:cxnSpLocks/>
          </p:cNvCxnSpPr>
          <p:nvPr/>
        </p:nvCxnSpPr>
        <p:spPr>
          <a:xfrm>
            <a:off x="847725" y="1181100"/>
            <a:ext cx="10372725"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12" name="Рисунок 11">
            <a:extLst>
              <a:ext uri="{FF2B5EF4-FFF2-40B4-BE49-F238E27FC236}">
                <a16:creationId xmlns:a16="http://schemas.microsoft.com/office/drawing/2014/main" xmlns="" id="{E2475DB0-B330-422F-83A6-238D76ECC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1205" y="327645"/>
            <a:ext cx="675519" cy="739155"/>
          </a:xfrm>
          <a:prstGeom prst="rect">
            <a:avLst/>
          </a:prstGeom>
        </p:spPr>
      </p:pic>
      <p:sp>
        <p:nvSpPr>
          <p:cNvPr id="11" name="Номер слайда 5">
            <a:extLst>
              <a:ext uri="{FF2B5EF4-FFF2-40B4-BE49-F238E27FC236}">
                <a16:creationId xmlns:a16="http://schemas.microsoft.com/office/drawing/2014/main" xmlns="" id="{1DE55738-A6BD-44FB-94E3-7CD0EAC85F82}"/>
              </a:ext>
            </a:extLst>
          </p:cNvPr>
          <p:cNvSpPr>
            <a:spLocks noGrp="1"/>
          </p:cNvSpPr>
          <p:nvPr>
            <p:ph type="sldNum" sz="quarter" idx="4"/>
          </p:nvPr>
        </p:nvSpPr>
        <p:spPr>
          <a:xfrm>
            <a:off x="9097709" y="6424717"/>
            <a:ext cx="2743200" cy="365125"/>
          </a:xfrm>
          <a:prstGeom prst="rect">
            <a:avLst/>
          </a:prstGeom>
        </p:spPr>
        <p:txBody>
          <a:bodyPr vert="horz" lIns="91440" tIns="45720" rIns="91440" bIns="45720" rtlCol="0" anchor="ctr"/>
          <a:lstStyle>
            <a:lvl1pPr algn="r">
              <a:defRPr sz="1400">
                <a:solidFill>
                  <a:schemeClr val="bg1"/>
                </a:solidFill>
              </a:defRPr>
            </a:lvl1pPr>
          </a:lstStyle>
          <a:p>
            <a:fld id="{EBFBDD9E-983B-4B35-BECA-484F7848F595}" type="slidenum">
              <a:rPr lang="ru-RU" smtClean="0"/>
              <a:t>‹#›</a:t>
            </a:fld>
            <a:endParaRPr lang="ru-RU"/>
          </a:p>
        </p:txBody>
      </p:sp>
    </p:spTree>
    <p:extLst>
      <p:ext uri="{BB962C8B-B14F-4D97-AF65-F5344CB8AC3E}">
        <p14:creationId xmlns:p14="http://schemas.microsoft.com/office/powerpoint/2010/main" val="839177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Разделитель">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xmlns="" id="{71B8F587-7ABE-4157-86E9-2B0EECDC7EB5}"/>
              </a:ext>
            </a:extLst>
          </p:cNvPr>
          <p:cNvPicPr>
            <a:picLocks noChangeAspect="1"/>
          </p:cNvPicPr>
          <p:nvPr/>
        </p:nvPicPr>
        <p:blipFill>
          <a:blip r:embed="rId2"/>
          <a:stretch>
            <a:fillRect/>
          </a:stretch>
        </p:blipFill>
        <p:spPr>
          <a:xfrm flipH="1">
            <a:off x="8277226" y="0"/>
            <a:ext cx="3914774" cy="6858000"/>
          </a:xfrm>
          <a:prstGeom prst="rect">
            <a:avLst/>
          </a:prstGeom>
        </p:spPr>
      </p:pic>
      <p:sp>
        <p:nvSpPr>
          <p:cNvPr id="2" name="Заголовок 1">
            <a:extLst>
              <a:ext uri="{FF2B5EF4-FFF2-40B4-BE49-F238E27FC236}">
                <a16:creationId xmlns:a16="http://schemas.microsoft.com/office/drawing/2014/main" xmlns="" id="{19B34D78-36D9-4FE1-9528-238A5C1A5E5D}"/>
              </a:ext>
            </a:extLst>
          </p:cNvPr>
          <p:cNvSpPr>
            <a:spLocks noGrp="1"/>
          </p:cNvSpPr>
          <p:nvPr>
            <p:ph type="title" hasCustomPrompt="1"/>
          </p:nvPr>
        </p:nvSpPr>
        <p:spPr>
          <a:xfrm>
            <a:off x="1079500" y="1766888"/>
            <a:ext cx="4568825" cy="2852737"/>
          </a:xfrm>
          <a:prstGeom prst="rect">
            <a:avLst/>
          </a:prstGeom>
        </p:spPr>
        <p:txBody>
          <a:bodyPr anchor="ctr">
            <a:normAutofit/>
          </a:bodyPr>
          <a:lstStyle>
            <a:lvl1pPr>
              <a:defRPr sz="3600">
                <a:solidFill>
                  <a:schemeClr val="tx1"/>
                </a:solidFill>
                <a:latin typeface="+mn-lt"/>
              </a:defRPr>
            </a:lvl1pPr>
          </a:lstStyle>
          <a:p>
            <a:r>
              <a:rPr lang="ru-RU" dirty="0"/>
              <a:t>Образец </a:t>
            </a:r>
            <a:br>
              <a:rPr lang="ru-RU" dirty="0"/>
            </a:br>
            <a:r>
              <a:rPr lang="ru-RU" dirty="0"/>
              <a:t>заголовка</a:t>
            </a:r>
          </a:p>
        </p:txBody>
      </p:sp>
      <p:sp>
        <p:nvSpPr>
          <p:cNvPr id="13" name="Рисунок 12">
            <a:extLst>
              <a:ext uri="{FF2B5EF4-FFF2-40B4-BE49-F238E27FC236}">
                <a16:creationId xmlns:a16="http://schemas.microsoft.com/office/drawing/2014/main" xmlns="" id="{26E28C2C-CDF3-40B2-AEB6-3879E2744586}"/>
              </a:ext>
            </a:extLst>
          </p:cNvPr>
          <p:cNvSpPr>
            <a:spLocks noGrp="1"/>
          </p:cNvSpPr>
          <p:nvPr>
            <p:ph type="pic" sz="quarter" idx="13" hasCustomPrompt="1"/>
          </p:nvPr>
        </p:nvSpPr>
        <p:spPr>
          <a:xfrm>
            <a:off x="5772150" y="1181100"/>
            <a:ext cx="4486276" cy="4486276"/>
          </a:xfrm>
        </p:spPr>
        <p:txBody>
          <a:bodyPr/>
          <a:lstStyle>
            <a:lvl1pPr>
              <a:defRPr/>
            </a:lvl1pPr>
          </a:lstStyle>
          <a:p>
            <a:r>
              <a:rPr lang="ru-RU" dirty="0"/>
              <a:t>      </a:t>
            </a:r>
          </a:p>
        </p:txBody>
      </p:sp>
      <p:pic>
        <p:nvPicPr>
          <p:cNvPr id="8" name="Рисунок 7">
            <a:extLst>
              <a:ext uri="{FF2B5EF4-FFF2-40B4-BE49-F238E27FC236}">
                <a16:creationId xmlns:a16="http://schemas.microsoft.com/office/drawing/2014/main" xmlns="" id="{64E45DC1-CCF8-421F-AEB8-5651D3F19F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843" y="6280467"/>
            <a:ext cx="1546789" cy="411646"/>
          </a:xfrm>
          <a:prstGeom prst="rect">
            <a:avLst/>
          </a:prstGeom>
        </p:spPr>
      </p:pic>
    </p:spTree>
    <p:extLst>
      <p:ext uri="{BB962C8B-B14F-4D97-AF65-F5344CB8AC3E}">
        <p14:creationId xmlns:p14="http://schemas.microsoft.com/office/powerpoint/2010/main" val="3716622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Слайд 2 текста ">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xmlns="" id="{6BB2AC24-1325-45CC-8B9F-ADDCC5368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8100"/>
            <a:ext cx="12192000" cy="469900"/>
          </a:xfrm>
          <a:prstGeom prst="rect">
            <a:avLst/>
          </a:prstGeom>
        </p:spPr>
      </p:pic>
      <p:sp>
        <p:nvSpPr>
          <p:cNvPr id="11" name="Объект 2">
            <a:extLst>
              <a:ext uri="{FF2B5EF4-FFF2-40B4-BE49-F238E27FC236}">
                <a16:creationId xmlns:a16="http://schemas.microsoft.com/office/drawing/2014/main" xmlns="" id="{F71864B0-F9B2-4529-A886-9E887997C340}"/>
              </a:ext>
            </a:extLst>
          </p:cNvPr>
          <p:cNvSpPr>
            <a:spLocks noGrp="1"/>
          </p:cNvSpPr>
          <p:nvPr>
            <p:ph idx="1"/>
          </p:nvPr>
        </p:nvSpPr>
        <p:spPr>
          <a:xfrm>
            <a:off x="857250" y="1447800"/>
            <a:ext cx="5067300" cy="4687888"/>
          </a:xfrm>
        </p:spPr>
        <p:txBody>
          <a:bodyPr/>
          <a:lstStyle>
            <a:lvl1pPr>
              <a:buClr>
                <a:srgbClr val="00B050"/>
              </a:buClr>
              <a:defRPr sz="2400">
                <a:solidFill>
                  <a:schemeClr val="tx1"/>
                </a:solidFill>
                <a:latin typeface="+mj-lt"/>
              </a:defRPr>
            </a:lvl1pPr>
            <a:lvl2pPr>
              <a:buClr>
                <a:schemeClr val="accent5">
                  <a:lumMod val="50000"/>
                </a:schemeClr>
              </a:buClr>
              <a:defRPr sz="2000">
                <a:solidFill>
                  <a:schemeClr val="tx1"/>
                </a:solidFill>
                <a:latin typeface="+mj-lt"/>
              </a:defRPr>
            </a:lvl2pPr>
            <a:lvl3pPr>
              <a:buClr>
                <a:schemeClr val="accent5">
                  <a:lumMod val="50000"/>
                </a:schemeClr>
              </a:buClr>
              <a:defRPr sz="1800">
                <a:solidFill>
                  <a:schemeClr val="tx1"/>
                </a:solidFill>
                <a:latin typeface="+mj-lt"/>
              </a:defRPr>
            </a:lvl3pPr>
            <a:lvl4pPr>
              <a:buClr>
                <a:schemeClr val="accent5">
                  <a:lumMod val="50000"/>
                </a:schemeClr>
              </a:buClr>
              <a:defRPr sz="1600">
                <a:solidFill>
                  <a:schemeClr val="tx1"/>
                </a:solidFill>
                <a:latin typeface="+mj-lt"/>
              </a:defRPr>
            </a:lvl4pPr>
            <a:lvl5pPr>
              <a:buClr>
                <a:schemeClr val="accent5">
                  <a:lumMod val="50000"/>
                </a:schemeClr>
              </a:buClr>
              <a:defRPr sz="1600">
                <a:solidFill>
                  <a:schemeClr val="tx1"/>
                </a:solidFill>
                <a:latin typeface="+mj-l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pic>
        <p:nvPicPr>
          <p:cNvPr id="12" name="Рисунок 11">
            <a:extLst>
              <a:ext uri="{FF2B5EF4-FFF2-40B4-BE49-F238E27FC236}">
                <a16:creationId xmlns:a16="http://schemas.microsoft.com/office/drawing/2014/main" xmlns="" id="{4A523243-798D-4487-B2F1-C3238976EB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8100"/>
            <a:ext cx="12192000" cy="469900"/>
          </a:xfrm>
          <a:prstGeom prst="rect">
            <a:avLst/>
          </a:prstGeom>
        </p:spPr>
      </p:pic>
      <p:cxnSp>
        <p:nvCxnSpPr>
          <p:cNvPr id="14" name="Прямая соединительная линия 13">
            <a:extLst>
              <a:ext uri="{FF2B5EF4-FFF2-40B4-BE49-F238E27FC236}">
                <a16:creationId xmlns:a16="http://schemas.microsoft.com/office/drawing/2014/main" xmlns="" id="{A49202E2-58F7-4361-9234-A5CD920AE7AF}"/>
              </a:ext>
            </a:extLst>
          </p:cNvPr>
          <p:cNvCxnSpPr>
            <a:cxnSpLocks/>
          </p:cNvCxnSpPr>
          <p:nvPr/>
        </p:nvCxnSpPr>
        <p:spPr>
          <a:xfrm>
            <a:off x="847725" y="1181100"/>
            <a:ext cx="10372725"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6" name="Заголовок 1">
            <a:extLst>
              <a:ext uri="{FF2B5EF4-FFF2-40B4-BE49-F238E27FC236}">
                <a16:creationId xmlns:a16="http://schemas.microsoft.com/office/drawing/2014/main" xmlns="" id="{D7A96AB6-C006-4530-A1F7-0FC58B2822F1}"/>
              </a:ext>
            </a:extLst>
          </p:cNvPr>
          <p:cNvSpPr>
            <a:spLocks noGrp="1"/>
          </p:cNvSpPr>
          <p:nvPr>
            <p:ph type="title"/>
          </p:nvPr>
        </p:nvSpPr>
        <p:spPr>
          <a:xfrm>
            <a:off x="847725" y="365125"/>
            <a:ext cx="10020300" cy="758825"/>
          </a:xfrm>
          <a:prstGeom prst="rect">
            <a:avLst/>
          </a:prstGeom>
        </p:spPr>
        <p:txBody>
          <a:bodyPr anchor="b">
            <a:normAutofit/>
          </a:bodyPr>
          <a:lstStyle>
            <a:lvl1pPr>
              <a:defRPr sz="2800" b="1">
                <a:solidFill>
                  <a:schemeClr val="tx1"/>
                </a:solidFill>
                <a:latin typeface="+mn-lt"/>
              </a:defRPr>
            </a:lvl1pPr>
          </a:lstStyle>
          <a:p>
            <a:r>
              <a:rPr lang="ru-RU"/>
              <a:t>Образец заголовка</a:t>
            </a:r>
            <a:endParaRPr lang="ru-RU" dirty="0"/>
          </a:p>
        </p:txBody>
      </p:sp>
      <p:pic>
        <p:nvPicPr>
          <p:cNvPr id="17" name="Рисунок 16">
            <a:extLst>
              <a:ext uri="{FF2B5EF4-FFF2-40B4-BE49-F238E27FC236}">
                <a16:creationId xmlns:a16="http://schemas.microsoft.com/office/drawing/2014/main" xmlns="" id="{B49E4426-107D-413A-9FC9-E9C7E9A4A1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1205" y="327645"/>
            <a:ext cx="675519" cy="739155"/>
          </a:xfrm>
          <a:prstGeom prst="rect">
            <a:avLst/>
          </a:prstGeom>
        </p:spPr>
      </p:pic>
      <p:sp>
        <p:nvSpPr>
          <p:cNvPr id="10" name="Номер слайда 5">
            <a:extLst>
              <a:ext uri="{FF2B5EF4-FFF2-40B4-BE49-F238E27FC236}">
                <a16:creationId xmlns:a16="http://schemas.microsoft.com/office/drawing/2014/main" xmlns="" id="{0D495309-9686-4AFC-8CC8-370E144D209E}"/>
              </a:ext>
            </a:extLst>
          </p:cNvPr>
          <p:cNvSpPr>
            <a:spLocks noGrp="1"/>
          </p:cNvSpPr>
          <p:nvPr>
            <p:ph type="sldNum" sz="quarter" idx="4"/>
          </p:nvPr>
        </p:nvSpPr>
        <p:spPr>
          <a:xfrm>
            <a:off x="9097709" y="6424717"/>
            <a:ext cx="2743200" cy="365125"/>
          </a:xfrm>
          <a:prstGeom prst="rect">
            <a:avLst/>
          </a:prstGeom>
        </p:spPr>
        <p:txBody>
          <a:bodyPr vert="horz" lIns="91440" tIns="45720" rIns="91440" bIns="45720" rtlCol="0" anchor="ctr"/>
          <a:lstStyle>
            <a:lvl1pPr algn="r">
              <a:defRPr sz="1400">
                <a:solidFill>
                  <a:schemeClr val="bg1"/>
                </a:solidFill>
              </a:defRPr>
            </a:lvl1pPr>
          </a:lstStyle>
          <a:p>
            <a:fld id="{EBFBDD9E-983B-4B35-BECA-484F7848F595}" type="slidenum">
              <a:rPr lang="ru-RU" smtClean="0"/>
              <a:t>‹#›</a:t>
            </a:fld>
            <a:endParaRPr lang="ru-RU"/>
          </a:p>
        </p:txBody>
      </p:sp>
      <p:sp>
        <p:nvSpPr>
          <p:cNvPr id="13" name="Объект 2">
            <a:extLst>
              <a:ext uri="{FF2B5EF4-FFF2-40B4-BE49-F238E27FC236}">
                <a16:creationId xmlns:a16="http://schemas.microsoft.com/office/drawing/2014/main" xmlns="" id="{20853CAD-1B6C-453B-B696-52986945DF6A}"/>
              </a:ext>
            </a:extLst>
          </p:cNvPr>
          <p:cNvSpPr>
            <a:spLocks noGrp="1"/>
          </p:cNvSpPr>
          <p:nvPr>
            <p:ph idx="10"/>
          </p:nvPr>
        </p:nvSpPr>
        <p:spPr>
          <a:xfrm>
            <a:off x="6053093" y="1447800"/>
            <a:ext cx="5067300" cy="4687888"/>
          </a:xfrm>
        </p:spPr>
        <p:txBody>
          <a:bodyPr/>
          <a:lstStyle>
            <a:lvl1pPr>
              <a:buClr>
                <a:srgbClr val="00B050"/>
              </a:buClr>
              <a:defRPr sz="2400">
                <a:solidFill>
                  <a:schemeClr val="tx1"/>
                </a:solidFill>
                <a:latin typeface="+mj-lt"/>
              </a:defRPr>
            </a:lvl1pPr>
            <a:lvl2pPr>
              <a:buClr>
                <a:schemeClr val="accent5">
                  <a:lumMod val="50000"/>
                </a:schemeClr>
              </a:buClr>
              <a:defRPr sz="2000">
                <a:solidFill>
                  <a:schemeClr val="tx1"/>
                </a:solidFill>
                <a:latin typeface="+mj-lt"/>
              </a:defRPr>
            </a:lvl2pPr>
            <a:lvl3pPr>
              <a:buClr>
                <a:schemeClr val="accent5">
                  <a:lumMod val="50000"/>
                </a:schemeClr>
              </a:buClr>
              <a:defRPr sz="1800">
                <a:solidFill>
                  <a:schemeClr val="tx1"/>
                </a:solidFill>
                <a:latin typeface="+mj-lt"/>
              </a:defRPr>
            </a:lvl3pPr>
            <a:lvl4pPr>
              <a:buClr>
                <a:schemeClr val="accent5">
                  <a:lumMod val="50000"/>
                </a:schemeClr>
              </a:buClr>
              <a:defRPr sz="1600">
                <a:solidFill>
                  <a:schemeClr val="tx1"/>
                </a:solidFill>
                <a:latin typeface="+mj-lt"/>
              </a:defRPr>
            </a:lvl4pPr>
            <a:lvl5pPr>
              <a:buClr>
                <a:schemeClr val="accent5">
                  <a:lumMod val="50000"/>
                </a:schemeClr>
              </a:buClr>
              <a:defRPr sz="1600">
                <a:solidFill>
                  <a:schemeClr val="tx1"/>
                </a:solidFill>
                <a:latin typeface="+mj-l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Tree>
    <p:extLst>
      <p:ext uri="{BB962C8B-B14F-4D97-AF65-F5344CB8AC3E}">
        <p14:creationId xmlns:p14="http://schemas.microsoft.com/office/powerpoint/2010/main" val="2283804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Слайд 2 текста ">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xmlns="" id="{6BB2AC24-1325-45CC-8B9F-ADDCC5368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8100"/>
            <a:ext cx="12192000" cy="469900"/>
          </a:xfrm>
          <a:prstGeom prst="rect">
            <a:avLst/>
          </a:prstGeom>
        </p:spPr>
      </p:pic>
      <p:pic>
        <p:nvPicPr>
          <p:cNvPr id="12" name="Рисунок 11">
            <a:extLst>
              <a:ext uri="{FF2B5EF4-FFF2-40B4-BE49-F238E27FC236}">
                <a16:creationId xmlns:a16="http://schemas.microsoft.com/office/drawing/2014/main" xmlns="" id="{4A523243-798D-4487-B2F1-C3238976EB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8100"/>
            <a:ext cx="12192000" cy="469900"/>
          </a:xfrm>
          <a:prstGeom prst="rect">
            <a:avLst/>
          </a:prstGeom>
        </p:spPr>
      </p:pic>
      <p:pic>
        <p:nvPicPr>
          <p:cNvPr id="17" name="Рисунок 16">
            <a:extLst>
              <a:ext uri="{FF2B5EF4-FFF2-40B4-BE49-F238E27FC236}">
                <a16:creationId xmlns:a16="http://schemas.microsoft.com/office/drawing/2014/main" xmlns="" id="{B49E4426-107D-413A-9FC9-E9C7E9A4A1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1205" y="327645"/>
            <a:ext cx="675519" cy="739155"/>
          </a:xfrm>
          <a:prstGeom prst="rect">
            <a:avLst/>
          </a:prstGeom>
        </p:spPr>
      </p:pic>
      <p:sp>
        <p:nvSpPr>
          <p:cNvPr id="6" name="Номер слайда 5">
            <a:extLst>
              <a:ext uri="{FF2B5EF4-FFF2-40B4-BE49-F238E27FC236}">
                <a16:creationId xmlns:a16="http://schemas.microsoft.com/office/drawing/2014/main" xmlns="" id="{291CBF30-2005-4284-BB0D-B94636E8314B}"/>
              </a:ext>
            </a:extLst>
          </p:cNvPr>
          <p:cNvSpPr>
            <a:spLocks noGrp="1"/>
          </p:cNvSpPr>
          <p:nvPr>
            <p:ph type="sldNum" sz="quarter" idx="4"/>
          </p:nvPr>
        </p:nvSpPr>
        <p:spPr>
          <a:xfrm>
            <a:off x="9097709" y="6424717"/>
            <a:ext cx="2743200" cy="365125"/>
          </a:xfrm>
          <a:prstGeom prst="rect">
            <a:avLst/>
          </a:prstGeom>
        </p:spPr>
        <p:txBody>
          <a:bodyPr vert="horz" lIns="91440" tIns="45720" rIns="91440" bIns="45720" rtlCol="0" anchor="ctr"/>
          <a:lstStyle>
            <a:lvl1pPr algn="r">
              <a:defRPr sz="1400">
                <a:solidFill>
                  <a:schemeClr val="bg1"/>
                </a:solidFill>
              </a:defRPr>
            </a:lvl1pPr>
          </a:lstStyle>
          <a:p>
            <a:fld id="{EBFBDD9E-983B-4B35-BECA-484F7848F595}" type="slidenum">
              <a:rPr lang="ru-RU" smtClean="0"/>
              <a:t>‹#›</a:t>
            </a:fld>
            <a:endParaRPr lang="ru-RU"/>
          </a:p>
        </p:txBody>
      </p:sp>
    </p:spTree>
    <p:extLst>
      <p:ext uri="{BB962C8B-B14F-4D97-AF65-F5344CB8AC3E}">
        <p14:creationId xmlns:p14="http://schemas.microsoft.com/office/powerpoint/2010/main" val="3720530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Пустой слайд">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3C09D89D-8705-4A9B-A1B6-2922A5A34C82}"/>
              </a:ext>
            </a:extLst>
          </p:cNvPr>
          <p:cNvPicPr>
            <a:picLocks noChangeAspect="1"/>
          </p:cNvPicPr>
          <p:nvPr/>
        </p:nvPicPr>
        <p:blipFill>
          <a:blip r:embed="rId2"/>
          <a:stretch>
            <a:fillRect/>
          </a:stretch>
        </p:blipFill>
        <p:spPr>
          <a:xfrm>
            <a:off x="0" y="0"/>
            <a:ext cx="12192000" cy="6858000"/>
          </a:xfrm>
          <a:prstGeom prst="rect">
            <a:avLst/>
          </a:prstGeom>
        </p:spPr>
      </p:pic>
      <p:sp>
        <p:nvSpPr>
          <p:cNvPr id="6" name="Заголовок 1">
            <a:extLst>
              <a:ext uri="{FF2B5EF4-FFF2-40B4-BE49-F238E27FC236}">
                <a16:creationId xmlns:a16="http://schemas.microsoft.com/office/drawing/2014/main" xmlns="" id="{1CA0EC68-44F9-494C-AEDA-F8D1BC31DDF7}"/>
              </a:ext>
            </a:extLst>
          </p:cNvPr>
          <p:cNvSpPr>
            <a:spLocks noGrp="1"/>
          </p:cNvSpPr>
          <p:nvPr>
            <p:ph type="ctrTitle" hasCustomPrompt="1"/>
          </p:nvPr>
        </p:nvSpPr>
        <p:spPr>
          <a:xfrm>
            <a:off x="3469592" y="3648179"/>
            <a:ext cx="5252815" cy="904771"/>
          </a:xfrm>
          <a:prstGeom prst="rect">
            <a:avLst/>
          </a:prstGeom>
        </p:spPr>
        <p:txBody>
          <a:bodyPr anchor="t">
            <a:normAutofit/>
          </a:bodyPr>
          <a:lstStyle>
            <a:lvl1pPr algn="l">
              <a:defRPr sz="4000" b="1">
                <a:solidFill>
                  <a:schemeClr val="bg1"/>
                </a:solidFill>
                <a:latin typeface="+mn-lt"/>
              </a:defRPr>
            </a:lvl1pPr>
          </a:lstStyle>
          <a:p>
            <a:r>
              <a:rPr lang="ru-RU" dirty="0"/>
              <a:t>Спасибо за внимание!</a:t>
            </a:r>
          </a:p>
        </p:txBody>
      </p:sp>
      <p:cxnSp>
        <p:nvCxnSpPr>
          <p:cNvPr id="10" name="Прямая соединительная линия 9">
            <a:extLst>
              <a:ext uri="{FF2B5EF4-FFF2-40B4-BE49-F238E27FC236}">
                <a16:creationId xmlns:a16="http://schemas.microsoft.com/office/drawing/2014/main" xmlns="" id="{2B31DCFC-336E-425F-BE4A-DE9A517AD209}"/>
              </a:ext>
            </a:extLst>
          </p:cNvPr>
          <p:cNvCxnSpPr>
            <a:cxnSpLocks/>
          </p:cNvCxnSpPr>
          <p:nvPr/>
        </p:nvCxnSpPr>
        <p:spPr>
          <a:xfrm>
            <a:off x="2294101" y="3153754"/>
            <a:ext cx="74485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Рисунок 3">
            <a:extLst>
              <a:ext uri="{FF2B5EF4-FFF2-40B4-BE49-F238E27FC236}">
                <a16:creationId xmlns:a16="http://schemas.microsoft.com/office/drawing/2014/main" xmlns="" id="{4AA76BCB-9DE8-4E9A-B176-5E4D6BAB53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7081" y="1700267"/>
            <a:ext cx="3247401" cy="864228"/>
          </a:xfrm>
          <a:prstGeom prst="rect">
            <a:avLst/>
          </a:prstGeom>
        </p:spPr>
      </p:pic>
    </p:spTree>
    <p:extLst>
      <p:ext uri="{BB962C8B-B14F-4D97-AF65-F5344CB8AC3E}">
        <p14:creationId xmlns:p14="http://schemas.microsoft.com/office/powerpoint/2010/main" val="2426989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019663B-C6B9-45B3-AEDE-846D898BDF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a:extLst>
              <a:ext uri="{FF2B5EF4-FFF2-40B4-BE49-F238E27FC236}">
                <a16:creationId xmlns:a16="http://schemas.microsoft.com/office/drawing/2014/main" xmlns="" id="{40228170-FCDD-4B3B-8669-D277426494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Номер слайда 5">
            <a:extLst>
              <a:ext uri="{FF2B5EF4-FFF2-40B4-BE49-F238E27FC236}">
                <a16:creationId xmlns:a16="http://schemas.microsoft.com/office/drawing/2014/main" xmlns="" id="{497A2DE0-343D-4166-95FA-105AF2ED46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FBDD9E-983B-4B35-BECA-484F7848F595}" type="slidenum">
              <a:rPr lang="ru-RU" smtClean="0"/>
              <a:t>‹#›</a:t>
            </a:fld>
            <a:endParaRPr lang="ru-RU"/>
          </a:p>
        </p:txBody>
      </p:sp>
    </p:spTree>
    <p:extLst>
      <p:ext uri="{BB962C8B-B14F-4D97-AF65-F5344CB8AC3E}">
        <p14:creationId xmlns:p14="http://schemas.microsoft.com/office/powerpoint/2010/main" val="1882325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285" y="2105129"/>
            <a:ext cx="5442925" cy="2387600"/>
          </a:xfrm>
        </p:spPr>
        <p:txBody>
          <a:bodyPr/>
          <a:lstStyle/>
          <a:p>
            <a:r>
              <a:rPr lang="ru-RU" sz="3600" dirty="0">
                <a:solidFill>
                  <a:schemeClr val="tx1"/>
                </a:solidFill>
              </a:rPr>
              <a:t>РЕСУРСОСБЕРЕГАЮЩИЕ ТЕХНОЛОГИИ В АПК</a:t>
            </a:r>
            <a:r>
              <a:rPr lang="ru-RU" dirty="0"/>
              <a:t/>
            </a:r>
            <a:br>
              <a:rPr lang="ru-RU" dirty="0"/>
            </a:br>
            <a:endParaRPr lang="ru-RU" dirty="0"/>
          </a:p>
        </p:txBody>
      </p:sp>
      <p:sp>
        <p:nvSpPr>
          <p:cNvPr id="3" name="Подзаголовок 2"/>
          <p:cNvSpPr>
            <a:spLocks noGrp="1"/>
          </p:cNvSpPr>
          <p:nvPr>
            <p:ph type="subTitle" idx="1"/>
          </p:nvPr>
        </p:nvSpPr>
        <p:spPr>
          <a:xfrm>
            <a:off x="6429285" y="4286250"/>
            <a:ext cx="5337994" cy="1574903"/>
          </a:xfrm>
        </p:spPr>
        <p:txBody>
          <a:bodyPr>
            <a:normAutofit fontScale="85000" lnSpcReduction="10000"/>
          </a:bodyPr>
          <a:lstStyle/>
          <a:p>
            <a:r>
              <a:rPr lang="ru-RU" sz="2400" dirty="0"/>
              <a:t>к.э.н., доцент кафедры педагогики и психологии профессионального образования РГАУ МСХА им. К. А. Тимирязева,</a:t>
            </a:r>
          </a:p>
          <a:p>
            <a:r>
              <a:rPr lang="ru-RU" sz="2400" dirty="0"/>
              <a:t>зам. руководителя ОЦ «Форсайт-образование» Каратаева О. </a:t>
            </a:r>
            <a:r>
              <a:rPr lang="ru-RU" sz="2400"/>
              <a:t>Г.</a:t>
            </a:r>
          </a:p>
          <a:p>
            <a:endParaRPr lang="ru-RU" dirty="0"/>
          </a:p>
        </p:txBody>
      </p:sp>
      <p:pic>
        <p:nvPicPr>
          <p:cNvPr id="7" name="Рисунок 6">
            <a:extLst>
              <a:ext uri="{FF2B5EF4-FFF2-40B4-BE49-F238E27FC236}">
                <a16:creationId xmlns:a16="http://schemas.microsoft.com/office/drawing/2014/main" xmlns="" id="{658D0FD1-6391-7674-1DD8-33F14FA521E4}"/>
              </a:ext>
            </a:extLst>
          </p:cNvPr>
          <p:cNvPicPr>
            <a:picLocks noGrp="1" noChangeAspect="1"/>
          </p:cNvPicPr>
          <p:nvPr>
            <p:ph type="pic" sz="quarter" idx="13"/>
          </p:nvPr>
        </p:nvPicPr>
        <p:blipFill rotWithShape="1">
          <a:blip r:embed="rId2"/>
          <a:srcRect l="9724" r="7468"/>
          <a:stretch/>
        </p:blipFill>
        <p:spPr>
          <a:xfrm>
            <a:off x="954157" y="1219200"/>
            <a:ext cx="5049077" cy="4419600"/>
          </a:xfrm>
          <a:prstGeom prst="rect">
            <a:avLst/>
          </a:prstGeom>
        </p:spPr>
      </p:pic>
    </p:spTree>
    <p:extLst>
      <p:ext uri="{BB962C8B-B14F-4D97-AF65-F5344CB8AC3E}">
        <p14:creationId xmlns:p14="http://schemas.microsoft.com/office/powerpoint/2010/main" val="1509798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Технология</a:t>
            </a:r>
          </a:p>
        </p:txBody>
      </p:sp>
      <p:sp>
        <p:nvSpPr>
          <p:cNvPr id="3" name="Объект 2"/>
          <p:cNvSpPr>
            <a:spLocks noGrp="1"/>
          </p:cNvSpPr>
          <p:nvPr>
            <p:ph idx="1"/>
          </p:nvPr>
        </p:nvSpPr>
        <p:spPr/>
        <p:txBody>
          <a:bodyPr/>
          <a:lstStyle/>
          <a:p>
            <a:r>
              <a:rPr lang="ru-RU" dirty="0">
                <a:latin typeface="+mn-lt"/>
              </a:rPr>
              <a:t>Комплекс организационных мер, операций и приемов, направленных на изготовление, обслуживание, ремонт и/или эксплуатацию изделия с номинальным качеством и оптимальными затратами,  и обусловленных текущим уровнем развития науки, техники и общества в целом.</a:t>
            </a:r>
          </a:p>
          <a:p>
            <a:endParaRPr lang="ru-RU" dirty="0"/>
          </a:p>
        </p:txBody>
      </p:sp>
    </p:spTree>
    <p:extLst>
      <p:ext uri="{BB962C8B-B14F-4D97-AF65-F5344CB8AC3E}">
        <p14:creationId xmlns:p14="http://schemas.microsoft.com/office/powerpoint/2010/main" val="4220412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Технология</a:t>
            </a:r>
          </a:p>
        </p:txBody>
      </p:sp>
      <p:sp>
        <p:nvSpPr>
          <p:cNvPr id="3" name="Объект 2"/>
          <p:cNvSpPr>
            <a:spLocks noGrp="1"/>
          </p:cNvSpPr>
          <p:nvPr>
            <p:ph idx="1"/>
          </p:nvPr>
        </p:nvSpPr>
        <p:spPr/>
        <p:txBody>
          <a:bodyPr/>
          <a:lstStyle/>
          <a:p>
            <a:r>
              <a:rPr lang="ru-RU" dirty="0">
                <a:latin typeface="+mn-lt"/>
              </a:rPr>
              <a:t>На объем производства и качество готовой продукции, влияет технология производства и последовательность технологических операций, как производства так и переработки.</a:t>
            </a:r>
          </a:p>
          <a:p>
            <a:endParaRPr lang="ru-RU" dirty="0"/>
          </a:p>
        </p:txBody>
      </p:sp>
    </p:spTree>
    <p:extLst>
      <p:ext uri="{BB962C8B-B14F-4D97-AF65-F5344CB8AC3E}">
        <p14:creationId xmlns:p14="http://schemas.microsoft.com/office/powerpoint/2010/main" val="2365483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Технология</a:t>
            </a:r>
          </a:p>
        </p:txBody>
      </p:sp>
      <p:sp>
        <p:nvSpPr>
          <p:cNvPr id="3" name="Объект 2"/>
          <p:cNvSpPr>
            <a:spLocks noGrp="1"/>
          </p:cNvSpPr>
          <p:nvPr>
            <p:ph idx="1"/>
          </p:nvPr>
        </p:nvSpPr>
        <p:spPr/>
        <p:txBody>
          <a:bodyPr/>
          <a:lstStyle/>
          <a:p>
            <a:r>
              <a:rPr lang="ru-RU" dirty="0">
                <a:latin typeface="+mn-lt"/>
              </a:rPr>
              <a:t>Вопросы внедрения </a:t>
            </a:r>
            <a:r>
              <a:rPr lang="ru-RU" dirty="0" err="1">
                <a:latin typeface="+mn-lt"/>
              </a:rPr>
              <a:t>энерго</a:t>
            </a:r>
            <a:r>
              <a:rPr lang="ru-RU" dirty="0">
                <a:latin typeface="+mn-lt"/>
              </a:rPr>
              <a:t>- и ресурсосберегающих технологий давно волнуют аналитиков сельского хозяйства. Ввиду недостаточного финансирования, наличия глобальных проблем ресурсосбережение АПК в России играет ключевую роль в качестве эффективного средства ускорения темпов производства и увеличения производительности труда.</a:t>
            </a:r>
          </a:p>
          <a:p>
            <a:endParaRPr lang="ru-RU" dirty="0"/>
          </a:p>
        </p:txBody>
      </p:sp>
    </p:spTree>
    <p:extLst>
      <p:ext uri="{BB962C8B-B14F-4D97-AF65-F5344CB8AC3E}">
        <p14:creationId xmlns:p14="http://schemas.microsoft.com/office/powerpoint/2010/main" val="560447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Ресурсосбережение</a:t>
            </a:r>
          </a:p>
        </p:txBody>
      </p:sp>
      <p:sp>
        <p:nvSpPr>
          <p:cNvPr id="3" name="Объект 2"/>
          <p:cNvSpPr>
            <a:spLocks noGrp="1"/>
          </p:cNvSpPr>
          <p:nvPr>
            <p:ph idx="1"/>
          </p:nvPr>
        </p:nvSpPr>
        <p:spPr/>
        <p:txBody>
          <a:bodyPr/>
          <a:lstStyle/>
          <a:p>
            <a:r>
              <a:rPr lang="ru-RU" b="1" dirty="0">
                <a:latin typeface="+mn-lt"/>
              </a:rPr>
              <a:t>Сбережение</a:t>
            </a:r>
            <a:r>
              <a:rPr lang="ru-RU" dirty="0">
                <a:latin typeface="+mn-lt"/>
              </a:rPr>
              <a:t> - грамотное распоряжение ресурсами сельского хозяйства с применением новых технологий и системного подхода</a:t>
            </a:r>
          </a:p>
          <a:p>
            <a:r>
              <a:rPr lang="ru-RU" b="1" dirty="0">
                <a:latin typeface="+mn-lt"/>
              </a:rPr>
              <a:t>Ресурсосбережение </a:t>
            </a:r>
            <a:r>
              <a:rPr lang="ru-RU" dirty="0">
                <a:latin typeface="+mn-lt"/>
              </a:rPr>
              <a:t>-</a:t>
            </a:r>
            <a:r>
              <a:rPr lang="ru-RU" b="1" dirty="0">
                <a:latin typeface="+mn-lt"/>
              </a:rPr>
              <a:t> </a:t>
            </a:r>
            <a:r>
              <a:rPr lang="ru-RU" dirty="0">
                <a:latin typeface="+mn-lt"/>
              </a:rPr>
              <a:t>процесс планомерного и комплексного осуществления организационных, экономических и технико-технологических мер, направленных на обеспечение экономии и рационального использования материально-сырьевых ресурсов, основанных на тенденциях изменения их потребительской стоимости, определении и развитии наиболее приоритетных направлений НТП.</a:t>
            </a:r>
          </a:p>
          <a:p>
            <a:endParaRPr lang="ru-RU" dirty="0"/>
          </a:p>
        </p:txBody>
      </p:sp>
    </p:spTree>
    <p:extLst>
      <p:ext uri="{BB962C8B-B14F-4D97-AF65-F5344CB8AC3E}">
        <p14:creationId xmlns:p14="http://schemas.microsoft.com/office/powerpoint/2010/main" val="187351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Цифровые технологии в растениеводстве</a:t>
            </a:r>
          </a:p>
        </p:txBody>
      </p:sp>
      <p:sp>
        <p:nvSpPr>
          <p:cNvPr id="3" name="Объект 2"/>
          <p:cNvSpPr>
            <a:spLocks noGrp="1"/>
          </p:cNvSpPr>
          <p:nvPr>
            <p:ph idx="1"/>
          </p:nvPr>
        </p:nvSpPr>
        <p:spPr/>
        <p:txBody>
          <a:bodyPr/>
          <a:lstStyle/>
          <a:p>
            <a:r>
              <a:rPr lang="ru-RU" dirty="0">
                <a:latin typeface="+mn-lt"/>
              </a:rPr>
              <a:t>Сегодня использование ИТ в сельском хозяйстве – это не только применение компьютеров. Цифровые технологии позволяют контролировать полный цикл растениеводства – «умные» устройства измеряют и передают параметры почвы, растений, микроклимата и т.д. Все эти данные с датчиков, </a:t>
            </a:r>
            <a:r>
              <a:rPr lang="ru-RU" dirty="0" err="1">
                <a:latin typeface="+mn-lt"/>
              </a:rPr>
              <a:t>дронов</a:t>
            </a:r>
            <a:r>
              <a:rPr lang="ru-RU" dirty="0">
                <a:latin typeface="+mn-lt"/>
              </a:rPr>
              <a:t> и другой техники анализируются специальными программами. Мобильные или онлайн-приложения приходят на помощь фермерам и агрономам – чтобы определить благоприятное время для посадки или сбора урожая, рассчитать схему удобрений, спрогнозировать урожай и многое другое.</a:t>
            </a:r>
          </a:p>
          <a:p>
            <a:endParaRPr lang="ru-RU" dirty="0"/>
          </a:p>
        </p:txBody>
      </p:sp>
    </p:spTree>
    <p:extLst>
      <p:ext uri="{BB962C8B-B14F-4D97-AF65-F5344CB8AC3E}">
        <p14:creationId xmlns:p14="http://schemas.microsoft.com/office/powerpoint/2010/main" val="3271571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Особенности ресурсосбережения отечественного АПК</a:t>
            </a:r>
          </a:p>
        </p:txBody>
      </p:sp>
      <p:sp>
        <p:nvSpPr>
          <p:cNvPr id="3" name="Объект 2"/>
          <p:cNvSpPr>
            <a:spLocks noGrp="1"/>
          </p:cNvSpPr>
          <p:nvPr>
            <p:ph idx="1"/>
          </p:nvPr>
        </p:nvSpPr>
        <p:spPr/>
        <p:txBody>
          <a:bodyPr/>
          <a:lstStyle/>
          <a:p>
            <a:r>
              <a:rPr lang="ru-RU" dirty="0">
                <a:latin typeface="+mn-lt"/>
              </a:rPr>
              <a:t>Развитие рыночных отношений стране сопровождается коренным пересмотром всей системы сельскохозяйственного комплекса. В частности, экспериментально внедряются зарубежные технологии и инновационные предложения, которые чаще всего завершаются производственными неудачами и разорением предприятий. Вызвано подобное явление нерациональным подходом, в котором не предусмотрены географические, историко-социальные, технические особенности отечественного АПК.</a:t>
            </a:r>
          </a:p>
          <a:p>
            <a:endParaRPr lang="ru-RU" dirty="0"/>
          </a:p>
        </p:txBody>
      </p:sp>
    </p:spTree>
    <p:extLst>
      <p:ext uri="{BB962C8B-B14F-4D97-AF65-F5344CB8AC3E}">
        <p14:creationId xmlns:p14="http://schemas.microsoft.com/office/powerpoint/2010/main" val="3216657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Ресурсосбережение</a:t>
            </a:r>
          </a:p>
        </p:txBody>
      </p:sp>
      <p:sp>
        <p:nvSpPr>
          <p:cNvPr id="3" name="Объект 2"/>
          <p:cNvSpPr>
            <a:spLocks noGrp="1"/>
          </p:cNvSpPr>
          <p:nvPr>
            <p:ph idx="1"/>
          </p:nvPr>
        </p:nvSpPr>
        <p:spPr/>
        <p:txBody>
          <a:bodyPr/>
          <a:lstStyle/>
          <a:p>
            <a:r>
              <a:rPr lang="ru-RU" dirty="0">
                <a:latin typeface="+mn-lt"/>
              </a:rPr>
              <a:t>Как отмечают аналитики, для эффективной перестройки хозяйственного механизма необходимо реализовать ресурсосберегающие проекты на всех стадиях технологического процесса — переработки, технологического процесса, производства. Фактор экономии здесь не играет ведущей роли — ликвидация лимитирующих факторов компенсируется возможностями других ресурсов, за счет чего и происходит сберегающий эффект.</a:t>
            </a:r>
          </a:p>
          <a:p>
            <a:endParaRPr lang="ru-RU" dirty="0"/>
          </a:p>
        </p:txBody>
      </p:sp>
    </p:spTree>
    <p:extLst>
      <p:ext uri="{BB962C8B-B14F-4D97-AF65-F5344CB8AC3E}">
        <p14:creationId xmlns:p14="http://schemas.microsoft.com/office/powerpoint/2010/main" val="3072150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Ресурсосберегающие технологии АПК</a:t>
            </a:r>
          </a:p>
        </p:txBody>
      </p:sp>
      <p:sp>
        <p:nvSpPr>
          <p:cNvPr id="3" name="Объект 2"/>
          <p:cNvSpPr>
            <a:spLocks noGrp="1"/>
          </p:cNvSpPr>
          <p:nvPr>
            <p:ph idx="1"/>
          </p:nvPr>
        </p:nvSpPr>
        <p:spPr>
          <a:xfrm>
            <a:off x="847725" y="1560154"/>
            <a:ext cx="10515600" cy="4351338"/>
          </a:xfrm>
        </p:spPr>
        <p:txBody>
          <a:bodyPr>
            <a:normAutofit fontScale="92500" lnSpcReduction="20000"/>
          </a:bodyPr>
          <a:lstStyle/>
          <a:p>
            <a:pPr marL="0" indent="0">
              <a:buNone/>
            </a:pPr>
            <a:r>
              <a:rPr lang="ru-RU" b="1" dirty="0">
                <a:latin typeface="+mn-lt"/>
              </a:rPr>
              <a:t>Сберегающее земледелие:</a:t>
            </a:r>
          </a:p>
          <a:p>
            <a:r>
              <a:rPr lang="ru-RU" sz="2600" dirty="0">
                <a:latin typeface="+mn-lt"/>
              </a:rPr>
              <a:t>долгосрочный вид ресурсосбережения;</a:t>
            </a:r>
          </a:p>
          <a:p>
            <a:r>
              <a:rPr lang="ru-RU" sz="2600" dirty="0">
                <a:latin typeface="+mn-lt"/>
              </a:rPr>
              <a:t>рациональное и грамотное введение земледелия;</a:t>
            </a:r>
          </a:p>
          <a:p>
            <a:r>
              <a:rPr lang="ru-RU" sz="2600" dirty="0">
                <a:latin typeface="+mn-lt"/>
              </a:rPr>
              <a:t>достижение максимальных показателей;</a:t>
            </a:r>
          </a:p>
          <a:p>
            <a:r>
              <a:rPr lang="ru-RU" sz="2600" dirty="0">
                <a:latin typeface="+mn-lt"/>
              </a:rPr>
              <a:t>минимизации затрат;</a:t>
            </a:r>
          </a:p>
          <a:p>
            <a:r>
              <a:rPr lang="ru-RU" sz="2600" dirty="0">
                <a:latin typeface="+mn-lt"/>
              </a:rPr>
              <a:t>сокращения ущерба экономике и экологии;</a:t>
            </a:r>
          </a:p>
          <a:p>
            <a:r>
              <a:rPr lang="ru-RU" sz="2600" dirty="0">
                <a:latin typeface="+mn-lt"/>
              </a:rPr>
              <a:t>повышение эффективности производства и результата труда;</a:t>
            </a:r>
          </a:p>
          <a:p>
            <a:r>
              <a:rPr lang="ru-RU" sz="2600" dirty="0">
                <a:latin typeface="+mn-lt"/>
              </a:rPr>
              <a:t>снижение затрат;</a:t>
            </a:r>
          </a:p>
          <a:p>
            <a:r>
              <a:rPr lang="ru-RU" sz="2600" dirty="0">
                <a:latin typeface="+mn-lt"/>
              </a:rPr>
              <a:t>использование методов точного земледелия;</a:t>
            </a:r>
          </a:p>
          <a:p>
            <a:r>
              <a:rPr lang="ru-RU" sz="2600" dirty="0">
                <a:latin typeface="+mn-lt"/>
              </a:rPr>
              <a:t>использование специальной аппаратуры, позволяющей сократить расходы химикатов, топлива, времени, обладающей расширенными возможностями работы в ночное время суток и при плохих погодных условиях.</a:t>
            </a:r>
          </a:p>
          <a:p>
            <a:endParaRPr lang="ru-RU" dirty="0"/>
          </a:p>
        </p:txBody>
      </p:sp>
    </p:spTree>
    <p:extLst>
      <p:ext uri="{BB962C8B-B14F-4D97-AF65-F5344CB8AC3E}">
        <p14:creationId xmlns:p14="http://schemas.microsoft.com/office/powerpoint/2010/main" val="54536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«Нулевая» обработка почвы</a:t>
            </a:r>
          </a:p>
        </p:txBody>
      </p:sp>
      <p:sp>
        <p:nvSpPr>
          <p:cNvPr id="3" name="Объект 2"/>
          <p:cNvSpPr>
            <a:spLocks noGrp="1"/>
          </p:cNvSpPr>
          <p:nvPr>
            <p:ph idx="1"/>
          </p:nvPr>
        </p:nvSpPr>
        <p:spPr/>
        <p:txBody>
          <a:bodyPr/>
          <a:lstStyle/>
          <a:p>
            <a:r>
              <a:rPr lang="ru-RU" dirty="0">
                <a:latin typeface="+mn-lt"/>
              </a:rPr>
              <a:t>Один из способов рационального использования земельных ресурсов в растениеводстве — технология так называемой «нулевой» обработки почвы. </a:t>
            </a:r>
            <a:br>
              <a:rPr lang="ru-RU" dirty="0">
                <a:latin typeface="+mn-lt"/>
              </a:rPr>
            </a:br>
            <a:r>
              <a:rPr lang="ru-RU" dirty="0">
                <a:latin typeface="+mn-lt"/>
              </a:rPr>
              <a:t>Это экономическая система развития растениеводства, при которой ключевое значение отводится оптимизации производственных процессов. </a:t>
            </a:r>
            <a:br>
              <a:rPr lang="ru-RU" dirty="0">
                <a:latin typeface="+mn-lt"/>
              </a:rPr>
            </a:br>
            <a:r>
              <a:rPr lang="ru-RU" dirty="0">
                <a:latin typeface="+mn-lt"/>
              </a:rPr>
              <a:t>В результате отрасль растениеводства становится прогнозируемой, управляемой и экономически оправданной.</a:t>
            </a:r>
          </a:p>
          <a:p>
            <a:endParaRPr lang="ru-RU" dirty="0"/>
          </a:p>
        </p:txBody>
      </p:sp>
    </p:spTree>
    <p:extLst>
      <p:ext uri="{BB962C8B-B14F-4D97-AF65-F5344CB8AC3E}">
        <p14:creationId xmlns:p14="http://schemas.microsoft.com/office/powerpoint/2010/main" val="1639720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No-Till </a:t>
            </a:r>
            <a:r>
              <a:rPr lang="ru-RU" dirty="0"/>
              <a:t>«Нулевой» способ земледелия</a:t>
            </a:r>
          </a:p>
        </p:txBody>
      </p:sp>
      <p:sp>
        <p:nvSpPr>
          <p:cNvPr id="3" name="Объект 2"/>
          <p:cNvSpPr>
            <a:spLocks noGrp="1"/>
          </p:cNvSpPr>
          <p:nvPr>
            <p:ph idx="1"/>
          </p:nvPr>
        </p:nvSpPr>
        <p:spPr>
          <a:xfrm>
            <a:off x="838200" y="1342103"/>
            <a:ext cx="10515600" cy="4834860"/>
          </a:xfrm>
        </p:spPr>
        <p:txBody>
          <a:bodyPr>
            <a:normAutofit lnSpcReduction="10000"/>
          </a:bodyPr>
          <a:lstStyle/>
          <a:p>
            <a:r>
              <a:rPr lang="ru-RU" dirty="0">
                <a:latin typeface="+mn-lt"/>
              </a:rPr>
              <a:t>«</a:t>
            </a:r>
            <a:r>
              <a:rPr lang="ru-RU" dirty="0" err="1">
                <a:latin typeface="+mn-lt"/>
              </a:rPr>
              <a:t>No-Till</a:t>
            </a:r>
            <a:r>
              <a:rPr lang="ru-RU" dirty="0">
                <a:latin typeface="+mn-lt"/>
              </a:rPr>
              <a:t>» технология – это современная модель обработки почвы, при которой грунт не обрабатывается традиционным, механическим и привычным для нас способом при помощи вспашки, а укрывается мульчей (измельченными остатками растительных культур).</a:t>
            </a:r>
            <a:endParaRPr lang="en-US" dirty="0">
              <a:latin typeface="+mn-lt"/>
            </a:endParaRPr>
          </a:p>
          <a:p>
            <a:r>
              <a:rPr lang="ru-RU" dirty="0">
                <a:latin typeface="+mn-lt"/>
              </a:rPr>
              <a:t>«Нулевой» способ земледелия не следует воспринимать упрощенно, лишь как отказ от пахоты, поскольку данный метод – это в первую очередь сложная технологическая модель, которая требует и особых знаний, и наличия высококвалифицированных специалистов, и специальной техники, поэтому положительный эффект от ее применения можно получить, лишь используя комплексный и системный подход.</a:t>
            </a:r>
          </a:p>
          <a:p>
            <a:r>
              <a:rPr lang="ru-RU" dirty="0">
                <a:latin typeface="+mn-lt"/>
              </a:rPr>
              <a:t>Тем не менее, на практике доказано, что применение «</a:t>
            </a:r>
            <a:r>
              <a:rPr lang="ru-RU" dirty="0" err="1">
                <a:latin typeface="+mn-lt"/>
              </a:rPr>
              <a:t>No-Till</a:t>
            </a:r>
            <a:r>
              <a:rPr lang="ru-RU" dirty="0">
                <a:latin typeface="+mn-lt"/>
              </a:rPr>
              <a:t>» технологии позволяет существенно снизить затраты на сельскохозяйственные работы, поскольку при этом методе обработки полей снижаются трудозатраты и экономится значительная часть дорогостоящих ресурсов.</a:t>
            </a:r>
          </a:p>
          <a:p>
            <a:endParaRPr lang="ru-RU" dirty="0"/>
          </a:p>
        </p:txBody>
      </p:sp>
    </p:spTree>
    <p:extLst>
      <p:ext uri="{BB962C8B-B14F-4D97-AF65-F5344CB8AC3E}">
        <p14:creationId xmlns:p14="http://schemas.microsoft.com/office/powerpoint/2010/main" val="1954751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Ресурсосберегающие технологии</a:t>
            </a:r>
          </a:p>
        </p:txBody>
      </p:sp>
      <p:sp>
        <p:nvSpPr>
          <p:cNvPr id="3" name="Объект 2"/>
          <p:cNvSpPr>
            <a:spLocks noGrp="1"/>
          </p:cNvSpPr>
          <p:nvPr>
            <p:ph idx="1"/>
          </p:nvPr>
        </p:nvSpPr>
        <p:spPr/>
        <p:txBody>
          <a:bodyPr/>
          <a:lstStyle/>
          <a:p>
            <a:pPr marL="0" indent="0">
              <a:buNone/>
            </a:pPr>
            <a:r>
              <a:rPr lang="ru-RU" dirty="0">
                <a:latin typeface="+mn-lt"/>
              </a:rPr>
              <a:t>«В экономическом смысле под интенсивной культурой мы разумеем не что иное, как концентрацию капитала на одной </a:t>
            </a:r>
            <a:br>
              <a:rPr lang="ru-RU" dirty="0">
                <a:latin typeface="+mn-lt"/>
              </a:rPr>
            </a:br>
            <a:r>
              <a:rPr lang="ru-RU" dirty="0">
                <a:latin typeface="+mn-lt"/>
              </a:rPr>
              <a:t>и той же земельной площади, вместо распределения его между земельными участками, находящимися один возле другого»</a:t>
            </a:r>
          </a:p>
          <a:p>
            <a:pPr marL="0" indent="0" algn="r">
              <a:buNone/>
            </a:pPr>
            <a:endParaRPr lang="ru-RU" dirty="0">
              <a:latin typeface="+mn-lt"/>
            </a:endParaRPr>
          </a:p>
          <a:p>
            <a:pPr marL="0" indent="0" algn="r">
              <a:buNone/>
            </a:pPr>
            <a:r>
              <a:rPr lang="ru-RU" dirty="0">
                <a:latin typeface="+mn-lt"/>
              </a:rPr>
              <a:t>К. Маркс</a:t>
            </a:r>
          </a:p>
          <a:p>
            <a:endParaRPr lang="ru-RU" dirty="0">
              <a:latin typeface="+mn-lt"/>
            </a:endParaRPr>
          </a:p>
        </p:txBody>
      </p:sp>
    </p:spTree>
    <p:extLst>
      <p:ext uri="{BB962C8B-B14F-4D97-AF65-F5344CB8AC3E}">
        <p14:creationId xmlns:p14="http://schemas.microsoft.com/office/powerpoint/2010/main" val="1340346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Интенсификация сельскохозяйственного производства </a:t>
            </a:r>
          </a:p>
        </p:txBody>
      </p:sp>
      <p:sp>
        <p:nvSpPr>
          <p:cNvPr id="3" name="Объект 2"/>
          <p:cNvSpPr>
            <a:spLocks noGrp="1"/>
          </p:cNvSpPr>
          <p:nvPr>
            <p:ph idx="1"/>
          </p:nvPr>
        </p:nvSpPr>
        <p:spPr/>
        <p:txBody>
          <a:bodyPr/>
          <a:lstStyle/>
          <a:p>
            <a:r>
              <a:rPr lang="ru-RU" dirty="0">
                <a:latin typeface="+mn-lt"/>
              </a:rPr>
              <a:t>Тип экономического развития, выражающийся в усилии воздействия на главный производственный ресурс с целью роста эффективности хозяйственной деятельности.</a:t>
            </a:r>
          </a:p>
          <a:p>
            <a:endParaRPr lang="ru-RU" dirty="0"/>
          </a:p>
          <a:p>
            <a:endParaRPr lang="ru-RU" dirty="0"/>
          </a:p>
        </p:txBody>
      </p:sp>
    </p:spTree>
    <p:extLst>
      <p:ext uri="{BB962C8B-B14F-4D97-AF65-F5344CB8AC3E}">
        <p14:creationId xmlns:p14="http://schemas.microsoft.com/office/powerpoint/2010/main" val="3376706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Категория интенсификация</a:t>
            </a:r>
          </a:p>
        </p:txBody>
      </p:sp>
      <p:sp>
        <p:nvSpPr>
          <p:cNvPr id="3" name="Объект 2"/>
          <p:cNvSpPr>
            <a:spLocks noGrp="1"/>
          </p:cNvSpPr>
          <p:nvPr>
            <p:ph idx="1"/>
          </p:nvPr>
        </p:nvSpPr>
        <p:spPr/>
        <p:txBody>
          <a:bodyPr/>
          <a:lstStyle/>
          <a:p>
            <a:r>
              <a:rPr lang="ru-RU" dirty="0">
                <a:latin typeface="+mn-lt"/>
              </a:rPr>
              <a:t>Система отношений, складывающихся по поводу роста объемов, применения факторов хозяйственной деятельности в расчете на единицу главного ресурса и повышения напряженности их использования с целью увеличения отдачи инвестиционных вложений.</a:t>
            </a:r>
          </a:p>
          <a:p>
            <a:endParaRPr lang="ru-RU" dirty="0"/>
          </a:p>
        </p:txBody>
      </p:sp>
    </p:spTree>
    <p:extLst>
      <p:ext uri="{BB962C8B-B14F-4D97-AF65-F5344CB8AC3E}">
        <p14:creationId xmlns:p14="http://schemas.microsoft.com/office/powerpoint/2010/main" val="3255387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Категория интенсификация</a:t>
            </a:r>
          </a:p>
        </p:txBody>
      </p:sp>
      <p:sp>
        <p:nvSpPr>
          <p:cNvPr id="3" name="Объект 2"/>
          <p:cNvSpPr>
            <a:spLocks noGrp="1"/>
          </p:cNvSpPr>
          <p:nvPr>
            <p:ph idx="1"/>
          </p:nvPr>
        </p:nvSpPr>
        <p:spPr/>
        <p:txBody>
          <a:bodyPr/>
          <a:lstStyle/>
          <a:p>
            <a:r>
              <a:rPr lang="ru-RU" dirty="0">
                <a:latin typeface="+mn-lt"/>
              </a:rPr>
              <a:t>Новое качество экономического роста состоит в том, что он достигается на основе интенсификации производства в условиях НТР. Это требует социальной переориентации экономики, то есть необходимо обеспечить удовлетворение потребностей людей в продуктах питания, товарах народного потребления и услугах. </a:t>
            </a:r>
          </a:p>
          <a:p>
            <a:endParaRPr lang="ru-RU" dirty="0"/>
          </a:p>
        </p:txBody>
      </p:sp>
    </p:spTree>
    <p:extLst>
      <p:ext uri="{BB962C8B-B14F-4D97-AF65-F5344CB8AC3E}">
        <p14:creationId xmlns:p14="http://schemas.microsoft.com/office/powerpoint/2010/main" val="1735599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Инновационные цели </a:t>
            </a:r>
          </a:p>
        </p:txBody>
      </p:sp>
      <p:sp>
        <p:nvSpPr>
          <p:cNvPr id="3" name="Объект 2"/>
          <p:cNvSpPr>
            <a:spLocks noGrp="1"/>
          </p:cNvSpPr>
          <p:nvPr>
            <p:ph idx="1"/>
          </p:nvPr>
        </p:nvSpPr>
        <p:spPr>
          <a:xfrm>
            <a:off x="847725" y="1368424"/>
            <a:ext cx="10515600" cy="5091369"/>
          </a:xfrm>
        </p:spPr>
        <p:txBody>
          <a:bodyPr>
            <a:normAutofit fontScale="92500" lnSpcReduction="20000"/>
          </a:bodyPr>
          <a:lstStyle/>
          <a:p>
            <a:pPr marL="0" indent="0">
              <a:buNone/>
            </a:pPr>
            <a:r>
              <a:rPr lang="ru-RU" sz="2600" dirty="0">
                <a:latin typeface="+mn-lt"/>
              </a:rPr>
              <a:t>П.Ф. </a:t>
            </a:r>
            <a:r>
              <a:rPr lang="ru-RU" sz="2600" dirty="0" err="1">
                <a:latin typeface="+mn-lt"/>
              </a:rPr>
              <a:t>Друкер</a:t>
            </a:r>
            <a:r>
              <a:rPr lang="ru-RU" sz="2600" dirty="0">
                <a:latin typeface="+mn-lt"/>
              </a:rPr>
              <a:t> сформулировал инновационные цели для типичного предприятия:</a:t>
            </a:r>
          </a:p>
          <a:p>
            <a:r>
              <a:rPr lang="ru-RU" sz="2600" dirty="0">
                <a:latin typeface="+mn-lt"/>
              </a:rPr>
              <a:t>новые продукты или услуги, необходимые для достижения маркетинговых целей;</a:t>
            </a:r>
          </a:p>
          <a:p>
            <a:r>
              <a:rPr lang="ru-RU" sz="2600" dirty="0">
                <a:latin typeface="+mn-lt"/>
              </a:rPr>
              <a:t>новые продукты или услуги, которые станут необходимыми по причине технологических перемен, из-за которых существующие продукты могут устареть;</a:t>
            </a:r>
          </a:p>
          <a:p>
            <a:r>
              <a:rPr lang="ru-RU" sz="2600" dirty="0">
                <a:latin typeface="+mn-lt"/>
              </a:rPr>
              <a:t>усовершенствование продукции, необходимое как для достижения маркетинговых целей, так и для того, чтобы не отставать от технологических перемен;</a:t>
            </a:r>
          </a:p>
          <a:p>
            <a:r>
              <a:rPr lang="ru-RU" sz="2600" dirty="0">
                <a:latin typeface="+mn-lt"/>
              </a:rPr>
              <a:t>новые технологии и усовершенствование старого технологического процесса для достижения маркетинговых целей, например, усовершенствование производственного процесса, чтобы обеспечить определенный уровень цен;</a:t>
            </a:r>
          </a:p>
          <a:p>
            <a:r>
              <a:rPr lang="ru-RU" sz="2600" dirty="0">
                <a:latin typeface="+mn-lt"/>
              </a:rPr>
              <a:t>инновации и усовершенствования во всех основных видах деятельности на предприятии </a:t>
            </a:r>
            <a:r>
              <a:rPr lang="en-US" sz="2600" dirty="0">
                <a:latin typeface="+mn-lt"/>
              </a:rPr>
              <a:t>-</a:t>
            </a:r>
            <a:r>
              <a:rPr lang="ru-RU" sz="2600" dirty="0">
                <a:latin typeface="+mn-lt"/>
              </a:rPr>
              <a:t> в бухгалтерском учете и разработке продуктов, делопроизводстве и трудовых отношениях.</a:t>
            </a:r>
          </a:p>
          <a:p>
            <a:endParaRPr lang="ru-RU" dirty="0"/>
          </a:p>
        </p:txBody>
      </p:sp>
    </p:spTree>
    <p:extLst>
      <p:ext uri="{BB962C8B-B14F-4D97-AF65-F5344CB8AC3E}">
        <p14:creationId xmlns:p14="http://schemas.microsoft.com/office/powerpoint/2010/main" val="388995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Классическое предпринимательство</a:t>
            </a:r>
          </a:p>
        </p:txBody>
      </p:sp>
      <p:sp>
        <p:nvSpPr>
          <p:cNvPr id="3" name="Объект 2"/>
          <p:cNvSpPr>
            <a:spLocks noGrp="1"/>
          </p:cNvSpPr>
          <p:nvPr>
            <p:ph idx="1"/>
          </p:nvPr>
        </p:nvSpPr>
        <p:spPr/>
        <p:txBody>
          <a:bodyPr/>
          <a:lstStyle/>
          <a:p>
            <a:r>
              <a:rPr lang="ru-RU" dirty="0">
                <a:latin typeface="+mn-lt"/>
              </a:rPr>
              <a:t>Традиционно, консервативно, направлено на максимальное получение прибыли за счет улучшения использования ресурсов, управления объемами производства, изыскания внутрипроизводственных резервов.</a:t>
            </a:r>
          </a:p>
          <a:p>
            <a:endParaRPr lang="ru-RU" dirty="0"/>
          </a:p>
        </p:txBody>
      </p:sp>
    </p:spTree>
    <p:extLst>
      <p:ext uri="{BB962C8B-B14F-4D97-AF65-F5344CB8AC3E}">
        <p14:creationId xmlns:p14="http://schemas.microsoft.com/office/powerpoint/2010/main" val="664345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Инновации в технике и технологии</a:t>
            </a:r>
          </a:p>
        </p:txBody>
      </p:sp>
      <p:sp>
        <p:nvSpPr>
          <p:cNvPr id="3" name="Объект 2"/>
          <p:cNvSpPr>
            <a:spLocks noGrp="1"/>
          </p:cNvSpPr>
          <p:nvPr>
            <p:ph idx="1"/>
          </p:nvPr>
        </p:nvSpPr>
        <p:spPr/>
        <p:txBody>
          <a:bodyPr/>
          <a:lstStyle/>
          <a:p>
            <a:r>
              <a:rPr lang="ru-RU" dirty="0">
                <a:latin typeface="+mn-lt"/>
              </a:rPr>
              <a:t>Создание принципиально нового комплекса машин и оборудования для возделывания и уборки сельскохозяйственных культур, заготовки и приготовления кормов, механизации технологических процессов, новых источников энергии; повышение надежности техники, ее безотказности, долговечности и ремонтопригодности; совершенствование существующих и внедрение новых ресурсосберегающих технологий производства, транспортировки, хранения и переработки сельскохозяйственной продукции.</a:t>
            </a:r>
          </a:p>
          <a:p>
            <a:endParaRPr lang="ru-RU" dirty="0"/>
          </a:p>
          <a:p>
            <a:pPr marL="0" indent="0">
              <a:buNone/>
            </a:pPr>
            <a:endParaRPr lang="ru-RU" dirty="0"/>
          </a:p>
        </p:txBody>
      </p:sp>
    </p:spTree>
    <p:extLst>
      <p:ext uri="{BB962C8B-B14F-4D97-AF65-F5344CB8AC3E}">
        <p14:creationId xmlns:p14="http://schemas.microsoft.com/office/powerpoint/2010/main" val="3230741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Инновация</a:t>
            </a:r>
          </a:p>
        </p:txBody>
      </p:sp>
      <p:sp>
        <p:nvSpPr>
          <p:cNvPr id="3" name="Объект 2"/>
          <p:cNvSpPr>
            <a:spLocks noGrp="1"/>
          </p:cNvSpPr>
          <p:nvPr>
            <p:ph idx="1"/>
          </p:nvPr>
        </p:nvSpPr>
        <p:spPr/>
        <p:txBody>
          <a:bodyPr/>
          <a:lstStyle/>
          <a:p>
            <a:r>
              <a:rPr lang="ru-RU" dirty="0">
                <a:latin typeface="+mn-lt"/>
              </a:rPr>
              <a:t>В соответствии с международными стандартами инновация определяется, как конечный результат инновационной деятельности, получивший воплощение в виде нового или усовершенствованного технологического процесса, используемого в практической деятельности.</a:t>
            </a:r>
          </a:p>
          <a:p>
            <a:endParaRPr lang="ru-RU" dirty="0"/>
          </a:p>
        </p:txBody>
      </p:sp>
    </p:spTree>
    <p:extLst>
      <p:ext uri="{BB962C8B-B14F-4D97-AF65-F5344CB8AC3E}">
        <p14:creationId xmlns:p14="http://schemas.microsoft.com/office/powerpoint/2010/main" val="163195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Инновационная деятельность в АПК</a:t>
            </a:r>
          </a:p>
        </p:txBody>
      </p:sp>
      <p:sp>
        <p:nvSpPr>
          <p:cNvPr id="3" name="Объект 2"/>
          <p:cNvSpPr>
            <a:spLocks noGrp="1"/>
          </p:cNvSpPr>
          <p:nvPr>
            <p:ph idx="1"/>
          </p:nvPr>
        </p:nvSpPr>
        <p:spPr/>
        <p:txBody>
          <a:bodyPr/>
          <a:lstStyle/>
          <a:p>
            <a:r>
              <a:rPr lang="ru-RU" dirty="0">
                <a:latin typeface="+mn-lt"/>
              </a:rPr>
              <a:t>Совокупность последовательно осуществляемых действий по созданию нового или усовершенствованного продукта и организации его производства на основе использования результатов научных исследований и разработок или передаваемого производственного опыта.</a:t>
            </a:r>
          </a:p>
          <a:p>
            <a:endParaRPr lang="ru-RU" dirty="0"/>
          </a:p>
        </p:txBody>
      </p:sp>
    </p:spTree>
    <p:extLst>
      <p:ext uri="{BB962C8B-B14F-4D97-AF65-F5344CB8AC3E}">
        <p14:creationId xmlns:p14="http://schemas.microsoft.com/office/powerpoint/2010/main" val="1465940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Инновационный процесс в сельском хозяйстве и в АПК</a:t>
            </a:r>
          </a:p>
        </p:txBody>
      </p:sp>
      <p:sp>
        <p:nvSpPr>
          <p:cNvPr id="3" name="Объект 2"/>
          <p:cNvSpPr>
            <a:spLocks noGrp="1"/>
          </p:cNvSpPr>
          <p:nvPr>
            <p:ph idx="1"/>
          </p:nvPr>
        </p:nvSpPr>
        <p:spPr/>
        <p:txBody>
          <a:bodyPr/>
          <a:lstStyle/>
          <a:p>
            <a:r>
              <a:rPr lang="ru-RU" dirty="0">
                <a:latin typeface="+mn-lt"/>
              </a:rPr>
              <a:t>Постоянный и непрерывный поток конкретных биологических, агротехнических, биотехнологических и технических идей по созданию новой научной продукции и доведению ее до использования непосредственно в производстве.</a:t>
            </a:r>
          </a:p>
        </p:txBody>
      </p:sp>
    </p:spTree>
    <p:extLst>
      <p:ext uri="{BB962C8B-B14F-4D97-AF65-F5344CB8AC3E}">
        <p14:creationId xmlns:p14="http://schemas.microsoft.com/office/powerpoint/2010/main" val="2047944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Мировой опыт</a:t>
            </a:r>
          </a:p>
        </p:txBody>
      </p:sp>
      <p:sp>
        <p:nvSpPr>
          <p:cNvPr id="3" name="Объект 2"/>
          <p:cNvSpPr>
            <a:spLocks noGrp="1"/>
          </p:cNvSpPr>
          <p:nvPr>
            <p:ph idx="1"/>
          </p:nvPr>
        </p:nvSpPr>
        <p:spPr/>
        <p:txBody>
          <a:bodyPr/>
          <a:lstStyle/>
          <a:p>
            <a:pPr marL="0" indent="0">
              <a:buNone/>
            </a:pPr>
            <a:r>
              <a:rPr lang="ru-RU" dirty="0">
                <a:latin typeface="+mn-lt"/>
              </a:rPr>
              <a:t>Опыт стран мира с развитым сельским хозяйством показывает, что эффективность производства и конкурентоспособность продукции обеспечивается, в первую очередь, внедрением высоких технологий на базе принципиально новой высоко-производительной техники.</a:t>
            </a:r>
          </a:p>
          <a:p>
            <a:endParaRPr lang="ru-RU" dirty="0"/>
          </a:p>
        </p:txBody>
      </p:sp>
    </p:spTree>
    <p:extLst>
      <p:ext uri="{BB962C8B-B14F-4D97-AF65-F5344CB8AC3E}">
        <p14:creationId xmlns:p14="http://schemas.microsoft.com/office/powerpoint/2010/main" val="3605063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Факторы экономического роста</a:t>
            </a:r>
          </a:p>
        </p:txBody>
      </p:sp>
      <p:pic>
        <p:nvPicPr>
          <p:cNvPr id="4" name="Объект 3"/>
          <p:cNvPicPr>
            <a:picLocks noGrp="1" noChangeAspect="1"/>
          </p:cNvPicPr>
          <p:nvPr>
            <p:ph idx="1"/>
          </p:nvPr>
        </p:nvPicPr>
        <p:blipFill>
          <a:blip r:embed="rId2"/>
          <a:stretch>
            <a:fillRect/>
          </a:stretch>
        </p:blipFill>
        <p:spPr>
          <a:xfrm>
            <a:off x="1670237" y="5136070"/>
            <a:ext cx="3816427" cy="1194920"/>
          </a:xfrm>
          <a:prstGeom prst="rect">
            <a:avLst/>
          </a:prstGeom>
        </p:spPr>
      </p:pic>
      <p:pic>
        <p:nvPicPr>
          <p:cNvPr id="5" name="Рисунок 4"/>
          <p:cNvPicPr>
            <a:picLocks noChangeAspect="1"/>
          </p:cNvPicPr>
          <p:nvPr/>
        </p:nvPicPr>
        <p:blipFill>
          <a:blip r:embed="rId3"/>
          <a:stretch>
            <a:fillRect/>
          </a:stretch>
        </p:blipFill>
        <p:spPr>
          <a:xfrm>
            <a:off x="5293320" y="1337305"/>
            <a:ext cx="1555117" cy="957155"/>
          </a:xfrm>
          <a:prstGeom prst="rect">
            <a:avLst/>
          </a:prstGeom>
        </p:spPr>
      </p:pic>
      <p:grpSp>
        <p:nvGrpSpPr>
          <p:cNvPr id="7" name="Группа 6"/>
          <p:cNvGrpSpPr/>
          <p:nvPr/>
        </p:nvGrpSpPr>
        <p:grpSpPr>
          <a:xfrm>
            <a:off x="2941422" y="2413305"/>
            <a:ext cx="1504875" cy="955595"/>
            <a:chOff x="2063874" y="1554270"/>
            <a:chExt cx="1504875" cy="955595"/>
          </a:xfrm>
        </p:grpSpPr>
        <p:sp>
          <p:nvSpPr>
            <p:cNvPr id="8" name="Скругленный прямоугольник 7"/>
            <p:cNvSpPr/>
            <p:nvPr/>
          </p:nvSpPr>
          <p:spPr>
            <a:xfrm>
              <a:off x="2063874" y="1554270"/>
              <a:ext cx="1504875" cy="955595"/>
            </a:xfrm>
            <a:prstGeom prst="roundRect">
              <a:avLst>
                <a:gd name="adj" fmla="val 10000"/>
              </a:avLst>
            </a:prstGeom>
            <a:solidFill>
              <a:sysClr val="window" lastClr="FFFFFF">
                <a:alpha val="90000"/>
                <a:hueOff val="0"/>
                <a:satOff val="0"/>
                <a:lumOff val="0"/>
                <a:alphaOff val="0"/>
              </a:sysClr>
            </a:solidFill>
            <a:ln w="9525" cap="flat" cmpd="sng" algn="ctr">
              <a:solidFill>
                <a:srgbClr val="8064A2">
                  <a:hueOff val="0"/>
                  <a:satOff val="0"/>
                  <a:lumOff val="0"/>
                  <a:alphaOff val="0"/>
                  <a:shade val="95000"/>
                  <a:satMod val="105000"/>
                </a:srgbClr>
              </a:solidFill>
              <a:prstDash val="solid"/>
            </a:ln>
            <a:effectLst/>
          </p:spPr>
        </p:sp>
        <p:sp>
          <p:nvSpPr>
            <p:cNvPr id="9" name="Скругленный прямоугольник 4"/>
            <p:cNvSpPr txBox="1"/>
            <p:nvPr/>
          </p:nvSpPr>
          <p:spPr>
            <a:xfrm>
              <a:off x="2091862" y="1582258"/>
              <a:ext cx="1448899" cy="899619"/>
            </a:xfrm>
            <a:prstGeom prst="rect">
              <a:avLst/>
            </a:prstGeom>
            <a:noFill/>
            <a:ln>
              <a:noFill/>
            </a:ln>
            <a:effectLst/>
          </p:spPr>
          <p:txBody>
            <a:bodyPr spcFirstLastPara="0" vert="horz" wrap="square" lIns="38100" tIns="38100" rIns="38100" bIns="3810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ru-RU" sz="1000" b="1" i="1" u="none" strike="noStrike" kern="1200" cap="none" spc="0" normalizeH="0" baseline="0" noProof="0" dirty="0">
                  <a:ln/>
                  <a:solidFill>
                    <a:sysClr val="windowText" lastClr="000000">
                      <a:hueOff val="0"/>
                      <a:satOff val="0"/>
                      <a:lumOff val="0"/>
                      <a:alphaOff val="0"/>
                    </a:sysClr>
                  </a:solidFill>
                  <a:effectLst/>
                  <a:uLnTx/>
                  <a:uFillTx/>
                  <a:latin typeface="Times New Roman" pitchFamily="18" charset="0"/>
                  <a:ea typeface="+mn-ea"/>
                  <a:cs typeface="Times New Roman" pitchFamily="18" charset="0"/>
                </a:rPr>
                <a:t>Экстенсивный рост</a:t>
              </a:r>
              <a:endParaRPr kumimoji="0" lang="ru-RU" sz="1000" b="1" i="0" u="none" strike="noStrike" kern="1200" cap="none" spc="0" normalizeH="0" baseline="0" noProof="0" dirty="0">
                <a:ln/>
                <a:solidFill>
                  <a:sysClr val="windowText" lastClr="000000">
                    <a:hueOff val="0"/>
                    <a:satOff val="0"/>
                    <a:lumOff val="0"/>
                    <a:alphaOff val="0"/>
                  </a:sysClr>
                </a:solidFill>
                <a:effectLst/>
                <a:uLnTx/>
                <a:uFillTx/>
                <a:latin typeface="Times New Roman" pitchFamily="18" charset="0"/>
                <a:ea typeface="+mn-ea"/>
                <a:cs typeface="Times New Roman" pitchFamily="18" charset="0"/>
              </a:endParaRPr>
            </a:p>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ru-RU" sz="1000" b="0" i="0" u="none" strike="noStrike" kern="1200" cap="none" spc="0" normalizeH="0" baseline="0" noProof="0" dirty="0">
                  <a:ln/>
                  <a:solidFill>
                    <a:sysClr val="windowText" lastClr="000000">
                      <a:hueOff val="0"/>
                      <a:satOff val="0"/>
                      <a:lumOff val="0"/>
                      <a:alphaOff val="0"/>
                    </a:sysClr>
                  </a:solidFill>
                  <a:effectLst/>
                  <a:uLnTx/>
                  <a:uFillTx/>
                  <a:latin typeface="Times New Roman" pitchFamily="18" charset="0"/>
                  <a:ea typeface="+mn-ea"/>
                  <a:cs typeface="Times New Roman" pitchFamily="18" charset="0"/>
                </a:rPr>
                <a:t>за счет наращивания средств производства и рабочей силы</a:t>
              </a:r>
              <a:endParaRPr kumimoji="0" lang="ru-RU" sz="1000" b="0" i="0" u="none" strike="noStrike" kern="1200" cap="none" spc="0" normalizeH="0" baseline="0" noProof="0" dirty="0">
                <a:ln>
                  <a:noFill/>
                </a:ln>
                <a:solidFill>
                  <a:sysClr val="windowText" lastClr="000000">
                    <a:hueOff val="0"/>
                    <a:satOff val="0"/>
                    <a:lumOff val="0"/>
                    <a:alphaOff val="0"/>
                  </a:sysClr>
                </a:solidFill>
                <a:effectLst/>
                <a:uLnTx/>
                <a:uFillTx/>
                <a:latin typeface="Calibri"/>
                <a:ea typeface="+mn-ea"/>
                <a:cs typeface="+mn-cs"/>
              </a:endParaRPr>
            </a:p>
          </p:txBody>
        </p:sp>
      </p:grpSp>
      <p:grpSp>
        <p:nvGrpSpPr>
          <p:cNvPr id="11" name="Группа 10"/>
          <p:cNvGrpSpPr/>
          <p:nvPr/>
        </p:nvGrpSpPr>
        <p:grpSpPr>
          <a:xfrm>
            <a:off x="7902137" y="2414254"/>
            <a:ext cx="1504875" cy="955595"/>
            <a:chOff x="5742458" y="1554270"/>
            <a:chExt cx="1504875" cy="955595"/>
          </a:xfrm>
        </p:grpSpPr>
        <p:sp>
          <p:nvSpPr>
            <p:cNvPr id="12" name="Скругленный прямоугольник 11"/>
            <p:cNvSpPr/>
            <p:nvPr/>
          </p:nvSpPr>
          <p:spPr>
            <a:xfrm>
              <a:off x="5742458" y="1554270"/>
              <a:ext cx="1504875" cy="955595"/>
            </a:xfrm>
            <a:prstGeom prst="roundRect">
              <a:avLst>
                <a:gd name="adj" fmla="val 10000"/>
              </a:avLst>
            </a:prstGeom>
            <a:solidFill>
              <a:sysClr val="window" lastClr="FFFFFF">
                <a:alpha val="90000"/>
                <a:hueOff val="0"/>
                <a:satOff val="0"/>
                <a:lumOff val="0"/>
                <a:alphaOff val="0"/>
              </a:sysClr>
            </a:solidFill>
            <a:ln w="9525" cap="flat" cmpd="sng" algn="ctr">
              <a:solidFill>
                <a:srgbClr val="8064A2">
                  <a:hueOff val="0"/>
                  <a:satOff val="0"/>
                  <a:lumOff val="0"/>
                  <a:alphaOff val="0"/>
                  <a:shade val="95000"/>
                  <a:satMod val="105000"/>
                </a:srgbClr>
              </a:solidFill>
              <a:prstDash val="solid"/>
            </a:ln>
            <a:effectLst/>
          </p:spPr>
        </p:sp>
        <p:sp>
          <p:nvSpPr>
            <p:cNvPr id="13" name="Скругленный прямоугольник 4"/>
            <p:cNvSpPr txBox="1"/>
            <p:nvPr/>
          </p:nvSpPr>
          <p:spPr>
            <a:xfrm>
              <a:off x="5770446" y="1582258"/>
              <a:ext cx="1448899" cy="899619"/>
            </a:xfrm>
            <a:prstGeom prst="rect">
              <a:avLst/>
            </a:prstGeom>
            <a:noFill/>
            <a:ln>
              <a:noFill/>
            </a:ln>
            <a:effectLst/>
          </p:spPr>
          <p:txBody>
            <a:bodyPr spcFirstLastPara="0" vert="horz" wrap="square" lIns="38100" tIns="38100" rIns="38100" bIns="3810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ru-RU" sz="1000" b="1" i="1" u="none" strike="noStrike" kern="1200" cap="none" spc="0" normalizeH="0" baseline="0" noProof="0" dirty="0">
                  <a:ln/>
                  <a:solidFill>
                    <a:sysClr val="windowText" lastClr="000000">
                      <a:hueOff val="0"/>
                      <a:satOff val="0"/>
                      <a:lumOff val="0"/>
                      <a:alphaOff val="0"/>
                    </a:sysClr>
                  </a:solidFill>
                  <a:effectLst/>
                  <a:uLnTx/>
                  <a:uFillTx/>
                  <a:latin typeface="Times New Roman" pitchFamily="18" charset="0"/>
                  <a:ea typeface="+mn-ea"/>
                  <a:cs typeface="Times New Roman" pitchFamily="18" charset="0"/>
                </a:rPr>
                <a:t>Интенсивный рост</a:t>
              </a:r>
              <a:endParaRPr kumimoji="0" lang="ru-RU" sz="1000" b="1" i="0" u="none" strike="noStrike" kern="1200" cap="none" spc="0" normalizeH="0" baseline="0" noProof="0" dirty="0">
                <a:ln/>
                <a:solidFill>
                  <a:sysClr val="windowText" lastClr="000000">
                    <a:hueOff val="0"/>
                    <a:satOff val="0"/>
                    <a:lumOff val="0"/>
                    <a:alphaOff val="0"/>
                  </a:sysClr>
                </a:solidFill>
                <a:effectLst/>
                <a:uLnTx/>
                <a:uFillTx/>
                <a:latin typeface="Times New Roman" pitchFamily="18" charset="0"/>
                <a:ea typeface="+mn-ea"/>
                <a:cs typeface="Times New Roman" pitchFamily="18" charset="0"/>
              </a:endParaRPr>
            </a:p>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ru-RU" sz="1000" b="0" i="0" u="none" strike="noStrike" kern="1200" cap="none" spc="0" normalizeH="0" baseline="0" noProof="0">
                  <a:ln/>
                  <a:solidFill>
                    <a:sysClr val="windowText" lastClr="000000">
                      <a:hueOff val="0"/>
                      <a:satOff val="0"/>
                      <a:lumOff val="0"/>
                      <a:alphaOff val="0"/>
                    </a:sysClr>
                  </a:solidFill>
                  <a:effectLst/>
                  <a:uLnTx/>
                  <a:uFillTx/>
                  <a:latin typeface="Times New Roman" pitchFamily="18" charset="0"/>
                  <a:ea typeface="+mn-ea"/>
                  <a:cs typeface="Times New Roman" pitchFamily="18" charset="0"/>
                </a:rPr>
                <a:t>за счет применения новой техники, технологий, предметов труда, квалификационных кадров</a:t>
              </a:r>
              <a:endParaRPr kumimoji="0" lang="ru-RU" sz="1000" b="0" i="0" u="none" strike="noStrike" kern="1200" cap="none" spc="0" normalizeH="0" baseline="0" noProof="0" dirty="0">
                <a:ln>
                  <a:noFill/>
                </a:ln>
                <a:solidFill>
                  <a:sysClr val="windowText" lastClr="000000">
                    <a:hueOff val="0"/>
                    <a:satOff val="0"/>
                    <a:lumOff val="0"/>
                    <a:alphaOff val="0"/>
                  </a:sysClr>
                </a:solidFill>
                <a:effectLst/>
                <a:uLnTx/>
                <a:uFillTx/>
                <a:latin typeface="Calibri"/>
                <a:ea typeface="+mn-ea"/>
                <a:cs typeface="+mn-cs"/>
              </a:endParaRPr>
            </a:p>
          </p:txBody>
        </p:sp>
      </p:grpSp>
      <p:grpSp>
        <p:nvGrpSpPr>
          <p:cNvPr id="15" name="Группа 14"/>
          <p:cNvGrpSpPr/>
          <p:nvPr/>
        </p:nvGrpSpPr>
        <p:grpSpPr>
          <a:xfrm>
            <a:off x="1185311" y="3719251"/>
            <a:ext cx="1504875" cy="955595"/>
            <a:chOff x="1144227" y="2947534"/>
            <a:chExt cx="1504875" cy="955595"/>
          </a:xfrm>
        </p:grpSpPr>
        <p:sp>
          <p:nvSpPr>
            <p:cNvPr id="16" name="Скругленный прямоугольник 15"/>
            <p:cNvSpPr/>
            <p:nvPr/>
          </p:nvSpPr>
          <p:spPr>
            <a:xfrm>
              <a:off x="1144227" y="2947534"/>
              <a:ext cx="1504875" cy="955595"/>
            </a:xfrm>
            <a:prstGeom prst="roundRect">
              <a:avLst>
                <a:gd name="adj" fmla="val 10000"/>
              </a:avLst>
            </a:prstGeom>
            <a:solidFill>
              <a:sysClr val="window" lastClr="FFFFFF">
                <a:alpha val="90000"/>
                <a:hueOff val="0"/>
                <a:satOff val="0"/>
                <a:lumOff val="0"/>
                <a:alphaOff val="0"/>
              </a:sysClr>
            </a:solidFill>
            <a:ln w="9525" cap="flat" cmpd="sng" algn="ctr">
              <a:solidFill>
                <a:srgbClr val="8064A2">
                  <a:hueOff val="0"/>
                  <a:satOff val="0"/>
                  <a:lumOff val="0"/>
                  <a:alphaOff val="0"/>
                  <a:shade val="95000"/>
                  <a:satMod val="105000"/>
                </a:srgbClr>
              </a:solidFill>
              <a:prstDash val="solid"/>
            </a:ln>
            <a:effectLst/>
          </p:spPr>
        </p:sp>
        <p:sp>
          <p:nvSpPr>
            <p:cNvPr id="17" name="Скругленный прямоугольник 4"/>
            <p:cNvSpPr txBox="1"/>
            <p:nvPr/>
          </p:nvSpPr>
          <p:spPr>
            <a:xfrm>
              <a:off x="1172215" y="2975522"/>
              <a:ext cx="1448899" cy="899619"/>
            </a:xfrm>
            <a:prstGeom prst="rect">
              <a:avLst/>
            </a:prstGeom>
            <a:noFill/>
            <a:ln>
              <a:noFill/>
            </a:ln>
            <a:effectLst/>
          </p:spPr>
          <p:txBody>
            <a:bodyPr spcFirstLastPara="0" vert="horz" wrap="square" lIns="38100" tIns="38100" rIns="38100" bIns="3810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ru-RU" sz="1000" b="1" i="1" u="none" strike="noStrike" kern="1200" cap="none" spc="0" normalizeH="0" baseline="0" noProof="0" dirty="0">
                  <a:ln/>
                  <a:solidFill>
                    <a:sysClr val="windowText" lastClr="000000">
                      <a:hueOff val="0"/>
                      <a:satOff val="0"/>
                      <a:lumOff val="0"/>
                      <a:alphaOff val="0"/>
                    </a:sysClr>
                  </a:solidFill>
                  <a:effectLst/>
                  <a:uLnTx/>
                  <a:uFillTx/>
                  <a:latin typeface="Times New Roman" pitchFamily="18" charset="0"/>
                  <a:ea typeface="+mn-ea"/>
                  <a:cs typeface="Times New Roman" pitchFamily="18" charset="0"/>
                </a:rPr>
                <a:t>Достоинства: </a:t>
              </a:r>
            </a:p>
            <a:p>
              <a:pPr marL="0" marR="0" lvl="0" indent="0" algn="ctr" defTabSz="444500" eaLnBrk="1" fontAlgn="auto" latinLnBrk="0" hangingPunct="1">
                <a:lnSpc>
                  <a:spcPct val="90000"/>
                </a:lnSpc>
                <a:spcBef>
                  <a:spcPct val="0"/>
                </a:spcBef>
                <a:spcAft>
                  <a:spcPct val="35000"/>
                </a:spcAft>
                <a:buClrTx/>
                <a:buSzTx/>
                <a:buFontTx/>
                <a:buNone/>
                <a:tabLst/>
                <a:defRPr/>
              </a:pPr>
              <a:r>
                <a:rPr kumimoji="0" lang="ru-RU" sz="1000" b="0" i="0" u="none" strike="noStrike" kern="1200" cap="none" spc="0" normalizeH="0" baseline="0" noProof="0" dirty="0">
                  <a:ln/>
                  <a:solidFill>
                    <a:sysClr val="windowText" lastClr="000000">
                      <a:hueOff val="0"/>
                      <a:satOff val="0"/>
                      <a:lumOff val="0"/>
                      <a:alphaOff val="0"/>
                    </a:sysClr>
                  </a:solidFill>
                  <a:effectLst/>
                  <a:uLnTx/>
                  <a:uFillTx/>
                  <a:latin typeface="Times New Roman" pitchFamily="18" charset="0"/>
                  <a:ea typeface="+mn-ea"/>
                  <a:cs typeface="Times New Roman" pitchFamily="18" charset="0"/>
                </a:rPr>
                <a:t>1) наиболее легкий путь повышения темпов экономического развития;</a:t>
              </a:r>
            </a:p>
            <a:p>
              <a:pPr marL="0" marR="0" lvl="0" indent="0" algn="ctr" defTabSz="444500" eaLnBrk="1" fontAlgn="auto" latinLnBrk="0" hangingPunct="1">
                <a:lnSpc>
                  <a:spcPct val="90000"/>
                </a:lnSpc>
                <a:spcBef>
                  <a:spcPct val="0"/>
                </a:spcBef>
                <a:spcAft>
                  <a:spcPct val="35000"/>
                </a:spcAft>
                <a:buClrTx/>
                <a:buSzTx/>
                <a:buFontTx/>
                <a:buNone/>
                <a:tabLst/>
                <a:defRPr/>
              </a:pPr>
              <a:r>
                <a:rPr kumimoji="0" lang="ru-RU" sz="1000" b="0" i="0" u="none" strike="noStrike" kern="1200" cap="none" spc="0" normalizeH="0" baseline="0" noProof="0" dirty="0">
                  <a:ln/>
                  <a:solidFill>
                    <a:sysClr val="windowText" lastClr="000000">
                      <a:hueOff val="0"/>
                      <a:satOff val="0"/>
                      <a:lumOff val="0"/>
                      <a:alphaOff val="0"/>
                    </a:sysClr>
                  </a:solidFill>
                  <a:effectLst/>
                  <a:uLnTx/>
                  <a:uFillTx/>
                  <a:latin typeface="Times New Roman" pitchFamily="18" charset="0"/>
                  <a:ea typeface="+mn-ea"/>
                  <a:cs typeface="Times New Roman" pitchFamily="18" charset="0"/>
                </a:rPr>
                <a:t>2) быстрее осваиваются </a:t>
              </a:r>
              <a:endParaRPr kumimoji="0" lang="ru-RU" sz="1000" b="0" i="0" u="none" strike="noStrike" kern="1200" cap="none" spc="0" normalizeH="0" baseline="0" noProof="0" dirty="0">
                <a:ln>
                  <a:noFill/>
                </a:ln>
                <a:solidFill>
                  <a:sysClr val="windowText" lastClr="000000">
                    <a:hueOff val="0"/>
                    <a:satOff val="0"/>
                    <a:lumOff val="0"/>
                    <a:alphaOff val="0"/>
                  </a:sysClr>
                </a:solidFill>
                <a:effectLst/>
                <a:uLnTx/>
                <a:uFillTx/>
                <a:latin typeface="Calibri"/>
                <a:ea typeface="+mn-ea"/>
                <a:cs typeface="+mn-cs"/>
              </a:endParaRPr>
            </a:p>
          </p:txBody>
        </p:sp>
      </p:grpSp>
      <p:grpSp>
        <p:nvGrpSpPr>
          <p:cNvPr id="18" name="Группа 17"/>
          <p:cNvGrpSpPr/>
          <p:nvPr/>
        </p:nvGrpSpPr>
        <p:grpSpPr>
          <a:xfrm>
            <a:off x="4353000" y="3690174"/>
            <a:ext cx="1504875" cy="1225446"/>
            <a:chOff x="2983520" y="2947534"/>
            <a:chExt cx="1504875" cy="1225446"/>
          </a:xfrm>
        </p:grpSpPr>
        <p:sp>
          <p:nvSpPr>
            <p:cNvPr id="19" name="Скругленный прямоугольник 18"/>
            <p:cNvSpPr/>
            <p:nvPr/>
          </p:nvSpPr>
          <p:spPr>
            <a:xfrm>
              <a:off x="2983520" y="2947534"/>
              <a:ext cx="1504875" cy="1225446"/>
            </a:xfrm>
            <a:prstGeom prst="roundRect">
              <a:avLst>
                <a:gd name="adj" fmla="val 10000"/>
              </a:avLst>
            </a:prstGeom>
            <a:solidFill>
              <a:sysClr val="window" lastClr="FFFFFF">
                <a:alpha val="90000"/>
                <a:hueOff val="0"/>
                <a:satOff val="0"/>
                <a:lumOff val="0"/>
                <a:alphaOff val="0"/>
              </a:sysClr>
            </a:solidFill>
            <a:ln w="9525" cap="flat" cmpd="sng" algn="ctr">
              <a:solidFill>
                <a:srgbClr val="8064A2">
                  <a:hueOff val="0"/>
                  <a:satOff val="0"/>
                  <a:lumOff val="0"/>
                  <a:alphaOff val="0"/>
                  <a:shade val="95000"/>
                  <a:satMod val="105000"/>
                </a:srgbClr>
              </a:solidFill>
              <a:prstDash val="solid"/>
            </a:ln>
            <a:effectLst/>
          </p:spPr>
        </p:sp>
        <p:sp>
          <p:nvSpPr>
            <p:cNvPr id="20" name="Скругленный прямоугольник 4"/>
            <p:cNvSpPr txBox="1"/>
            <p:nvPr/>
          </p:nvSpPr>
          <p:spPr>
            <a:xfrm>
              <a:off x="2983520" y="2983426"/>
              <a:ext cx="1433091" cy="1153662"/>
            </a:xfrm>
            <a:prstGeom prst="rect">
              <a:avLst/>
            </a:prstGeom>
            <a:noFill/>
            <a:ln>
              <a:noFill/>
            </a:ln>
            <a:effectLst/>
          </p:spPr>
          <p:txBody>
            <a:bodyPr spcFirstLastPara="0" vert="horz" wrap="square" lIns="38100" tIns="38100" rIns="38100" bIns="3810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ru-RU" sz="1000" b="1" i="1" u="none" strike="noStrike" kern="1200" cap="none" spc="0" normalizeH="0" baseline="0" noProof="0" dirty="0">
                  <a:ln/>
                  <a:solidFill>
                    <a:sysClr val="windowText" lastClr="000000">
                      <a:hueOff val="0"/>
                      <a:satOff val="0"/>
                      <a:lumOff val="0"/>
                      <a:alphaOff val="0"/>
                    </a:sysClr>
                  </a:solidFill>
                  <a:effectLst/>
                  <a:uLnTx/>
                  <a:uFillTx/>
                  <a:latin typeface="Times New Roman" pitchFamily="18" charset="0"/>
                  <a:ea typeface="+mn-ea"/>
                  <a:cs typeface="Times New Roman" pitchFamily="18" charset="0"/>
                </a:rPr>
                <a:t>Недостатки:</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ru-RU" sz="1000" b="0" i="0" u="none" strike="noStrike" kern="1200" cap="none" spc="0" normalizeH="0" baseline="0" noProof="0" dirty="0">
                  <a:ln/>
                  <a:solidFill>
                    <a:sysClr val="windowText" lastClr="000000">
                      <a:hueOff val="0"/>
                      <a:satOff val="0"/>
                      <a:lumOff val="0"/>
                      <a:alphaOff val="0"/>
                    </a:sysClr>
                  </a:solidFill>
                  <a:effectLst/>
                  <a:uLnTx/>
                  <a:uFillTx/>
                  <a:latin typeface="Times New Roman" pitchFamily="18" charset="0"/>
                  <a:ea typeface="+mn-ea"/>
                  <a:cs typeface="Times New Roman" pitchFamily="18" charset="0"/>
                </a:rPr>
                <a:t>1) технический застой;</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ru-RU" sz="1000" b="0" i="0" u="none" strike="noStrike" kern="1200" cap="none" spc="0" normalizeH="0" baseline="0" noProof="0" dirty="0">
                  <a:ln/>
                  <a:solidFill>
                    <a:sysClr val="windowText" lastClr="000000">
                      <a:hueOff val="0"/>
                      <a:satOff val="0"/>
                      <a:lumOff val="0"/>
                      <a:alphaOff val="0"/>
                    </a:sysClr>
                  </a:solidFill>
                  <a:effectLst/>
                  <a:uLnTx/>
                  <a:uFillTx/>
                  <a:latin typeface="Times New Roman" pitchFamily="18" charset="0"/>
                  <a:ea typeface="+mn-ea"/>
                  <a:cs typeface="Times New Roman" pitchFamily="18" charset="0"/>
                </a:rPr>
                <a:t>2) старение оборудования на действующих предприятиях;</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ru-RU" sz="1000" b="0" i="0" u="none" strike="noStrike" kern="1200" cap="none" spc="0" normalizeH="0" baseline="0" noProof="0" dirty="0">
                  <a:ln/>
                  <a:solidFill>
                    <a:sysClr val="windowText" lastClr="000000">
                      <a:hueOff val="0"/>
                      <a:satOff val="0"/>
                      <a:lumOff val="0"/>
                      <a:alphaOff val="0"/>
                    </a:sysClr>
                  </a:solidFill>
                  <a:effectLst/>
                  <a:uLnTx/>
                  <a:uFillTx/>
                  <a:latin typeface="Times New Roman" pitchFamily="18" charset="0"/>
                  <a:ea typeface="+mn-ea"/>
                  <a:cs typeface="Times New Roman" pitchFamily="18" charset="0"/>
                </a:rPr>
                <a:t>3) истощение природных ресурсов</a:t>
              </a:r>
              <a:endParaRPr kumimoji="0" lang="ru-RU" sz="1000" b="0" i="0" u="none" strike="noStrike" kern="1200" cap="none" spc="0" normalizeH="0" baseline="0" noProof="0" dirty="0">
                <a:ln>
                  <a:noFill/>
                </a:ln>
                <a:solidFill>
                  <a:sysClr val="windowText" lastClr="000000">
                    <a:hueOff val="0"/>
                    <a:satOff val="0"/>
                    <a:lumOff val="0"/>
                    <a:alphaOff val="0"/>
                  </a:sysClr>
                </a:solidFill>
                <a:effectLst/>
                <a:uLnTx/>
                <a:uFillTx/>
                <a:latin typeface="Calibri"/>
                <a:ea typeface="+mn-ea"/>
                <a:cs typeface="+mn-cs"/>
              </a:endParaRPr>
            </a:p>
          </p:txBody>
        </p:sp>
      </p:grpSp>
      <p:pic>
        <p:nvPicPr>
          <p:cNvPr id="21" name="Рисунок 20"/>
          <p:cNvPicPr>
            <a:picLocks noChangeAspect="1"/>
          </p:cNvPicPr>
          <p:nvPr/>
        </p:nvPicPr>
        <p:blipFill>
          <a:blip r:embed="rId4"/>
          <a:stretch>
            <a:fillRect/>
          </a:stretch>
        </p:blipFill>
        <p:spPr>
          <a:xfrm>
            <a:off x="9575482" y="3690174"/>
            <a:ext cx="1505843" cy="957155"/>
          </a:xfrm>
          <a:prstGeom prst="rect">
            <a:avLst/>
          </a:prstGeom>
        </p:spPr>
      </p:pic>
      <p:grpSp>
        <p:nvGrpSpPr>
          <p:cNvPr id="22" name="Группа 21"/>
          <p:cNvGrpSpPr/>
          <p:nvPr/>
        </p:nvGrpSpPr>
        <p:grpSpPr>
          <a:xfrm>
            <a:off x="6293334" y="3690174"/>
            <a:ext cx="1504875" cy="955595"/>
            <a:chOff x="6662104" y="2947534"/>
            <a:chExt cx="1504875" cy="955595"/>
          </a:xfrm>
        </p:grpSpPr>
        <p:sp>
          <p:nvSpPr>
            <p:cNvPr id="23" name="Скругленный прямоугольник 22"/>
            <p:cNvSpPr/>
            <p:nvPr/>
          </p:nvSpPr>
          <p:spPr>
            <a:xfrm>
              <a:off x="6662104" y="2947534"/>
              <a:ext cx="1504875" cy="955595"/>
            </a:xfrm>
            <a:prstGeom prst="roundRect">
              <a:avLst>
                <a:gd name="adj" fmla="val 10000"/>
              </a:avLst>
            </a:prstGeom>
            <a:solidFill>
              <a:sysClr val="window" lastClr="FFFFFF">
                <a:alpha val="90000"/>
                <a:hueOff val="0"/>
                <a:satOff val="0"/>
                <a:lumOff val="0"/>
                <a:alphaOff val="0"/>
              </a:sysClr>
            </a:solidFill>
            <a:ln w="9525" cap="flat" cmpd="sng" algn="ctr">
              <a:solidFill>
                <a:srgbClr val="8064A2">
                  <a:hueOff val="0"/>
                  <a:satOff val="0"/>
                  <a:lumOff val="0"/>
                  <a:alphaOff val="0"/>
                  <a:shade val="95000"/>
                  <a:satMod val="105000"/>
                </a:srgbClr>
              </a:solidFill>
              <a:prstDash val="solid"/>
            </a:ln>
            <a:effectLst/>
          </p:spPr>
        </p:sp>
        <p:sp>
          <p:nvSpPr>
            <p:cNvPr id="24" name="Скругленный прямоугольник 4"/>
            <p:cNvSpPr txBox="1"/>
            <p:nvPr/>
          </p:nvSpPr>
          <p:spPr>
            <a:xfrm>
              <a:off x="6690092" y="2975522"/>
              <a:ext cx="1448899" cy="899619"/>
            </a:xfrm>
            <a:prstGeom prst="rect">
              <a:avLst/>
            </a:prstGeom>
            <a:noFill/>
            <a:ln>
              <a:noFill/>
            </a:ln>
            <a:effectLst/>
          </p:spPr>
          <p:txBody>
            <a:bodyPr spcFirstLastPara="0" vert="horz" wrap="square" lIns="38100" tIns="38100" rIns="38100" bIns="3810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ru-RU" sz="1000" b="1" i="1" u="none" strike="noStrike" kern="1200" cap="none" spc="0" normalizeH="0" baseline="0" noProof="0">
                  <a:ln/>
                  <a:solidFill>
                    <a:sysClr val="windowText" lastClr="000000">
                      <a:hueOff val="0"/>
                      <a:satOff val="0"/>
                      <a:lumOff val="0"/>
                      <a:alphaOff val="0"/>
                    </a:sysClr>
                  </a:solidFill>
                  <a:effectLst/>
                  <a:uLnTx/>
                  <a:uFillTx/>
                  <a:latin typeface="Times New Roman" pitchFamily="18" charset="0"/>
                  <a:ea typeface="+mn-ea"/>
                  <a:cs typeface="Times New Roman" pitchFamily="18" charset="0"/>
                </a:rPr>
                <a:t>Достоинства: </a:t>
              </a:r>
            </a:p>
            <a:p>
              <a:pPr marL="0" marR="0" lvl="0" indent="0" algn="ctr" defTabSz="444500" eaLnBrk="1" fontAlgn="auto" latinLnBrk="0" hangingPunct="1">
                <a:lnSpc>
                  <a:spcPct val="90000"/>
                </a:lnSpc>
                <a:spcBef>
                  <a:spcPct val="0"/>
                </a:spcBef>
                <a:spcAft>
                  <a:spcPct val="35000"/>
                </a:spcAft>
                <a:buClrTx/>
                <a:buSzTx/>
                <a:buFontTx/>
                <a:buNone/>
                <a:tabLst/>
                <a:defRPr/>
              </a:pPr>
              <a:r>
                <a:rPr kumimoji="0" lang="ru-RU" sz="1000" b="0" i="0" u="none" strike="noStrike" kern="1200" cap="none" spc="0" normalizeH="0" baseline="0" noProof="0" dirty="0">
                  <a:ln/>
                  <a:solidFill>
                    <a:sysClr val="windowText" lastClr="000000">
                      <a:hueOff val="0"/>
                      <a:satOff val="0"/>
                      <a:lumOff val="0"/>
                      <a:alphaOff val="0"/>
                    </a:sysClr>
                  </a:solidFill>
                  <a:effectLst/>
                  <a:uLnTx/>
                  <a:uFillTx/>
                  <a:latin typeface="Times New Roman" pitchFamily="18" charset="0"/>
                  <a:ea typeface="+mn-ea"/>
                  <a:cs typeface="Times New Roman" pitchFamily="18" charset="0"/>
                </a:rPr>
                <a:t>1)применение НТП;</a:t>
              </a:r>
            </a:p>
            <a:p>
              <a:pPr marL="0" marR="0" lvl="0" indent="0" algn="ctr" defTabSz="444500" eaLnBrk="1" fontAlgn="auto" latinLnBrk="0" hangingPunct="1">
                <a:lnSpc>
                  <a:spcPct val="90000"/>
                </a:lnSpc>
                <a:spcBef>
                  <a:spcPct val="0"/>
                </a:spcBef>
                <a:spcAft>
                  <a:spcPct val="35000"/>
                </a:spcAft>
                <a:buClrTx/>
                <a:buSzTx/>
                <a:buFontTx/>
                <a:buNone/>
                <a:tabLst/>
                <a:defRPr/>
              </a:pPr>
              <a:r>
                <a:rPr kumimoji="0" lang="ru-RU" sz="1000" b="0" i="0" u="none" strike="noStrike" kern="1200" cap="none" spc="0" normalizeH="0" baseline="0" noProof="0" dirty="0">
                  <a:ln/>
                  <a:solidFill>
                    <a:sysClr val="windowText" lastClr="000000">
                      <a:hueOff val="0"/>
                      <a:satOff val="0"/>
                      <a:lumOff val="0"/>
                      <a:alphaOff val="0"/>
                    </a:sysClr>
                  </a:solidFill>
                  <a:effectLst/>
                  <a:uLnTx/>
                  <a:uFillTx/>
                  <a:latin typeface="Times New Roman" pitchFamily="18" charset="0"/>
                  <a:ea typeface="+mn-ea"/>
                  <a:cs typeface="Times New Roman" pitchFamily="18" charset="0"/>
                </a:rPr>
                <a:t>2)рациональное использование ресурсов;</a:t>
              </a:r>
            </a:p>
            <a:p>
              <a:pPr marL="0" marR="0" lvl="0" indent="0" algn="ctr" defTabSz="444500" eaLnBrk="1" fontAlgn="auto" latinLnBrk="0" hangingPunct="1">
                <a:lnSpc>
                  <a:spcPct val="90000"/>
                </a:lnSpc>
                <a:spcBef>
                  <a:spcPct val="0"/>
                </a:spcBef>
                <a:spcAft>
                  <a:spcPct val="35000"/>
                </a:spcAft>
                <a:buClrTx/>
                <a:buSzTx/>
                <a:buFontTx/>
                <a:buNone/>
                <a:tabLst/>
                <a:defRPr/>
              </a:pPr>
              <a:r>
                <a:rPr kumimoji="0" lang="ru-RU" sz="1000" b="0" i="0" u="none" strike="noStrike" kern="1200" cap="none" spc="0" normalizeH="0" baseline="0" noProof="0" dirty="0">
                  <a:ln/>
                  <a:solidFill>
                    <a:sysClr val="windowText" lastClr="000000">
                      <a:hueOff val="0"/>
                      <a:satOff val="0"/>
                      <a:lumOff val="0"/>
                      <a:alphaOff val="0"/>
                    </a:sysClr>
                  </a:solidFill>
                  <a:effectLst/>
                  <a:uLnTx/>
                  <a:uFillTx/>
                  <a:latin typeface="Times New Roman" pitchFamily="18" charset="0"/>
                  <a:ea typeface="+mn-ea"/>
                  <a:cs typeface="Times New Roman" pitchFamily="18" charset="0"/>
                </a:rPr>
                <a:t>3)концентрация </a:t>
              </a:r>
              <a:endParaRPr kumimoji="0" lang="ru-RU" sz="1000" b="0" i="0" u="none" strike="noStrike" kern="1200" cap="none" spc="0" normalizeH="0" baseline="0" noProof="0" dirty="0">
                <a:ln>
                  <a:noFill/>
                </a:ln>
                <a:solidFill>
                  <a:sysClr val="windowText" lastClr="000000">
                    <a:hueOff val="0"/>
                    <a:satOff val="0"/>
                    <a:lumOff val="0"/>
                    <a:alphaOff val="0"/>
                  </a:sysClr>
                </a:solidFill>
                <a:effectLst/>
                <a:uLnTx/>
                <a:uFillTx/>
                <a:latin typeface="Calibri"/>
                <a:ea typeface="+mn-ea"/>
                <a:cs typeface="+mn-cs"/>
              </a:endParaRPr>
            </a:p>
          </p:txBody>
        </p:sp>
      </p:grpSp>
      <p:sp>
        <p:nvSpPr>
          <p:cNvPr id="25" name="Скругленный прямоугольник 24"/>
          <p:cNvSpPr/>
          <p:nvPr/>
        </p:nvSpPr>
        <p:spPr>
          <a:xfrm>
            <a:off x="6909404" y="5257280"/>
            <a:ext cx="3786187" cy="952500"/>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u-RU" sz="1400" b="1"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Экономика носит инновационный характер, </a:t>
            </a:r>
            <a:r>
              <a:rPr kumimoji="0" lang="ru-RU" sz="14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позволяющий сокращать единичные затраты ресурсов на производство продукции</a:t>
            </a:r>
          </a:p>
        </p:txBody>
      </p:sp>
      <p:cxnSp>
        <p:nvCxnSpPr>
          <p:cNvPr id="27" name="Прямая со стрелкой 26"/>
          <p:cNvCxnSpPr/>
          <p:nvPr/>
        </p:nvCxnSpPr>
        <p:spPr>
          <a:xfrm flipH="1">
            <a:off x="4446297" y="2294460"/>
            <a:ext cx="847023" cy="146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a:off x="6848437" y="2294460"/>
            <a:ext cx="1053700" cy="146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flipH="1">
            <a:off x="2662198" y="3368900"/>
            <a:ext cx="307212" cy="3212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a:off x="4446297" y="3340912"/>
            <a:ext cx="269905" cy="284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flipH="1">
            <a:off x="7770221" y="3368900"/>
            <a:ext cx="159904" cy="3212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9407012" y="3340912"/>
            <a:ext cx="168470" cy="3477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748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Инновации в АПК </a:t>
            </a:r>
          </a:p>
        </p:txBody>
      </p:sp>
      <p:sp>
        <p:nvSpPr>
          <p:cNvPr id="3" name="Объект 2"/>
          <p:cNvSpPr>
            <a:spLocks noGrp="1"/>
          </p:cNvSpPr>
          <p:nvPr>
            <p:ph idx="1"/>
          </p:nvPr>
        </p:nvSpPr>
        <p:spPr/>
        <p:txBody>
          <a:bodyPr/>
          <a:lstStyle/>
          <a:p>
            <a:r>
              <a:rPr lang="ru-RU" dirty="0">
                <a:latin typeface="+mn-lt"/>
              </a:rPr>
              <a:t>Вложение средств  в новую технику, технологию на основе специализации и концентрации  производства, новые формы организации управления, усовершенствования материально-технической базы.</a:t>
            </a:r>
          </a:p>
          <a:p>
            <a:r>
              <a:rPr lang="ru-RU" dirty="0">
                <a:latin typeface="+mn-lt"/>
              </a:rPr>
              <a:t>Следовательно, прогрессивная, ресурсосберегающая технология  производства предполагает применения современных научных методов моделирования и оптимизации сложных производственных процессов с учетом требований высокой производительности и ресурсосбережения. </a:t>
            </a:r>
          </a:p>
          <a:p>
            <a:r>
              <a:rPr lang="ru-RU" dirty="0">
                <a:latin typeface="+mn-lt"/>
              </a:rPr>
              <a:t>Повышения эффективности технологии по производству и первичной переработки продукции необходимо еще на этапе возделывания и уборки обеспечить осуществление мероприятия по получению более качественной продукции. </a:t>
            </a:r>
          </a:p>
          <a:p>
            <a:endParaRPr lang="ru-RU" dirty="0"/>
          </a:p>
        </p:txBody>
      </p:sp>
    </p:spTree>
    <p:extLst>
      <p:ext uri="{BB962C8B-B14F-4D97-AF65-F5344CB8AC3E}">
        <p14:creationId xmlns:p14="http://schemas.microsoft.com/office/powerpoint/2010/main" val="1724458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Основными мероприятиями являются:</a:t>
            </a:r>
          </a:p>
        </p:txBody>
      </p:sp>
      <p:sp>
        <p:nvSpPr>
          <p:cNvPr id="3" name="Объект 2"/>
          <p:cNvSpPr>
            <a:spLocks noGrp="1"/>
          </p:cNvSpPr>
          <p:nvPr>
            <p:ph idx="1"/>
          </p:nvPr>
        </p:nvSpPr>
        <p:spPr/>
        <p:txBody>
          <a:bodyPr/>
          <a:lstStyle/>
          <a:p>
            <a:r>
              <a:rPr lang="ru-RU" dirty="0">
                <a:latin typeface="+mn-lt"/>
              </a:rPr>
              <a:t>оптимизация условий выращивания культуры;</a:t>
            </a:r>
          </a:p>
          <a:p>
            <a:r>
              <a:rPr lang="ru-RU" dirty="0">
                <a:latin typeface="+mn-lt"/>
              </a:rPr>
              <a:t>внедрение новых, интенсивных сортов;</a:t>
            </a:r>
          </a:p>
          <a:p>
            <a:r>
              <a:rPr lang="ru-RU" dirty="0">
                <a:latin typeface="+mn-lt"/>
              </a:rPr>
              <a:t>использование качественного посадочного материала;</a:t>
            </a:r>
          </a:p>
          <a:p>
            <a:r>
              <a:rPr lang="ru-RU" dirty="0">
                <a:latin typeface="+mn-lt"/>
              </a:rPr>
              <a:t>внесение удобрений, химизация, мелиорация;</a:t>
            </a:r>
          </a:p>
          <a:p>
            <a:r>
              <a:rPr lang="ru-RU" dirty="0">
                <a:latin typeface="+mn-lt"/>
              </a:rPr>
              <a:t>повышение технической оснащенности  производства и переработки;</a:t>
            </a:r>
          </a:p>
          <a:p>
            <a:r>
              <a:rPr lang="ru-RU" dirty="0">
                <a:latin typeface="+mn-lt"/>
              </a:rPr>
              <a:t>применение новых технических средств;</a:t>
            </a:r>
          </a:p>
          <a:p>
            <a:r>
              <a:rPr lang="ru-RU" dirty="0">
                <a:latin typeface="+mn-lt"/>
              </a:rPr>
              <a:t>повышение уровня образованности кадров занятых в АПК.</a:t>
            </a:r>
          </a:p>
          <a:p>
            <a:endParaRPr lang="ru-RU" dirty="0"/>
          </a:p>
        </p:txBody>
      </p:sp>
    </p:spTree>
    <p:extLst>
      <p:ext uri="{BB962C8B-B14F-4D97-AF65-F5344CB8AC3E}">
        <p14:creationId xmlns:p14="http://schemas.microsoft.com/office/powerpoint/2010/main" val="2098583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Интенсификация производства</a:t>
            </a:r>
          </a:p>
        </p:txBody>
      </p:sp>
      <p:sp>
        <p:nvSpPr>
          <p:cNvPr id="3" name="Объект 2"/>
          <p:cNvSpPr>
            <a:spLocks noGrp="1"/>
          </p:cNvSpPr>
          <p:nvPr>
            <p:ph idx="1"/>
          </p:nvPr>
        </p:nvSpPr>
        <p:spPr/>
        <p:txBody>
          <a:bodyPr/>
          <a:lstStyle/>
          <a:p>
            <a:r>
              <a:rPr lang="ru-RU" dirty="0">
                <a:latin typeface="+mn-lt"/>
              </a:rPr>
              <a:t>Ученые-экономисты, рассматривающие интенсификацию как увеличение выхода продукции на той же площади, аргументируют свою позицию тем, что рост продукции не всегда сопровождается дополнительными затратами. Эффективность производства должна обеспечить экономический рост народного хозяйства, который зависит также от экономического потенциала страны.</a:t>
            </a:r>
          </a:p>
          <a:p>
            <a:endParaRPr lang="ru-RU" dirty="0"/>
          </a:p>
        </p:txBody>
      </p:sp>
    </p:spTree>
    <p:extLst>
      <p:ext uri="{BB962C8B-B14F-4D97-AF65-F5344CB8AC3E}">
        <p14:creationId xmlns:p14="http://schemas.microsoft.com/office/powerpoint/2010/main" val="3524817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Экстенсивный путь развития сельского хозяйства</a:t>
            </a:r>
          </a:p>
        </p:txBody>
      </p:sp>
      <p:sp>
        <p:nvSpPr>
          <p:cNvPr id="3" name="Объект 2"/>
          <p:cNvSpPr>
            <a:spLocks noGrp="1"/>
          </p:cNvSpPr>
          <p:nvPr>
            <p:ph idx="1"/>
          </p:nvPr>
        </p:nvSpPr>
        <p:spPr>
          <a:xfrm>
            <a:off x="4483509" y="1515907"/>
            <a:ext cx="7462069" cy="4929137"/>
          </a:xfrm>
        </p:spPr>
        <p:txBody>
          <a:bodyPr>
            <a:normAutofit/>
          </a:bodyPr>
          <a:lstStyle/>
          <a:p>
            <a:r>
              <a:rPr lang="ru-RU" dirty="0">
                <a:latin typeface="+mn-lt"/>
              </a:rPr>
              <a:t>Увеличение производства сельскохозяйственной продукции за счет количественных факторов - распашки новых земель и расширения посевных площадей, на прежней технической основе без существенного изменения техники и технологии производства и неизменной продуктивности земли и скота. Экстенсивный путь развития не имеет широкой перспективы, поскольку количество земель, пригодных для сельскохозяйственного использования, ограничено и не может быть существенно увеличено. Следовательно, при данном пути рост производство сельскохозяйственной продукции не может быть беспредельным.</a:t>
            </a:r>
          </a:p>
          <a:p>
            <a:endParaRPr lang="ru-RU" dirty="0"/>
          </a:p>
        </p:txBody>
      </p:sp>
      <p:pic>
        <p:nvPicPr>
          <p:cNvPr id="4" name="Рисунок 3"/>
          <p:cNvPicPr>
            <a:picLocks noChangeAspect="1"/>
          </p:cNvPicPr>
          <p:nvPr/>
        </p:nvPicPr>
        <p:blipFill>
          <a:blip r:embed="rId2"/>
          <a:stretch>
            <a:fillRect/>
          </a:stretch>
        </p:blipFill>
        <p:spPr>
          <a:xfrm>
            <a:off x="222036" y="2241435"/>
            <a:ext cx="4261473" cy="2847079"/>
          </a:xfrm>
          <a:prstGeom prst="rect">
            <a:avLst/>
          </a:prstGeom>
        </p:spPr>
      </p:pic>
    </p:spTree>
    <p:extLst>
      <p:ext uri="{BB962C8B-B14F-4D97-AF65-F5344CB8AC3E}">
        <p14:creationId xmlns:p14="http://schemas.microsoft.com/office/powerpoint/2010/main" val="2503135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Интенсивный путь развития сельского хозяйства</a:t>
            </a:r>
          </a:p>
        </p:txBody>
      </p:sp>
      <p:sp>
        <p:nvSpPr>
          <p:cNvPr id="3" name="Объект 2"/>
          <p:cNvSpPr>
            <a:spLocks noGrp="1"/>
          </p:cNvSpPr>
          <p:nvPr>
            <p:ph idx="1"/>
          </p:nvPr>
        </p:nvSpPr>
        <p:spPr/>
        <p:txBody>
          <a:bodyPr/>
          <a:lstStyle/>
          <a:p>
            <a:r>
              <a:rPr lang="ru-RU" dirty="0">
                <a:latin typeface="+mn-lt"/>
              </a:rPr>
              <a:t>Увеличение производства продукции за счет качественных факторов, т. е. применение более современных производственных ресурсов, прогрессивных технологий, форм организации производства и труда на основе применения достижений научно-технического прогресса, эффективного использования земельных, материальных и трудовых ресурсов, способствующих непрерывному повышению урожайности сельскохозяйственных культур.</a:t>
            </a:r>
          </a:p>
          <a:p>
            <a:endParaRPr lang="ru-RU" dirty="0"/>
          </a:p>
        </p:txBody>
      </p:sp>
    </p:spTree>
    <p:extLst>
      <p:ext uri="{BB962C8B-B14F-4D97-AF65-F5344CB8AC3E}">
        <p14:creationId xmlns:p14="http://schemas.microsoft.com/office/powerpoint/2010/main" val="3578525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Сельское хозяйство 4.0: понимание будущего сельхозтехники</a:t>
            </a:r>
          </a:p>
        </p:txBody>
      </p:sp>
      <p:sp>
        <p:nvSpPr>
          <p:cNvPr id="3" name="Объект 2"/>
          <p:cNvSpPr>
            <a:spLocks noGrp="1"/>
          </p:cNvSpPr>
          <p:nvPr>
            <p:ph idx="1"/>
          </p:nvPr>
        </p:nvSpPr>
        <p:spPr>
          <a:xfrm>
            <a:off x="4837471" y="1663393"/>
            <a:ext cx="7118555" cy="4351338"/>
          </a:xfrm>
        </p:spPr>
        <p:txBody>
          <a:bodyPr/>
          <a:lstStyle/>
          <a:p>
            <a:r>
              <a:rPr lang="ru-RU" dirty="0">
                <a:latin typeface="+mn-lt"/>
              </a:rPr>
              <a:t>Сельское хозяйство 4.0 должно стремиться к независимости от огромных объемов пресной воды, синтетических удобрений и пестицидов. Благодаря науке, фермеры смогут выращивать урожай в засушливых районах и задействовать ряд недооцененных ресурсов, например, морскую воду для </a:t>
            </a:r>
            <a:r>
              <a:rPr lang="ru-RU" dirty="0" err="1">
                <a:latin typeface="+mn-lt"/>
              </a:rPr>
              <a:t>агрокультур</a:t>
            </a:r>
            <a:r>
              <a:rPr lang="ru-RU" dirty="0">
                <a:latin typeface="+mn-lt"/>
              </a:rPr>
              <a:t>.</a:t>
            </a:r>
          </a:p>
          <a:p>
            <a:endParaRPr lang="ru-RU" dirty="0"/>
          </a:p>
        </p:txBody>
      </p:sp>
      <p:pic>
        <p:nvPicPr>
          <p:cNvPr id="4" name="Рисунок 3"/>
          <p:cNvPicPr>
            <a:picLocks noChangeAspect="1"/>
          </p:cNvPicPr>
          <p:nvPr/>
        </p:nvPicPr>
        <p:blipFill>
          <a:blip r:embed="rId2"/>
          <a:stretch>
            <a:fillRect/>
          </a:stretch>
        </p:blipFill>
        <p:spPr>
          <a:xfrm>
            <a:off x="297464" y="2138517"/>
            <a:ext cx="4540007" cy="2924624"/>
          </a:xfrm>
          <a:prstGeom prst="rect">
            <a:avLst/>
          </a:prstGeom>
        </p:spPr>
      </p:pic>
    </p:spTree>
    <p:extLst>
      <p:ext uri="{BB962C8B-B14F-4D97-AF65-F5344CB8AC3E}">
        <p14:creationId xmlns:p14="http://schemas.microsoft.com/office/powerpoint/2010/main" val="3003130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Вектор устойчивого развития сельского хозяйства на современном этапе это «Зеленая экономика»</a:t>
            </a:r>
          </a:p>
        </p:txBody>
      </p:sp>
      <p:sp>
        <p:nvSpPr>
          <p:cNvPr id="3" name="Объект 2"/>
          <p:cNvSpPr>
            <a:spLocks noGrp="1"/>
          </p:cNvSpPr>
          <p:nvPr>
            <p:ph idx="1"/>
          </p:nvPr>
        </p:nvSpPr>
        <p:spPr/>
        <p:txBody>
          <a:bodyPr/>
          <a:lstStyle/>
          <a:p>
            <a:r>
              <a:rPr lang="ru-RU" dirty="0">
                <a:latin typeface="+mn-lt"/>
              </a:rPr>
              <a:t>Для развития «зеленой» экономики необходимо повысить  производительность  сельского  хозяйства, сделать его устойчивым. Устойчивое сельское хозяйство  (SARD  –  </a:t>
            </a:r>
            <a:r>
              <a:rPr lang="ru-RU" dirty="0" err="1">
                <a:latin typeface="+mn-lt"/>
              </a:rPr>
              <a:t>Sustainable</a:t>
            </a:r>
            <a:r>
              <a:rPr lang="ru-RU" dirty="0">
                <a:latin typeface="+mn-lt"/>
              </a:rPr>
              <a:t>  </a:t>
            </a:r>
            <a:r>
              <a:rPr lang="ru-RU" dirty="0" err="1">
                <a:latin typeface="+mn-lt"/>
              </a:rPr>
              <a:t>Agricultural</a:t>
            </a:r>
            <a:r>
              <a:rPr lang="ru-RU" dirty="0">
                <a:latin typeface="+mn-lt"/>
              </a:rPr>
              <a:t>  </a:t>
            </a:r>
            <a:r>
              <a:rPr lang="ru-RU" dirty="0" err="1">
                <a:latin typeface="+mn-lt"/>
              </a:rPr>
              <a:t>Rural</a:t>
            </a:r>
            <a:r>
              <a:rPr lang="ru-RU" dirty="0">
                <a:latin typeface="+mn-lt"/>
              </a:rPr>
              <a:t> </a:t>
            </a:r>
            <a:r>
              <a:rPr lang="ru-RU" dirty="0" err="1">
                <a:latin typeface="+mn-lt"/>
              </a:rPr>
              <a:t>Development</a:t>
            </a:r>
            <a:r>
              <a:rPr lang="ru-RU" dirty="0">
                <a:latin typeface="+mn-lt"/>
              </a:rPr>
              <a:t>)  –  это  сельское  хозяйство,  которое обеспечивает производство высококачественных и безопасных для здоровья продуктов питания, сохраняя баланс возобновляемых и </a:t>
            </a:r>
            <a:r>
              <a:rPr lang="ru-RU" dirty="0" err="1">
                <a:latin typeface="+mn-lt"/>
              </a:rPr>
              <a:t>невозобновляемых</a:t>
            </a:r>
            <a:r>
              <a:rPr lang="ru-RU" dirty="0">
                <a:latin typeface="+mn-lt"/>
              </a:rPr>
              <a:t>  ресурсов,  и  при  этом  минимизирует возможный  вред  экосистемам.  «Главной  задачей устойчивого  сельского  хозяйства  и  сельского  развития, – говорится в определении, принятом сессией ФАО, – является повышение уровня производства продуктов питания  устойчивым  способом и обеспечение продовольственной  безопасности».</a:t>
            </a:r>
          </a:p>
          <a:p>
            <a:endParaRPr lang="ru-RU" dirty="0"/>
          </a:p>
        </p:txBody>
      </p:sp>
    </p:spTree>
    <p:extLst>
      <p:ext uri="{BB962C8B-B14F-4D97-AF65-F5344CB8AC3E}">
        <p14:creationId xmlns:p14="http://schemas.microsoft.com/office/powerpoint/2010/main" val="3950784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Экономика и организация производства сельскохозяйственной продукции </a:t>
            </a:r>
          </a:p>
        </p:txBody>
      </p:sp>
      <p:sp>
        <p:nvSpPr>
          <p:cNvPr id="3" name="Объект 2"/>
          <p:cNvSpPr>
            <a:spLocks noGrp="1"/>
          </p:cNvSpPr>
          <p:nvPr>
            <p:ph idx="1"/>
          </p:nvPr>
        </p:nvSpPr>
        <p:spPr/>
        <p:txBody>
          <a:bodyPr/>
          <a:lstStyle/>
          <a:p>
            <a:r>
              <a:rPr lang="ru-RU" dirty="0">
                <a:latin typeface="+mn-lt"/>
              </a:rPr>
              <a:t>Процесс производства основывается на определенной технологии, в соответствии с которой происходит трансформация ресурсов в продукцию.</a:t>
            </a:r>
          </a:p>
          <a:p>
            <a:endParaRPr lang="ru-RU" dirty="0"/>
          </a:p>
        </p:txBody>
      </p:sp>
    </p:spTree>
    <p:extLst>
      <p:ext uri="{BB962C8B-B14F-4D97-AF65-F5344CB8AC3E}">
        <p14:creationId xmlns:p14="http://schemas.microsoft.com/office/powerpoint/2010/main" val="4215275740"/>
      </p:ext>
    </p:extLst>
  </p:cSld>
  <p:clrMapOvr>
    <a:masterClrMapping/>
  </p:clrMapOvr>
</p:sld>
</file>

<file path=ppt/theme/theme1.xml><?xml version="1.0" encoding="utf-8"?>
<a:theme xmlns:a="http://schemas.openxmlformats.org/drawingml/2006/main" name="Тема1">
  <a:themeElements>
    <a:clrScheme name="Другая 1">
      <a:dk1>
        <a:srgbClr val="034A90"/>
      </a:dk1>
      <a:lt1>
        <a:sysClr val="window" lastClr="FFFFFF"/>
      </a:lt1>
      <a:dk2>
        <a:srgbClr val="3A3838"/>
      </a:dk2>
      <a:lt2>
        <a:srgbClr val="E7E6E6"/>
      </a:lt2>
      <a:accent1>
        <a:srgbClr val="4472C4"/>
      </a:accent1>
      <a:accent2>
        <a:srgbClr val="00B050"/>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Тема1" id="{D5E5A095-B2D6-474D-9C67-B17638D0D070}" vid="{AB021925-D5F9-4D1E-89A7-82CC2D971F39}"/>
    </a:ext>
  </a:extLst>
</a:theme>
</file>

<file path=docProps/app.xml><?xml version="1.0" encoding="utf-8"?>
<Properties xmlns="http://schemas.openxmlformats.org/officeDocument/2006/extended-properties" xmlns:vt="http://schemas.openxmlformats.org/officeDocument/2006/docPropsVTypes">
  <Template>Тема1</Template>
  <TotalTime>194</TotalTime>
  <Words>1319</Words>
  <Application>Microsoft Office PowerPoint</Application>
  <PresentationFormat>Широкоэкранный</PresentationFormat>
  <Paragraphs>105</Paragraphs>
  <Slides>31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31</vt:i4>
      </vt:variant>
    </vt:vector>
  </HeadingPairs>
  <TitlesOfParts>
    <vt:vector size="36" baseType="lpstr">
      <vt:lpstr>Arial</vt:lpstr>
      <vt:lpstr>Calibri</vt:lpstr>
      <vt:lpstr>Calibri Light</vt:lpstr>
      <vt:lpstr>Times New Roman</vt:lpstr>
      <vt:lpstr>Тема1</vt:lpstr>
      <vt:lpstr>РЕСУРСОСБЕРЕГАЮЩИЕ ТЕХНОЛОГИИ В АПК </vt:lpstr>
      <vt:lpstr>Ресурсосберегающие технологии</vt:lpstr>
      <vt:lpstr>Факторы экономического роста</vt:lpstr>
      <vt:lpstr>Интенсификация производства</vt:lpstr>
      <vt:lpstr>Экстенсивный путь развития сельского хозяйства</vt:lpstr>
      <vt:lpstr>Интенсивный путь развития сельского хозяйства</vt:lpstr>
      <vt:lpstr>Сельское хозяйство 4.0: понимание будущего сельхозтехники</vt:lpstr>
      <vt:lpstr>Вектор устойчивого развития сельского хозяйства на современном этапе это «Зеленая экономика»</vt:lpstr>
      <vt:lpstr>Экономика и организация производства сельскохозяйственной продукции </vt:lpstr>
      <vt:lpstr>Технология</vt:lpstr>
      <vt:lpstr>Технология</vt:lpstr>
      <vt:lpstr>Технология</vt:lpstr>
      <vt:lpstr>Ресурсосбережение</vt:lpstr>
      <vt:lpstr>Цифровые технологии в растениеводстве</vt:lpstr>
      <vt:lpstr>Особенности ресурсосбережения отечественного АПК</vt:lpstr>
      <vt:lpstr>Ресурсосбережение</vt:lpstr>
      <vt:lpstr>Ресурсосберегающие технологии АПК</vt:lpstr>
      <vt:lpstr>«Нулевая» обработка почвы</vt:lpstr>
      <vt:lpstr>No-Till «Нулевой» способ земледелия</vt:lpstr>
      <vt:lpstr>Интенсификация сельскохозяйственного производства </vt:lpstr>
      <vt:lpstr>Категория интенсификация</vt:lpstr>
      <vt:lpstr>Категория интенсификация</vt:lpstr>
      <vt:lpstr>Инновационные цели </vt:lpstr>
      <vt:lpstr>Классическое предпринимательство</vt:lpstr>
      <vt:lpstr>Инновации в технике и технологии</vt:lpstr>
      <vt:lpstr>Инновация</vt:lpstr>
      <vt:lpstr>Инновационная деятельность в АПК</vt:lpstr>
      <vt:lpstr>Инновационный процесс в сельском хозяйстве и в АПК</vt:lpstr>
      <vt:lpstr>Мировой опыт</vt:lpstr>
      <vt:lpstr>Инновации в АПК </vt:lpstr>
      <vt:lpstr>Основными мероприятиями являются:</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Ноутбук аудитория FosAGRO</dc:creator>
  <cp:lastModifiedBy>Долгушкин Павел Николаевич</cp:lastModifiedBy>
  <cp:revision>8</cp:revision>
  <dcterms:created xsi:type="dcterms:W3CDTF">2024-01-30T12:31:42Z</dcterms:created>
  <dcterms:modified xsi:type="dcterms:W3CDTF">2024-02-06T16:04:28Z</dcterms:modified>
</cp:coreProperties>
</file>