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0" r:id="rId2"/>
    <p:sldId id="281" r:id="rId3"/>
    <p:sldId id="274" r:id="rId4"/>
    <p:sldId id="293" r:id="rId5"/>
    <p:sldId id="294" r:id="rId6"/>
    <p:sldId id="295" r:id="rId7"/>
    <p:sldId id="296" r:id="rId8"/>
    <p:sldId id="298" r:id="rId9"/>
    <p:sldId id="299" r:id="rId10"/>
    <p:sldId id="300" r:id="rId11"/>
    <p:sldId id="301" r:id="rId12"/>
    <p:sldId id="302" r:id="rId13"/>
    <p:sldId id="305" r:id="rId14"/>
    <p:sldId id="306" r:id="rId15"/>
    <p:sldId id="291" r:id="rId16"/>
  </p:sldIdLst>
  <p:sldSz cx="11704638" cy="6583363"/>
  <p:notesSz cx="6858000" cy="9144000"/>
  <p:defaultTextStyle>
    <a:defPPr>
      <a:defRPr lang="ru-RU"/>
    </a:defPPr>
    <a:lvl1pPr marL="0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 userDrawn="1">
          <p15:clr>
            <a:srgbClr val="A4A3A4"/>
          </p15:clr>
        </p15:guide>
        <p15:guide id="2" pos="3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095"/>
    <a:srgbClr val="DA8347"/>
    <a:srgbClr val="76BCD6"/>
    <a:srgbClr val="00859B"/>
    <a:srgbClr val="31AA47"/>
    <a:srgbClr val="004A93"/>
    <a:srgbClr val="002F93"/>
    <a:srgbClr val="69A954"/>
    <a:srgbClr val="2F5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648" y="108"/>
      </p:cViewPr>
      <p:guideLst>
        <p:guide orient="horz" pos="758"/>
        <p:guide pos="3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FF830-8950-4D8C-B3E8-3B0E1DCA6095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A55-4846-47C7-94D3-F1753174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1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7848" y="2045111"/>
            <a:ext cx="9948942" cy="14111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9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7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85862" y="198110"/>
            <a:ext cx="2633544" cy="42121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5232" y="198110"/>
            <a:ext cx="7705553" cy="4212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9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512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4586" y="2790310"/>
            <a:ext cx="9948942" cy="1440110"/>
          </a:xfrm>
        </p:spPr>
        <p:txBody>
          <a:bodyPr anchor="b"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58517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2pPr>
            <a:lvl3pPr marL="1170341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3pPr>
            <a:lvl4pPr marL="175551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4pPr>
            <a:lvl5pPr marL="234068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5pPr>
            <a:lvl6pPr marL="292585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6pPr>
            <a:lvl7pPr marL="351102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7pPr>
            <a:lvl8pPr marL="409619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8pPr>
            <a:lvl9pPr marL="468136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3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5232" y="1152089"/>
            <a:ext cx="5169548" cy="3258155"/>
          </a:xfrm>
        </p:spPr>
        <p:txBody>
          <a:bodyPr/>
          <a:lstStyle>
            <a:lvl1pPr>
              <a:defRPr sz="3584"/>
            </a:lvl1pPr>
            <a:lvl2pPr>
              <a:defRPr sz="3072"/>
            </a:lvl2pPr>
            <a:lvl3pPr>
              <a:defRPr sz="2560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9858" y="1152089"/>
            <a:ext cx="5169548" cy="3258155"/>
          </a:xfrm>
        </p:spPr>
        <p:txBody>
          <a:bodyPr/>
          <a:lstStyle>
            <a:lvl1pPr>
              <a:defRPr sz="3584"/>
            </a:lvl1pPr>
            <a:lvl2pPr>
              <a:defRPr sz="3072"/>
            </a:lvl2pPr>
            <a:lvl3pPr>
              <a:defRPr sz="2560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24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232" y="1473638"/>
            <a:ext cx="5171581" cy="614143"/>
          </a:xfrm>
        </p:spPr>
        <p:txBody>
          <a:bodyPr anchor="b"/>
          <a:lstStyle>
            <a:lvl1pPr marL="0" indent="0">
              <a:buNone/>
              <a:defRPr sz="3072" b="1"/>
            </a:lvl1pPr>
            <a:lvl2pPr marL="585170" indent="0">
              <a:buNone/>
              <a:defRPr sz="2560" b="1"/>
            </a:lvl2pPr>
            <a:lvl3pPr marL="1170341" indent="0">
              <a:buNone/>
              <a:defRPr sz="2304" b="1"/>
            </a:lvl3pPr>
            <a:lvl4pPr marL="1755511" indent="0">
              <a:buNone/>
              <a:defRPr sz="2048" b="1"/>
            </a:lvl4pPr>
            <a:lvl5pPr marL="2340681" indent="0">
              <a:buNone/>
              <a:defRPr sz="2048" b="1"/>
            </a:lvl5pPr>
            <a:lvl6pPr marL="2925851" indent="0">
              <a:buNone/>
              <a:defRPr sz="2048" b="1"/>
            </a:lvl6pPr>
            <a:lvl7pPr marL="3511022" indent="0">
              <a:buNone/>
              <a:defRPr sz="2048" b="1"/>
            </a:lvl7pPr>
            <a:lvl8pPr marL="4096192" indent="0">
              <a:buNone/>
              <a:defRPr sz="2048" b="1"/>
            </a:lvl8pPr>
            <a:lvl9pPr marL="4681362" indent="0">
              <a:buNone/>
              <a:defRPr sz="204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3072"/>
            </a:lvl1pPr>
            <a:lvl2pPr>
              <a:defRPr sz="2560"/>
            </a:lvl2pPr>
            <a:lvl3pPr>
              <a:defRPr sz="2304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45795" y="1473638"/>
            <a:ext cx="5173613" cy="614143"/>
          </a:xfrm>
        </p:spPr>
        <p:txBody>
          <a:bodyPr anchor="b"/>
          <a:lstStyle>
            <a:lvl1pPr marL="0" indent="0">
              <a:buNone/>
              <a:defRPr sz="3072" b="1"/>
            </a:lvl1pPr>
            <a:lvl2pPr marL="585170" indent="0">
              <a:buNone/>
              <a:defRPr sz="2560" b="1"/>
            </a:lvl2pPr>
            <a:lvl3pPr marL="1170341" indent="0">
              <a:buNone/>
              <a:defRPr sz="2304" b="1"/>
            </a:lvl3pPr>
            <a:lvl4pPr marL="1755511" indent="0">
              <a:buNone/>
              <a:defRPr sz="2048" b="1"/>
            </a:lvl4pPr>
            <a:lvl5pPr marL="2340681" indent="0">
              <a:buNone/>
              <a:defRPr sz="2048" b="1"/>
            </a:lvl5pPr>
            <a:lvl6pPr marL="2925851" indent="0">
              <a:buNone/>
              <a:defRPr sz="2048" b="1"/>
            </a:lvl6pPr>
            <a:lvl7pPr marL="3511022" indent="0">
              <a:buNone/>
              <a:defRPr sz="2048" b="1"/>
            </a:lvl7pPr>
            <a:lvl8pPr marL="4096192" indent="0">
              <a:buNone/>
              <a:defRPr sz="2048" b="1"/>
            </a:lvl8pPr>
            <a:lvl9pPr marL="4681362" indent="0">
              <a:buNone/>
              <a:defRPr sz="204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45795" y="2087779"/>
            <a:ext cx="5173613" cy="3793054"/>
          </a:xfrm>
        </p:spPr>
        <p:txBody>
          <a:bodyPr/>
          <a:lstStyle>
            <a:lvl1pPr>
              <a:defRPr sz="3072"/>
            </a:lvl1pPr>
            <a:lvl2pPr>
              <a:defRPr sz="2560"/>
            </a:lvl2pPr>
            <a:lvl3pPr>
              <a:defRPr sz="2304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2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9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4" y="262115"/>
            <a:ext cx="3850745" cy="1115515"/>
          </a:xfrm>
        </p:spPr>
        <p:txBody>
          <a:bodyPr anchor="b"/>
          <a:lstStyle>
            <a:lvl1pPr algn="l">
              <a:defRPr sz="256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6188" y="262117"/>
            <a:ext cx="6543218" cy="5618718"/>
          </a:xfrm>
        </p:spPr>
        <p:txBody>
          <a:bodyPr/>
          <a:lstStyle>
            <a:lvl1pPr>
              <a:defRPr sz="4096"/>
            </a:lvl1pPr>
            <a:lvl2pPr>
              <a:defRPr sz="3584"/>
            </a:lvl2pPr>
            <a:lvl3pPr>
              <a:defRPr sz="3072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5234" y="1377632"/>
            <a:ext cx="3850745" cy="4503203"/>
          </a:xfrm>
        </p:spPr>
        <p:txBody>
          <a:bodyPr/>
          <a:lstStyle>
            <a:lvl1pPr marL="0" indent="0">
              <a:buNone/>
              <a:defRPr sz="1792"/>
            </a:lvl1pPr>
            <a:lvl2pPr marL="585170" indent="0">
              <a:buNone/>
              <a:defRPr sz="1536"/>
            </a:lvl2pPr>
            <a:lvl3pPr marL="1170341" indent="0">
              <a:buNone/>
              <a:defRPr sz="1280"/>
            </a:lvl3pPr>
            <a:lvl4pPr marL="1755511" indent="0">
              <a:buNone/>
              <a:defRPr sz="1152"/>
            </a:lvl4pPr>
            <a:lvl5pPr marL="2340681" indent="0">
              <a:buNone/>
              <a:defRPr sz="1152"/>
            </a:lvl5pPr>
            <a:lvl6pPr marL="2925851" indent="0">
              <a:buNone/>
              <a:defRPr sz="1152"/>
            </a:lvl6pPr>
            <a:lvl7pPr marL="3511022" indent="0">
              <a:buNone/>
              <a:defRPr sz="1152"/>
            </a:lvl7pPr>
            <a:lvl8pPr marL="4096192" indent="0">
              <a:buNone/>
              <a:defRPr sz="1152"/>
            </a:lvl8pPr>
            <a:lvl9pPr marL="4681362" indent="0">
              <a:buNone/>
              <a:defRPr sz="115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3"/>
          </a:xfrm>
        </p:spPr>
        <p:txBody>
          <a:bodyPr anchor="b"/>
          <a:lstStyle>
            <a:lvl1pPr algn="l">
              <a:defRPr sz="256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94191" y="588235"/>
            <a:ext cx="7022783" cy="3950018"/>
          </a:xfrm>
        </p:spPr>
        <p:txBody>
          <a:bodyPr/>
          <a:lstStyle>
            <a:lvl1pPr marL="0" indent="0">
              <a:buNone/>
              <a:defRPr sz="4096"/>
            </a:lvl1pPr>
            <a:lvl2pPr marL="585170" indent="0">
              <a:buNone/>
              <a:defRPr sz="3584"/>
            </a:lvl2pPr>
            <a:lvl3pPr marL="1170341" indent="0">
              <a:buNone/>
              <a:defRPr sz="3072"/>
            </a:lvl3pPr>
            <a:lvl4pPr marL="1755511" indent="0">
              <a:buNone/>
              <a:defRPr sz="2560"/>
            </a:lvl4pPr>
            <a:lvl5pPr marL="2340681" indent="0">
              <a:buNone/>
              <a:defRPr sz="2560"/>
            </a:lvl5pPr>
            <a:lvl6pPr marL="2925851" indent="0">
              <a:buNone/>
              <a:defRPr sz="2560"/>
            </a:lvl6pPr>
            <a:lvl7pPr marL="3511022" indent="0">
              <a:buNone/>
              <a:defRPr sz="2560"/>
            </a:lvl7pPr>
            <a:lvl8pPr marL="4096192" indent="0">
              <a:buNone/>
              <a:defRPr sz="2560"/>
            </a:lvl8pPr>
            <a:lvl9pPr marL="4681362" indent="0">
              <a:buNone/>
              <a:defRPr sz="256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94191" y="5152396"/>
            <a:ext cx="7022783" cy="772631"/>
          </a:xfrm>
        </p:spPr>
        <p:txBody>
          <a:bodyPr/>
          <a:lstStyle>
            <a:lvl1pPr marL="0" indent="0">
              <a:buNone/>
              <a:defRPr sz="1792"/>
            </a:lvl1pPr>
            <a:lvl2pPr marL="585170" indent="0">
              <a:buNone/>
              <a:defRPr sz="1536"/>
            </a:lvl2pPr>
            <a:lvl3pPr marL="1170341" indent="0">
              <a:buNone/>
              <a:defRPr sz="1280"/>
            </a:lvl3pPr>
            <a:lvl4pPr marL="1755511" indent="0">
              <a:buNone/>
              <a:defRPr sz="1152"/>
            </a:lvl4pPr>
            <a:lvl5pPr marL="2340681" indent="0">
              <a:buNone/>
              <a:defRPr sz="1152"/>
            </a:lvl5pPr>
            <a:lvl6pPr marL="2925851" indent="0">
              <a:buNone/>
              <a:defRPr sz="1152"/>
            </a:lvl6pPr>
            <a:lvl7pPr marL="3511022" indent="0">
              <a:buNone/>
              <a:defRPr sz="1152"/>
            </a:lvl7pPr>
            <a:lvl8pPr marL="4096192" indent="0">
              <a:buNone/>
              <a:defRPr sz="1152"/>
            </a:lvl8pPr>
            <a:lvl9pPr marL="4681362" indent="0">
              <a:buNone/>
              <a:defRPr sz="115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1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B59E2-375A-46A0-B750-C6258B9ACA89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7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0341" rtl="0" eaLnBrk="1" latinLnBrk="0" hangingPunct="1">
        <a:spcBef>
          <a:spcPct val="0"/>
        </a:spcBef>
        <a:buNone/>
        <a:defRPr sz="56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878" indent="-438878" algn="l" defTabSz="1170341" rtl="0" eaLnBrk="1" latinLnBrk="0" hangingPunct="1">
        <a:spcBef>
          <a:spcPct val="20000"/>
        </a:spcBef>
        <a:buFont typeface="Arial" pitchFamily="34" charset="0"/>
        <a:buChar char="•"/>
        <a:defRPr sz="4096" kern="1200">
          <a:solidFill>
            <a:schemeClr val="tx1"/>
          </a:solidFill>
          <a:latin typeface="+mn-lt"/>
          <a:ea typeface="+mn-ea"/>
          <a:cs typeface="+mn-cs"/>
        </a:defRPr>
      </a:lvl1pPr>
      <a:lvl2pPr marL="950902" indent="-365731" algn="l" defTabSz="1170341" rtl="0" eaLnBrk="1" latinLnBrk="0" hangingPunct="1">
        <a:spcBef>
          <a:spcPct val="20000"/>
        </a:spcBef>
        <a:buFont typeface="Arial" pitchFamily="34" charset="0"/>
        <a:buChar char="–"/>
        <a:defRPr sz="3584" kern="1200">
          <a:solidFill>
            <a:schemeClr val="tx1"/>
          </a:solidFill>
          <a:latin typeface="+mn-lt"/>
          <a:ea typeface="+mn-ea"/>
          <a:cs typeface="+mn-cs"/>
        </a:defRPr>
      </a:lvl2pPr>
      <a:lvl3pPr marL="1462926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3072" kern="1200">
          <a:solidFill>
            <a:schemeClr val="tx1"/>
          </a:solidFill>
          <a:latin typeface="+mn-lt"/>
          <a:ea typeface="+mn-ea"/>
          <a:cs typeface="+mn-cs"/>
        </a:defRPr>
      </a:lvl3pPr>
      <a:lvl4pPr marL="2048096" indent="-292585" algn="l" defTabSz="1170341" rtl="0" eaLnBrk="1" latinLnBrk="0" hangingPunct="1">
        <a:spcBef>
          <a:spcPct val="20000"/>
        </a:spcBef>
        <a:buFont typeface="Arial" pitchFamily="34" charset="0"/>
        <a:buChar char="–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33266" indent="-292585" algn="l" defTabSz="1170341" rtl="0" eaLnBrk="1" latinLnBrk="0" hangingPunct="1">
        <a:spcBef>
          <a:spcPct val="20000"/>
        </a:spcBef>
        <a:buFont typeface="Arial" pitchFamily="34" charset="0"/>
        <a:buChar char="»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1843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80360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38877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497394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1pPr>
      <a:lvl2pPr marL="585170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17034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3pPr>
      <a:lvl4pPr marL="175551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4pPr>
      <a:lvl5pPr marL="234068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5pPr>
      <a:lvl6pPr marL="292585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6pPr>
      <a:lvl7pPr marL="351102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7pPr>
      <a:lvl8pPr marL="409619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8pPr>
      <a:lvl9pPr marL="468136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9991" y="3177665"/>
            <a:ext cx="65527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КАТАЛИЗАТОРЫ,</a:t>
            </a:r>
            <a:r>
              <a:rPr lang="ru-RU" sz="3500" b="1" spc="2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ПРИМЕНЯЕМЫЕ</a:t>
            </a:r>
            <a:r>
              <a:rPr lang="ru-RU" sz="3500" b="1" spc="2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В</a:t>
            </a:r>
            <a:r>
              <a:rPr lang="ru-RU" sz="3500" b="1" spc="1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ПРОЦЕССЕ</a:t>
            </a:r>
            <a:r>
              <a:rPr lang="ru-RU" sz="3500" b="1" spc="1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ПРОИЗВОДСТВА</a:t>
            </a:r>
            <a:r>
              <a:rPr lang="ru-RU" sz="3500" b="1" spc="3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АММИАКА</a:t>
            </a:r>
            <a:endParaRPr lang="ru-RU" sz="3500" b="1" dirty="0">
              <a:solidFill>
                <a:schemeClr val="bg1"/>
              </a:solidFill>
              <a:latin typeface="+mj-lt"/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5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735" y="431361"/>
            <a:ext cx="6912768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КАТАЛИЗАТОРЫ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КОНВЕРСИИ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ОКСИДА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УГЛЕРОДА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5735" y="2082166"/>
            <a:ext cx="4335573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Конверсия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оксида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углерода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необходима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превращения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оксида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углерода,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образовавшегося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конверсии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метана,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водород.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978663" y="4254775"/>
            <a:ext cx="2304256" cy="1710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buClr>
                <a:srgbClr val="0A5095"/>
              </a:buClr>
            </a:pPr>
            <a:r>
              <a:rPr lang="ru-RU" sz="1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Схема</a:t>
            </a:r>
            <a:r>
              <a:rPr lang="ru-RU" sz="1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двухступенчатой</a:t>
            </a:r>
            <a:r>
              <a:rPr lang="ru-RU" sz="1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конверсии</a:t>
            </a:r>
            <a:r>
              <a:rPr lang="ru-RU" sz="1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оксида</a:t>
            </a:r>
            <a:r>
              <a:rPr lang="ru-RU" sz="14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углерода</a:t>
            </a:r>
            <a:r>
              <a:rPr lang="en-US" sz="1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:</a:t>
            </a:r>
            <a:endParaRPr lang="ru-RU" sz="14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1400"/>
              </a:lnSpc>
              <a:buClr>
                <a:srgbClr val="0A5095"/>
              </a:buClr>
            </a:pPr>
            <a:endParaRPr lang="ru-RU" sz="14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1400"/>
              </a:lnSpc>
              <a:buClr>
                <a:srgbClr val="0A5095"/>
              </a:buClr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1</a:t>
            </a:r>
            <a:r>
              <a:rPr lang="ru-RU" sz="1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увлажнитель</a:t>
            </a:r>
          </a:p>
          <a:p>
            <a:pPr>
              <a:lnSpc>
                <a:spcPts val="1400"/>
              </a:lnSpc>
              <a:buClr>
                <a:srgbClr val="0A5095"/>
              </a:buClr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2</a:t>
            </a:r>
            <a:r>
              <a:rPr lang="ru-RU" sz="14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конвертор</a:t>
            </a:r>
            <a:r>
              <a:rPr lang="ru-RU" sz="1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1-ой</a:t>
            </a:r>
            <a:r>
              <a:rPr lang="ru-RU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ступени</a:t>
            </a:r>
          </a:p>
          <a:p>
            <a:pPr>
              <a:lnSpc>
                <a:spcPts val="1400"/>
              </a:lnSpc>
              <a:buClr>
                <a:srgbClr val="0A5095"/>
              </a:buClr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3</a:t>
            </a:r>
            <a:r>
              <a:rPr lang="ru-RU" sz="14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котел-утилизатор</a:t>
            </a:r>
          </a:p>
          <a:p>
            <a:pPr>
              <a:lnSpc>
                <a:spcPts val="1400"/>
              </a:lnSpc>
              <a:buClr>
                <a:srgbClr val="0A5095"/>
              </a:buClr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4</a:t>
            </a:r>
            <a:r>
              <a:rPr lang="ru-RU" sz="14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подогреватель</a:t>
            </a:r>
            <a:r>
              <a:rPr lang="ru-RU" sz="1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газа</a:t>
            </a:r>
          </a:p>
          <a:p>
            <a:pPr>
              <a:lnSpc>
                <a:spcPts val="1400"/>
              </a:lnSpc>
              <a:buClr>
                <a:srgbClr val="0A5095"/>
              </a:buClr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5</a:t>
            </a:r>
            <a:r>
              <a:rPr lang="ru-RU" sz="14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конвертор</a:t>
            </a:r>
            <a:r>
              <a:rPr lang="ru-RU" sz="1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2-ой</a:t>
            </a:r>
            <a:r>
              <a:rPr lang="ru-RU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ступени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5736" y="3238224"/>
            <a:ext cx="383151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Конверсию</a:t>
            </a:r>
            <a:r>
              <a:rPr lang="ru-RU" sz="1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оксида</a:t>
            </a:r>
            <a:r>
              <a:rPr lang="ru-RU" sz="18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углерода</a:t>
            </a:r>
            <a:r>
              <a:rPr lang="ru-RU" sz="1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проводят</a:t>
            </a:r>
            <a:r>
              <a:rPr lang="ru-RU" sz="18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в</a:t>
            </a:r>
            <a:r>
              <a:rPr lang="ru-RU" sz="1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две</a:t>
            </a:r>
            <a:r>
              <a:rPr lang="ru-RU" sz="18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стадии</a:t>
            </a: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: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73" y="1923529"/>
            <a:ext cx="3399469" cy="42041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9544" y="3953170"/>
            <a:ext cx="434867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железохромовом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(высокотемпературная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конверсия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)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 marL="285750" indent="-285750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медьсодержащем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катализаторе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(низкотемпературная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конверсия)</a:t>
            </a:r>
          </a:p>
        </p:txBody>
      </p:sp>
    </p:spTree>
    <p:extLst>
      <p:ext uri="{BB962C8B-B14F-4D97-AF65-F5344CB8AC3E}">
        <p14:creationId xmlns:p14="http://schemas.microsoft.com/office/powerpoint/2010/main" val="42036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735" y="441361"/>
            <a:ext cx="604867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ВЫСОКОТЕМПЕРАТУРНАЯ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КОНВЕРСИЯ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8183" y="1861521"/>
            <a:ext cx="60846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Clr>
                <a:srgbClr val="0A5095"/>
              </a:buClr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ДЛЯ</a:t>
            </a:r>
            <a:r>
              <a:rPr lang="ru-RU" sz="2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ПЕРВОЙ</a:t>
            </a:r>
            <a:r>
              <a:rPr lang="ru-RU" sz="24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СТАДИИ</a:t>
            </a:r>
            <a:r>
              <a:rPr lang="ru-RU" sz="24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КОНВЕРСИИ</a:t>
            </a:r>
            <a:r>
              <a:rPr lang="ru-RU" sz="2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800"/>
              </a:lnSpc>
              <a:buClr>
                <a:srgbClr val="0A5095"/>
              </a:buClr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ПРИМЕНЯЮТ</a:t>
            </a:r>
            <a:r>
              <a:rPr lang="ru-RU" sz="2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ЖЕЛЕЗОХРОМОВЫЕ</a:t>
            </a:r>
            <a:r>
              <a:rPr lang="ru-RU" sz="24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СРЕДНЕТЕМПЕРАТУРНЫЕ</a:t>
            </a:r>
            <a:r>
              <a:rPr lang="ru-RU" sz="24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КАТАЛИЗАТОРЫ.</a:t>
            </a:r>
            <a:endParaRPr lang="ru-RU" sz="24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8183" y="3097092"/>
            <a:ext cx="6084676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качестве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основной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фазы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исходном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состоянии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катализаторы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содержат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неферромагнитный</a:t>
            </a:r>
            <a:r>
              <a:rPr lang="ru-RU" sz="18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оксид</a:t>
            </a:r>
            <a:r>
              <a:rPr lang="ru-RU" sz="18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железа</a:t>
            </a:r>
            <a:r>
              <a:rPr lang="ru-RU" sz="18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(Fe</a:t>
            </a:r>
            <a:r>
              <a:rPr lang="ru-RU" sz="1800" baseline="-25000" dirty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O</a:t>
            </a:r>
            <a:r>
              <a:rPr lang="ru-RU" sz="1800" baseline="-25000" dirty="0">
                <a:solidFill>
                  <a:srgbClr val="0A5095"/>
                </a:solidFill>
                <a:cs typeface="Foco" panose="020B0504050202020203" pitchFamily="34" charset="0"/>
              </a:rPr>
              <a:t>3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)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.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Введенный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хром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внедряется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кристаллическую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решетку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оксида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железа.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В</a:t>
            </a:r>
            <a:r>
              <a:rPr lang="ru-RU" sz="18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условиях</a:t>
            </a:r>
            <a:r>
              <a:rPr lang="ru-RU" sz="18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конверсии</a:t>
            </a:r>
            <a:r>
              <a:rPr lang="ru-RU" sz="18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оксида</a:t>
            </a:r>
            <a:r>
              <a:rPr lang="ru-RU" sz="18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углерода</a:t>
            </a:r>
            <a:r>
              <a:rPr lang="ru-RU" sz="18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оксид</a:t>
            </a:r>
            <a:r>
              <a:rPr lang="ru-RU" sz="18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железа</a:t>
            </a:r>
            <a:r>
              <a:rPr lang="ru-RU" sz="18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Fe</a:t>
            </a:r>
            <a:r>
              <a:rPr lang="ru-RU" sz="1800" baseline="-25000" dirty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O</a:t>
            </a:r>
            <a:r>
              <a:rPr lang="ru-RU" sz="1800" baseline="-25000" dirty="0">
                <a:solidFill>
                  <a:srgbClr val="0A5095"/>
                </a:solidFill>
                <a:cs typeface="Foco" panose="020B0504050202020203" pitchFamily="34" charset="0"/>
              </a:rPr>
              <a:t>3</a:t>
            </a:r>
            <a:r>
              <a:rPr lang="ru-RU" sz="1800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восстанавливается</a:t>
            </a:r>
            <a:r>
              <a:rPr lang="ru-RU" sz="18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до</a:t>
            </a:r>
            <a:r>
              <a:rPr lang="ru-RU" sz="18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rgbClr val="0A5095"/>
                </a:solidFill>
                <a:cs typeface="Foco" panose="020B0504050202020203" pitchFamily="34" charset="0"/>
              </a:rPr>
              <a:t>Fe</a:t>
            </a:r>
            <a:r>
              <a:rPr lang="ru-RU" sz="1800" baseline="-25000" dirty="0" smtClean="0">
                <a:solidFill>
                  <a:srgbClr val="0A5095"/>
                </a:solidFill>
                <a:cs typeface="Foco" panose="020B0504050202020203" pitchFamily="34" charset="0"/>
              </a:rPr>
              <a:t>3</a:t>
            </a:r>
            <a:r>
              <a:rPr lang="ru-RU" sz="1800" dirty="0" smtClean="0">
                <a:solidFill>
                  <a:srgbClr val="0A5095"/>
                </a:solidFill>
                <a:cs typeface="Foco" panose="020B0504050202020203" pitchFamily="34" charset="0"/>
              </a:rPr>
              <a:t>O</a:t>
            </a:r>
            <a:r>
              <a:rPr lang="ru-RU" sz="1800" baseline="-25000" dirty="0" smtClean="0">
                <a:solidFill>
                  <a:srgbClr val="0A5095"/>
                </a:solidFill>
                <a:cs typeface="Foco" panose="020B0504050202020203" pitchFamily="34" charset="0"/>
              </a:rPr>
              <a:t>4</a:t>
            </a:r>
            <a:r>
              <a:rPr lang="ru-RU" sz="18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rgbClr val="0A5095"/>
                </a:solidFill>
                <a:cs typeface="Foco" panose="020B0504050202020203" pitchFamily="34" charset="0"/>
              </a:rPr>
              <a:t>(</a:t>
            </a:r>
            <a:r>
              <a:rPr lang="ru-RU" sz="1800" dirty="0" err="1" smtClean="0">
                <a:solidFill>
                  <a:srgbClr val="0A5095"/>
                </a:solidFill>
                <a:cs typeface="Foco" panose="020B0504050202020203" pitchFamily="34" charset="0"/>
              </a:rPr>
              <a:t>магентита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)</a:t>
            </a:r>
            <a:r>
              <a:rPr lang="ru-RU" sz="18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и</a:t>
            </a:r>
            <a:r>
              <a:rPr lang="ru-RU" sz="18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в</a:t>
            </a:r>
            <a:r>
              <a:rPr lang="ru-RU" sz="18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нем</a:t>
            </a:r>
            <a:r>
              <a:rPr lang="ru-RU" sz="18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растворяется</a:t>
            </a:r>
            <a:r>
              <a:rPr lang="ru-RU" sz="18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оксид</a:t>
            </a:r>
            <a:r>
              <a:rPr lang="ru-RU" sz="18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хрома.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735" y="5405497"/>
            <a:ext cx="36201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Внешний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вид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катализатора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высокотемпературной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конверсии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98337" y="2008854"/>
            <a:ext cx="3599805" cy="3310866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735" y="441361"/>
            <a:ext cx="561662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НИЗКОТЕМПЕРАТУРНАЯ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КОНВЕРСИЯ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6175" y="1921253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Clr>
                <a:srgbClr val="0A5095"/>
              </a:buClr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ВТОРАЯ</a:t>
            </a:r>
            <a:r>
              <a:rPr lang="ru-RU" sz="2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СТУПЕНЬ</a:t>
            </a:r>
            <a:r>
              <a:rPr lang="ru-RU" sz="24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КОНВЕРСИИ</a:t>
            </a:r>
            <a:r>
              <a:rPr lang="ru-RU" sz="2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ОКСИДА</a:t>
            </a:r>
            <a:r>
              <a:rPr lang="ru-RU" sz="2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УГЛЕРОДА</a:t>
            </a:r>
            <a:r>
              <a:rPr lang="ru-RU" sz="2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ОСУЩЕСТВЛЯЕТСЯ</a:t>
            </a:r>
            <a:r>
              <a:rPr lang="ru-RU" sz="24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700"/>
              </a:lnSpc>
              <a:buClr>
                <a:srgbClr val="0A5095"/>
              </a:buClr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НА</a:t>
            </a:r>
            <a:r>
              <a:rPr lang="ru-RU" sz="2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НИЗКОТЕМПЕРАТУРНОМ</a:t>
            </a:r>
            <a:r>
              <a:rPr lang="ru-RU" sz="2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КАТАЛИЗАТОРЕ:</a:t>
            </a:r>
            <a:r>
              <a:rPr lang="ru-RU" sz="24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700"/>
              </a:lnSpc>
              <a:buClr>
                <a:srgbClr val="0A5095"/>
              </a:buClr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ЦИНК-МЕДНОМ.</a:t>
            </a:r>
            <a:endParaRPr lang="ru-RU" sz="24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6175" y="3640331"/>
            <a:ext cx="3744416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стабилизации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меди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вводятся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добавки: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оксиды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цинка,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хрома,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алюминия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др.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rgbClr val="0A5095"/>
                </a:solidFill>
                <a:cs typeface="Foco" panose="020B0504050202020203" pitchFamily="34" charset="0"/>
              </a:rPr>
              <a:t>Лучшая</a:t>
            </a:r>
            <a:r>
              <a:rPr lang="ru-RU" sz="1800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добавка</a:t>
            </a:r>
            <a:r>
              <a:rPr lang="ru-RU" sz="18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–</a:t>
            </a:r>
            <a:r>
              <a:rPr lang="ru-RU" sz="18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оксид</a:t>
            </a:r>
            <a:r>
              <a:rPr lang="ru-RU" sz="18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цинка.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Он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защищает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активный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компонент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соединений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серы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хлора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.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78337" y="1988854"/>
            <a:ext cx="3599805" cy="3310866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85991" y="5389913"/>
            <a:ext cx="3836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Внешний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вид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катализатора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низкотемпературной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конверсии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8423" y="3660331"/>
            <a:ext cx="28859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rgbClr val="0A5095"/>
                </a:solidFill>
                <a:cs typeface="Foco" panose="020B0504050202020203" pitchFamily="34" charset="0"/>
              </a:rPr>
              <a:t>Яды</a:t>
            </a:r>
            <a:r>
              <a:rPr lang="ru-RU" sz="1800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rgbClr val="0A5095"/>
                </a:solidFill>
                <a:cs typeface="Foco" panose="020B0504050202020203" pitchFamily="34" charset="0"/>
              </a:rPr>
              <a:t>для</a:t>
            </a:r>
            <a:r>
              <a:rPr lang="ru-RU" sz="1800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низкотемпературных</a:t>
            </a:r>
            <a:r>
              <a:rPr lang="ru-RU" sz="18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катализаторов:</a:t>
            </a:r>
            <a:r>
              <a:rPr lang="ru-RU" sz="18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соединения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серы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хлора,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соединения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фосфора,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мышьяка,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кремния.</a:t>
            </a:r>
          </a:p>
        </p:txBody>
      </p:sp>
    </p:spTree>
    <p:extLst>
      <p:ext uri="{BB962C8B-B14F-4D97-AF65-F5344CB8AC3E}">
        <p14:creationId xmlns:p14="http://schemas.microsoft.com/office/powerpoint/2010/main" val="20270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735" y="431361"/>
            <a:ext cx="561662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МЕТАНИРОВАНИЕ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ОКСИДОВ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УГЛЕРОДА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6175" y="1931253"/>
            <a:ext cx="66967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Clr>
                <a:srgbClr val="0A5095"/>
              </a:buClr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СТАДИЯ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МЕТАНИРОВАНИЯ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ПРОВОДИТСЯ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ПОСЛЕ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ОЧИСТКИ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ГАЗА</a:t>
            </a:r>
            <a:r>
              <a:rPr lang="ru-RU" sz="2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ОТ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ДИОКСИДА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УГЛЕРОДА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6175" y="2941641"/>
            <a:ext cx="62646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Проводится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методом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каталитического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гидрирования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никелевом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катализаторе,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стабилизированном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оксидом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алюминия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(без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реакция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гидрирования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протекает).Данная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стадия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необходима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очистки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газа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</a:t>
            </a:r>
            <a:r>
              <a:rPr lang="ru-RU" sz="1800" baseline="-25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2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,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которые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вместе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водяным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паром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являются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ядом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синтеза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аммиака.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Яды</a:t>
            </a:r>
            <a:r>
              <a:rPr lang="ru-RU" sz="18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для</a:t>
            </a:r>
            <a:r>
              <a:rPr lang="ru-RU" sz="18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никелевых</a:t>
            </a:r>
            <a:r>
              <a:rPr lang="ru-RU" sz="18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катализаторов</a:t>
            </a:r>
            <a:r>
              <a:rPr lang="ru-RU" sz="18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 err="1">
                <a:solidFill>
                  <a:srgbClr val="0A5095"/>
                </a:solidFill>
                <a:cs typeface="Foco" panose="020B0504050202020203" pitchFamily="34" charset="0"/>
              </a:rPr>
              <a:t>метанирования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:</a:t>
            </a:r>
            <a:r>
              <a:rPr lang="ru-RU" sz="18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соединения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серы,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мышьяка,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хлора.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98337" y="2008854"/>
            <a:ext cx="3599805" cy="3310866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05991" y="5409913"/>
            <a:ext cx="3836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Внешний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вид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катализатора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метанирования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735" y="853409"/>
            <a:ext cx="5616624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СИНТЕЗ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АММИАКА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66175" y="1921253"/>
            <a:ext cx="66967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Clr>
                <a:srgbClr val="0A5095"/>
              </a:buClr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СИНТЕЗ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АММИАКА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МОЖЕТ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700"/>
              </a:lnSpc>
              <a:buClr>
                <a:srgbClr val="0A5095"/>
              </a:buClr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БЫТЬ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ОПИСАН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РЕАКЦИЕЙ: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6175" y="3780249"/>
            <a:ext cx="6264696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синтеза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аммиака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содержит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промоторы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двух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типов: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структурообразующие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оксид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алюминия,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магния,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кремния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модифицирующие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оксиды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калия,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кальция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др.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окисленном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состоянии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содержит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90-93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%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магнетита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Fe</a:t>
            </a:r>
            <a:r>
              <a:rPr lang="ru-RU" sz="1800" baseline="-25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3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O</a:t>
            </a:r>
            <a:r>
              <a:rPr lang="ru-RU" sz="1800" baseline="-25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4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некоторым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избытком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FeO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остальное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промоторы.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88337" y="1998854"/>
            <a:ext cx="3599805" cy="3310866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85991" y="5389913"/>
            <a:ext cx="3836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Внешний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вид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катализатора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синтеза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аммиака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6175" y="2715617"/>
            <a:ext cx="1286144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0A5095"/>
              </a:buClr>
            </a:pPr>
            <a:r>
              <a:rPr lang="en-US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N</a:t>
            </a:r>
            <a:r>
              <a:rPr lang="en-US" sz="2400" b="1" baseline="-25000" dirty="0" smtClean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en-US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+3H</a:t>
            </a:r>
            <a:r>
              <a:rPr lang="en-US" sz="2400" b="1" baseline="-25000" dirty="0" smtClean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en-US" sz="2400" b="1" spc="200" baseline="-25000" dirty="0" smtClean="0">
                <a:solidFill>
                  <a:srgbClr val="0A5095"/>
                </a:solidFill>
                <a:cs typeface="Foco" panose="020B0504050202020203" pitchFamily="34" charset="0"/>
              </a:rPr>
              <a:t>  </a:t>
            </a:r>
            <a:r>
              <a:rPr lang="en-US" sz="2400" b="1" spc="100" baseline="-250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2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 </a:t>
            </a:r>
            <a:r>
              <a:rPr lang="en-US" sz="2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 </a:t>
            </a:r>
            <a:r>
              <a:rPr lang="en-US" sz="2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2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2NH</a:t>
            </a:r>
            <a:r>
              <a:rPr lang="en-US" sz="2400" b="1" baseline="-25000" dirty="0" smtClean="0">
                <a:solidFill>
                  <a:srgbClr val="0A5095"/>
                </a:solidFill>
                <a:cs typeface="Foco" panose="020B0504050202020203" pitchFamily="34" charset="0"/>
              </a:rPr>
              <a:t>3</a:t>
            </a:r>
            <a:r>
              <a:rPr lang="en-US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+Q</a:t>
            </a:r>
            <a:endParaRPr lang="ru-RU" sz="24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790988" y="2931641"/>
            <a:ext cx="360040" cy="0"/>
          </a:xfrm>
          <a:prstGeom prst="straightConnector1">
            <a:avLst/>
          </a:prstGeom>
          <a:ln w="22225">
            <a:solidFill>
              <a:srgbClr val="0A50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790988" y="3219673"/>
            <a:ext cx="360040" cy="0"/>
          </a:xfrm>
          <a:prstGeom prst="straightConnector1">
            <a:avLst/>
          </a:prstGeom>
          <a:ln w="22225">
            <a:solidFill>
              <a:srgbClr val="0A50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5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2039" y="2437585"/>
            <a:ext cx="53285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СПАСИБО</a:t>
            </a:r>
            <a:r>
              <a:rPr lang="ru-RU" sz="5500" b="1" spc="3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</a:p>
          <a:p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ЗА</a:t>
            </a:r>
            <a:r>
              <a:rPr lang="ru-RU" sz="5500" b="1" spc="1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ВНИМАНИЕ!</a:t>
            </a:r>
            <a:endParaRPr lang="ru-RU" sz="5500" b="1" dirty="0">
              <a:solidFill>
                <a:schemeClr val="bg1"/>
              </a:solidFill>
              <a:latin typeface="+mj-lt"/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9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1721" y="1774043"/>
            <a:ext cx="3860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cs typeface="Foco" panose="020B0504050202020203" pitchFamily="34" charset="0"/>
              </a:rPr>
              <a:t>Евгений</a:t>
            </a:r>
            <a:r>
              <a:rPr lang="ru-RU" sz="2800" b="1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cs typeface="Foco" panose="020B0504050202020203" pitchFamily="34" charset="0"/>
              </a:rPr>
              <a:t>Юрьевич</a:t>
            </a:r>
            <a:r>
              <a:rPr lang="ru-RU" sz="2800" b="1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cs typeface="Foco" panose="020B0504050202020203" pitchFamily="34" charset="0"/>
              </a:rPr>
              <a:t>Евстафьев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6710" y="1815942"/>
            <a:ext cx="3085771" cy="91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Главный</a:t>
            </a:r>
            <a:r>
              <a:rPr lang="ru-RU" sz="1792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технолог</a:t>
            </a:r>
            <a:r>
              <a:rPr lang="ru-RU" sz="1792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цеха</a:t>
            </a:r>
            <a:r>
              <a:rPr lang="ru-RU" sz="1792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по</a:t>
            </a:r>
            <a:r>
              <a:rPr lang="ru-RU" sz="1792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производству</a:t>
            </a:r>
            <a:r>
              <a:rPr lang="ru-RU" sz="1792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аммиака</a:t>
            </a:r>
            <a:r>
              <a:rPr lang="ru-RU" sz="1792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№1</a:t>
            </a:r>
            <a:r>
              <a:rPr lang="ru-RU" sz="1792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АО</a:t>
            </a:r>
            <a:r>
              <a:rPr lang="ru-RU" sz="1792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«Апатит»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23727" y="2877965"/>
            <a:ext cx="6192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" y="3108031"/>
            <a:ext cx="425267" cy="536104"/>
          </a:xfrm>
          <a:prstGeom prst="rect">
            <a:avLst/>
          </a:prstGeom>
        </p:spPr>
      </p:pic>
      <p:sp>
        <p:nvSpPr>
          <p:cNvPr id="23" name="Google Shape;92;p1"/>
          <p:cNvSpPr txBox="1"/>
          <p:nvPr/>
        </p:nvSpPr>
        <p:spPr>
          <a:xfrm>
            <a:off x="426803" y="3755322"/>
            <a:ext cx="2771219" cy="8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900"/>
              </a:lnSpc>
            </a:pP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Путь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в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«ФосАгро»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начал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endParaRPr lang="en-US" sz="1700" dirty="0" smtClean="0">
              <a:solidFill>
                <a:schemeClr val="lt1"/>
              </a:solidFill>
              <a:ea typeface="Arial"/>
              <a:cs typeface="Arial"/>
              <a:sym typeface="Arial"/>
            </a:endParaRPr>
          </a:p>
          <a:p>
            <a:pPr lvl="0">
              <a:lnSpc>
                <a:spcPts val="1900"/>
              </a:lnSpc>
            </a:pPr>
            <a:r>
              <a:rPr lang="ru-RU" sz="17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в</a:t>
            </a:r>
            <a:r>
              <a:rPr lang="ru-RU" sz="1700" spc="1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2017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году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в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должности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начальника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смены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endParaRPr lang="ru-RU" sz="1700" dirty="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51" y="3112045"/>
            <a:ext cx="425267" cy="532089"/>
          </a:xfrm>
          <a:prstGeom prst="rect">
            <a:avLst/>
          </a:prstGeom>
        </p:spPr>
      </p:pic>
      <p:sp>
        <p:nvSpPr>
          <p:cNvPr id="25" name="Google Shape;92;p1"/>
          <p:cNvSpPr txBox="1"/>
          <p:nvPr/>
        </p:nvSpPr>
        <p:spPr>
          <a:xfrm>
            <a:off x="3774087" y="3755322"/>
            <a:ext cx="4032448" cy="106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900"/>
              </a:lnSpc>
            </a:pP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Окончил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«Донецкий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Национальный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Технический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Университет»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endParaRPr lang="en-US" sz="1700" dirty="0" smtClean="0">
              <a:solidFill>
                <a:schemeClr val="lt1"/>
              </a:solidFill>
              <a:ea typeface="Arial"/>
              <a:cs typeface="Arial"/>
              <a:sym typeface="Arial"/>
            </a:endParaRPr>
          </a:p>
          <a:p>
            <a:pPr lvl="0">
              <a:lnSpc>
                <a:spcPts val="1900"/>
              </a:lnSpc>
            </a:pPr>
            <a:r>
              <a:rPr lang="ru-RU" sz="17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по</a:t>
            </a:r>
            <a:r>
              <a:rPr lang="ru-RU" sz="1700" spc="1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специальности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«Инженер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транспортных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технологий»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" y="4783456"/>
            <a:ext cx="425267" cy="536104"/>
          </a:xfrm>
          <a:prstGeom prst="rect">
            <a:avLst/>
          </a:prstGeom>
        </p:spPr>
      </p:pic>
      <p:sp>
        <p:nvSpPr>
          <p:cNvPr id="27" name="Google Shape;92;p1"/>
          <p:cNvSpPr txBox="1"/>
          <p:nvPr/>
        </p:nvSpPr>
        <p:spPr>
          <a:xfrm>
            <a:off x="426803" y="5430747"/>
            <a:ext cx="5723548" cy="106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900"/>
              </a:lnSpc>
            </a:pP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Окончил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«Учебно-научный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профессионально-педагогический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институт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(г.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Славянск)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Украинской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инженерно-педагогической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академии»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endParaRPr lang="en-US" sz="1700" dirty="0" smtClean="0">
              <a:solidFill>
                <a:schemeClr val="lt1"/>
              </a:solidFill>
              <a:ea typeface="Arial"/>
              <a:cs typeface="Arial"/>
              <a:sym typeface="Arial"/>
            </a:endParaRPr>
          </a:p>
          <a:p>
            <a:pPr lvl="0">
              <a:lnSpc>
                <a:spcPts val="1900"/>
              </a:lnSpc>
            </a:pPr>
            <a:r>
              <a:rPr lang="ru-RU" sz="17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по</a:t>
            </a:r>
            <a:r>
              <a:rPr lang="ru-RU" sz="1700" spc="2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специальности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«технолог»</a:t>
            </a:r>
          </a:p>
        </p:txBody>
      </p:sp>
    </p:spTree>
    <p:extLst>
      <p:ext uri="{BB962C8B-B14F-4D97-AF65-F5344CB8AC3E}">
        <p14:creationId xmlns:p14="http://schemas.microsoft.com/office/powerpoint/2010/main" val="25265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735" y="428062"/>
            <a:ext cx="698477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СЫРЬЕ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ДЛЯ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ПРОИЗВОДСТВА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АММИАКА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3453" y="1967071"/>
            <a:ext cx="747348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Природный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газ</a:t>
            </a:r>
            <a:r>
              <a:rPr lang="ru-RU" sz="24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24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основное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сырье</a:t>
            </a:r>
            <a:r>
              <a:rPr lang="ru-RU" sz="24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24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производства</a:t>
            </a:r>
            <a:r>
              <a:rPr lang="ru-RU" sz="2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600"/>
              </a:lnSpc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аммиака</a:t>
            </a:r>
            <a:r>
              <a:rPr lang="ru-RU" sz="24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24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России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271" y="3291681"/>
            <a:ext cx="4514065" cy="28952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26996" y="3455697"/>
            <a:ext cx="21117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Сырье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производства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аммиака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05426" y="2015537"/>
            <a:ext cx="2814498" cy="4085354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735" y="815244"/>
            <a:ext cx="7272808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СЕРООЧИСТКА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ПРИРОДНОГО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ГАЗА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735" y="1954786"/>
            <a:ext cx="576064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Сероочистка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проходит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24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2600"/>
              </a:lnSpc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</a:t>
            </a:r>
            <a:r>
              <a:rPr lang="ru-RU" sz="24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две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стадии: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735" y="2802137"/>
            <a:ext cx="3888432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Гидрирование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сероорганических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соединений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сероводорода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алюмокобальтмолибденовом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алюмоникельмолибденовом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)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катализаторе</a:t>
            </a:r>
          </a:p>
          <a:p>
            <a:pPr marL="285750" indent="-285750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 marL="285750" indent="-285750">
              <a:lnSpc>
                <a:spcPts val="20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Поглощение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серы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оксидом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цинка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14" y="1677594"/>
            <a:ext cx="6056428" cy="4542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98423" y="4669833"/>
            <a:ext cx="410071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Схема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двухступенчатой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сероочистки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природного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газа: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1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-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сепаратор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2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-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компрессор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3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-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подогреватель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4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-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реактор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гидрирования</a:t>
            </a:r>
          </a:p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5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-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адсорберы</a:t>
            </a:r>
          </a:p>
        </p:txBody>
      </p:sp>
    </p:spTree>
    <p:extLst>
      <p:ext uri="{BB962C8B-B14F-4D97-AF65-F5344CB8AC3E}">
        <p14:creationId xmlns:p14="http://schemas.microsoft.com/office/powerpoint/2010/main" val="42473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735" y="369353"/>
            <a:ext cx="734481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СЕРООЧИСТКА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ПРИРОДНОГО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ГАЗА.</a:t>
            </a:r>
          </a:p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ГИДРИРОВАНИЕ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2119" y="1717505"/>
            <a:ext cx="554461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Выпускаются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err="1">
                <a:solidFill>
                  <a:srgbClr val="0A5095"/>
                </a:solidFill>
                <a:cs typeface="Foco" panose="020B0504050202020203" pitchFamily="34" charset="0"/>
              </a:rPr>
              <a:t>сульфидированные</a:t>
            </a:r>
            <a:r>
              <a:rPr lang="ru-RU" sz="18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или</a:t>
            </a:r>
            <a:r>
              <a:rPr lang="ru-RU" sz="18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частично</a:t>
            </a:r>
            <a:r>
              <a:rPr lang="ru-RU" sz="18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 err="1">
                <a:solidFill>
                  <a:srgbClr val="0A5095"/>
                </a:solidFill>
                <a:cs typeface="Foco" panose="020B0504050202020203" pitchFamily="34" charset="0"/>
              </a:rPr>
              <a:t>сульфидированные</a:t>
            </a:r>
            <a:r>
              <a:rPr lang="ru-RU" sz="18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катализаторы</a:t>
            </a:r>
            <a:r>
              <a:rPr lang="ru-RU" sz="18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гидрирования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.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первый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период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работы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катализаторы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практически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полностью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поглощают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серу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из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2119" y="3083940"/>
            <a:ext cx="554461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err="1">
                <a:solidFill>
                  <a:srgbClr val="0A5095"/>
                </a:solidFill>
                <a:cs typeface="Foco" panose="020B0504050202020203" pitchFamily="34" charset="0"/>
              </a:rPr>
              <a:t>Алюмоникелевый</a:t>
            </a:r>
            <a:r>
              <a:rPr lang="ru-RU" sz="18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катализатор</a:t>
            </a:r>
            <a:r>
              <a:rPr lang="ru-RU" sz="18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более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активный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имеет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более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развитую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рабочую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поверхность,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отсутствие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нем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дорогостоящего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кобальта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делает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его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дешевле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относительно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алюмокобальтмолибденового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катализатора.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78337" y="1854457"/>
            <a:ext cx="2938189" cy="3844356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9086" y="5864027"/>
            <a:ext cx="3463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Внешний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вид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катализатора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гидрирования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9493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735" y="441361"/>
            <a:ext cx="842493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СЕРООЧИСТКА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ПРИРОДНОГО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ГАЗА.</a:t>
            </a:r>
          </a:p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ПОГЛОТИТЕЛЬ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СЕРНИСТЫХ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СОЕДИНЕНИЙ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8103" y="1775363"/>
            <a:ext cx="295232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buClr>
                <a:srgbClr val="0A5095"/>
              </a:buClr>
            </a:pP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Статическая</a:t>
            </a:r>
            <a:r>
              <a:rPr lang="ru-RU" sz="18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 err="1">
                <a:solidFill>
                  <a:srgbClr val="0A5095"/>
                </a:solidFill>
                <a:cs typeface="Foco" panose="020B0504050202020203" pitchFamily="34" charset="0"/>
              </a:rPr>
              <a:t>сероемкость</a:t>
            </a:r>
            <a:r>
              <a:rPr lang="ru-RU" sz="18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1800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21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количество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серы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газе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1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после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поглотителя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0071" y="3039596"/>
            <a:ext cx="7272808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buClr>
                <a:srgbClr val="0A5095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Абсорбционную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очистку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серы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проводят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в</a:t>
            </a:r>
            <a:r>
              <a:rPr lang="ru-RU" sz="18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двух</a:t>
            </a:r>
            <a:r>
              <a:rPr lang="ru-RU" sz="18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последовательно</a:t>
            </a:r>
            <a:r>
              <a:rPr lang="ru-RU" sz="18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работающих</a:t>
            </a:r>
            <a:r>
              <a:rPr lang="ru-RU" sz="18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аппарат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ах,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что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позволяет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полностью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использовать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емкость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поглотителя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обеспечивает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высокую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степень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очистки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газа.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Когда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степень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очистки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достигает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регламентных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значений,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аппарат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отключают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системы,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производится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замена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поглотителя.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98338" y="1809513"/>
            <a:ext cx="2506795" cy="3755074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97220" y="5648003"/>
            <a:ext cx="25722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Внешний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вид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катализатора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цинкового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97" y="1875710"/>
            <a:ext cx="198000" cy="19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2479" y="1775363"/>
            <a:ext cx="302433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rgbClr val="0A5095"/>
                </a:solidFill>
                <a:cs typeface="Foco" panose="020B0504050202020203" pitchFamily="34" charset="0"/>
              </a:rPr>
              <a:t>Динамическая</a:t>
            </a:r>
            <a:r>
              <a:rPr lang="ru-RU" sz="1800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 err="1" smtClean="0">
                <a:solidFill>
                  <a:srgbClr val="0A5095"/>
                </a:solidFill>
                <a:cs typeface="Foco" panose="020B0504050202020203" pitchFamily="34" charset="0"/>
              </a:rPr>
              <a:t>сероемкость</a:t>
            </a:r>
            <a:endParaRPr lang="ru-RU" sz="1800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2100"/>
              </a:lnSpc>
              <a:buClr>
                <a:srgbClr val="0A5095"/>
              </a:buClr>
            </a:pPr>
            <a:r>
              <a:rPr lang="ru-RU" sz="1800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количество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серы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1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ее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проскока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73" y="1875710"/>
            <a:ext cx="19800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13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1719" y="1815121"/>
            <a:ext cx="7427264" cy="33487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25735" y="387450"/>
            <a:ext cx="712879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ДВУХСТУПЕНЧАТАЯ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ПАРОВОЗДУШНАЯ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КОНВЕРСИЯ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ПГ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94567" y="2533007"/>
            <a:ext cx="3168353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  <a:buClr>
                <a:srgbClr val="0A5095"/>
              </a:buClr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I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питательная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деаэрированная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вода;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II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насыщенный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водяной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пар;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III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питательная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вода;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IV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пар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турбине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отделения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синтеза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аммиака;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V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пар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котла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первой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ступени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конверсии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СО;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VI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конверсию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СО;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VII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пар;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VIII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пар;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IX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вода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питательная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деаэрированная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;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X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пар;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XI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паровой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конденсат;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XII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отопительный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газ;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XIII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сброс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жидких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углеводородов;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XIV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азото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-водородная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смесь;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1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огневой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подогреватель;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2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реактор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гидрирования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сернистых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соединений;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3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адсорбер;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4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смеситель;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5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турбины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противодавлением;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6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дымосос;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7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экономайзер;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8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подогреватель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отопительного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газа;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9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пароперегреватель;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10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вспомогательный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котел;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11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подогреватель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парогазовой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смеси;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12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подогреватель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воздуха;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13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паросборник;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14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коллектор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парогазовой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смеси;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15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реакционные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трубы;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16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общий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верхний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коллектор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конвертированного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газа;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17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трубчатая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печь;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18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секционная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труба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отвода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конвертированного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газа;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19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нижний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секционный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коллектор;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20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шахтный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реактор;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21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котел-утилизатор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1-ой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ступени;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22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котел-утилизатор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2-ой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ступени;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23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насосы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парового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конденсата;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24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конденсационные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турбины;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25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воздушный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фильтр;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26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турбокомпрессор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технологического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воздуха;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27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сепараторы;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28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насосы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питательной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воды;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29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газовый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турбокомпрессор;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30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отстойник;</a:t>
            </a:r>
            <a:r>
              <a:rPr lang="ru-RU" sz="9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31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воздушные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холодильники;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32</a:t>
            </a:r>
            <a:r>
              <a:rPr lang="ru-RU" sz="9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9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дегазатор.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14568" y="1845121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buClr>
                <a:srgbClr val="0A5095"/>
              </a:buClr>
            </a:pPr>
            <a:r>
              <a:rPr lang="ru-RU" sz="1400" b="1" dirty="0">
                <a:solidFill>
                  <a:srgbClr val="0A5095"/>
                </a:solidFill>
                <a:cs typeface="Foco" panose="020B0504050202020203" pitchFamily="34" charset="0"/>
              </a:rPr>
              <a:t>Принципиальная</a:t>
            </a:r>
            <a:r>
              <a:rPr lang="ru-RU" sz="1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400" b="1" dirty="0">
                <a:solidFill>
                  <a:srgbClr val="0A5095"/>
                </a:solidFill>
                <a:cs typeface="Foco" panose="020B0504050202020203" pitchFamily="34" charset="0"/>
              </a:rPr>
              <a:t>схема</a:t>
            </a:r>
            <a:r>
              <a:rPr lang="ru-RU" sz="1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двухступенчатой</a:t>
            </a:r>
            <a:r>
              <a:rPr lang="ru-RU" sz="1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паровоздушной</a:t>
            </a:r>
            <a:r>
              <a:rPr lang="ru-RU" sz="1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конверсии</a:t>
            </a:r>
            <a:r>
              <a:rPr lang="ru-RU" sz="1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ПГ</a:t>
            </a:r>
            <a:r>
              <a:rPr lang="en-US" sz="1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:</a:t>
            </a:r>
            <a:endParaRPr lang="ru-RU" sz="14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72986" y="4741841"/>
            <a:ext cx="3489133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Никелевый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обладает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высокой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активностью,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стабильностью,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механической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термической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прочностями</a:t>
            </a:r>
            <a:endParaRPr lang="ru-RU" sz="1800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88338" y="1799513"/>
            <a:ext cx="6912694" cy="2232248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5735" y="377450"/>
            <a:ext cx="712879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ДВУХСТУПЕНЧАТАЯ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ПАРОВОЗДУШНАЯ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КОНВЕРСИЯ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ПГ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065" y="4741841"/>
            <a:ext cx="309634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Современные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катализаторы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служат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до</a:t>
            </a:r>
            <a:r>
              <a:rPr lang="ru-RU" sz="18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8</a:t>
            </a:r>
            <a:r>
              <a:rPr lang="ru-RU" sz="18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rgbClr val="0A5095"/>
                </a:solidFill>
                <a:cs typeface="Foco" panose="020B0504050202020203" pitchFamily="34" charset="0"/>
              </a:rPr>
              <a:t>лет</a:t>
            </a:r>
            <a:endParaRPr lang="en-US" sz="1800" dirty="0" smtClean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4527" y="4741841"/>
            <a:ext cx="309634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Активность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никелевых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катализаторов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достаточно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высока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температурах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rgbClr val="0A5095"/>
                </a:solidFill>
                <a:cs typeface="Foco" panose="020B0504050202020203" pitchFamily="34" charset="0"/>
              </a:rPr>
              <a:t>750-830</a:t>
            </a:r>
            <a:r>
              <a:rPr lang="ru-RU" sz="1800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rgbClr val="0A5095"/>
                </a:solidFill>
                <a:cs typeface="Foco" panose="020B0504050202020203" pitchFamily="34" charset="0"/>
              </a:rPr>
              <a:t>градусов</a:t>
            </a:r>
            <a:endParaRPr lang="ru-RU" sz="1800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8" y="4344809"/>
            <a:ext cx="198000" cy="19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46" y="4344809"/>
            <a:ext cx="198000" cy="19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04" y="4344809"/>
            <a:ext cx="19800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86255" y="2113376"/>
            <a:ext cx="55446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процессе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конверсии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метана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может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образовываться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твердая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фаза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углерод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(сажа),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который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снижает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активность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катализатора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приводит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механическому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разрушению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гранул,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также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росту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гидравлического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сопротивления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слоя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катализатора.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000"/>
              </a:lnSpc>
              <a:buClr>
                <a:srgbClr val="0A5095"/>
              </a:buClr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Чтобы</a:t>
            </a:r>
            <a:r>
              <a:rPr lang="ru-RU" sz="18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этого</a:t>
            </a:r>
            <a:r>
              <a:rPr lang="ru-RU" sz="18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избежать,</a:t>
            </a:r>
            <a:r>
              <a:rPr lang="ru-RU" sz="18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поддерживается</a:t>
            </a:r>
            <a:r>
              <a:rPr lang="ru-RU" sz="18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избыточное</a:t>
            </a:r>
            <a:r>
              <a:rPr lang="ru-RU" sz="18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количество</a:t>
            </a:r>
            <a:r>
              <a:rPr lang="ru-RU" sz="18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пара,</a:t>
            </a:r>
            <a:r>
              <a:rPr lang="ru-RU" sz="18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позволяющее</a:t>
            </a:r>
            <a:r>
              <a:rPr lang="ru-RU" sz="18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сохранять</a:t>
            </a:r>
            <a:r>
              <a:rPr lang="ru-RU" sz="18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требуемые</a:t>
            </a:r>
            <a:r>
              <a:rPr lang="ru-RU" sz="18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параметры</a:t>
            </a:r>
            <a:r>
              <a:rPr lang="ru-RU" sz="18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очистки</a:t>
            </a:r>
            <a:r>
              <a:rPr lang="ru-RU" sz="18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газа</a:t>
            </a:r>
            <a:r>
              <a:rPr lang="ru-RU" sz="18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от</a:t>
            </a:r>
            <a:r>
              <a:rPr lang="ru-RU" sz="18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rgbClr val="0A5095"/>
                </a:solidFill>
                <a:cs typeface="Foco" panose="020B0504050202020203" pitchFamily="34" charset="0"/>
              </a:rPr>
              <a:t>метана.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88338" y="2129722"/>
            <a:ext cx="4157401" cy="3324201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06338" y="5511874"/>
            <a:ext cx="25722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Clr>
                <a:srgbClr val="0A5095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Внешний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вид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никелевого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катализатора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735" y="367450"/>
            <a:ext cx="712879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ДВУХСТУПЕНЧАТАЯ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ПАРОВОЗДУШНАЯ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КОНВЕРСИЯ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ПГ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941</Words>
  <Application>Microsoft Office PowerPoint</Application>
  <PresentationFormat>Произвольный</PresentationFormat>
  <Paragraphs>103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Foco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Павлова Алена Андреевна</cp:lastModifiedBy>
  <cp:revision>93</cp:revision>
  <dcterms:created xsi:type="dcterms:W3CDTF">2024-02-20T11:12:56Z</dcterms:created>
  <dcterms:modified xsi:type="dcterms:W3CDTF">2026-06-05T06:10:02Z</dcterms:modified>
</cp:coreProperties>
</file>