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7" r:id="rId12"/>
    <p:sldId id="269" r:id="rId13"/>
    <p:sldId id="264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A38DB4-BF2B-49E8-B877-F9F3C27B7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29" y="833007"/>
            <a:ext cx="2973936" cy="791451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54CB0C8-B9A2-436E-950A-0D85470A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2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AF38E3D-30F0-4616-94B0-8B2057732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5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DE55738-A6BD-44FB-94E3-7CD0EAC85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AF38E3D-30F0-4616-94B0-8B2057732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77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E45DC1-CCF8-421F-AEB8-5651D3F19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3" y="6280467"/>
            <a:ext cx="1546789" cy="4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8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0D495309-9686-4AFC-8CC8-370E144D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AF38E3D-30F0-4616-94B0-8B20577329B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0853CAD-1B6C-453B-B696-52986945DF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3093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72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CBF30-2005-4284-BB0D-B94636E8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AF38E3D-30F0-4616-94B0-8B2057732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5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A76BCB-9DE8-4E9A-B176-5E4D6BAB5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81" y="1700267"/>
            <a:ext cx="3247401" cy="8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02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A2DE0-343D-4166-95FA-105AF2ED4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38E3D-30F0-4616-94B0-8B20577329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45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30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Меры государственной поддержки сельскохозяйственных товаропроизводителей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285" y="5022925"/>
            <a:ext cx="4497795" cy="1231749"/>
          </a:xfrm>
        </p:spPr>
        <p:txBody>
          <a:bodyPr>
            <a:normAutofit/>
          </a:bodyPr>
          <a:lstStyle/>
          <a:p>
            <a:r>
              <a:rPr lang="ru-RU" b="1" dirty="0"/>
              <a:t>Тропина Д.В., </a:t>
            </a:r>
            <a:r>
              <a:rPr lang="ru-RU" b="1" dirty="0" err="1"/>
              <a:t>к.ю.н</a:t>
            </a:r>
            <a:r>
              <a:rPr lang="ru-RU" b="1" dirty="0"/>
              <a:t>., доцент кафедры</a:t>
            </a:r>
          </a:p>
          <a:p>
            <a:r>
              <a:rPr lang="ru-RU" b="1" dirty="0"/>
              <a:t>экономической безопасности и права </a:t>
            </a:r>
          </a:p>
          <a:p>
            <a:r>
              <a:rPr lang="ru-RU" b="1" dirty="0"/>
              <a:t>РГАУ-МСХА имени </a:t>
            </a:r>
            <a:r>
              <a:rPr lang="ru-RU" b="1" dirty="0" err="1"/>
              <a:t>К.А.Тимирязева</a:t>
            </a:r>
            <a:endParaRPr lang="ru-RU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01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7250" y="4038600"/>
            <a:ext cx="5067300" cy="20970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Заявитель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Малые СХТП любой организационно-правовой формы кроме КФХ и  действующие более 24 месяцев с даты регистрации</a:t>
            </a:r>
          </a:p>
          <a:p>
            <a:pPr marL="0" indent="0">
              <a:buNone/>
            </a:pPr>
            <a:r>
              <a:rPr lang="ru-RU" dirty="0"/>
              <a:t>Регистрация на сельской территории или на территории сельской агломерации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Меры поддержки сельскохозяйственных товаропроизводителей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6053093" y="1447800"/>
            <a:ext cx="5067300" cy="2590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/>
              <a:t>30 млн рублей </a:t>
            </a:r>
            <a:r>
              <a:rPr lang="ru-RU" b="1" dirty="0" smtClean="0"/>
              <a:t>– на </a:t>
            </a:r>
            <a:r>
              <a:rPr lang="ru-RU" b="1" dirty="0"/>
              <a:t>все виды деятельности</a:t>
            </a:r>
          </a:p>
          <a:p>
            <a:r>
              <a:rPr lang="ru-RU" dirty="0"/>
              <a:t>Срок освоения гранта – 24 мес.</a:t>
            </a:r>
          </a:p>
          <a:p>
            <a:r>
              <a:rPr lang="ru-RU" dirty="0"/>
              <a:t>Реализация проекта </a:t>
            </a:r>
            <a:r>
              <a:rPr lang="ru-RU" b="1" dirty="0"/>
              <a:t>только</a:t>
            </a:r>
            <a:r>
              <a:rPr lang="ru-RU" dirty="0"/>
              <a:t> с участием льготного  инвестиционного кредита </a:t>
            </a:r>
            <a:r>
              <a:rPr lang="ru-RU" b="1" dirty="0"/>
              <a:t>на принципах проектного  финансирования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686" y="3392406"/>
            <a:ext cx="408467" cy="4084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24550" y="3917593"/>
            <a:ext cx="6096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latin typeface="+mj-lt"/>
              </a:rPr>
              <a:t>Обязательства </a:t>
            </a:r>
            <a:r>
              <a:rPr lang="ru-RU" sz="2200" b="1" dirty="0" err="1" smtClean="0">
                <a:latin typeface="+mj-lt"/>
              </a:rPr>
              <a:t>грантополучателя</a:t>
            </a:r>
            <a:endParaRPr lang="ru-RU" sz="2200" b="1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Осуществлять </a:t>
            </a:r>
            <a:r>
              <a:rPr lang="ru-RU" dirty="0">
                <a:latin typeface="+mj-lt"/>
              </a:rPr>
              <a:t>деятельность не менее 5 лет с даты получения гранта</a:t>
            </a:r>
          </a:p>
          <a:p>
            <a:r>
              <a:rPr lang="ru-RU" dirty="0">
                <a:latin typeface="+mj-lt"/>
              </a:rPr>
              <a:t>Достигнуть значений показателей, предусмотренных проектом «</a:t>
            </a:r>
            <a:r>
              <a:rPr lang="ru-RU" dirty="0" err="1">
                <a:latin typeface="+mj-lt"/>
              </a:rPr>
              <a:t>Агропрогресс</a:t>
            </a:r>
            <a:r>
              <a:rPr lang="ru-RU" dirty="0">
                <a:latin typeface="+mj-lt"/>
              </a:rPr>
              <a:t>»</a:t>
            </a:r>
          </a:p>
          <a:p>
            <a:r>
              <a:rPr lang="ru-RU" dirty="0">
                <a:latin typeface="+mj-lt"/>
              </a:rPr>
              <a:t>Максимальная вместимость проектов животноводческих ферм – 400 голов  маточного КРС</a:t>
            </a:r>
          </a:p>
          <a:p>
            <a:r>
              <a:rPr lang="ru-RU" dirty="0">
                <a:latin typeface="+mj-lt"/>
              </a:rPr>
              <a:t>Обеспечить увеличение производства с/х продукции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93" y="2295030"/>
            <a:ext cx="1572904" cy="15058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1346654"/>
            <a:ext cx="5195843" cy="79659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58327" y="1346654"/>
            <a:ext cx="4246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Грант на реализацию проекта </a:t>
            </a:r>
          </a:p>
          <a:p>
            <a:pPr algn="ctr"/>
            <a:r>
              <a:rPr lang="ru-RU" sz="2400" b="1" dirty="0" smtClean="0"/>
              <a:t>«</a:t>
            </a:r>
            <a:r>
              <a:rPr lang="ru-RU" sz="2400" b="1" dirty="0"/>
              <a:t>АГРОПРОГРЕСС»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87" y="2244377"/>
            <a:ext cx="2896734" cy="16930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691" y="2462732"/>
            <a:ext cx="1694835" cy="5182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7797" y="3280457"/>
            <a:ext cx="1591194" cy="7925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4357" y="3414597"/>
            <a:ext cx="1188823" cy="6645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9820" y="2463515"/>
            <a:ext cx="646232" cy="4999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3616" y="2490194"/>
            <a:ext cx="749873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47725" y="3841095"/>
            <a:ext cx="5195843" cy="254508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200" b="1" dirty="0" smtClean="0"/>
              <a:t>Заявитель</a:t>
            </a:r>
          </a:p>
          <a:p>
            <a:pPr marL="0" indent="0">
              <a:buNone/>
            </a:pPr>
            <a:r>
              <a:rPr lang="ru-RU" dirty="0" smtClean="0"/>
              <a:t>Сельскохозяйственный </a:t>
            </a:r>
            <a:r>
              <a:rPr lang="ru-RU" dirty="0"/>
              <a:t>потребительский перерабатывающий и (или) сбытовой кооператив</a:t>
            </a:r>
          </a:p>
          <a:p>
            <a:pPr marL="0" indent="0">
              <a:buNone/>
            </a:pPr>
            <a:r>
              <a:rPr lang="ru-RU" dirty="0"/>
              <a:t>Регистрация на сельской территории или на территории сельской агломерации</a:t>
            </a:r>
          </a:p>
          <a:p>
            <a:pPr marL="0" indent="0">
              <a:buNone/>
            </a:pPr>
            <a:r>
              <a:rPr lang="ru-RU" dirty="0"/>
              <a:t>Осуществление деятельности не менее 12 месяцев с даты регистрации</a:t>
            </a:r>
          </a:p>
          <a:p>
            <a:pPr marL="0" indent="0">
              <a:buNone/>
            </a:pPr>
            <a:r>
              <a:rPr lang="ru-RU" dirty="0"/>
              <a:t>Наличие не менее 10 членов в составе кооператива</a:t>
            </a:r>
          </a:p>
          <a:p>
            <a:pPr marL="0" indent="0">
              <a:buNone/>
            </a:pPr>
            <a:r>
              <a:rPr lang="ru-RU" dirty="0"/>
              <a:t>Не менее 70 % выручки </a:t>
            </a:r>
            <a:r>
              <a:rPr lang="ru-RU" dirty="0" err="1"/>
              <a:t>СПоК</a:t>
            </a:r>
            <a:r>
              <a:rPr lang="ru-RU" dirty="0"/>
              <a:t> должно формироваться за счет осуществления  перерабатывающей и (или) сбытовой </a:t>
            </a:r>
            <a:r>
              <a:rPr lang="ru-RU" dirty="0" smtClean="0"/>
              <a:t>деятельности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поддержки сельскохозяйственных товаропроизводителей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6053092" y="1400174"/>
            <a:ext cx="5067300" cy="2364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70 млн рублей </a:t>
            </a:r>
            <a:r>
              <a:rPr lang="ru-RU" b="1" dirty="0" smtClean="0"/>
              <a:t>– на </a:t>
            </a:r>
            <a:r>
              <a:rPr lang="ru-RU" b="1" dirty="0"/>
              <a:t>приобретение  производственных объектов,  оборудования, спецтехники и  транспорта, мощностей </a:t>
            </a:r>
            <a:r>
              <a:rPr lang="ru-RU" b="1" dirty="0" smtClean="0"/>
              <a:t>для хранения </a:t>
            </a:r>
            <a:r>
              <a:rPr lang="ru-RU" b="1" dirty="0"/>
              <a:t>продукции, торговых  </a:t>
            </a:r>
            <a:r>
              <a:rPr lang="ru-RU" b="1" dirty="0" smtClean="0"/>
              <a:t>объектов</a:t>
            </a:r>
          </a:p>
          <a:p>
            <a:r>
              <a:rPr lang="ru-RU" dirty="0" smtClean="0"/>
              <a:t>Срок </a:t>
            </a:r>
            <a:r>
              <a:rPr lang="ru-RU" dirty="0"/>
              <a:t>освоения гранта – 24 </a:t>
            </a:r>
            <a:r>
              <a:rPr lang="ru-RU" dirty="0" err="1"/>
              <a:t>мес</a:t>
            </a:r>
            <a:endParaRPr lang="ru-RU" dirty="0" smtClean="0"/>
          </a:p>
          <a:p>
            <a:pPr algn="ctr"/>
            <a:endParaRPr lang="ru-RU" b="1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53092" y="3770074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+mj-lt"/>
              </a:rPr>
              <a:t>Обязательства </a:t>
            </a:r>
            <a:r>
              <a:rPr lang="ru-RU" sz="2000" b="1" dirty="0" err="1" smtClean="0">
                <a:latin typeface="+mj-lt"/>
              </a:rPr>
              <a:t>грантополучателя</a:t>
            </a:r>
            <a:endParaRPr lang="ru-RU" sz="2000" b="1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Осуществлять </a:t>
            </a:r>
            <a:r>
              <a:rPr lang="ru-RU" dirty="0">
                <a:latin typeface="+mj-lt"/>
              </a:rPr>
              <a:t>деятельность не менее 5 лет с даты получения гранта</a:t>
            </a:r>
          </a:p>
          <a:p>
            <a:r>
              <a:rPr lang="ru-RU" dirty="0">
                <a:latin typeface="+mj-lt"/>
              </a:rPr>
              <a:t>Создать не менее 1 нового постоянного </a:t>
            </a:r>
            <a:r>
              <a:rPr lang="ru-RU" dirty="0" err="1">
                <a:latin typeface="+mj-lt"/>
              </a:rPr>
              <a:t>раб.места</a:t>
            </a:r>
            <a:r>
              <a:rPr lang="ru-RU" dirty="0">
                <a:latin typeface="+mj-lt"/>
              </a:rPr>
              <a:t> на каждые 3 млн руб. гранта</a:t>
            </a:r>
          </a:p>
          <a:p>
            <a:r>
              <a:rPr lang="ru-RU" dirty="0">
                <a:latin typeface="+mj-lt"/>
              </a:rPr>
              <a:t>Достигнуть значения показателей, предусмотренных проектом развития МТБ </a:t>
            </a:r>
            <a:r>
              <a:rPr lang="ru-RU" dirty="0" err="1">
                <a:latin typeface="+mj-lt"/>
              </a:rPr>
              <a:t>СПоК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Обеспечить прирост выручки от реализации с/х продукции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400174"/>
            <a:ext cx="5370195" cy="7486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8649" y="142699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Грант на реализацию проектов развития </a:t>
            </a:r>
          </a:p>
          <a:p>
            <a:pPr algn="ctr"/>
            <a:r>
              <a:rPr lang="ru-RU" sz="2000" b="1" dirty="0" smtClean="0"/>
              <a:t>материально- технической базы </a:t>
            </a:r>
            <a:r>
              <a:rPr lang="ru-RU" sz="2000" b="1" dirty="0" err="1" smtClean="0"/>
              <a:t>СПоК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08" y="2425064"/>
            <a:ext cx="1225402" cy="12375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766" y="2175659"/>
            <a:ext cx="2375626" cy="16220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093" y="2437922"/>
            <a:ext cx="1554615" cy="695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3093" y="2521203"/>
            <a:ext cx="1097375" cy="6279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6932" y="2487126"/>
            <a:ext cx="597460" cy="4694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2971" y="2746230"/>
            <a:ext cx="859611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47725" y="1875355"/>
            <a:ext cx="5067300" cy="239268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до 3 млн. рублей:  90 % грант - 10 % собственные средства </a:t>
            </a:r>
          </a:p>
          <a:p>
            <a:r>
              <a:rPr lang="ru-RU" dirty="0"/>
              <a:t>до 5 млн. рублей  - 85 % грант - 15 % собственные средства </a:t>
            </a:r>
          </a:p>
          <a:p>
            <a:r>
              <a:rPr lang="ru-RU" dirty="0"/>
              <a:t>до 8 млн. рублей  - 80 % грант - 20 % собственные средства</a:t>
            </a:r>
          </a:p>
          <a:p>
            <a:r>
              <a:rPr lang="ru-RU" dirty="0"/>
              <a:t>до 10 млн. рублей  - 75 % грант - 25 % собственные </a:t>
            </a:r>
            <a:r>
              <a:rPr lang="ru-RU" dirty="0" smtClean="0"/>
              <a:t>средства</a:t>
            </a:r>
          </a:p>
          <a:p>
            <a:pPr marL="0" indent="0">
              <a:buNone/>
            </a:pPr>
            <a:r>
              <a:rPr lang="ru-RU" dirty="0"/>
              <a:t>Срок освоения средств  не более 18 месяцев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Меры поддержки сельскохозяйственных товаропроизводителей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6053093" y="1875355"/>
            <a:ext cx="5067300" cy="218205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Средства размещения</a:t>
            </a:r>
          </a:p>
          <a:p>
            <a:r>
              <a:rPr lang="ru-RU" sz="2000" dirty="0" smtClean="0"/>
              <a:t>Объекты </a:t>
            </a:r>
            <a:r>
              <a:rPr lang="ru-RU" sz="2000" dirty="0"/>
              <a:t>инфраструктуры</a:t>
            </a:r>
          </a:p>
          <a:p>
            <a:r>
              <a:rPr lang="ru-RU" sz="2000" dirty="0"/>
              <a:t>Энергоснабжение</a:t>
            </a:r>
          </a:p>
          <a:p>
            <a:r>
              <a:rPr lang="ru-RU" sz="2000" dirty="0"/>
              <a:t>Оборудование, мебель, </a:t>
            </a:r>
          </a:p>
          <a:p>
            <a:r>
              <a:rPr lang="ru-RU" sz="2000" dirty="0"/>
              <a:t>Т</a:t>
            </a:r>
            <a:r>
              <a:rPr lang="ru-RU" sz="2000" dirty="0" smtClean="0"/>
              <a:t>ранспорт </a:t>
            </a:r>
            <a:r>
              <a:rPr lang="ru-RU" sz="2000" dirty="0"/>
              <a:t>(не б/у!)</a:t>
            </a:r>
          </a:p>
          <a:p>
            <a:r>
              <a:rPr lang="ru-RU" sz="2000" dirty="0"/>
              <a:t>Благоустройство территории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249607"/>
            <a:ext cx="4791075" cy="5243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3145" y="1262677"/>
            <a:ext cx="2956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Грант </a:t>
            </a:r>
            <a:r>
              <a:rPr lang="ru-RU" sz="2400" b="1" dirty="0">
                <a:latin typeface="+mj-lt"/>
              </a:rPr>
              <a:t>«АГРОТУРИЗМ»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093" y="1256534"/>
            <a:ext cx="5067300" cy="5243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88194" y="1268820"/>
            <a:ext cx="4891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Целевые направления расходования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25" y="4057413"/>
            <a:ext cx="4785068" cy="5020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57739" y="4057413"/>
            <a:ext cx="1467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Заявитель</a:t>
            </a:r>
            <a:endParaRPr lang="ru-RU" sz="2400" b="1" dirty="0"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092" y="4063757"/>
            <a:ext cx="4785775" cy="50601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229400" y="4057413"/>
            <a:ext cx="4381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Обязательства </a:t>
            </a:r>
            <a:r>
              <a:rPr lang="ru-RU" sz="2400" b="1" dirty="0" err="1" smtClean="0">
                <a:latin typeface="+mj-lt"/>
              </a:rPr>
              <a:t>грантополучателя</a:t>
            </a:r>
            <a:endParaRPr lang="ru-RU" sz="2400" b="1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1718" y="4569769"/>
            <a:ext cx="4791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Сельскохозяйственный товаропроизводитель, относящийся к категории «малое предприятие» или «</a:t>
            </a:r>
            <a:r>
              <a:rPr lang="ru-RU" sz="1600" dirty="0" err="1">
                <a:latin typeface="+mj-lt"/>
              </a:rPr>
              <a:t>микропредприятие</a:t>
            </a:r>
            <a:r>
              <a:rPr lang="ru-RU" sz="1600" dirty="0" smtClean="0">
                <a:latin typeface="+mj-lt"/>
              </a:rPr>
              <a:t>», зарегистрированный </a:t>
            </a:r>
            <a:r>
              <a:rPr lang="ru-RU" sz="1600" dirty="0">
                <a:latin typeface="+mj-lt"/>
              </a:rPr>
              <a:t>и осуществляющий деятельность на сельской территории или на территории сельской агломерации субъекта Российской Федерации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38673" y="4569769"/>
            <a:ext cx="5040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</a:rPr>
              <a:t>Осуществлять деятельность не менее 5 лет на сельской территории или на территории сельской агломерации с даты получения гранта</a:t>
            </a:r>
          </a:p>
          <a:p>
            <a:r>
              <a:rPr lang="ru-RU" sz="1600" dirty="0">
                <a:latin typeface="+mj-lt"/>
              </a:rPr>
              <a:t>Достигнуть показателей деятельности, предусмотренных проектом развития сельского туризма</a:t>
            </a:r>
          </a:p>
        </p:txBody>
      </p:sp>
    </p:spTree>
    <p:extLst>
      <p:ext uri="{BB962C8B-B14F-4D97-AF65-F5344CB8AC3E}">
        <p14:creationId xmlns:p14="http://schemas.microsoft.com/office/powerpoint/2010/main" val="32226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Государственная поддержка пищевой и перерабатывающей промышленности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1547" y="1255716"/>
            <a:ext cx="3187065" cy="5822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dirty="0"/>
              <a:t>Общие меры государственной поддержки предприятий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7725" y="1767368"/>
            <a:ext cx="57054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j-lt"/>
              </a:rPr>
              <a:t>Льготное инвестиционное кредитование </a:t>
            </a:r>
            <a:r>
              <a:rPr lang="ru-RU" sz="1200" dirty="0">
                <a:latin typeface="+mj-lt"/>
              </a:rPr>
              <a:t>на цели строительства, реконструкции,  модернизации, технического перевооружения для предприятий мукомольно-  крупяной, хлебопекарной, молочной, мясоперерабатывающей, масложировой,  кондитерской, крахмалопаточной, плодоовощной отраслей, объектов по  глубокой переработки сельскохозяйственного сырья и производству  винодельческой продукции, хранилищ готовой продукции, а также на закладку  виноградников и на хранение винограда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7725" y="3168040"/>
            <a:ext cx="5396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j-lt"/>
              </a:rPr>
              <a:t>Льготное краткосрочное кредитование </a:t>
            </a:r>
            <a:r>
              <a:rPr lang="ru-RU" sz="1200" dirty="0">
                <a:latin typeface="+mj-lt"/>
              </a:rPr>
              <a:t>на закупку молока-сырья, зерна для  мукомольно-крупяной, хлебопекарной, макаронной промышленности, глубокой  переработки, муки для хлебопекарной и макаронной промышленности, закупку  зерна, шротов (жмыхов), аминокислот, витаминов, премиксов для  комбикормовых предприятий, закупку семян масличных для масложировой  промышленности, а также на уплату страховых взносов при страховании  виноградников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7725" y="4573406"/>
            <a:ext cx="5507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</a:rPr>
              <a:t>Маркировка</a:t>
            </a:r>
            <a:r>
              <a:rPr lang="ru-RU" sz="1200" dirty="0" smtClean="0">
                <a:latin typeface="+mj-lt"/>
              </a:rPr>
              <a:t>. Льготные </a:t>
            </a:r>
            <a:r>
              <a:rPr lang="ru-RU" sz="1200" dirty="0">
                <a:latin typeface="+mj-lt"/>
              </a:rPr>
              <a:t>инвестиционные кредиты предусмотрены для приобретения  оборудования для нанесения и считывания средств идентификации, внедрение  аппаратного обеспечения и программных продуктов для целей маркировки  средствами идентификации отдельных видов молочной продукции льготные  краткосрочные кредиты предусмотрены для приобретение и нанесение кодов  маркировки на отдельные виды молочной продукции, а также на сопровождение  (поддержку) аппаратно-программного обеспечения для целей маркировки  средствами идентификации отдельных видов молочной продукции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32320" y="1767368"/>
            <a:ext cx="4632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j-lt"/>
              </a:rPr>
              <a:t>Возмещение прямых  понесенных  затрат  (</a:t>
            </a:r>
            <a:r>
              <a:rPr lang="ru-RU" sz="1200" b="1" dirty="0" err="1">
                <a:latin typeface="+mj-lt"/>
              </a:rPr>
              <a:t>Капекс</a:t>
            </a:r>
            <a:r>
              <a:rPr lang="ru-RU" sz="1200" b="1" dirty="0">
                <a:latin typeface="+mj-lt"/>
              </a:rPr>
              <a:t>)  </a:t>
            </a:r>
            <a:r>
              <a:rPr lang="ru-RU" sz="1200" dirty="0">
                <a:latin typeface="+mj-lt"/>
              </a:rPr>
              <a:t>на  создание  и модернизацию мощностей по производству сухих молочных продуктов  для детского питания и компонентов для них, а также на модернизацию  </a:t>
            </a:r>
            <a:r>
              <a:rPr lang="ru-RU" sz="1200" dirty="0" err="1">
                <a:latin typeface="+mj-lt"/>
              </a:rPr>
              <a:t>селекционно-питомниководческих</a:t>
            </a:r>
            <a:r>
              <a:rPr lang="ru-RU" sz="1200" dirty="0">
                <a:latin typeface="+mj-lt"/>
              </a:rPr>
              <a:t> центров в виноградарстве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32320" y="3134368"/>
            <a:ext cx="42595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j-lt"/>
              </a:rPr>
              <a:t>Стимулирующая субсидия</a:t>
            </a:r>
          </a:p>
          <a:p>
            <a:r>
              <a:rPr lang="ru-RU" sz="1200" dirty="0">
                <a:latin typeface="+mj-lt"/>
              </a:rPr>
              <a:t>Компенсация затрат по ставке на 1 гектар виноградных насаждений  в плодоносящем возрасте и на 1 гектар закладки виноградников, а также  на 1 единицу объема винограда собственного производства и (или)  виноматериала, произведенного из винограда собственного  производства, реализованного и (или) отгруженного на переработку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32320" y="4519363"/>
            <a:ext cx="4998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+mj-lt"/>
              </a:rPr>
              <a:t>Возмещение части затрат в целях поддержания стабильности на  продовольственном рынке</a:t>
            </a:r>
            <a:r>
              <a:rPr lang="ru-RU" sz="1200" dirty="0">
                <a:latin typeface="+mj-lt"/>
              </a:rPr>
              <a:t>:</a:t>
            </a:r>
          </a:p>
          <a:p>
            <a:r>
              <a:rPr lang="ru-RU" sz="1200" dirty="0">
                <a:latin typeface="+mj-lt"/>
              </a:rPr>
              <a:t>на приобретение производителями муки продовольственной пшеницы,  в размере, не превышающем 50 процентов разницы между текущей  ценой на продовольственную пшеницу и среднемесячной средней ценой  в РФ за аналогичные периоды 3 предыдущих лет;  предприятиям хлебопекарной промышленности части затрат на  реализацию произведенных и реализованных хлеба и хлебобулочных  изделий из расчета 2000 рублей на реализацию 1 тонны произведенных  и реализованных хлеба и хлебобулочных изделий</a:t>
            </a:r>
          </a:p>
        </p:txBody>
      </p:sp>
    </p:spTree>
    <p:extLst>
      <p:ext uri="{BB962C8B-B14F-4D97-AF65-F5344CB8AC3E}">
        <p14:creationId xmlns:p14="http://schemas.microsoft.com/office/powerpoint/2010/main" val="13777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Расширение государственной поддержки в 2023 году</a:t>
            </a:r>
            <a:endParaRPr lang="ru-RU" dirty="0"/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4602480" y="1386840"/>
            <a:ext cx="6583680" cy="4790123"/>
          </a:xfrm>
        </p:spPr>
        <p:txBody>
          <a:bodyPr>
            <a:normAutofit fontScale="92500"/>
          </a:bodyPr>
          <a:lstStyle/>
          <a:p>
            <a:r>
              <a:rPr lang="ru-RU" dirty="0"/>
              <a:t>госпрограмма по комплексному развитию сельских территорий</a:t>
            </a:r>
          </a:p>
          <a:p>
            <a:r>
              <a:rPr lang="ru-RU" dirty="0"/>
              <a:t>госпрограмма эффективному вовлечению в оборот земель </a:t>
            </a:r>
            <a:r>
              <a:rPr lang="ru-RU" dirty="0" err="1"/>
              <a:t>сельхозназначения</a:t>
            </a:r>
            <a:r>
              <a:rPr lang="ru-RU" dirty="0"/>
              <a:t> и развитию мелиорации</a:t>
            </a:r>
          </a:p>
          <a:p>
            <a:r>
              <a:rPr lang="ru-RU" dirty="0"/>
              <a:t>стимулирование инвестиционной деятельности </a:t>
            </a:r>
          </a:p>
          <a:p>
            <a:r>
              <a:rPr lang="ru-RU" dirty="0"/>
              <a:t>развитие отраслей и техническую модернизацию АПК </a:t>
            </a:r>
          </a:p>
          <a:p>
            <a:r>
              <a:rPr lang="ru-RU" dirty="0"/>
              <a:t>поддержка экспорта </a:t>
            </a:r>
            <a:endParaRPr lang="ru-RU" dirty="0" smtClean="0"/>
          </a:p>
          <a:p>
            <a:r>
              <a:rPr lang="ru-RU" dirty="0"/>
              <a:t>производство зерновых культур, виноградарство и виноделие, закладка многолетних насаждений, племенное животноводство и мясное скотоводство, сельский туризм </a:t>
            </a:r>
          </a:p>
          <a:p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97280" y="3931920"/>
            <a:ext cx="2804160" cy="18897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95400" y="4076581"/>
            <a:ext cx="24079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+mj-lt"/>
              </a:rPr>
              <a:t>Импортозамещение</a:t>
            </a:r>
            <a:r>
              <a:rPr lang="ru-RU" sz="2000" b="1" dirty="0">
                <a:latin typeface="+mj-lt"/>
              </a:rPr>
              <a:t> в семеноводстве, животноводстве, машиностроении </a:t>
            </a:r>
          </a:p>
          <a:p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1280160" y="1386840"/>
            <a:ext cx="2423160" cy="2209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</a:rPr>
              <a:t>445,8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</a:rPr>
              <a:t>млрд. руб.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Господдержка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АПК</a:t>
            </a:r>
          </a:p>
        </p:txBody>
      </p:sp>
    </p:spTree>
    <p:extLst>
      <p:ext uri="{BB962C8B-B14F-4D97-AF65-F5344CB8AC3E}">
        <p14:creationId xmlns:p14="http://schemas.microsoft.com/office/powerpoint/2010/main" val="7581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2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Цель мер государственной поддержки АПК: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7235" y="1386423"/>
            <a:ext cx="7126605" cy="4351338"/>
          </a:xfrm>
        </p:spPr>
        <p:txBody>
          <a:bodyPr>
            <a:normAutofit/>
          </a:bodyPr>
          <a:lstStyle/>
          <a:p>
            <a:r>
              <a:rPr lang="ru-RU" dirty="0"/>
              <a:t>повышение конкурентоспособности российской сельскохозяйственной продукции на внутреннем и внешнем рынках; </a:t>
            </a:r>
          </a:p>
          <a:p>
            <a:r>
              <a:rPr lang="ru-RU" dirty="0"/>
              <a:t>обеспечение финансовой устойчивости товаропроизводителей АПК; </a:t>
            </a:r>
          </a:p>
          <a:p>
            <a:r>
              <a:rPr lang="ru-RU" dirty="0"/>
              <a:t>устойчивое развитие сельских территорий; </a:t>
            </a:r>
          </a:p>
          <a:p>
            <a:r>
              <a:rPr lang="ru-RU" dirty="0"/>
              <a:t>воспроизводство и повышение эффективности использования в сельском хозяйстве земельных и других ресурсов, </a:t>
            </a:r>
          </a:p>
          <a:p>
            <a:r>
              <a:rPr lang="ru-RU" dirty="0" err="1"/>
              <a:t>экологизация</a:t>
            </a:r>
            <a:r>
              <a:rPr lang="ru-RU" dirty="0"/>
              <a:t> производства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14" y="1386423"/>
            <a:ext cx="2158612" cy="1338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1800"/>
          <a:stretch/>
        </p:blipFill>
        <p:spPr>
          <a:xfrm>
            <a:off x="1211075" y="2987040"/>
            <a:ext cx="2622490" cy="1572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90" y="4711112"/>
            <a:ext cx="1707028" cy="1707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5381" t="24751" r="24209" b="24483"/>
          <a:stretch/>
        </p:blipFill>
        <p:spPr>
          <a:xfrm>
            <a:off x="2716566" y="5059681"/>
            <a:ext cx="1116999" cy="10098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47235" y="5564626"/>
            <a:ext cx="7254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Прогноз социально-экономического развития Российской Федерации на период до 2036 года (разработан Минэкономразвития России</a:t>
            </a:r>
            <a:r>
              <a:rPr lang="ru-RU" b="1" dirty="0" smtClean="0">
                <a:latin typeface="+mj-lt"/>
              </a:rPr>
              <a:t>)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9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Правовое обеспечение  государственной поддержки агропромышленного 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3209" y="1505584"/>
            <a:ext cx="9790116" cy="4849495"/>
          </a:xfrm>
        </p:spPr>
        <p:txBody>
          <a:bodyPr>
            <a:normAutofit fontScale="92500"/>
          </a:bodyPr>
          <a:lstStyle/>
          <a:p>
            <a:r>
              <a:rPr lang="ru-RU" dirty="0"/>
              <a:t>Федеральный закон от 29.12.2006 № 264-ФЗ  "О развитии сельского хозяйства" </a:t>
            </a:r>
          </a:p>
          <a:p>
            <a:r>
              <a:rPr lang="ru-RU" dirty="0"/>
              <a:t>Федеральный закон от 24.07.2002 № 101-ФЗ "Об обороте земель сельскохозяйственного назначения" </a:t>
            </a:r>
          </a:p>
          <a:p>
            <a:r>
              <a:rPr lang="ru-RU" dirty="0"/>
              <a:t>Федеральный закон от 25.07.2011 № 260-ФЗ "О государственной поддержке в сфере сельскохозяйственного страхования и о внесении изменений в Федеральный закон "О развитии сельского хозяйства" </a:t>
            </a:r>
          </a:p>
          <a:p>
            <a:r>
              <a:rPr lang="ru-RU" dirty="0"/>
              <a:t>Федеральный закон от 03.08.1995 № 123-ФЗ "О племенном животноводстве</a:t>
            </a:r>
            <a:r>
              <a:rPr lang="ru-RU" dirty="0" smtClean="0"/>
              <a:t>"</a:t>
            </a:r>
            <a:endParaRPr lang="ru-RU" dirty="0"/>
          </a:p>
          <a:p>
            <a:r>
              <a:rPr lang="ru-RU" dirty="0"/>
              <a:t>Федеральный закон от 17.12.1997 № 149-ФЗ "О семеноводстве" </a:t>
            </a:r>
          </a:p>
          <a:p>
            <a:r>
              <a:rPr lang="ru-RU" dirty="0"/>
              <a:t>Федеральный закон от 16.07.1998 № 101-ФЗ "О государственном регулировании обеспечения плодородия земель сельскохозяйственного назначения" </a:t>
            </a:r>
          </a:p>
          <a:p>
            <a:r>
              <a:rPr lang="ru-RU" dirty="0"/>
              <a:t>Федеральный закон от 24.07.2007 № 209-ФЗ "О развитии малого и среднего предпринимательства в Российской Федерации"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18" y="1582830"/>
            <a:ext cx="725487" cy="243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18" y="2041589"/>
            <a:ext cx="725487" cy="243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18" y="2724811"/>
            <a:ext cx="725487" cy="2438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18" y="3775833"/>
            <a:ext cx="725487" cy="2438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19" y="4214215"/>
            <a:ext cx="725487" cy="2438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0" y="4626585"/>
            <a:ext cx="725487" cy="2438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1" y="5671857"/>
            <a:ext cx="725487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Правовое обеспечение  государственной поддержки агропромышленного комплекса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3561" y="1566545"/>
            <a:ext cx="9549764" cy="4351338"/>
          </a:xfrm>
        </p:spPr>
        <p:txBody>
          <a:bodyPr>
            <a:normAutofit fontScale="92500"/>
          </a:bodyPr>
          <a:lstStyle/>
          <a:p>
            <a:r>
              <a:rPr lang="ru-RU" dirty="0"/>
              <a:t>Распоряжение Правительства РФ от 08.09.2022 № 2567-р &lt;Об утверждении Стратегии развития агропромышленного и </a:t>
            </a:r>
            <a:r>
              <a:rPr lang="ru-RU" dirty="0" err="1"/>
              <a:t>рыбохозяйственного</a:t>
            </a:r>
            <a:r>
              <a:rPr lang="ru-RU" dirty="0"/>
              <a:t> комплексов Российской Федерации на период до 2030 года&gt; </a:t>
            </a:r>
          </a:p>
          <a:p>
            <a:r>
              <a:rPr lang="ru-RU" dirty="0"/>
              <a:t>Распоряжение Правительства РФ от 02.02.2015 № 151-р &lt;Об утверждении Стратегии устойчивого развития сельских территорий Российской Федерации на период до 2030 года&gt; </a:t>
            </a:r>
          </a:p>
          <a:p>
            <a:r>
              <a:rPr lang="ru-RU" dirty="0"/>
              <a:t>Распоряжение Правительства РФ от 07.07.2017 № 1455-р &lt;Об утверждении Стратегии развития сельскохозяйственного машиностроения России на период до 2030 года&gt; </a:t>
            </a:r>
          </a:p>
          <a:p>
            <a:r>
              <a:rPr lang="ru-RU" dirty="0"/>
              <a:t>Постановление Правительства РФ от 14.07.2012 № 717 "О Государственной программе развития сельского хозяйства и регулирования рынков сельскохозяйственной продукции, сырья и продовольствия"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676389"/>
            <a:ext cx="725487" cy="243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2682229"/>
            <a:ext cx="725487" cy="243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4" y="3688069"/>
            <a:ext cx="725487" cy="243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3" y="4693909"/>
            <a:ext cx="725487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Федеральный закон от 29 декабря 2006 № 264-ФЗ "О развитии сельского </a:t>
            </a:r>
            <a:r>
              <a:rPr lang="ru-RU" dirty="0" smtClean="0"/>
              <a:t>хозяйства» статья </a:t>
            </a:r>
            <a:r>
              <a:rPr lang="ru-RU" dirty="0"/>
              <a:t>7. Основные направления государственной поддержки в сфере развития сельского хозяйства: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4440"/>
            <a:ext cx="11109960" cy="512064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обеспечение доступности кредитных ресурсов для СХТП и иных субъектов, установленных законом;</a:t>
            </a:r>
          </a:p>
          <a:p>
            <a:r>
              <a:rPr lang="ru-RU" dirty="0"/>
              <a:t>развитие системы страхования рисков в сельском хозяйстве;</a:t>
            </a:r>
          </a:p>
          <a:p>
            <a:r>
              <a:rPr lang="ru-RU" dirty="0"/>
              <a:t>развитие племенного животноводства;</a:t>
            </a:r>
          </a:p>
          <a:p>
            <a:r>
              <a:rPr lang="ru-RU" dirty="0"/>
              <a:t>развитие элитного семеноводства;</a:t>
            </a:r>
          </a:p>
          <a:p>
            <a:r>
              <a:rPr lang="ru-RU" dirty="0"/>
              <a:t>обеспечение производства продукции животноводства;</a:t>
            </a:r>
          </a:p>
          <a:p>
            <a:r>
              <a:rPr lang="ru-RU" dirty="0"/>
              <a:t>обеспечение закладки многолетних насаждений и уход за ними;</a:t>
            </a:r>
          </a:p>
          <a:p>
            <a:r>
              <a:rPr lang="ru-RU" dirty="0"/>
              <a:t>обеспечение обновления основных средств сельскохозяйственных товаропроизводителей;</a:t>
            </a:r>
          </a:p>
          <a:p>
            <a:r>
              <a:rPr lang="ru-RU" dirty="0"/>
              <a:t>обеспечение мероприятий по повышению плодородия почв;</a:t>
            </a:r>
          </a:p>
          <a:p>
            <a:r>
              <a:rPr lang="ru-RU" dirty="0"/>
              <a:t>обеспечение устойчивого развития сельских территорий, в том числе строительство и содержание в надлежащем порядке связывающих населенные пункты автомобильных дорог;</a:t>
            </a:r>
          </a:p>
          <a:p>
            <a:r>
              <a:rPr lang="ru-RU" dirty="0"/>
              <a:t> предоставление консультационной помощи сельскохозяйственным товаропроизводителям и другим участникам рынка сельскохозяйственной продукции, сырья и продовольствия, подготовка и переподготовка специалистов для сельского хозяйства;</a:t>
            </a:r>
          </a:p>
          <a:p>
            <a:r>
              <a:rPr lang="ru-RU" dirty="0"/>
              <a:t>информационное обеспечение при реализации государственной аграрной политики;</a:t>
            </a:r>
          </a:p>
          <a:p>
            <a:r>
              <a:rPr lang="ru-RU" dirty="0"/>
              <a:t>поддержка сельскохозяйственных товаропроизводителей, осуществляющих производство сельскохозяйственной продукции на неблагоприятных для такого производства территориях. </a:t>
            </a:r>
          </a:p>
          <a:p>
            <a:r>
              <a:rPr lang="ru-RU" dirty="0"/>
              <a:t>развитие органического сельского хозяйства и поддержка производителей органической продукции;</a:t>
            </a:r>
          </a:p>
          <a:p>
            <a:r>
              <a:rPr lang="ru-RU" dirty="0"/>
              <a:t>поддержка сельскохозяйственных товаропроизводителей, осуществляющих производство сельскохозяйственной продукции и продовольствия с улучшенными характеристиками;</a:t>
            </a:r>
          </a:p>
          <a:p>
            <a:r>
              <a:rPr lang="ru-RU" dirty="0"/>
              <a:t>поддержка и развитие сельского туризма.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8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государственной поддержки агропромышленного комплекса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7725" y="1396276"/>
            <a:ext cx="30689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Льготный тариф на перевозку железнодорожным транспортом сельскохозяйственной продукции, а также продукции для организации сельскохозяйственного производства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7725" y="2703970"/>
            <a:ext cx="23831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Специальный инвестиционный контракт (СПИК 2.0)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7725" y="3580777"/>
            <a:ext cx="2621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Возмещение </a:t>
            </a:r>
            <a:r>
              <a:rPr lang="ru-RU" sz="1400" dirty="0" err="1"/>
              <a:t>сельхозтоваропроизводителям</a:t>
            </a:r>
            <a:r>
              <a:rPr lang="ru-RU" sz="1400" dirty="0"/>
              <a:t> части расходов на мелиоративные мероприятия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7725" y="4673027"/>
            <a:ext cx="30689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Стимулирование увеличения производства отдельных видов масличных культур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7724" y="5549834"/>
            <a:ext cx="30689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Меры поддержки субъектов МСП в сфере переработки сельскохозяйственной продукции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19596" y="2019596"/>
            <a:ext cx="14765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Льготный лизинг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83798" y="2703970"/>
            <a:ext cx="35481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Субсидия на возмещение части процентной ставки по инвестиционным кредитам, взятым до 1 января 2017 года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83798" y="3688498"/>
            <a:ext cx="35481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Компенсация части прямых понесенных затрат на создание и (или) модернизацию объектов АПК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01958" y="4673026"/>
            <a:ext cx="2512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Компенсирующая и Стимулирующая субсидии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97655" y="5549834"/>
            <a:ext cx="352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Компенсация части затрат на транспортировку продукции АПК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561909" y="1719440"/>
            <a:ext cx="2715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Компенсация части затрат на сертификацию продукции АПК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561909" y="2596248"/>
            <a:ext cx="3017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Компенсация части затрат на создание и (или) модернизацию объектов по переработке сельскохозяйственной продукции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756693" y="3688498"/>
            <a:ext cx="23261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Субсидии производителям сельскохозяйственной техники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33036" y="4565305"/>
            <a:ext cx="3675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Определение функциональных характеристик (потребительских свойств) и эффективности сельскохозяйственной техники и оборудования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976592" y="5549834"/>
            <a:ext cx="2188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Компенсация части затрат на приобретение семян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55709" y="1544851"/>
            <a:ext cx="2004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Льготное кредитование</a:t>
            </a:r>
          </a:p>
        </p:txBody>
      </p:sp>
    </p:spTree>
    <p:extLst>
      <p:ext uri="{BB962C8B-B14F-4D97-AF65-F5344CB8AC3E}">
        <p14:creationId xmlns:p14="http://schemas.microsoft.com/office/powerpoint/2010/main" val="5193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Финансовое обеспечение государственной поддержки агропромышленного 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9680"/>
            <a:ext cx="10866120" cy="5120640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/>
              <a:t>Бюджетный кодекс </a:t>
            </a:r>
            <a:r>
              <a:rPr lang="ru-RU" sz="2900" dirty="0" smtClean="0"/>
              <a:t>РФ</a:t>
            </a:r>
            <a:endParaRPr lang="ru-RU" sz="2900" dirty="0"/>
          </a:p>
          <a:p>
            <a:r>
              <a:rPr lang="ru-RU" sz="2900" dirty="0"/>
              <a:t>Федеральный закон от 21.12.2021 № 414-ФЗ "Об общих принципах организации публичной власти в субъектах РФ" </a:t>
            </a:r>
          </a:p>
          <a:p>
            <a:r>
              <a:rPr lang="ru-RU" sz="2900" dirty="0"/>
              <a:t>Постановление Правительства РФ от 24.11.2018 № 1413 "Об утверждении Правил предоставления и распределения иных межбюджетных трансфертов из федерального бюджета бюджетам субъектов Российской Федерации в целях </a:t>
            </a:r>
            <a:r>
              <a:rPr lang="ru-RU" sz="2900" dirty="0" err="1"/>
              <a:t>софинансирования</a:t>
            </a:r>
            <a:r>
              <a:rPr lang="ru-RU" sz="2900" dirty="0"/>
              <a:t> расходных обязательств субъектов Российской Федерации по возмещению части прямых понесенных затрат на создание и (или) модернизацию объектов агропромышленного комплекса, а также на приобретение и ввод в промышленную эксплуатацию маркировочного оборудования для внедрения обязательной маркировки отдельных видов молочной продукции" </a:t>
            </a:r>
          </a:p>
          <a:p>
            <a:r>
              <a:rPr lang="ru-RU" sz="2900" dirty="0"/>
              <a:t>Постановление Правительства РФ от 06.09.2018 № 1063 "О предоставлении и распределении иных межбюджетных трансфертов из федерального бюджета бюджетам субъектов Российской Федерации на возмещение части затрат на уплату процентов по инвестиционным кредитам (займам) в агропромышленном комплексе" </a:t>
            </a:r>
          </a:p>
          <a:p>
            <a:r>
              <a:rPr lang="ru-RU" sz="2900" dirty="0"/>
              <a:t>Постановление Правительства РФ от 25.03.2020 № 329 "Об утверждении Правил предоставления грантов в форме субсидий из федерального бюджета в целях создания и внедрения в агропромышленный комплекс современных технологий на основе собственных разработок научных и образовательных организаций в рамках реализации Указа Президента Российской Федерации от 21 июля 2016 г. N 350 "О мерах по реализации государственной научно-технической политики в интересах развития сельского хозяйства", в том числе с участием центров геномных исследований мирового уровня" </a:t>
            </a:r>
          </a:p>
          <a:p>
            <a:r>
              <a:rPr lang="ru-RU" sz="2900" dirty="0"/>
              <a:t>Постановление Правительства РФ от 25.12.2019 № 1816 "О государственной поддержке организаций в целях компенсации части затрат, связанных с сертификацией продукции агропромышленного комплекса на внешних рынках" </a:t>
            </a:r>
          </a:p>
          <a:p>
            <a:r>
              <a:rPr lang="ru-RU" sz="2900" dirty="0"/>
              <a:t>Постановление Правительства РФ от 26.02.2021 % 255 "Об утверждении Правил предоставления государственной поддержки организациям в целях продвижения продукции агропромышленного комплекса на внешние рынки и о признании утратившими силу некоторых актов Правительства Российской Федерации"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3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47725" y="3901440"/>
            <a:ext cx="4842510" cy="22342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Заявитель</a:t>
            </a:r>
          </a:p>
          <a:p>
            <a:pPr marL="0" indent="0">
              <a:buNone/>
            </a:pPr>
            <a:r>
              <a:rPr lang="ru-RU" dirty="0" smtClean="0"/>
              <a:t>Гражданин РФ</a:t>
            </a:r>
          </a:p>
          <a:p>
            <a:pPr marL="0" indent="0">
              <a:buNone/>
            </a:pPr>
            <a:r>
              <a:rPr lang="ru-RU" dirty="0" smtClean="0"/>
              <a:t>КФХ или ИП, зарегистрированные в текущем финансовом году</a:t>
            </a:r>
          </a:p>
          <a:p>
            <a:pPr marL="0" indent="0">
              <a:buNone/>
            </a:pPr>
            <a:r>
              <a:rPr lang="ru-RU" dirty="0" smtClean="0"/>
              <a:t>Регистрация   на сельской территории или на территории сельской агломерации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поддержки сельскохозяйственных товаропроизводителей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5857875" y="1280160"/>
            <a:ext cx="5067300" cy="262128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5 </a:t>
            </a:r>
            <a:r>
              <a:rPr lang="ru-RU" b="1" dirty="0"/>
              <a:t>млн рублей </a:t>
            </a:r>
            <a:r>
              <a:rPr lang="ru-RU" dirty="0"/>
              <a:t>– на все виды деятельности</a:t>
            </a:r>
          </a:p>
          <a:p>
            <a:r>
              <a:rPr lang="ru-RU" b="1" dirty="0"/>
              <a:t>7 млн рублей </a:t>
            </a:r>
            <a:r>
              <a:rPr lang="ru-RU" dirty="0"/>
              <a:t>– на разведение КРС</a:t>
            </a:r>
          </a:p>
          <a:p>
            <a:r>
              <a:rPr lang="ru-RU" b="1" dirty="0"/>
              <a:t>+1 млн рублей </a:t>
            </a:r>
            <a:r>
              <a:rPr lang="ru-RU" dirty="0"/>
              <a:t>– если </a:t>
            </a:r>
            <a:r>
              <a:rPr lang="ru-RU" dirty="0" err="1"/>
              <a:t>грантополучатель</a:t>
            </a:r>
            <a:r>
              <a:rPr lang="ru-RU" dirty="0"/>
              <a:t> вносит часть средств  гранта в неделимый фонд </a:t>
            </a:r>
            <a:r>
              <a:rPr lang="ru-RU" dirty="0" smtClean="0"/>
              <a:t>сельскохозяйственного потребительского </a:t>
            </a:r>
            <a:r>
              <a:rPr lang="ru-RU" dirty="0"/>
              <a:t>кооператива, членом которого он </a:t>
            </a:r>
            <a:r>
              <a:rPr lang="ru-RU" dirty="0" smtClean="0"/>
              <a:t>является</a:t>
            </a:r>
            <a:endParaRPr lang="ru-RU" dirty="0"/>
          </a:p>
          <a:p>
            <a:r>
              <a:rPr lang="ru-RU" dirty="0"/>
              <a:t>Срок освоения гранта – 18 мес.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32120" y="3827364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latin typeface="+mj-lt"/>
              </a:rPr>
              <a:t>Обязательства </a:t>
            </a:r>
            <a:r>
              <a:rPr lang="ru-RU" sz="2200" b="1" dirty="0" err="1" smtClean="0">
                <a:latin typeface="+mj-lt"/>
              </a:rPr>
              <a:t>грантополучателя</a:t>
            </a:r>
            <a:endParaRPr lang="ru-RU" sz="2200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Осуществлять </a:t>
            </a:r>
            <a:r>
              <a:rPr lang="ru-RU" dirty="0">
                <a:latin typeface="+mj-lt"/>
              </a:rPr>
              <a:t>деятельность  не менее 5 лет с даты получения гранта</a:t>
            </a:r>
          </a:p>
          <a:p>
            <a:r>
              <a:rPr lang="ru-RU" dirty="0">
                <a:latin typeface="+mj-lt"/>
              </a:rPr>
              <a:t>Создать не менее 1 нового постоянного рабочего места в случае если  размер гранта составляет более 2 млн рублей</a:t>
            </a:r>
          </a:p>
          <a:p>
            <a:r>
              <a:rPr lang="ru-RU" dirty="0">
                <a:latin typeface="+mj-lt"/>
              </a:rPr>
              <a:t>Достигнуть значений показателей, предусмотренных грантом «</a:t>
            </a:r>
            <a:r>
              <a:rPr lang="ru-RU" dirty="0" err="1">
                <a:latin typeface="+mj-lt"/>
              </a:rPr>
              <a:t>Агростартап</a:t>
            </a:r>
            <a:r>
              <a:rPr lang="ru-RU" dirty="0">
                <a:latin typeface="+mj-lt"/>
              </a:rPr>
              <a:t>»</a:t>
            </a:r>
          </a:p>
          <a:p>
            <a:r>
              <a:rPr lang="ru-RU" dirty="0">
                <a:latin typeface="+mj-lt"/>
              </a:rPr>
              <a:t>Обеспечить увеличение производства с/х продукции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915" y="2242296"/>
            <a:ext cx="1219306" cy="1219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250" y="2666936"/>
            <a:ext cx="859611" cy="4206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928" y="2051187"/>
            <a:ext cx="1658256" cy="16521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836" y="2061977"/>
            <a:ext cx="487722" cy="4999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471" y="2181533"/>
            <a:ext cx="2213040" cy="8535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471" y="2242296"/>
            <a:ext cx="1383912" cy="7864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583" y="2242296"/>
            <a:ext cx="1329043" cy="5791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2729" y="2282365"/>
            <a:ext cx="755970" cy="5852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725" y="1252083"/>
            <a:ext cx="5048428" cy="76206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928790" y="1353295"/>
            <a:ext cx="3100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+mj-lt"/>
              </a:rPr>
              <a:t>Грант </a:t>
            </a:r>
            <a:r>
              <a:rPr lang="ru-RU" sz="2400" b="1" dirty="0">
                <a:latin typeface="+mj-lt"/>
              </a:rPr>
              <a:t>«АГРОСТАРТАП»</a:t>
            </a:r>
          </a:p>
        </p:txBody>
      </p:sp>
    </p:spTree>
    <p:extLst>
      <p:ext uri="{BB962C8B-B14F-4D97-AF65-F5344CB8AC3E}">
        <p14:creationId xmlns:p14="http://schemas.microsoft.com/office/powerpoint/2010/main" val="1686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007" y="2550325"/>
            <a:ext cx="1225402" cy="1237595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47726" y="3901440"/>
            <a:ext cx="5205368" cy="223424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100" b="1" dirty="0" smtClean="0"/>
              <a:t>Заявитель</a:t>
            </a:r>
          </a:p>
          <a:p>
            <a:pPr marL="0" indent="0">
              <a:buNone/>
            </a:pPr>
            <a:r>
              <a:rPr lang="ru-RU" sz="2600" dirty="0" smtClean="0"/>
              <a:t>КФХ </a:t>
            </a:r>
            <a:r>
              <a:rPr lang="ru-RU" sz="2600" dirty="0"/>
              <a:t>или ИП, действующие более 12 месяцев с даты регистрации</a:t>
            </a:r>
          </a:p>
          <a:p>
            <a:pPr marL="0" indent="0">
              <a:buNone/>
            </a:pPr>
            <a:r>
              <a:rPr lang="ru-RU" sz="2600" dirty="0"/>
              <a:t>Регистрация на сельской территории или на территории сельской агломерации</a:t>
            </a:r>
          </a:p>
          <a:p>
            <a:pPr marL="0" indent="0">
              <a:buNone/>
            </a:pPr>
            <a:r>
              <a:rPr lang="ru-RU" sz="2600" dirty="0"/>
              <a:t>В КФХ – не менее 2 членов семьи</a:t>
            </a:r>
          </a:p>
          <a:p>
            <a:pPr marL="0" indent="0">
              <a:buNone/>
            </a:pPr>
            <a:r>
              <a:rPr lang="ru-RU" sz="2600" dirty="0"/>
              <a:t>ИП – сельскохозяйственный товаропроизводитель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поддержки сельскохозяйственных товаропроизводителей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6053093" y="1447800"/>
            <a:ext cx="5067300" cy="24536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30 млн рублей </a:t>
            </a:r>
            <a:r>
              <a:rPr lang="ru-RU" b="1" dirty="0" smtClean="0"/>
              <a:t>– на </a:t>
            </a:r>
            <a:r>
              <a:rPr lang="ru-RU" b="1" dirty="0"/>
              <a:t>все виды деятельности</a:t>
            </a:r>
          </a:p>
          <a:p>
            <a:r>
              <a:rPr lang="ru-RU" dirty="0"/>
              <a:t>Срок освоения гранта – 24 мес.</a:t>
            </a:r>
          </a:p>
          <a:p>
            <a:r>
              <a:rPr lang="ru-RU" dirty="0"/>
              <a:t>Максимальная </a:t>
            </a:r>
            <a:r>
              <a:rPr lang="ru-RU" dirty="0" smtClean="0"/>
              <a:t>вместимость проектов </a:t>
            </a:r>
            <a:r>
              <a:rPr lang="ru-RU" dirty="0"/>
              <a:t>животноводческих ферм </a:t>
            </a:r>
            <a:r>
              <a:rPr lang="ru-RU" dirty="0" smtClean="0"/>
              <a:t>– 400 </a:t>
            </a:r>
            <a:r>
              <a:rPr lang="ru-RU" dirty="0"/>
              <a:t>голов маточного </a:t>
            </a:r>
            <a:r>
              <a:rPr lang="ru-RU" dirty="0" smtClean="0"/>
              <a:t>КРС, 500 </a:t>
            </a:r>
            <a:r>
              <a:rPr lang="ru-RU" dirty="0" err="1"/>
              <a:t>усл.голов</a:t>
            </a:r>
            <a:r>
              <a:rPr lang="ru-RU" dirty="0"/>
              <a:t> маточного МРС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558" y="3169123"/>
            <a:ext cx="408467" cy="4084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53093" y="3901440"/>
            <a:ext cx="6096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latin typeface="+mj-lt"/>
              </a:rPr>
              <a:t>Обязательства </a:t>
            </a:r>
            <a:r>
              <a:rPr lang="ru-RU" sz="2200" b="1" dirty="0" err="1" smtClean="0">
                <a:latin typeface="+mj-lt"/>
              </a:rPr>
              <a:t>грантополучателя</a:t>
            </a:r>
            <a:r>
              <a:rPr lang="ru-RU" sz="2200" b="1" dirty="0" smtClean="0">
                <a:latin typeface="+mj-lt"/>
              </a:rPr>
              <a:t> </a:t>
            </a:r>
          </a:p>
          <a:p>
            <a:r>
              <a:rPr lang="ru-RU" dirty="0" smtClean="0">
                <a:latin typeface="+mj-lt"/>
              </a:rPr>
              <a:t>Осуществлять </a:t>
            </a:r>
            <a:r>
              <a:rPr lang="ru-RU" dirty="0">
                <a:latin typeface="+mj-lt"/>
              </a:rPr>
              <a:t>деятельность не менее 5 лет с даты получения гранта</a:t>
            </a:r>
          </a:p>
          <a:p>
            <a:r>
              <a:rPr lang="ru-RU" dirty="0">
                <a:latin typeface="+mj-lt"/>
              </a:rPr>
              <a:t>Создать не менее 3 новых постоянных рабочих мест</a:t>
            </a:r>
          </a:p>
          <a:p>
            <a:r>
              <a:rPr lang="ru-RU" dirty="0">
                <a:latin typeface="+mj-lt"/>
              </a:rPr>
              <a:t>Достигнуть значений показателей,	предусмотренных проектом развития семейной фермы</a:t>
            </a:r>
          </a:p>
          <a:p>
            <a:r>
              <a:rPr lang="ru-RU" dirty="0">
                <a:latin typeface="+mj-lt"/>
              </a:rPr>
              <a:t>Обеспечить увеличение производства с/х продукции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25" y="1269409"/>
            <a:ext cx="5205367" cy="9251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47724" y="1316485"/>
            <a:ext cx="5050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Грант на реализацию проектов развития семейных ферм</a:t>
            </a:r>
            <a:endParaRPr lang="ru-RU" sz="2400" b="1" dirty="0"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749" y="2328587"/>
            <a:ext cx="2517866" cy="16424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4290" y="2645580"/>
            <a:ext cx="536494" cy="4694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688" y="2633485"/>
            <a:ext cx="1554615" cy="6950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293" y="2680689"/>
            <a:ext cx="1097375" cy="6279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8309" y="2933111"/>
            <a:ext cx="859611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34A90"/>
      </a:dk1>
      <a:lt1>
        <a:sysClr val="window" lastClr="FFFFFF"/>
      </a:lt1>
      <a:dk2>
        <a:srgbClr val="3A3838"/>
      </a:dk2>
      <a:lt2>
        <a:srgbClr val="E7E6E6"/>
      </a:lt2>
      <a:accent1>
        <a:srgbClr val="4472C4"/>
      </a:accent1>
      <a:accent2>
        <a:srgbClr val="00B0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D5E5A095-B2D6-474D-9C67-B17638D0D070}" vid="{AB021925-D5F9-4D1E-89A7-82CC2D971F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97</TotalTime>
  <Words>1915</Words>
  <Application>Microsoft Office PowerPoint</Application>
  <PresentationFormat>Широкоэкранный</PresentationFormat>
  <Paragraphs>166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Тема1</vt:lpstr>
      <vt:lpstr>Меры государственной поддержки сельскохозяйственных товаропроизводителей</vt:lpstr>
      <vt:lpstr>Цель мер государственной поддержки АПК: </vt:lpstr>
      <vt:lpstr>Правовое обеспечение  государственной поддержки агропромышленного комплекса</vt:lpstr>
      <vt:lpstr>Правовое обеспечение  государственной поддержки агропромышленного комплекса</vt:lpstr>
      <vt:lpstr>Федеральный закон от 29 декабря 2006 № 264-ФЗ "О развитии сельского хозяйства» статья 7. Основные направления государственной поддержки в сфере развития сельского хозяйства: </vt:lpstr>
      <vt:lpstr>Меры государственной поддержки агропромышленного комплекса</vt:lpstr>
      <vt:lpstr>Финансовое обеспечение государственной поддержки агропромышленного комплекса</vt:lpstr>
      <vt:lpstr>Меры поддержки сельскохозяйственных товаропроизводителей</vt:lpstr>
      <vt:lpstr>Меры поддержки сельскохозяйственных товаропроизводителей</vt:lpstr>
      <vt:lpstr>Меры поддержки сельскохозяйственных товаропроизводителей</vt:lpstr>
      <vt:lpstr>Меры поддержки сельскохозяйственных товаропроизводителей</vt:lpstr>
      <vt:lpstr>Меры поддержки сельскохозяйственных товаропроизводителей</vt:lpstr>
      <vt:lpstr>Государственная поддержка пищевой и перерабатывающей промышленности</vt:lpstr>
      <vt:lpstr>Расширение государственной поддержки в 2023 году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Ноутбук аудитория FosAGRO</dc:creator>
  <cp:lastModifiedBy>Ноутбук аудитория FosAGRO</cp:lastModifiedBy>
  <cp:revision>12</cp:revision>
  <dcterms:created xsi:type="dcterms:W3CDTF">2024-02-13T12:45:34Z</dcterms:created>
  <dcterms:modified xsi:type="dcterms:W3CDTF">2024-02-13T14:23:25Z</dcterms:modified>
</cp:coreProperties>
</file>