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0" r:id="rId2"/>
    <p:sldId id="281" r:id="rId3"/>
    <p:sldId id="274" r:id="rId4"/>
    <p:sldId id="293" r:id="rId5"/>
    <p:sldId id="294" r:id="rId6"/>
    <p:sldId id="295" r:id="rId7"/>
    <p:sldId id="296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291" r:id="rId16"/>
  </p:sldIdLst>
  <p:sldSz cx="11704638" cy="6583363"/>
  <p:notesSz cx="6858000" cy="9144000"/>
  <p:defaultTextStyle>
    <a:defPPr>
      <a:defRPr lang="ru-RU"/>
    </a:defPPr>
    <a:lvl1pPr marL="0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1pPr>
    <a:lvl2pPr marL="585216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2pPr>
    <a:lvl3pPr marL="1170432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3pPr>
    <a:lvl4pPr marL="1755648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4pPr>
    <a:lvl5pPr marL="2340864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5pPr>
    <a:lvl6pPr marL="2926080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6pPr>
    <a:lvl7pPr marL="3511296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7pPr>
    <a:lvl8pPr marL="4096512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8pPr>
    <a:lvl9pPr marL="4681728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4" userDrawn="1">
          <p15:clr>
            <a:srgbClr val="A4A3A4"/>
          </p15:clr>
        </p15:guide>
        <p15:guide id="2" pos="3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9B"/>
    <a:srgbClr val="0A5095"/>
    <a:srgbClr val="31AA47"/>
    <a:srgbClr val="DA8347"/>
    <a:srgbClr val="76BCD6"/>
    <a:srgbClr val="004A93"/>
    <a:srgbClr val="002F93"/>
    <a:srgbClr val="69A954"/>
    <a:srgbClr val="2F5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3" d="100"/>
          <a:sy n="113" d="100"/>
        </p:scale>
        <p:origin x="648" y="108"/>
      </p:cViewPr>
      <p:guideLst>
        <p:guide orient="horz" pos="3344"/>
        <p:guide pos="3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FF830-8950-4D8C-B3E8-3B0E1DCA6095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7A55-4846-47C7-94D3-F1753174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41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1pPr>
    <a:lvl2pPr marL="585216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2pPr>
    <a:lvl3pPr marL="1170432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3pPr>
    <a:lvl4pPr marL="1755648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4pPr>
    <a:lvl5pPr marL="2340864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5pPr>
    <a:lvl6pPr marL="2926080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6pPr>
    <a:lvl7pPr marL="3511296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7pPr>
    <a:lvl8pPr marL="4096512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8pPr>
    <a:lvl9pPr marL="4681728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7848" y="2045111"/>
            <a:ext cx="9948942" cy="14111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0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5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0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1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6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1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89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47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85862" y="198110"/>
            <a:ext cx="2633544" cy="421213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5232" y="198110"/>
            <a:ext cx="7705553" cy="4212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9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9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7529"/>
          </a:xfrm>
        </p:spPr>
        <p:txBody>
          <a:bodyPr anchor="t"/>
          <a:lstStyle>
            <a:lvl1pPr algn="l">
              <a:defRPr sz="512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4586" y="2790310"/>
            <a:ext cx="9948942" cy="1440110"/>
          </a:xfrm>
        </p:spPr>
        <p:txBody>
          <a:bodyPr anchor="b"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58517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2pPr>
            <a:lvl3pPr marL="1170341" indent="0">
              <a:buNone/>
              <a:defRPr sz="2048">
                <a:solidFill>
                  <a:schemeClr val="tx1">
                    <a:tint val="75000"/>
                  </a:schemeClr>
                </a:solidFill>
              </a:defRPr>
            </a:lvl3pPr>
            <a:lvl4pPr marL="1755511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4pPr>
            <a:lvl5pPr marL="2340681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5pPr>
            <a:lvl6pPr marL="2925851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6pPr>
            <a:lvl7pPr marL="3511022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7pPr>
            <a:lvl8pPr marL="4096192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8pPr>
            <a:lvl9pPr marL="4681362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13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5232" y="1152089"/>
            <a:ext cx="5169548" cy="3258155"/>
          </a:xfrm>
        </p:spPr>
        <p:txBody>
          <a:bodyPr/>
          <a:lstStyle>
            <a:lvl1pPr>
              <a:defRPr sz="3584"/>
            </a:lvl1pPr>
            <a:lvl2pPr>
              <a:defRPr sz="3072"/>
            </a:lvl2pPr>
            <a:lvl3pPr>
              <a:defRPr sz="2560"/>
            </a:lvl3pPr>
            <a:lvl4pPr>
              <a:defRPr sz="2304"/>
            </a:lvl4pPr>
            <a:lvl5pPr>
              <a:defRPr sz="2304"/>
            </a:lvl5pPr>
            <a:lvl6pPr>
              <a:defRPr sz="2304"/>
            </a:lvl6pPr>
            <a:lvl7pPr>
              <a:defRPr sz="2304"/>
            </a:lvl7pPr>
            <a:lvl8pPr>
              <a:defRPr sz="2304"/>
            </a:lvl8pPr>
            <a:lvl9pPr>
              <a:defRPr sz="230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49858" y="1152089"/>
            <a:ext cx="5169548" cy="3258155"/>
          </a:xfrm>
        </p:spPr>
        <p:txBody>
          <a:bodyPr/>
          <a:lstStyle>
            <a:lvl1pPr>
              <a:defRPr sz="3584"/>
            </a:lvl1pPr>
            <a:lvl2pPr>
              <a:defRPr sz="3072"/>
            </a:lvl2pPr>
            <a:lvl3pPr>
              <a:defRPr sz="2560"/>
            </a:lvl3pPr>
            <a:lvl4pPr>
              <a:defRPr sz="2304"/>
            </a:lvl4pPr>
            <a:lvl5pPr>
              <a:defRPr sz="2304"/>
            </a:lvl5pPr>
            <a:lvl6pPr>
              <a:defRPr sz="2304"/>
            </a:lvl6pPr>
            <a:lvl7pPr>
              <a:defRPr sz="2304"/>
            </a:lvl7pPr>
            <a:lvl8pPr>
              <a:defRPr sz="2304"/>
            </a:lvl8pPr>
            <a:lvl9pPr>
              <a:defRPr sz="230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24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32" y="263641"/>
            <a:ext cx="10534174" cy="10972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5232" y="1473638"/>
            <a:ext cx="5171581" cy="614143"/>
          </a:xfrm>
        </p:spPr>
        <p:txBody>
          <a:bodyPr anchor="b"/>
          <a:lstStyle>
            <a:lvl1pPr marL="0" indent="0">
              <a:buNone/>
              <a:defRPr sz="3072" b="1"/>
            </a:lvl1pPr>
            <a:lvl2pPr marL="585170" indent="0">
              <a:buNone/>
              <a:defRPr sz="2560" b="1"/>
            </a:lvl2pPr>
            <a:lvl3pPr marL="1170341" indent="0">
              <a:buNone/>
              <a:defRPr sz="2304" b="1"/>
            </a:lvl3pPr>
            <a:lvl4pPr marL="1755511" indent="0">
              <a:buNone/>
              <a:defRPr sz="2048" b="1"/>
            </a:lvl4pPr>
            <a:lvl5pPr marL="2340681" indent="0">
              <a:buNone/>
              <a:defRPr sz="2048" b="1"/>
            </a:lvl5pPr>
            <a:lvl6pPr marL="2925851" indent="0">
              <a:buNone/>
              <a:defRPr sz="2048" b="1"/>
            </a:lvl6pPr>
            <a:lvl7pPr marL="3511022" indent="0">
              <a:buNone/>
              <a:defRPr sz="2048" b="1"/>
            </a:lvl7pPr>
            <a:lvl8pPr marL="4096192" indent="0">
              <a:buNone/>
              <a:defRPr sz="2048" b="1"/>
            </a:lvl8pPr>
            <a:lvl9pPr marL="4681362" indent="0">
              <a:buNone/>
              <a:defRPr sz="204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232" y="2087779"/>
            <a:ext cx="5171581" cy="3793054"/>
          </a:xfrm>
        </p:spPr>
        <p:txBody>
          <a:bodyPr/>
          <a:lstStyle>
            <a:lvl1pPr>
              <a:defRPr sz="3072"/>
            </a:lvl1pPr>
            <a:lvl2pPr>
              <a:defRPr sz="2560"/>
            </a:lvl2pPr>
            <a:lvl3pPr>
              <a:defRPr sz="2304"/>
            </a:lvl3pPr>
            <a:lvl4pPr>
              <a:defRPr sz="2048"/>
            </a:lvl4pPr>
            <a:lvl5pPr>
              <a:defRPr sz="2048"/>
            </a:lvl5pPr>
            <a:lvl6pPr>
              <a:defRPr sz="2048"/>
            </a:lvl6pPr>
            <a:lvl7pPr>
              <a:defRPr sz="2048"/>
            </a:lvl7pPr>
            <a:lvl8pPr>
              <a:defRPr sz="2048"/>
            </a:lvl8pPr>
            <a:lvl9pPr>
              <a:defRPr sz="204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45795" y="1473638"/>
            <a:ext cx="5173613" cy="614143"/>
          </a:xfrm>
        </p:spPr>
        <p:txBody>
          <a:bodyPr anchor="b"/>
          <a:lstStyle>
            <a:lvl1pPr marL="0" indent="0">
              <a:buNone/>
              <a:defRPr sz="3072" b="1"/>
            </a:lvl1pPr>
            <a:lvl2pPr marL="585170" indent="0">
              <a:buNone/>
              <a:defRPr sz="2560" b="1"/>
            </a:lvl2pPr>
            <a:lvl3pPr marL="1170341" indent="0">
              <a:buNone/>
              <a:defRPr sz="2304" b="1"/>
            </a:lvl3pPr>
            <a:lvl4pPr marL="1755511" indent="0">
              <a:buNone/>
              <a:defRPr sz="2048" b="1"/>
            </a:lvl4pPr>
            <a:lvl5pPr marL="2340681" indent="0">
              <a:buNone/>
              <a:defRPr sz="2048" b="1"/>
            </a:lvl5pPr>
            <a:lvl6pPr marL="2925851" indent="0">
              <a:buNone/>
              <a:defRPr sz="2048" b="1"/>
            </a:lvl6pPr>
            <a:lvl7pPr marL="3511022" indent="0">
              <a:buNone/>
              <a:defRPr sz="2048" b="1"/>
            </a:lvl7pPr>
            <a:lvl8pPr marL="4096192" indent="0">
              <a:buNone/>
              <a:defRPr sz="2048" b="1"/>
            </a:lvl8pPr>
            <a:lvl9pPr marL="4681362" indent="0">
              <a:buNone/>
              <a:defRPr sz="204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45795" y="2087779"/>
            <a:ext cx="5173613" cy="3793054"/>
          </a:xfrm>
        </p:spPr>
        <p:txBody>
          <a:bodyPr/>
          <a:lstStyle>
            <a:lvl1pPr>
              <a:defRPr sz="3072"/>
            </a:lvl1pPr>
            <a:lvl2pPr>
              <a:defRPr sz="2560"/>
            </a:lvl2pPr>
            <a:lvl3pPr>
              <a:defRPr sz="2304"/>
            </a:lvl3pPr>
            <a:lvl4pPr>
              <a:defRPr sz="2048"/>
            </a:lvl4pPr>
            <a:lvl5pPr>
              <a:defRPr sz="2048"/>
            </a:lvl5pPr>
            <a:lvl6pPr>
              <a:defRPr sz="2048"/>
            </a:lvl6pPr>
            <a:lvl7pPr>
              <a:defRPr sz="2048"/>
            </a:lvl7pPr>
            <a:lvl8pPr>
              <a:defRPr sz="2048"/>
            </a:lvl8pPr>
            <a:lvl9pPr>
              <a:defRPr sz="204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22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3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09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34" y="262115"/>
            <a:ext cx="3850745" cy="1115515"/>
          </a:xfrm>
        </p:spPr>
        <p:txBody>
          <a:bodyPr anchor="b"/>
          <a:lstStyle>
            <a:lvl1pPr algn="l">
              <a:defRPr sz="256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6188" y="262117"/>
            <a:ext cx="6543218" cy="5618718"/>
          </a:xfrm>
        </p:spPr>
        <p:txBody>
          <a:bodyPr/>
          <a:lstStyle>
            <a:lvl1pPr>
              <a:defRPr sz="4096"/>
            </a:lvl1pPr>
            <a:lvl2pPr>
              <a:defRPr sz="3584"/>
            </a:lvl2pPr>
            <a:lvl3pPr>
              <a:defRPr sz="3072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5234" y="1377632"/>
            <a:ext cx="3850745" cy="4503203"/>
          </a:xfrm>
        </p:spPr>
        <p:txBody>
          <a:bodyPr/>
          <a:lstStyle>
            <a:lvl1pPr marL="0" indent="0">
              <a:buNone/>
              <a:defRPr sz="1792"/>
            </a:lvl1pPr>
            <a:lvl2pPr marL="585170" indent="0">
              <a:buNone/>
              <a:defRPr sz="1536"/>
            </a:lvl2pPr>
            <a:lvl3pPr marL="1170341" indent="0">
              <a:buNone/>
              <a:defRPr sz="1280"/>
            </a:lvl3pPr>
            <a:lvl4pPr marL="1755511" indent="0">
              <a:buNone/>
              <a:defRPr sz="1152"/>
            </a:lvl4pPr>
            <a:lvl5pPr marL="2340681" indent="0">
              <a:buNone/>
              <a:defRPr sz="1152"/>
            </a:lvl5pPr>
            <a:lvl6pPr marL="2925851" indent="0">
              <a:buNone/>
              <a:defRPr sz="1152"/>
            </a:lvl6pPr>
            <a:lvl7pPr marL="3511022" indent="0">
              <a:buNone/>
              <a:defRPr sz="1152"/>
            </a:lvl7pPr>
            <a:lvl8pPr marL="4096192" indent="0">
              <a:buNone/>
              <a:defRPr sz="1152"/>
            </a:lvl8pPr>
            <a:lvl9pPr marL="4681362" indent="0">
              <a:buNone/>
              <a:defRPr sz="115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8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4191" y="4608354"/>
            <a:ext cx="7022783" cy="544043"/>
          </a:xfrm>
        </p:spPr>
        <p:txBody>
          <a:bodyPr anchor="b"/>
          <a:lstStyle>
            <a:lvl1pPr algn="l">
              <a:defRPr sz="256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94191" y="588235"/>
            <a:ext cx="7022783" cy="3950018"/>
          </a:xfrm>
        </p:spPr>
        <p:txBody>
          <a:bodyPr/>
          <a:lstStyle>
            <a:lvl1pPr marL="0" indent="0">
              <a:buNone/>
              <a:defRPr sz="4096"/>
            </a:lvl1pPr>
            <a:lvl2pPr marL="585170" indent="0">
              <a:buNone/>
              <a:defRPr sz="3584"/>
            </a:lvl2pPr>
            <a:lvl3pPr marL="1170341" indent="0">
              <a:buNone/>
              <a:defRPr sz="3072"/>
            </a:lvl3pPr>
            <a:lvl4pPr marL="1755511" indent="0">
              <a:buNone/>
              <a:defRPr sz="2560"/>
            </a:lvl4pPr>
            <a:lvl5pPr marL="2340681" indent="0">
              <a:buNone/>
              <a:defRPr sz="2560"/>
            </a:lvl5pPr>
            <a:lvl6pPr marL="2925851" indent="0">
              <a:buNone/>
              <a:defRPr sz="2560"/>
            </a:lvl6pPr>
            <a:lvl7pPr marL="3511022" indent="0">
              <a:buNone/>
              <a:defRPr sz="2560"/>
            </a:lvl7pPr>
            <a:lvl8pPr marL="4096192" indent="0">
              <a:buNone/>
              <a:defRPr sz="2560"/>
            </a:lvl8pPr>
            <a:lvl9pPr marL="4681362" indent="0">
              <a:buNone/>
              <a:defRPr sz="256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94191" y="5152396"/>
            <a:ext cx="7022783" cy="772631"/>
          </a:xfrm>
        </p:spPr>
        <p:txBody>
          <a:bodyPr/>
          <a:lstStyle>
            <a:lvl1pPr marL="0" indent="0">
              <a:buNone/>
              <a:defRPr sz="1792"/>
            </a:lvl1pPr>
            <a:lvl2pPr marL="585170" indent="0">
              <a:buNone/>
              <a:defRPr sz="1536"/>
            </a:lvl2pPr>
            <a:lvl3pPr marL="1170341" indent="0">
              <a:buNone/>
              <a:defRPr sz="1280"/>
            </a:lvl3pPr>
            <a:lvl4pPr marL="1755511" indent="0">
              <a:buNone/>
              <a:defRPr sz="1152"/>
            </a:lvl4pPr>
            <a:lvl5pPr marL="2340681" indent="0">
              <a:buNone/>
              <a:defRPr sz="1152"/>
            </a:lvl5pPr>
            <a:lvl6pPr marL="2925851" indent="0">
              <a:buNone/>
              <a:defRPr sz="1152"/>
            </a:lvl6pPr>
            <a:lvl7pPr marL="3511022" indent="0">
              <a:buNone/>
              <a:defRPr sz="1152"/>
            </a:lvl7pPr>
            <a:lvl8pPr marL="4096192" indent="0">
              <a:buNone/>
              <a:defRPr sz="1152"/>
            </a:lvl8pPr>
            <a:lvl9pPr marL="4681362" indent="0">
              <a:buNone/>
              <a:defRPr sz="115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11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32" y="263641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7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70341" rtl="0" eaLnBrk="1" latinLnBrk="0" hangingPunct="1">
        <a:spcBef>
          <a:spcPct val="0"/>
        </a:spcBef>
        <a:buNone/>
        <a:defRPr sz="56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878" indent="-438878" algn="l" defTabSz="1170341" rtl="0" eaLnBrk="1" latinLnBrk="0" hangingPunct="1">
        <a:spcBef>
          <a:spcPct val="20000"/>
        </a:spcBef>
        <a:buFont typeface="Arial" pitchFamily="34" charset="0"/>
        <a:buChar char="•"/>
        <a:defRPr sz="4096" kern="1200">
          <a:solidFill>
            <a:schemeClr val="tx1"/>
          </a:solidFill>
          <a:latin typeface="+mn-lt"/>
          <a:ea typeface="+mn-ea"/>
          <a:cs typeface="+mn-cs"/>
        </a:defRPr>
      </a:lvl1pPr>
      <a:lvl2pPr marL="950902" indent="-365731" algn="l" defTabSz="1170341" rtl="0" eaLnBrk="1" latinLnBrk="0" hangingPunct="1">
        <a:spcBef>
          <a:spcPct val="20000"/>
        </a:spcBef>
        <a:buFont typeface="Arial" pitchFamily="34" charset="0"/>
        <a:buChar char="–"/>
        <a:defRPr sz="3584" kern="1200">
          <a:solidFill>
            <a:schemeClr val="tx1"/>
          </a:solidFill>
          <a:latin typeface="+mn-lt"/>
          <a:ea typeface="+mn-ea"/>
          <a:cs typeface="+mn-cs"/>
        </a:defRPr>
      </a:lvl2pPr>
      <a:lvl3pPr marL="1462926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3072" kern="1200">
          <a:solidFill>
            <a:schemeClr val="tx1"/>
          </a:solidFill>
          <a:latin typeface="+mn-lt"/>
          <a:ea typeface="+mn-ea"/>
          <a:cs typeface="+mn-cs"/>
        </a:defRPr>
      </a:lvl3pPr>
      <a:lvl4pPr marL="2048096" indent="-292585" algn="l" defTabSz="1170341" rtl="0" eaLnBrk="1" latinLnBrk="0" hangingPunct="1">
        <a:spcBef>
          <a:spcPct val="20000"/>
        </a:spcBef>
        <a:buFont typeface="Arial" pitchFamily="34" charset="0"/>
        <a:buChar char="–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33266" indent="-292585" algn="l" defTabSz="1170341" rtl="0" eaLnBrk="1" latinLnBrk="0" hangingPunct="1">
        <a:spcBef>
          <a:spcPct val="20000"/>
        </a:spcBef>
        <a:buFont typeface="Arial" pitchFamily="34" charset="0"/>
        <a:buChar char="»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1843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80360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38877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497394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1pPr>
      <a:lvl2pPr marL="585170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170341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3pPr>
      <a:lvl4pPr marL="1755511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4pPr>
      <a:lvl5pPr marL="2340681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5pPr>
      <a:lvl6pPr marL="2925851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6pPr>
      <a:lvl7pPr marL="3511022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7pPr>
      <a:lvl8pPr marL="4096192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8pPr>
      <a:lvl9pPr marL="4681362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1999" y="3177665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ПОТЕНЦИАЛ</a:t>
            </a:r>
            <a:r>
              <a:rPr lang="ru-RU" sz="4000" b="1" spc="1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4000" b="1" dirty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БЕЗ</a:t>
            </a:r>
            <a:r>
              <a:rPr lang="ru-RU" sz="4000" b="1" spc="300" dirty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4000" b="1" dirty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ГРАНИЦ:</a:t>
            </a:r>
            <a:r>
              <a:rPr lang="ru-RU" sz="4000" b="1" spc="300" dirty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</a:p>
          <a:p>
            <a:r>
              <a:rPr lang="ru-RU" sz="4000" b="1" dirty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СЕКРЕТЫ</a:t>
            </a:r>
            <a:r>
              <a:rPr lang="ru-RU" sz="4000" b="1" spc="200" dirty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4000" b="1" dirty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САМОРАЗВИТИЯ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789459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735" y="390401"/>
            <a:ext cx="6860476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КРИТИЧЕСКОЕ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МЫШЛЕНИЕ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35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И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РЕШЕНИЕ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ПРОБЛЕМ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7688" y="3373137"/>
            <a:ext cx="3186399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АНАЛИЗИРУЙТЕ</a:t>
            </a:r>
            <a:r>
              <a:rPr lang="ru-RU" sz="20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ИНФОРМАЦИЮ</a:t>
            </a: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Не</a:t>
            </a:r>
            <a:r>
              <a:rPr lang="ru-RU" sz="16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просто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потребляйте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информацию,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но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анализируйте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ее,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проверяя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источники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выявляя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предвзятость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713" y="2707356"/>
            <a:ext cx="527713" cy="5895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135" y="2698964"/>
            <a:ext cx="527713" cy="5277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18" y="2670670"/>
            <a:ext cx="495713" cy="4957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2120" y="3363137"/>
            <a:ext cx="3240360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ЗАДАВАЙТЕ</a:t>
            </a:r>
            <a:r>
              <a:rPr lang="ru-RU" sz="20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ПРАВИЛЬНЫЕ</a:t>
            </a:r>
            <a:r>
              <a:rPr lang="ru-RU" sz="20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ВОПРОСЫ</a:t>
            </a: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Подвергайте</a:t>
            </a:r>
            <a:r>
              <a:rPr lang="ru-RU" sz="16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сомнению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общепринятые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мнения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ищите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альтернативные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точки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зрения,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чтобы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формировать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собственное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обоснованное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мнение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578" y="3373137"/>
            <a:ext cx="34744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ИСПОЛЬЗУЙТЕ</a:t>
            </a:r>
            <a:r>
              <a:rPr lang="ru-RU" sz="20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СТРУКТУРИРОВАННЫЙ</a:t>
            </a:r>
            <a:r>
              <a:rPr lang="ru-RU" sz="20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ПОДХОД</a:t>
            </a: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Анализируйте</a:t>
            </a:r>
            <a:r>
              <a:rPr lang="ru-RU" sz="16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проблему,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оценивайте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решения,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практикуйтесь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дебатах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мозговых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штурмах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6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735" y="816291"/>
            <a:ext cx="7128792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СОЦИАЛЬНЫЕ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СВЯЗИ.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МЕНТОРИНГ.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502279" y="3922061"/>
            <a:ext cx="3341142" cy="2160240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апля 3"/>
          <p:cNvSpPr/>
          <p:nvPr/>
        </p:nvSpPr>
        <p:spPr>
          <a:xfrm>
            <a:off x="706180" y="2178643"/>
            <a:ext cx="575990" cy="581799"/>
          </a:xfrm>
          <a:prstGeom prst="teardrop">
            <a:avLst/>
          </a:prstGeom>
          <a:gradFill>
            <a:gsLst>
              <a:gs pos="15000">
                <a:srgbClr val="0A5095"/>
              </a:gs>
              <a:gs pos="87000">
                <a:srgbClr val="00859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78188" y="2178643"/>
            <a:ext cx="50398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3000" b="1" dirty="0" smtClean="0">
                <a:solidFill>
                  <a:schemeClr val="bg1"/>
                </a:solidFill>
                <a:cs typeface="Foco" panose="020B0504050202020203" pitchFamily="34" charset="0"/>
              </a:rPr>
              <a:t>1</a:t>
            </a:r>
            <a:endParaRPr lang="ru-RU" sz="3000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733" y="2127194"/>
            <a:ext cx="28083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УЧАСТИЕ</a:t>
            </a:r>
            <a:r>
              <a:rPr lang="ru-RU" sz="18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В</a:t>
            </a:r>
            <a:r>
              <a:rPr lang="ru-RU" sz="18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ШКОЛЬНЫХ</a:t>
            </a:r>
            <a:r>
              <a:rPr lang="ru-RU" sz="18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КЛУБАХ</a:t>
            </a:r>
          </a:p>
          <a:p>
            <a:pPr marL="285750" indent="-285750">
              <a:lnSpc>
                <a:spcPts val="18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Дебатный</a:t>
            </a:r>
            <a:r>
              <a:rPr lang="ru-RU" sz="16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клуб</a:t>
            </a:r>
          </a:p>
          <a:p>
            <a:pPr marL="285750" indent="-285750">
              <a:lnSpc>
                <a:spcPts val="18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Театральный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кружок</a:t>
            </a:r>
          </a:p>
          <a:p>
            <a:pPr marL="285750" indent="-285750">
              <a:lnSpc>
                <a:spcPts val="18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Спортивная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команда</a:t>
            </a:r>
          </a:p>
        </p:txBody>
      </p:sp>
      <p:sp>
        <p:nvSpPr>
          <p:cNvPr id="7" name="Капля 6"/>
          <p:cNvSpPr/>
          <p:nvPr/>
        </p:nvSpPr>
        <p:spPr>
          <a:xfrm>
            <a:off x="696180" y="3631162"/>
            <a:ext cx="575990" cy="581799"/>
          </a:xfrm>
          <a:prstGeom prst="teardrop">
            <a:avLst/>
          </a:prstGeom>
          <a:gradFill>
            <a:gsLst>
              <a:gs pos="15000">
                <a:srgbClr val="0A5095"/>
              </a:gs>
              <a:gs pos="87000">
                <a:srgbClr val="00859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88188" y="3651162"/>
            <a:ext cx="50398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3000" b="1" dirty="0" smtClean="0">
                <a:solidFill>
                  <a:schemeClr val="bg1"/>
                </a:solidFill>
                <a:cs typeface="Foco" panose="020B0504050202020203" pitchFamily="34" charset="0"/>
              </a:rPr>
              <a:t>2</a:t>
            </a:r>
            <a:endParaRPr lang="ru-RU" sz="3000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733" y="3589713"/>
            <a:ext cx="359449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Я</a:t>
            </a:r>
            <a:r>
              <a:rPr lang="ru-RU" sz="18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–</a:t>
            </a:r>
            <a:r>
              <a:rPr lang="ru-RU" sz="18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МЕНТОР,</a:t>
            </a:r>
            <a:r>
              <a:rPr lang="ru-RU" sz="18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Я</a:t>
            </a:r>
            <a:r>
              <a:rPr lang="ru-RU" sz="18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– МЕНТИ</a:t>
            </a:r>
            <a:endParaRPr lang="ru-RU" sz="1800" b="1" dirty="0" smtClean="0">
              <a:solidFill>
                <a:srgbClr val="0A5095"/>
              </a:solidFill>
              <a:cs typeface="Foco" panose="020B0504050202020203" pitchFamily="34" charset="0"/>
            </a:endParaRP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b="1" dirty="0" err="1">
                <a:solidFill>
                  <a:srgbClr val="0A5095"/>
                </a:solidFill>
                <a:cs typeface="Foco" panose="020B0504050202020203" pitchFamily="34" charset="0"/>
              </a:rPr>
              <a:t>Менторинг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это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когда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более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опытный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человек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помогает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другому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учиться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развиваться.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1800"/>
              </a:lnSpc>
              <a:buClr>
                <a:srgbClr val="0A5095"/>
              </a:buClr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b="1" dirty="0">
                <a:solidFill>
                  <a:srgbClr val="0A5095"/>
                </a:solidFill>
                <a:cs typeface="Foco" panose="020B0504050202020203" pitchFamily="34" charset="0"/>
              </a:rPr>
              <a:t>Ментор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это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тот,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кто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уже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что-то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умеет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или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хорошо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разбирается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каком-то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деле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.</a:t>
            </a: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b="1" dirty="0" err="1">
                <a:solidFill>
                  <a:srgbClr val="0A5095"/>
                </a:solidFill>
                <a:cs typeface="Foco" panose="020B0504050202020203" pitchFamily="34" charset="0"/>
              </a:rPr>
              <a:t>Менти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тот,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кому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помогают</a:t>
            </a:r>
          </a:p>
        </p:txBody>
      </p:sp>
      <p:sp>
        <p:nvSpPr>
          <p:cNvPr id="10" name="Капля 9"/>
          <p:cNvSpPr/>
          <p:nvPr/>
        </p:nvSpPr>
        <p:spPr>
          <a:xfrm>
            <a:off x="5512279" y="2186874"/>
            <a:ext cx="575990" cy="581799"/>
          </a:xfrm>
          <a:prstGeom prst="teardrop">
            <a:avLst/>
          </a:prstGeom>
          <a:gradFill>
            <a:gsLst>
              <a:gs pos="15000">
                <a:srgbClr val="0A5095"/>
              </a:gs>
              <a:gs pos="87000">
                <a:srgbClr val="00859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584287" y="2186874"/>
            <a:ext cx="50398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3000" b="1" dirty="0" smtClean="0">
                <a:solidFill>
                  <a:schemeClr val="bg1"/>
                </a:solidFill>
                <a:cs typeface="Foco" panose="020B0504050202020203" pitchFamily="34" charset="0"/>
              </a:rPr>
              <a:t>3</a:t>
            </a:r>
            <a:endParaRPr lang="ru-RU" sz="3000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2359" y="2155425"/>
            <a:ext cx="396044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ВОЛОНТЕРСКАЯ</a:t>
            </a:r>
            <a:r>
              <a:rPr lang="ru-RU" sz="18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РАБОТА</a:t>
            </a:r>
          </a:p>
          <a:p>
            <a:pPr marL="285750" indent="-285750">
              <a:lnSpc>
                <a:spcPts val="18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Помощь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животным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 marL="285750" indent="-285750">
              <a:lnSpc>
                <a:spcPts val="18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Озеленение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 marL="285750" indent="-285750">
              <a:lnSpc>
                <a:spcPts val="18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Субботники</a:t>
            </a:r>
          </a:p>
          <a:p>
            <a:pPr marL="285750" indent="-285750">
              <a:lnSpc>
                <a:spcPts val="18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Участие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организации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общественных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10473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727" y="428346"/>
            <a:ext cx="648072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ФИЗИЧЕСКОЕ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И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ПСИХИЧЕСКОЕ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ЗДОРОВЬЕ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6255" y="2313569"/>
            <a:ext cx="31917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КАЧЕСТВЕННЫЙ</a:t>
            </a:r>
            <a:r>
              <a:rPr lang="ru-RU" sz="20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СОН</a:t>
            </a: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7-9</a:t>
            </a:r>
            <a:r>
              <a:rPr lang="ru-RU" sz="16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часов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каждую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ночь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659" y="2333511"/>
            <a:ext cx="198000" cy="19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6255" y="2967427"/>
            <a:ext cx="333572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ЗАБОТА</a:t>
            </a:r>
            <a:r>
              <a:rPr lang="ru-RU" sz="20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О</a:t>
            </a:r>
            <a:r>
              <a:rPr lang="ru-RU" sz="20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ПСИХИЧЕСКОМ</a:t>
            </a:r>
            <a:r>
              <a:rPr lang="ru-RU" sz="20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ЗДОРОВЬЕ</a:t>
            </a: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Хобби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,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чтение,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общение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друзьями,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семьей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659" y="3047459"/>
            <a:ext cx="198000" cy="19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9196" y="3681721"/>
            <a:ext cx="29523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МЫШЛЕНИЕ</a:t>
            </a:r>
            <a:r>
              <a:rPr lang="ru-RU" sz="20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РОСТА</a:t>
            </a: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Извлекайте</a:t>
            </a:r>
            <a:r>
              <a:rPr lang="ru-RU" sz="16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уроки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из</a:t>
            </a:r>
            <a:r>
              <a:rPr lang="ru-RU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каждого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опыта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599" y="3741753"/>
            <a:ext cx="198000" cy="19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96255" y="4497670"/>
            <a:ext cx="2952328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СБАЛАНСИРОВАННОЕ</a:t>
            </a:r>
            <a:r>
              <a:rPr lang="ru-RU" sz="20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ПИТАНИЕ</a:t>
            </a: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Фрукты,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овощи,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цельные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злаки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,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белки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658" y="4567702"/>
            <a:ext cx="198000" cy="19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49196" y="2256306"/>
            <a:ext cx="295232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РЕГУЛЯРНЫЕ</a:t>
            </a:r>
            <a:r>
              <a:rPr lang="ru-RU" sz="20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ФИЗИЧЕСКИЕ</a:t>
            </a:r>
          </a:p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НАГРУЗКИ</a:t>
            </a: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Зарядка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,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спорт,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ходьба,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бег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599" y="2316338"/>
            <a:ext cx="198000" cy="198000"/>
          </a:xfrm>
          <a:prstGeom prst="rect">
            <a:avLst/>
          </a:prstGeom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705825" y="2324627"/>
            <a:ext cx="4035465" cy="2308480"/>
          </a:xfrm>
          <a:prstGeom prst="round2Diag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8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191" y="881572"/>
            <a:ext cx="7439367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ИСКУССТВО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МАЛЕНЬКИХ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ШАГОВ</a:t>
            </a:r>
          </a:p>
        </p:txBody>
      </p:sp>
      <p:sp>
        <p:nvSpPr>
          <p:cNvPr id="3" name="Капля 2"/>
          <p:cNvSpPr/>
          <p:nvPr/>
        </p:nvSpPr>
        <p:spPr>
          <a:xfrm>
            <a:off x="4099872" y="1936321"/>
            <a:ext cx="575990" cy="581799"/>
          </a:xfrm>
          <a:prstGeom prst="teardrop">
            <a:avLst/>
          </a:prstGeom>
          <a:gradFill>
            <a:gsLst>
              <a:gs pos="15000">
                <a:srgbClr val="0A5095"/>
              </a:gs>
              <a:gs pos="87000">
                <a:srgbClr val="00859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191880" y="1956321"/>
            <a:ext cx="50398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3000" b="1" dirty="0" smtClean="0">
                <a:solidFill>
                  <a:schemeClr val="bg1"/>
                </a:solidFill>
                <a:cs typeface="Foco" panose="020B0504050202020203" pitchFamily="34" charset="0"/>
              </a:rPr>
              <a:t>1</a:t>
            </a:r>
            <a:endParaRPr lang="ru-RU" sz="3000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5416" y="1894872"/>
            <a:ext cx="38632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НАЧИНАЙТЕ</a:t>
            </a:r>
            <a:r>
              <a:rPr lang="ru-RU" sz="24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</a:t>
            </a:r>
            <a:r>
              <a:rPr lang="ru-RU" sz="24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МАЛОГО</a:t>
            </a: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Постепенно</a:t>
            </a:r>
            <a:r>
              <a:rPr lang="ru-RU" sz="16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внедряйте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новые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привычки,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не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пытайтесь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изменить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всё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сразу</a:t>
            </a:r>
          </a:p>
        </p:txBody>
      </p:sp>
      <p:sp>
        <p:nvSpPr>
          <p:cNvPr id="6" name="Капля 5"/>
          <p:cNvSpPr/>
          <p:nvPr/>
        </p:nvSpPr>
        <p:spPr>
          <a:xfrm>
            <a:off x="4109872" y="3264824"/>
            <a:ext cx="575990" cy="581799"/>
          </a:xfrm>
          <a:prstGeom prst="teardrop">
            <a:avLst/>
          </a:prstGeom>
          <a:gradFill>
            <a:gsLst>
              <a:gs pos="15000">
                <a:srgbClr val="0A5095"/>
              </a:gs>
              <a:gs pos="87000">
                <a:srgbClr val="00859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71880" y="3254824"/>
            <a:ext cx="50398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3000" b="1" dirty="0" smtClean="0">
                <a:solidFill>
                  <a:schemeClr val="bg1"/>
                </a:solidFill>
                <a:cs typeface="Foco" panose="020B0504050202020203" pitchFamily="34" charset="0"/>
              </a:rPr>
              <a:t>2</a:t>
            </a:r>
            <a:endParaRPr lang="ru-RU" sz="3000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5416" y="3213375"/>
            <a:ext cx="43672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БУДЬТЕ</a:t>
            </a:r>
            <a:r>
              <a:rPr lang="ru-RU" sz="24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ПОСЛЕДОВАТЕЛЬНЫ</a:t>
            </a: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Дисциплина</a:t>
            </a:r>
            <a:r>
              <a:rPr lang="ru-RU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регулярность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важнее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интенсивности.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Учитесь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ошибках</a:t>
            </a:r>
          </a:p>
        </p:txBody>
      </p:sp>
      <p:sp>
        <p:nvSpPr>
          <p:cNvPr id="9" name="Капля 8"/>
          <p:cNvSpPr/>
          <p:nvPr/>
        </p:nvSpPr>
        <p:spPr>
          <a:xfrm>
            <a:off x="4109872" y="4509359"/>
            <a:ext cx="575990" cy="581799"/>
          </a:xfrm>
          <a:prstGeom prst="teardrop">
            <a:avLst/>
          </a:prstGeom>
          <a:gradFill>
            <a:gsLst>
              <a:gs pos="15000">
                <a:srgbClr val="0A5095"/>
              </a:gs>
              <a:gs pos="87000">
                <a:srgbClr val="00859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191880" y="4519359"/>
            <a:ext cx="50398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3000" b="1" dirty="0" smtClean="0">
                <a:solidFill>
                  <a:schemeClr val="bg1"/>
                </a:solidFill>
                <a:cs typeface="Foco" panose="020B0504050202020203" pitchFamily="34" charset="0"/>
              </a:rPr>
              <a:t>3</a:t>
            </a:r>
            <a:endParaRPr lang="ru-RU" sz="3000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5416" y="4457910"/>
            <a:ext cx="3252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ИНВЕСТИРУЙТЕ</a:t>
            </a:r>
            <a:r>
              <a:rPr lang="ru-RU" sz="24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В</a:t>
            </a:r>
            <a:r>
              <a:rPr lang="ru-RU" sz="24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СЕБЯ</a:t>
            </a: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Вкладывайтесь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образование,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здоровье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благополучие, в</a:t>
            </a:r>
            <a:r>
              <a:rPr lang="ru-RU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в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аше</a:t>
            </a:r>
            <a:r>
              <a:rPr lang="ru-RU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лучшее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будущее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681461" y="1861521"/>
            <a:ext cx="2929446" cy="4016381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54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02" y="421361"/>
            <a:ext cx="43204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ПЛАН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ОСОЗНАННОГО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РАЗВИТИЯ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3" name="Капля 2"/>
          <p:cNvSpPr/>
          <p:nvPr/>
        </p:nvSpPr>
        <p:spPr>
          <a:xfrm>
            <a:off x="674291" y="2417026"/>
            <a:ext cx="575990" cy="581799"/>
          </a:xfrm>
          <a:prstGeom prst="teardrop">
            <a:avLst/>
          </a:prstGeom>
          <a:gradFill>
            <a:gsLst>
              <a:gs pos="15000">
                <a:srgbClr val="0A5095"/>
              </a:gs>
              <a:gs pos="87000">
                <a:srgbClr val="00859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56299" y="2462575"/>
            <a:ext cx="503982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3300" b="1" dirty="0" smtClean="0">
                <a:solidFill>
                  <a:schemeClr val="bg1"/>
                </a:solidFill>
                <a:cs typeface="Foco" panose="020B0504050202020203" pitchFamily="34" charset="0"/>
              </a:rPr>
              <a:t>?</a:t>
            </a:r>
            <a:endParaRPr lang="ru-RU" sz="3300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9835" y="2385577"/>
            <a:ext cx="3252813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НАД</a:t>
            </a:r>
            <a:r>
              <a:rPr lang="ru-RU" sz="18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ЧЕМ</a:t>
            </a:r>
            <a:r>
              <a:rPr lang="ru-RU" sz="18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Я</a:t>
            </a:r>
            <a:r>
              <a:rPr lang="ru-RU" sz="18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ХОЧУ</a:t>
            </a:r>
            <a:r>
              <a:rPr lang="ru-RU" sz="18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РАБОТАТЬ?</a:t>
            </a: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Какими</a:t>
            </a:r>
            <a:r>
              <a:rPr lang="ru-RU" sz="16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компетенциями,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умениями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навыками</a:t>
            </a:r>
          </a:p>
        </p:txBody>
      </p:sp>
      <p:sp>
        <p:nvSpPr>
          <p:cNvPr id="6" name="Капля 5"/>
          <p:cNvSpPr/>
          <p:nvPr/>
        </p:nvSpPr>
        <p:spPr>
          <a:xfrm>
            <a:off x="674292" y="4344786"/>
            <a:ext cx="575990" cy="581799"/>
          </a:xfrm>
          <a:prstGeom prst="teardrop">
            <a:avLst/>
          </a:prstGeom>
          <a:gradFill>
            <a:gsLst>
              <a:gs pos="15000">
                <a:srgbClr val="0A5095"/>
              </a:gs>
              <a:gs pos="87000">
                <a:srgbClr val="00859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36300" y="4370335"/>
            <a:ext cx="503982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3300" b="1" dirty="0" smtClean="0">
                <a:solidFill>
                  <a:schemeClr val="bg1"/>
                </a:solidFill>
                <a:cs typeface="Foco" panose="020B0504050202020203" pitchFamily="34" charset="0"/>
              </a:rPr>
              <a:t>?</a:t>
            </a:r>
            <a:endParaRPr lang="ru-RU" sz="3300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9837" y="4313337"/>
            <a:ext cx="3599746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ПОЧЕМУ</a:t>
            </a:r>
            <a:r>
              <a:rPr lang="ru-RU" sz="18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ЭТО</a:t>
            </a:r>
          </a:p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ДЛЯ</a:t>
            </a:r>
            <a:r>
              <a:rPr lang="ru-RU" sz="18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МЕНЯ</a:t>
            </a:r>
            <a:r>
              <a:rPr lang="ru-RU" sz="18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ВАЖНО?</a:t>
            </a: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Почему</a:t>
            </a:r>
            <a:r>
              <a:rPr lang="ru-RU" sz="16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развитие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этих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компетенций,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навыков,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умений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важно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для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вас,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для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рабочей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деятельности,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для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руководства,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окружающих</a:t>
            </a:r>
          </a:p>
        </p:txBody>
      </p:sp>
      <p:sp>
        <p:nvSpPr>
          <p:cNvPr id="9" name="Капля 8"/>
          <p:cNvSpPr/>
          <p:nvPr/>
        </p:nvSpPr>
        <p:spPr>
          <a:xfrm>
            <a:off x="5236775" y="2417026"/>
            <a:ext cx="575990" cy="581799"/>
          </a:xfrm>
          <a:prstGeom prst="teardrop">
            <a:avLst/>
          </a:prstGeom>
          <a:gradFill>
            <a:gsLst>
              <a:gs pos="15000">
                <a:srgbClr val="0A5095"/>
              </a:gs>
              <a:gs pos="87000">
                <a:srgbClr val="00859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318783" y="2462575"/>
            <a:ext cx="503982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3300" b="1" dirty="0" smtClean="0">
                <a:solidFill>
                  <a:schemeClr val="bg1"/>
                </a:solidFill>
                <a:cs typeface="Foco" panose="020B0504050202020203" pitchFamily="34" charset="0"/>
              </a:rPr>
              <a:t>?</a:t>
            </a:r>
            <a:endParaRPr lang="ru-RU" sz="3300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2320" y="2375577"/>
            <a:ext cx="4176464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КАК</a:t>
            </a:r>
            <a:r>
              <a:rPr lang="ru-RU" sz="18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Я</a:t>
            </a:r>
            <a:r>
              <a:rPr lang="ru-RU" sz="18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ПОЙМУ,</a:t>
            </a:r>
            <a:r>
              <a:rPr lang="ru-RU" sz="18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ЧТО</a:t>
            </a:r>
            <a:r>
              <a:rPr lang="ru-RU" sz="18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ДОСТИГ</a:t>
            </a:r>
            <a:r>
              <a:rPr lang="ru-RU" sz="18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РЕЗУЛЬТАТА?</a:t>
            </a:r>
            <a:r>
              <a:rPr lang="ru-RU" sz="18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Укажите</a:t>
            </a:r>
            <a:r>
              <a:rPr lang="ru-RU" sz="16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каким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признакам,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критериям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</a:t>
            </a:r>
            <a:r>
              <a:rPr lang="ru-RU" sz="16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поймете,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что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добились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желаемого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результата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развитии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компетенций,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умений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навыков</a:t>
            </a:r>
          </a:p>
        </p:txBody>
      </p:sp>
      <p:sp>
        <p:nvSpPr>
          <p:cNvPr id="12" name="Капля 11"/>
          <p:cNvSpPr/>
          <p:nvPr/>
        </p:nvSpPr>
        <p:spPr>
          <a:xfrm>
            <a:off x="5226775" y="4215077"/>
            <a:ext cx="575990" cy="581799"/>
          </a:xfrm>
          <a:prstGeom prst="teardrop">
            <a:avLst/>
          </a:prstGeom>
          <a:gradFill>
            <a:gsLst>
              <a:gs pos="15000">
                <a:srgbClr val="0A5095"/>
              </a:gs>
              <a:gs pos="87000">
                <a:srgbClr val="00859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318783" y="4270626"/>
            <a:ext cx="503982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3300" b="1" dirty="0" smtClean="0">
                <a:solidFill>
                  <a:schemeClr val="bg1"/>
                </a:solidFill>
                <a:cs typeface="Foco" panose="020B0504050202020203" pitchFamily="34" charset="0"/>
              </a:rPr>
              <a:t>?</a:t>
            </a:r>
            <a:endParaRPr lang="ru-RU" sz="3300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82319" y="4193628"/>
            <a:ext cx="4236020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ЧТО</a:t>
            </a:r>
            <a:r>
              <a:rPr lang="ru-RU" sz="18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Я</a:t>
            </a:r>
            <a:r>
              <a:rPr lang="ru-RU" sz="18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МОГУ</a:t>
            </a:r>
            <a:r>
              <a:rPr lang="ru-RU" sz="18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СДЕЛАТЬ</a:t>
            </a:r>
            <a:r>
              <a:rPr lang="ru-RU" sz="18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ДЛЯ</a:t>
            </a:r>
            <a:r>
              <a:rPr lang="ru-RU" sz="18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ДОСТИЖЕНИЯ</a:t>
            </a:r>
            <a:r>
              <a:rPr lang="ru-RU" sz="18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РЕЗУЛЬТАТА?</a:t>
            </a: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Укажите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какие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действия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какие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сроки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</a:t>
            </a:r>
            <a:r>
              <a:rPr lang="ru-RU" sz="16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можете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осуществить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для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развития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выбранных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компетенций,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умений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навыков</a:t>
            </a:r>
          </a:p>
        </p:txBody>
      </p:sp>
    </p:spTree>
    <p:extLst>
      <p:ext uri="{BB962C8B-B14F-4D97-AF65-F5344CB8AC3E}">
        <p14:creationId xmlns:p14="http://schemas.microsoft.com/office/powerpoint/2010/main" val="122739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991" y="2149553"/>
            <a:ext cx="52565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СПАСИБО</a:t>
            </a:r>
            <a:r>
              <a:rPr lang="ru-RU" sz="5500" b="1" spc="2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</a:p>
          <a:p>
            <a:r>
              <a:rPr lang="ru-RU" sz="55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ЗА</a:t>
            </a:r>
            <a:r>
              <a:rPr lang="ru-RU" sz="5500" b="1" spc="3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55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ВНИМАНИЕ!</a:t>
            </a:r>
            <a:endParaRPr lang="ru-RU" sz="5500" b="1" dirty="0">
              <a:solidFill>
                <a:schemeClr val="bg1"/>
              </a:solidFill>
              <a:latin typeface="+mj-lt"/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49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81721" y="1794043"/>
            <a:ext cx="38603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dirty="0" smtClean="0">
                <a:solidFill>
                  <a:schemeClr val="bg1"/>
                </a:solidFill>
                <a:cs typeface="Foco" panose="020B0504050202020203" pitchFamily="34" charset="0"/>
              </a:rPr>
              <a:t>Наталья</a:t>
            </a:r>
            <a:r>
              <a:rPr lang="ru-RU" sz="2800" b="1" spc="200" dirty="0" smtClean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cs typeface="Foco" panose="020B0504050202020203" pitchFamily="34" charset="0"/>
              </a:rPr>
              <a:t>А</a:t>
            </a:r>
            <a:r>
              <a:rPr lang="ru-RU" sz="2800" b="1" dirty="0" smtClean="0">
                <a:solidFill>
                  <a:schemeClr val="bg1"/>
                </a:solidFill>
                <a:cs typeface="Foco" panose="020B0504050202020203" pitchFamily="34" charset="0"/>
              </a:rPr>
              <a:t>натольевна</a:t>
            </a:r>
            <a:r>
              <a:rPr lang="ru-RU" sz="2800" b="1" spc="200" dirty="0" smtClean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3000"/>
              </a:lnSpc>
            </a:pPr>
            <a:r>
              <a:rPr lang="ru-RU" sz="2800" b="1" dirty="0" smtClean="0">
                <a:solidFill>
                  <a:schemeClr val="bg1"/>
                </a:solidFill>
                <a:cs typeface="Foco" panose="020B0504050202020203" pitchFamily="34" charset="0"/>
              </a:rPr>
              <a:t>Кирьянова</a:t>
            </a:r>
            <a:endParaRPr lang="ru-RU" sz="2800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2118" y="1825942"/>
            <a:ext cx="2592288" cy="919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Заместитель</a:t>
            </a:r>
            <a:r>
              <a:rPr lang="ru-RU" sz="1792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директора</a:t>
            </a:r>
            <a:r>
              <a:rPr lang="ru-RU" sz="1792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endParaRPr lang="ru-RU" sz="1792" dirty="0" smtClean="0">
              <a:solidFill>
                <a:schemeClr val="bg1"/>
              </a:solidFill>
              <a:cs typeface="Foco" panose="020B0504050202020203" pitchFamily="34" charset="0"/>
            </a:endParaRPr>
          </a:p>
          <a:p>
            <a:r>
              <a:rPr lang="ru-RU" sz="1792" dirty="0" smtClean="0">
                <a:solidFill>
                  <a:schemeClr val="bg1"/>
                </a:solidFill>
                <a:cs typeface="Foco" panose="020B0504050202020203" pitchFamily="34" charset="0"/>
              </a:rPr>
              <a:t>центра</a:t>
            </a:r>
            <a:r>
              <a:rPr lang="ru-RU" sz="1792" spc="300" dirty="0" smtClean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обслуживания</a:t>
            </a:r>
            <a:r>
              <a:rPr lang="ru-RU" sz="1792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endParaRPr lang="ru-RU" sz="1792" dirty="0" smtClean="0">
              <a:solidFill>
                <a:schemeClr val="bg1"/>
              </a:solidFill>
              <a:cs typeface="Foco" panose="020B0504050202020203" pitchFamily="34" charset="0"/>
            </a:endParaRPr>
          </a:p>
          <a:p>
            <a:r>
              <a:rPr lang="ru-RU" sz="1792" dirty="0" smtClean="0">
                <a:solidFill>
                  <a:schemeClr val="bg1"/>
                </a:solidFill>
                <a:cs typeface="Foco" panose="020B0504050202020203" pitchFamily="34" charset="0"/>
              </a:rPr>
              <a:t>АО</a:t>
            </a:r>
            <a:r>
              <a:rPr lang="ru-RU" sz="1792" spc="200" dirty="0" smtClean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«Апатит»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23727" y="2877965"/>
            <a:ext cx="6192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8" y="3108031"/>
            <a:ext cx="425267" cy="536104"/>
          </a:xfrm>
          <a:prstGeom prst="rect">
            <a:avLst/>
          </a:prstGeom>
        </p:spPr>
      </p:pic>
      <p:sp>
        <p:nvSpPr>
          <p:cNvPr id="11" name="Google Shape;92;p1"/>
          <p:cNvSpPr txBox="1"/>
          <p:nvPr/>
        </p:nvSpPr>
        <p:spPr>
          <a:xfrm>
            <a:off x="426803" y="3755322"/>
            <a:ext cx="2771219" cy="82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ts val="1900"/>
              </a:lnSpc>
            </a:pP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Выпускник</a:t>
            </a:r>
            <a:r>
              <a:rPr lang="ru-RU" sz="17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корпоративной</a:t>
            </a:r>
            <a:r>
              <a:rPr lang="ru-RU" sz="17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программы</a:t>
            </a:r>
            <a:r>
              <a:rPr lang="ru-RU" sz="17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ФосАгро</a:t>
            </a:r>
            <a:r>
              <a:rPr lang="ru-RU" sz="17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«Команда</a:t>
            </a:r>
            <a:r>
              <a:rPr lang="ru-RU" sz="17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будущего»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851" y="3112045"/>
            <a:ext cx="425267" cy="532089"/>
          </a:xfrm>
          <a:prstGeom prst="rect">
            <a:avLst/>
          </a:prstGeom>
        </p:spPr>
      </p:pic>
      <p:sp>
        <p:nvSpPr>
          <p:cNvPr id="13" name="Google Shape;92;p1"/>
          <p:cNvSpPr txBox="1"/>
          <p:nvPr/>
        </p:nvSpPr>
        <p:spPr>
          <a:xfrm>
            <a:off x="3784087" y="3765322"/>
            <a:ext cx="2951640" cy="82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ts val="1900"/>
              </a:lnSpc>
            </a:pP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Участник</a:t>
            </a:r>
            <a:r>
              <a:rPr lang="ru-RU" sz="17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экспертного</a:t>
            </a:r>
            <a:r>
              <a:rPr lang="ru-RU" sz="17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сообщества</a:t>
            </a:r>
            <a:r>
              <a:rPr lang="ru-RU" sz="17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ФосАгро</a:t>
            </a:r>
            <a:r>
              <a:rPr lang="ru-RU" sz="17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«Команда</a:t>
            </a:r>
            <a:r>
              <a:rPr lang="ru-RU" sz="17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профессионалов»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8" y="4783456"/>
            <a:ext cx="425267" cy="536104"/>
          </a:xfrm>
          <a:prstGeom prst="rect">
            <a:avLst/>
          </a:prstGeom>
        </p:spPr>
      </p:pic>
      <p:sp>
        <p:nvSpPr>
          <p:cNvPr id="22" name="Google Shape;92;p1"/>
          <p:cNvSpPr txBox="1"/>
          <p:nvPr/>
        </p:nvSpPr>
        <p:spPr>
          <a:xfrm>
            <a:off x="426803" y="5430747"/>
            <a:ext cx="2771219" cy="82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ts val="1900"/>
              </a:lnSpc>
            </a:pP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Руководитель</a:t>
            </a:r>
            <a:r>
              <a:rPr lang="ru-RU" sz="17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организационных</a:t>
            </a:r>
            <a:r>
              <a:rPr lang="ru-RU" sz="17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endParaRPr lang="ru-RU" sz="1700" dirty="0" smtClean="0">
              <a:solidFill>
                <a:schemeClr val="lt1"/>
              </a:solidFill>
              <a:ea typeface="Arial"/>
              <a:cs typeface="Arial"/>
              <a:sym typeface="Arial"/>
            </a:endParaRPr>
          </a:p>
          <a:p>
            <a:pPr lvl="0">
              <a:lnSpc>
                <a:spcPts val="1900"/>
              </a:lnSpc>
            </a:pPr>
            <a:r>
              <a:rPr lang="ru-RU" sz="1700" dirty="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t>и</a:t>
            </a:r>
            <a:r>
              <a:rPr lang="ru-RU" sz="1700" spc="200" dirty="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ИТ-проектов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851" y="4787470"/>
            <a:ext cx="425267" cy="532089"/>
          </a:xfrm>
          <a:prstGeom prst="rect">
            <a:avLst/>
          </a:prstGeom>
        </p:spPr>
      </p:pic>
      <p:sp>
        <p:nvSpPr>
          <p:cNvPr id="24" name="Google Shape;92;p1"/>
          <p:cNvSpPr txBox="1"/>
          <p:nvPr/>
        </p:nvSpPr>
        <p:spPr>
          <a:xfrm>
            <a:off x="3794087" y="5450747"/>
            <a:ext cx="2951640" cy="82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ts val="1900"/>
              </a:lnSpc>
            </a:pP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Спикер</a:t>
            </a:r>
            <a:r>
              <a:rPr lang="ru-RU" sz="17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endParaRPr lang="ru-RU" sz="1700" dirty="0" smtClean="0">
              <a:solidFill>
                <a:schemeClr val="lt1"/>
              </a:solidFill>
              <a:ea typeface="Arial"/>
              <a:cs typeface="Arial"/>
              <a:sym typeface="Arial"/>
            </a:endParaRPr>
          </a:p>
          <a:p>
            <a:pPr lvl="0">
              <a:lnSpc>
                <a:spcPts val="1900"/>
              </a:lnSpc>
            </a:pPr>
            <a:r>
              <a:rPr lang="ru-RU" sz="1700" dirty="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t>профессиональных</a:t>
            </a:r>
            <a:r>
              <a:rPr lang="ru-RU" sz="1700" spc="300" dirty="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конференций</a:t>
            </a:r>
          </a:p>
        </p:txBody>
      </p:sp>
    </p:spTree>
    <p:extLst>
      <p:ext uri="{BB962C8B-B14F-4D97-AF65-F5344CB8AC3E}">
        <p14:creationId xmlns:p14="http://schemas.microsoft.com/office/powerpoint/2010/main" val="252654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734" y="801401"/>
            <a:ext cx="6768753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ИНСТРУМЕНТЫ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САМОРАЗВИТИЯ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78338" y="1976907"/>
            <a:ext cx="4356954" cy="3096344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418653" y="1943529"/>
            <a:ext cx="5926274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Инвестиции</a:t>
            </a:r>
            <a:r>
              <a:rPr lang="ru-RU" sz="18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в</a:t>
            </a:r>
            <a:r>
              <a:rPr lang="ru-RU" sz="18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саморазвитие</a:t>
            </a:r>
            <a:r>
              <a:rPr lang="ru-RU" sz="18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—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это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инвестиции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ваше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будущее.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Развивайте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личные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качества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способности,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которые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пригодятся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протяжении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всей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жизни.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000"/>
              </a:lnSpc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Даже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15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минут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день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могут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принести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огромные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плоды,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раскрывая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ваш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потенциал.</a:t>
            </a:r>
          </a:p>
          <a:p>
            <a:pPr>
              <a:lnSpc>
                <a:spcPts val="2000"/>
              </a:lnSpc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</a:pP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Цель</a:t>
            </a:r>
            <a:r>
              <a:rPr lang="ru-RU" sz="18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нашего</a:t>
            </a:r>
            <a:r>
              <a:rPr lang="ru-RU" sz="18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 err="1">
                <a:solidFill>
                  <a:srgbClr val="0A5095"/>
                </a:solidFill>
                <a:cs typeface="Foco" panose="020B0504050202020203" pitchFamily="34" charset="0"/>
              </a:rPr>
              <a:t>вебинара</a:t>
            </a:r>
            <a:r>
              <a:rPr lang="ru-RU" sz="18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—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предоставить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практические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инструменты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стратегии: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постановки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целей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тайм-менеджмента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до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эмоционального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интеллекта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критического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мышления,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помогая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вам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стать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более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осознанными,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продуктивными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и,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конечно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же,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счастливыми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.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6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432" y="851854"/>
            <a:ext cx="7056784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ПОЧЕМУ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ВАЖНО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САМОРАЗВИТИЕ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735" y="1787201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Подготавливает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будущим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вызовам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  </a:t>
            </a:r>
            <a:r>
              <a:rPr lang="ru-RU" sz="16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 </a:t>
            </a:r>
            <a:r>
              <a:rPr lang="ru-RU" sz="16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 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во</a:t>
            </a:r>
            <a:r>
              <a:rPr lang="ru-RU" sz="16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всех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сферах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жизни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 marL="285750" indent="-285750">
              <a:lnSpc>
                <a:spcPts val="18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Улучшает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академические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результаты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 </a:t>
            </a:r>
            <a:r>
              <a:rPr lang="ru-RU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для</a:t>
            </a:r>
            <a:r>
              <a:rPr lang="ru-RU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поступления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ВУЗы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 marL="285750" indent="-285750">
              <a:lnSpc>
                <a:spcPts val="18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Высоко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ценится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приемными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комиссиями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за</a:t>
            </a:r>
            <a:r>
              <a:rPr lang="ru-RU" sz="16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инициативу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неакадемические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навыки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5488" y="4350880"/>
            <a:ext cx="2502576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800" b="1" dirty="0">
                <a:solidFill>
                  <a:srgbClr val="0A5095"/>
                </a:solidFill>
                <a:cs typeface="Foco" panose="020B0504050202020203" pitchFamily="34" charset="0"/>
              </a:rPr>
              <a:t>SOFT</a:t>
            </a:r>
            <a:r>
              <a:rPr lang="en-US" sz="28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2800" b="1" dirty="0">
                <a:solidFill>
                  <a:srgbClr val="0A5095"/>
                </a:solidFill>
                <a:cs typeface="Foco" panose="020B0504050202020203" pitchFamily="34" charset="0"/>
              </a:rPr>
              <a:t>SKILLS</a:t>
            </a:r>
            <a:endParaRPr lang="ru-RU" sz="28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5635743" y="-1316279"/>
            <a:ext cx="0" cy="99360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75488" y="4710513"/>
            <a:ext cx="2376263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Коммуникация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 marL="285750" indent="-285750">
              <a:lnSpc>
                <a:spcPts val="20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Лидерство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 marL="285750" indent="-285750">
              <a:lnSpc>
                <a:spcPts val="20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Инициативность</a:t>
            </a:r>
          </a:p>
          <a:p>
            <a:pPr marL="285750" indent="-285750">
              <a:lnSpc>
                <a:spcPts val="20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Командная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работа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67976" y="4360880"/>
            <a:ext cx="2502576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800" b="1" dirty="0" smtClean="0">
                <a:solidFill>
                  <a:srgbClr val="31AA47"/>
                </a:solidFill>
                <a:cs typeface="Foco" panose="020B0504050202020203" pitchFamily="34" charset="0"/>
              </a:rPr>
              <a:t>HARD</a:t>
            </a:r>
            <a:r>
              <a:rPr lang="en-US" sz="2800" b="1" spc="100" dirty="0" smtClean="0">
                <a:solidFill>
                  <a:srgbClr val="31AA47"/>
                </a:solidFill>
                <a:cs typeface="Foco" panose="020B0504050202020203" pitchFamily="34" charset="0"/>
              </a:rPr>
              <a:t> </a:t>
            </a:r>
            <a:r>
              <a:rPr lang="en-US" sz="2800" b="1" dirty="0">
                <a:solidFill>
                  <a:srgbClr val="31AA47"/>
                </a:solidFill>
                <a:cs typeface="Foco" panose="020B0504050202020203" pitchFamily="34" charset="0"/>
              </a:rPr>
              <a:t>SKILLS</a:t>
            </a:r>
            <a:endParaRPr lang="ru-RU" sz="2800" b="1" dirty="0">
              <a:solidFill>
                <a:srgbClr val="31AA47"/>
              </a:solidFill>
              <a:cs typeface="Foco" panose="020B0504050202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67976" y="4710513"/>
            <a:ext cx="432048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Clr>
                <a:srgbClr val="31AA47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Профессиональные</a:t>
            </a:r>
            <a:r>
              <a:rPr lang="ru-RU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компетенции</a:t>
            </a:r>
          </a:p>
          <a:p>
            <a:pPr marL="285750" indent="-285750">
              <a:lnSpc>
                <a:spcPts val="2000"/>
              </a:lnSpc>
              <a:buClr>
                <a:srgbClr val="31AA47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Экспертиза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43" y="4028810"/>
            <a:ext cx="377745" cy="4957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31" y="4037769"/>
            <a:ext cx="377745" cy="4957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80261" y="1765046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Развивает</a:t>
            </a:r>
            <a:r>
              <a:rPr lang="ru-RU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soft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skills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(коммуникация,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лидерство),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повышая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привлекательность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для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работодателей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 marL="285750" indent="-285750">
              <a:lnSpc>
                <a:spcPts val="18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Повышает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уверенность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себе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снижает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стресс,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особенно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перед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экзаменами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 marL="285750" indent="-285750">
              <a:lnSpc>
                <a:spcPts val="18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Формирует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гибкость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мышления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способность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решать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проблемы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меняющемся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мире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3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293734" y="4502355"/>
            <a:ext cx="5086047" cy="1339606"/>
          </a:xfrm>
          <a:prstGeom prst="round2DiagRect">
            <a:avLst/>
          </a:prstGeom>
          <a:gradFill>
            <a:gsLst>
              <a:gs pos="16000">
                <a:srgbClr val="0A5095"/>
              </a:gs>
              <a:gs pos="87000">
                <a:srgbClr val="00859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87788" y="422431"/>
            <a:ext cx="432048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ПОСТАНОВКА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ЦЕЛЕЙ: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КАРТА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БУДУЩЕГО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5245" y="4635438"/>
            <a:ext cx="48245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dirty="0">
                <a:solidFill>
                  <a:schemeClr val="bg1"/>
                </a:solidFill>
                <a:cs typeface="Foco" panose="020B0504050202020203" pitchFamily="34" charset="0"/>
              </a:rPr>
              <a:t>Для</a:t>
            </a:r>
            <a:r>
              <a:rPr lang="ru-RU" sz="2000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cs typeface="Foco" panose="020B0504050202020203" pitchFamily="34" charset="0"/>
              </a:rPr>
              <a:t>усиления</a:t>
            </a:r>
            <a:r>
              <a:rPr lang="ru-RU" sz="2000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cs typeface="Foco" panose="020B0504050202020203" pitchFamily="34" charset="0"/>
              </a:rPr>
              <a:t>мотивации</a:t>
            </a:r>
            <a:r>
              <a:rPr lang="ru-RU" sz="2000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cs typeface="Foco" panose="020B0504050202020203" pitchFamily="34" charset="0"/>
              </a:rPr>
              <a:t>и</a:t>
            </a:r>
            <a:r>
              <a:rPr lang="ru-RU" sz="2000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cs typeface="Foco" panose="020B0504050202020203" pitchFamily="34" charset="0"/>
              </a:rPr>
              <a:t>закрепления</a:t>
            </a:r>
            <a:r>
              <a:rPr lang="ru-RU" sz="2000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cs typeface="Foco" panose="020B0504050202020203" pitchFamily="34" charset="0"/>
              </a:rPr>
              <a:t>ваших</a:t>
            </a:r>
            <a:r>
              <a:rPr lang="ru-RU" sz="2000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cs typeface="Foco" panose="020B0504050202020203" pitchFamily="34" charset="0"/>
              </a:rPr>
              <a:t>стремлений,</a:t>
            </a:r>
            <a:r>
              <a:rPr lang="ru-RU" sz="2000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cs typeface="Foco" panose="020B0504050202020203" pitchFamily="34" charset="0"/>
              </a:rPr>
              <a:t>визуализируйте</a:t>
            </a:r>
            <a:r>
              <a:rPr lang="ru-RU" sz="2000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cs typeface="Foco" panose="020B0504050202020203" pitchFamily="34" charset="0"/>
              </a:rPr>
              <a:t>свои</a:t>
            </a:r>
            <a:r>
              <a:rPr lang="ru-RU" sz="2000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cs typeface="Foco" panose="020B0504050202020203" pitchFamily="34" charset="0"/>
              </a:rPr>
              <a:t>мечты</a:t>
            </a:r>
            <a:r>
              <a:rPr lang="ru-RU" sz="2000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cs typeface="Foco" panose="020B0504050202020203" pitchFamily="34" charset="0"/>
              </a:rPr>
              <a:t>с</a:t>
            </a:r>
            <a:r>
              <a:rPr lang="ru-RU" sz="2000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cs typeface="Foco" panose="020B0504050202020203" pitchFamily="34" charset="0"/>
              </a:rPr>
              <a:t>помощью</a:t>
            </a:r>
            <a:r>
              <a:rPr lang="ru-RU" sz="2000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cs typeface="Foco" panose="020B0504050202020203" pitchFamily="34" charset="0"/>
              </a:rPr>
              <a:t>«Доски</a:t>
            </a:r>
            <a:r>
              <a:rPr lang="ru-RU" sz="2000" b="1" spc="200" dirty="0" smtClean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cs typeface="Foco" panose="020B0504050202020203" pitchFamily="34" charset="0"/>
              </a:rPr>
              <a:t>желаний»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7371" y="2471346"/>
            <a:ext cx="3848398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Они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должны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быть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конкретными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(Что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именно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хотите?)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9345" y="3348570"/>
            <a:ext cx="38164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Измеримыми</a:t>
            </a:r>
            <a:r>
              <a:rPr lang="ru-RU" sz="2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(Как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узнаете,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что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достигли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цели?)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3125" y="4426076"/>
            <a:ext cx="3305018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Достижимыми</a:t>
            </a:r>
            <a:r>
              <a:rPr lang="ru-RU" sz="2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(Реалистично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ли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это?)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56295" y="2457919"/>
            <a:ext cx="5674318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Актуальными</a:t>
            </a:r>
            <a:r>
              <a:rPr lang="ru-RU" sz="2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(Соответствует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ли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цель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вашим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ценностям?)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25923" y="3348570"/>
            <a:ext cx="4824536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Ограниченными</a:t>
            </a:r>
            <a:r>
              <a:rPr lang="ru-RU" sz="20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по</a:t>
            </a:r>
            <a:r>
              <a:rPr lang="ru-RU" sz="2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времени</a:t>
            </a:r>
          </a:p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(Когда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планируете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достичь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цели?)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7788" y="1923286"/>
            <a:ext cx="697043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Используйте</a:t>
            </a:r>
            <a:r>
              <a:rPr lang="ru-RU" sz="24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метод</a:t>
            </a:r>
            <a:r>
              <a:rPr lang="ru-RU" sz="24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SMART</a:t>
            </a:r>
            <a:r>
              <a:rPr lang="ru-RU" sz="24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для</a:t>
            </a:r>
            <a:r>
              <a:rPr lang="ru-RU" sz="24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постановки</a:t>
            </a:r>
            <a:r>
              <a:rPr lang="ru-RU" sz="24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целей:</a:t>
            </a:r>
            <a:r>
              <a:rPr lang="ru-RU" sz="24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50" y="2568214"/>
            <a:ext cx="198000" cy="198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50" y="3435350"/>
            <a:ext cx="198000" cy="19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8" y="2568214"/>
            <a:ext cx="198000" cy="198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8" y="3435350"/>
            <a:ext cx="198000" cy="19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71" y="4516438"/>
            <a:ext cx="19800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2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 rot="5400000" flipV="1">
            <a:off x="4840826" y="3722380"/>
            <a:ext cx="1" cy="360042"/>
          </a:xfrm>
          <a:prstGeom prst="line">
            <a:avLst/>
          </a:prstGeom>
          <a:ln w="28575">
            <a:solidFill>
              <a:srgbClr val="0A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H="1" flipV="1">
            <a:off x="6782016" y="3685229"/>
            <a:ext cx="1" cy="360042"/>
          </a:xfrm>
          <a:prstGeom prst="line">
            <a:avLst/>
          </a:prstGeom>
          <a:ln w="28575">
            <a:solidFill>
              <a:srgbClr val="0A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6304555" y="3136055"/>
            <a:ext cx="369104" cy="227792"/>
          </a:xfrm>
          <a:prstGeom prst="line">
            <a:avLst/>
          </a:prstGeom>
          <a:ln w="28575">
            <a:solidFill>
              <a:srgbClr val="0A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6315255" y="4498907"/>
            <a:ext cx="369104" cy="227792"/>
          </a:xfrm>
          <a:prstGeom prst="line">
            <a:avLst/>
          </a:prstGeom>
          <a:ln w="28575">
            <a:solidFill>
              <a:srgbClr val="0A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05735" y="421361"/>
            <a:ext cx="432048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ПОСТАНОВКА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ЦЕЛЕЙ: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КАРТА</a:t>
            </a:r>
            <a:r>
              <a:rPr lang="ru-RU" sz="33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БУДУЩЕГО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48699" y="1602788"/>
            <a:ext cx="2592288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ЛИЧНОСТНЫЙ</a:t>
            </a:r>
            <a:r>
              <a:rPr lang="ru-RU" sz="20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РОСТ</a:t>
            </a:r>
            <a:endParaRPr lang="ru-RU" sz="20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6711" y="1935909"/>
            <a:ext cx="23762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Известность</a:t>
            </a:r>
          </a:p>
          <a:p>
            <a:pPr marL="285750" indent="-285750">
              <a:lnSpc>
                <a:spcPts val="20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Признание</a:t>
            </a:r>
          </a:p>
          <a:p>
            <a:pPr marL="285750" indent="-285750">
              <a:lnSpc>
                <a:spcPts val="20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Слава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9413" y="5006800"/>
            <a:ext cx="1224136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КАРЬЕРА</a:t>
            </a:r>
            <a:endParaRPr lang="ru-RU" sz="20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5418" y="5301646"/>
            <a:ext cx="12442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Успех</a:t>
            </a:r>
          </a:p>
          <a:p>
            <a:pPr marL="285750" indent="-285750">
              <a:lnSpc>
                <a:spcPts val="20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Работа</a:t>
            </a:r>
          </a:p>
          <a:p>
            <a:pPr marL="285750" indent="-285750">
              <a:lnSpc>
                <a:spcPts val="20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Бизнес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3887" y="2007198"/>
            <a:ext cx="2592288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300"/>
              </a:lnSpc>
            </a:pP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МАТЕРИАЛЬНЫЕ</a:t>
            </a:r>
          </a:p>
          <a:p>
            <a:pPr algn="r">
              <a:lnSpc>
                <a:spcPts val="2300"/>
              </a:lnSpc>
            </a:pP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ЖЕЛАНИЯ</a:t>
            </a:r>
            <a:endParaRPr lang="ru-RU" sz="20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79912" y="2605676"/>
            <a:ext cx="23762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ts val="20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Квартира</a:t>
            </a:r>
          </a:p>
          <a:p>
            <a:pPr marL="285750" indent="-285750" algn="r">
              <a:lnSpc>
                <a:spcPts val="20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Машина</a:t>
            </a:r>
          </a:p>
          <a:p>
            <a:pPr marL="285750" indent="-285750" algn="r">
              <a:lnSpc>
                <a:spcPts val="20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Деньги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33285" y="3608371"/>
            <a:ext cx="1522890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300"/>
              </a:lnSpc>
            </a:pP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СЕМЬЯ</a:t>
            </a:r>
            <a:endParaRPr lang="ru-RU" sz="20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5305" y="3872200"/>
            <a:ext cx="14508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ts val="20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Родители</a:t>
            </a:r>
          </a:p>
          <a:p>
            <a:pPr marL="285750" indent="-285750" algn="r">
              <a:lnSpc>
                <a:spcPts val="20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Родные</a:t>
            </a:r>
          </a:p>
          <a:p>
            <a:pPr marL="285750" indent="-285750" algn="r">
              <a:lnSpc>
                <a:spcPts val="20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Гармония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63887" y="4823849"/>
            <a:ext cx="2592288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300"/>
              </a:lnSpc>
            </a:pP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ЗНАНИЯ</a:t>
            </a:r>
            <a:r>
              <a:rPr lang="en-US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,</a:t>
            </a:r>
            <a:r>
              <a:rPr lang="ru-RU" sz="20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ОБУЧЕНИЕ</a:t>
            </a:r>
            <a:endParaRPr lang="ru-RU" sz="20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9912" y="5150343"/>
            <a:ext cx="23762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ts val="20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Опыт</a:t>
            </a:r>
          </a:p>
          <a:p>
            <a:pPr marL="285750" indent="-285750" algn="r">
              <a:lnSpc>
                <a:spcPts val="20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Образование</a:t>
            </a:r>
          </a:p>
          <a:p>
            <a:pPr marL="285750" indent="-285750" algn="r">
              <a:lnSpc>
                <a:spcPts val="20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Книги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5823492" y="2787623"/>
            <a:ext cx="1" cy="360042"/>
          </a:xfrm>
          <a:prstGeom prst="line">
            <a:avLst/>
          </a:prstGeom>
          <a:ln w="28575">
            <a:solidFill>
              <a:srgbClr val="0A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5798477" y="3202931"/>
            <a:ext cx="17255" cy="1758113"/>
          </a:xfrm>
          <a:prstGeom prst="line">
            <a:avLst/>
          </a:prstGeom>
          <a:ln w="28575">
            <a:solidFill>
              <a:srgbClr val="0A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860550" y="3136163"/>
            <a:ext cx="369104" cy="227792"/>
          </a:xfrm>
          <a:prstGeom prst="line">
            <a:avLst/>
          </a:prstGeom>
          <a:ln w="28575">
            <a:solidFill>
              <a:srgbClr val="0A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918094" y="4495172"/>
            <a:ext cx="369104" cy="227792"/>
          </a:xfrm>
          <a:prstGeom prst="line">
            <a:avLst/>
          </a:prstGeom>
          <a:ln w="28575">
            <a:solidFill>
              <a:srgbClr val="0A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113921" y="2292703"/>
            <a:ext cx="2592288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ОТНОШЕНИЯ</a:t>
            </a:r>
            <a:endParaRPr lang="ru-RU" sz="20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13921" y="2615676"/>
            <a:ext cx="23762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</a:t>
            </a:r>
            <a:r>
              <a:rPr lang="ru-RU" sz="16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6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партнер</a:t>
            </a:r>
          </a:p>
          <a:p>
            <a:pPr marL="285750" indent="-285750">
              <a:lnSpc>
                <a:spcPts val="20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Любовь</a:t>
            </a:r>
          </a:p>
          <a:p>
            <a:pPr marL="285750" indent="-285750">
              <a:lnSpc>
                <a:spcPts val="20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Счастье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13921" y="3588566"/>
            <a:ext cx="2592288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ТВОРЧЕСТВО</a:t>
            </a:r>
            <a:r>
              <a:rPr lang="en-US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,</a:t>
            </a:r>
            <a:r>
              <a:rPr lang="en-US" sz="20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ДЕТИ</a:t>
            </a:r>
            <a:endParaRPr lang="ru-RU" sz="20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13921" y="3944431"/>
            <a:ext cx="145087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Хобби</a:t>
            </a:r>
          </a:p>
          <a:p>
            <a:pPr marL="285750" indent="-285750">
              <a:lnSpc>
                <a:spcPts val="20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Внуки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13921" y="4833849"/>
            <a:ext cx="2592288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ЯРКОСТЬ</a:t>
            </a:r>
            <a:r>
              <a:rPr lang="ru-RU" sz="20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ЖИЗНИ</a:t>
            </a:r>
            <a:endParaRPr lang="ru-RU" sz="20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13921" y="5150343"/>
            <a:ext cx="237626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Путешествия</a:t>
            </a:r>
          </a:p>
          <a:p>
            <a:pPr marL="285750" indent="-285750">
              <a:lnSpc>
                <a:spcPts val="20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Наставники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010695" y="3075082"/>
            <a:ext cx="1659077" cy="1658892"/>
          </a:xfrm>
          <a:prstGeom prst="ellipse">
            <a:avLst/>
          </a:prstGeom>
          <a:gradFill flip="none" rotWithShape="1">
            <a:gsLst>
              <a:gs pos="17000">
                <a:srgbClr val="0A5095"/>
              </a:gs>
              <a:gs pos="81000">
                <a:srgbClr val="00859B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443591" y="3736246"/>
            <a:ext cx="106609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8000" dirty="0" smtClean="0">
                <a:solidFill>
                  <a:schemeClr val="bg1"/>
                </a:solidFill>
                <a:cs typeface="Foco" panose="020B0504050202020203" pitchFamily="34" charset="0"/>
              </a:rPr>
              <a:t>Я</a:t>
            </a:r>
            <a:endParaRPr lang="ru-RU" sz="8000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3537" y="4089348"/>
            <a:ext cx="1346362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dirty="0" smtClean="0">
                <a:solidFill>
                  <a:schemeClr val="bg1"/>
                </a:solidFill>
                <a:cs typeface="Foco" panose="020B0504050202020203" pitchFamily="34" charset="0"/>
              </a:rPr>
              <a:t>ЗДОРОВЬЕ</a:t>
            </a:r>
            <a:endParaRPr lang="ru-RU" sz="2000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0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1245" y="852703"/>
            <a:ext cx="7272213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ЭФФЕКТИВНЫЙ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ТАЙМ-МЕНЕДЖМЕНТ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14567" y="2077802"/>
            <a:ext cx="36004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  <a:buClr>
                <a:srgbClr val="0A5095"/>
              </a:buClr>
            </a:pPr>
            <a:r>
              <a:rPr lang="ru-RU" sz="17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ТЕХНИКА</a:t>
            </a:r>
            <a:r>
              <a:rPr lang="ru-RU" sz="17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7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POMODORO</a:t>
            </a:r>
          </a:p>
          <a:p>
            <a:pPr>
              <a:lnSpc>
                <a:spcPts val="1900"/>
              </a:lnSpc>
              <a:buClr>
                <a:srgbClr val="0A5095"/>
              </a:buClr>
            </a:pP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Циклы</a:t>
            </a:r>
            <a:r>
              <a:rPr lang="ru-RU" sz="17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работы</a:t>
            </a:r>
            <a:r>
              <a:rPr lang="ru-RU" sz="17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</a:t>
            </a:r>
            <a:r>
              <a:rPr lang="ru-RU" sz="17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25</a:t>
            </a:r>
            <a:r>
              <a:rPr lang="ru-RU" sz="17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минут</a:t>
            </a:r>
            <a:r>
              <a:rPr lang="ru-RU" sz="17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7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1900"/>
              </a:lnSpc>
              <a:buClr>
                <a:srgbClr val="0A5095"/>
              </a:buClr>
            </a:pP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</a:t>
            </a:r>
            <a:r>
              <a:rPr lang="ru-RU" sz="17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короткими</a:t>
            </a:r>
            <a:r>
              <a:rPr lang="ru-RU" sz="17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перерывами</a:t>
            </a:r>
            <a:r>
              <a:rPr lang="ru-RU" sz="17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для</a:t>
            </a:r>
            <a:r>
              <a:rPr lang="ru-RU" sz="17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поддержания</a:t>
            </a:r>
            <a:r>
              <a:rPr lang="ru-RU" sz="17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концентрации</a:t>
            </a:r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1900"/>
              </a:lnSpc>
              <a:buClr>
                <a:srgbClr val="0A5095"/>
              </a:buClr>
            </a:pPr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1900"/>
              </a:lnSpc>
              <a:buClr>
                <a:srgbClr val="0A5095"/>
              </a:buClr>
            </a:pPr>
            <a:r>
              <a:rPr lang="ru-RU" sz="17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GOOGLE</a:t>
            </a:r>
            <a:r>
              <a:rPr lang="ru-RU" sz="17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7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КАЛЕНДАРЬ</a:t>
            </a:r>
          </a:p>
          <a:p>
            <a:pPr>
              <a:lnSpc>
                <a:spcPts val="1900"/>
              </a:lnSpc>
              <a:buClr>
                <a:srgbClr val="0A5095"/>
              </a:buClr>
            </a:pP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Планирование</a:t>
            </a:r>
            <a:r>
              <a:rPr lang="ru-RU" sz="17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событий</a:t>
            </a:r>
            <a:r>
              <a:rPr lang="ru-RU" sz="17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7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встреч</a:t>
            </a:r>
            <a:r>
              <a:rPr lang="ru-RU" sz="17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7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1900"/>
              </a:lnSpc>
              <a:buClr>
                <a:srgbClr val="0A5095"/>
              </a:buClr>
            </a:pP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для</a:t>
            </a:r>
            <a:r>
              <a:rPr lang="ru-RU" sz="17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структурирования</a:t>
            </a:r>
            <a:r>
              <a:rPr lang="ru-RU" sz="17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времени</a:t>
            </a:r>
          </a:p>
          <a:p>
            <a:pPr>
              <a:lnSpc>
                <a:spcPts val="1900"/>
              </a:lnSpc>
              <a:buClr>
                <a:srgbClr val="0A5095"/>
              </a:buClr>
            </a:pPr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1900"/>
              </a:lnSpc>
              <a:buClr>
                <a:srgbClr val="0A5095"/>
              </a:buClr>
            </a:pPr>
            <a:r>
              <a:rPr lang="ru-RU" sz="17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TODOIST</a:t>
            </a:r>
          </a:p>
          <a:p>
            <a:pPr>
              <a:lnSpc>
                <a:spcPts val="1900"/>
              </a:lnSpc>
              <a:buClr>
                <a:srgbClr val="0A5095"/>
              </a:buClr>
            </a:pP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Список</a:t>
            </a:r>
            <a:r>
              <a:rPr lang="ru-RU" sz="17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задач</a:t>
            </a:r>
            <a:r>
              <a:rPr lang="ru-RU" sz="17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</a:t>
            </a:r>
            <a:r>
              <a:rPr lang="ru-RU" sz="17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700" dirty="0" err="1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дедлайнами</a:t>
            </a:r>
            <a:r>
              <a:rPr lang="ru-RU" sz="17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7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1900"/>
              </a:lnSpc>
              <a:buClr>
                <a:srgbClr val="0A5095"/>
              </a:buClr>
            </a:pP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для</a:t>
            </a:r>
            <a:r>
              <a:rPr lang="ru-RU" sz="17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отслеживания</a:t>
            </a:r>
            <a:r>
              <a:rPr lang="ru-RU" sz="17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приоритетов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8168" y="2120512"/>
            <a:ext cx="3384200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  <a:buClr>
                <a:srgbClr val="0A5095"/>
              </a:buClr>
            </a:pP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Разделение</a:t>
            </a:r>
            <a:r>
              <a:rPr lang="ru-RU" sz="17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задач</a:t>
            </a:r>
            <a:r>
              <a:rPr lang="ru-RU" sz="17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7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1900"/>
              </a:lnSpc>
              <a:buClr>
                <a:srgbClr val="0A5095"/>
              </a:buClr>
            </a:pP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</a:t>
            </a:r>
            <a:r>
              <a:rPr lang="ru-RU" sz="17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срочные</a:t>
            </a:r>
            <a:r>
              <a:rPr lang="ru-RU" sz="17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7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важные</a:t>
            </a:r>
            <a:r>
              <a:rPr lang="ru-RU" sz="17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7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1900"/>
              </a:lnSpc>
              <a:buClr>
                <a:srgbClr val="0A5095"/>
              </a:buClr>
            </a:pP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для</a:t>
            </a:r>
            <a:r>
              <a:rPr lang="ru-RU" sz="17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фокусировки</a:t>
            </a:r>
            <a:r>
              <a:rPr lang="ru-RU" sz="17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7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1900"/>
              </a:lnSpc>
              <a:buClr>
                <a:srgbClr val="0A5095"/>
              </a:buClr>
            </a:pP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</a:t>
            </a:r>
            <a:r>
              <a:rPr lang="ru-RU" sz="17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приоритетах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101428" y="2077545"/>
            <a:ext cx="2304000" cy="1746000"/>
          </a:xfrm>
          <a:prstGeom prst="round2DiagRect">
            <a:avLst/>
          </a:prstGeom>
          <a:gradFill>
            <a:gsLst>
              <a:gs pos="16000">
                <a:srgbClr val="0A5095"/>
              </a:gs>
              <a:gs pos="87000">
                <a:srgbClr val="00859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с двумя скругленными противолежащими углами 42"/>
          <p:cNvSpPr/>
          <p:nvPr/>
        </p:nvSpPr>
        <p:spPr>
          <a:xfrm flipV="1">
            <a:off x="5549458" y="2077544"/>
            <a:ext cx="2304168" cy="1745616"/>
          </a:xfrm>
          <a:prstGeom prst="round2DiagRect">
            <a:avLst/>
          </a:prstGeom>
          <a:gradFill>
            <a:gsLst>
              <a:gs pos="16000">
                <a:srgbClr val="0A5095"/>
              </a:gs>
              <a:gs pos="87000">
                <a:srgbClr val="00859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с двумя скругленными противолежащими углами 43"/>
          <p:cNvSpPr/>
          <p:nvPr/>
        </p:nvSpPr>
        <p:spPr>
          <a:xfrm rot="5400000">
            <a:off x="3380428" y="3670754"/>
            <a:ext cx="1746000" cy="2304000"/>
          </a:xfrm>
          <a:prstGeom prst="round2DiagRect">
            <a:avLst/>
          </a:prstGeom>
          <a:gradFill>
            <a:gsLst>
              <a:gs pos="16000">
                <a:srgbClr val="0A5095"/>
              </a:gs>
              <a:gs pos="87000">
                <a:srgbClr val="00859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с двумя скругленными противолежащими углами 44"/>
          <p:cNvSpPr/>
          <p:nvPr/>
        </p:nvSpPr>
        <p:spPr>
          <a:xfrm rot="5400000" flipV="1">
            <a:off x="5838458" y="3680754"/>
            <a:ext cx="1746000" cy="2304000"/>
          </a:xfrm>
          <a:prstGeom prst="round2DiagRect">
            <a:avLst/>
          </a:prstGeom>
          <a:gradFill>
            <a:gsLst>
              <a:gs pos="16000">
                <a:srgbClr val="0A5095"/>
              </a:gs>
              <a:gs pos="87000">
                <a:srgbClr val="00859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3263011" y="2235339"/>
            <a:ext cx="1260242" cy="505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buClr>
                <a:srgbClr val="0A5095"/>
              </a:buClr>
            </a:pPr>
            <a:r>
              <a:rPr lang="ru-RU" sz="1600" b="1" dirty="0" smtClean="0">
                <a:solidFill>
                  <a:schemeClr val="bg1"/>
                </a:solidFill>
                <a:cs typeface="Foco" panose="020B0504050202020203" pitchFamily="34" charset="0"/>
              </a:rPr>
              <a:t>ВАЖНЫЕ</a:t>
            </a:r>
            <a:r>
              <a:rPr lang="ru-RU" sz="1600" b="1" spc="300" dirty="0" smtClean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1600"/>
              </a:lnSpc>
              <a:buClr>
                <a:srgbClr val="0A5095"/>
              </a:buClr>
            </a:pPr>
            <a:r>
              <a:rPr lang="ru-RU" sz="1600" b="1" dirty="0" smtClean="0">
                <a:solidFill>
                  <a:schemeClr val="bg1"/>
                </a:solidFill>
                <a:cs typeface="Foco" panose="020B0504050202020203" pitchFamily="34" charset="0"/>
              </a:rPr>
              <a:t>И</a:t>
            </a:r>
            <a:r>
              <a:rPr lang="ru-RU" sz="1600" b="1" spc="200" dirty="0" smtClean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cs typeface="Foco" panose="020B0504050202020203" pitchFamily="34" charset="0"/>
              </a:rPr>
              <a:t>СРОЧНЫЕ</a:t>
            </a:r>
            <a:endParaRPr lang="ru-RU" sz="1600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62886" y="2681706"/>
            <a:ext cx="1989562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4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Выучить</a:t>
            </a:r>
            <a:r>
              <a:rPr lang="ru-RU" sz="1200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стихотворение</a:t>
            </a:r>
            <a:r>
              <a:rPr lang="ru-RU" sz="1200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на</a:t>
            </a:r>
            <a:r>
              <a:rPr lang="ru-RU" sz="1200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завтра</a:t>
            </a:r>
          </a:p>
          <a:p>
            <a:pPr marL="171450" indent="-171450">
              <a:lnSpc>
                <a:spcPts val="14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Сделать</a:t>
            </a:r>
            <a:r>
              <a:rPr lang="ru-RU" sz="1200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домашнее</a:t>
            </a:r>
            <a:r>
              <a:rPr lang="ru-RU" sz="1200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задание</a:t>
            </a:r>
            <a:r>
              <a:rPr lang="ru-RU" sz="1200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по</a:t>
            </a:r>
            <a:r>
              <a:rPr lang="ru-RU" sz="1200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математике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679580" y="2245339"/>
            <a:ext cx="157307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buClr>
                <a:srgbClr val="0A5095"/>
              </a:buClr>
            </a:pPr>
            <a:r>
              <a:rPr lang="ru-RU" sz="1600" b="1" dirty="0" smtClean="0">
                <a:solidFill>
                  <a:schemeClr val="bg1"/>
                </a:solidFill>
                <a:cs typeface="Foco" panose="020B0504050202020203" pitchFamily="34" charset="0"/>
              </a:rPr>
              <a:t>ВАЖНЫЕ</a:t>
            </a:r>
            <a:r>
              <a:rPr lang="ru-RU" sz="1600" b="1" spc="100" dirty="0" smtClean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1600"/>
              </a:lnSpc>
              <a:buClr>
                <a:srgbClr val="0A5095"/>
              </a:buClr>
            </a:pPr>
            <a:r>
              <a:rPr lang="ru-RU" sz="1600" b="1" dirty="0" smtClean="0">
                <a:solidFill>
                  <a:schemeClr val="bg1"/>
                </a:solidFill>
                <a:cs typeface="Foco" panose="020B0504050202020203" pitchFamily="34" charset="0"/>
              </a:rPr>
              <a:t>И</a:t>
            </a:r>
            <a:r>
              <a:rPr lang="ru-RU" sz="1600" b="1" spc="200" dirty="0" smtClean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cs typeface="Foco" panose="020B0504050202020203" pitchFamily="34" charset="0"/>
              </a:rPr>
              <a:t>НЕСРОЧНЫЕ</a:t>
            </a:r>
            <a:endParaRPr lang="ru-RU" sz="1600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79579" y="2691706"/>
            <a:ext cx="1887037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4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Сделать</a:t>
            </a:r>
            <a:r>
              <a:rPr lang="ru-RU" sz="1200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презентацию</a:t>
            </a:r>
            <a:r>
              <a:rPr lang="ru-RU" sz="1200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по</a:t>
            </a:r>
            <a:r>
              <a:rPr lang="ru-RU" sz="1200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химии</a:t>
            </a:r>
            <a:r>
              <a:rPr lang="ru-RU" sz="1200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(к</a:t>
            </a:r>
            <a:r>
              <a:rPr lang="ru-RU" sz="1200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концу</a:t>
            </a:r>
            <a:r>
              <a:rPr lang="ru-RU" sz="1200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следующей</a:t>
            </a:r>
            <a:r>
              <a:rPr lang="ru-RU" sz="1200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недели)</a:t>
            </a:r>
          </a:p>
          <a:p>
            <a:pPr marL="171450" indent="-171450">
              <a:lnSpc>
                <a:spcPts val="14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Решить</a:t>
            </a:r>
            <a:r>
              <a:rPr lang="ru-RU" sz="1200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вариант</a:t>
            </a:r>
            <a:r>
              <a:rPr lang="ru-RU" sz="1200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ЕГЭ</a:t>
            </a:r>
            <a:r>
              <a:rPr lang="ru-RU" sz="1200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200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200" spc="200" dirty="0" smtClean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200" spc="100" dirty="0" smtClean="0">
                <a:solidFill>
                  <a:schemeClr val="bg1"/>
                </a:solidFill>
                <a:cs typeface="Foco" panose="020B0504050202020203" pitchFamily="34" charset="0"/>
              </a:rPr>
              <a:t>   </a:t>
            </a:r>
            <a:r>
              <a:rPr lang="ru-RU" sz="1200" dirty="0" smtClean="0">
                <a:solidFill>
                  <a:schemeClr val="bg1"/>
                </a:solidFill>
                <a:cs typeface="Foco" panose="020B0504050202020203" pitchFamily="34" charset="0"/>
              </a:rPr>
              <a:t>к</a:t>
            </a:r>
            <a:r>
              <a:rPr lang="ru-RU" sz="1200" spc="100" dirty="0" smtClean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пятницу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256927" y="4192015"/>
            <a:ext cx="1260242" cy="505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buClr>
                <a:srgbClr val="0A5095"/>
              </a:buClr>
            </a:pPr>
            <a:r>
              <a:rPr lang="ru-RU" sz="1600" b="1" dirty="0" smtClean="0">
                <a:solidFill>
                  <a:schemeClr val="bg1"/>
                </a:solidFill>
                <a:cs typeface="Foco" panose="020B0504050202020203" pitchFamily="34" charset="0"/>
              </a:rPr>
              <a:t>НЕВАЖНЫЕ</a:t>
            </a:r>
            <a:r>
              <a:rPr lang="ru-RU" sz="1600" b="1" spc="200" dirty="0" smtClean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1600"/>
              </a:lnSpc>
              <a:buClr>
                <a:srgbClr val="0A5095"/>
              </a:buClr>
            </a:pPr>
            <a:r>
              <a:rPr lang="ru-RU" sz="1600" b="1" dirty="0" smtClean="0">
                <a:solidFill>
                  <a:schemeClr val="bg1"/>
                </a:solidFill>
                <a:cs typeface="Foco" panose="020B0504050202020203" pitchFamily="34" charset="0"/>
              </a:rPr>
              <a:t>И</a:t>
            </a:r>
            <a:r>
              <a:rPr lang="ru-RU" sz="1600" b="1" spc="200" dirty="0" smtClean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cs typeface="Foco" panose="020B0504050202020203" pitchFamily="34" charset="0"/>
              </a:rPr>
              <a:t>СРОЧНЫЕ</a:t>
            </a:r>
            <a:endParaRPr lang="ru-RU" sz="1600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46802" y="4651443"/>
            <a:ext cx="1995646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4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Сделать</a:t>
            </a:r>
            <a:r>
              <a:rPr lang="ru-RU" sz="1200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пост</a:t>
            </a:r>
            <a:r>
              <a:rPr lang="ru-RU" sz="1200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в</a:t>
            </a:r>
            <a:r>
              <a:rPr lang="ru-RU" sz="1200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cs typeface="Foco" panose="020B0504050202020203" pitchFamily="34" charset="0"/>
              </a:rPr>
              <a:t>соцсети</a:t>
            </a:r>
            <a:r>
              <a:rPr lang="ru-RU" sz="1200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про</a:t>
            </a:r>
            <a:r>
              <a:rPr lang="ru-RU" sz="1200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первую</a:t>
            </a:r>
            <a:r>
              <a:rPr lang="ru-RU" sz="1200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грозу</a:t>
            </a:r>
          </a:p>
          <a:p>
            <a:pPr marL="171450" indent="-171450">
              <a:lnSpc>
                <a:spcPts val="14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Пригласить</a:t>
            </a:r>
            <a:r>
              <a:rPr lang="ru-RU" sz="1200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друзей</a:t>
            </a:r>
            <a:r>
              <a:rPr lang="ru-RU" sz="1200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на</a:t>
            </a:r>
            <a:r>
              <a:rPr lang="ru-RU" sz="1200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день</a:t>
            </a:r>
            <a:r>
              <a:rPr lang="ru-RU" sz="1200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рождения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688815" y="4192015"/>
            <a:ext cx="157307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buClr>
                <a:srgbClr val="0A5095"/>
              </a:buClr>
            </a:pPr>
            <a:r>
              <a:rPr lang="ru-RU" sz="1600" b="1" dirty="0" smtClean="0">
                <a:solidFill>
                  <a:schemeClr val="bg1"/>
                </a:solidFill>
                <a:cs typeface="Foco" panose="020B0504050202020203" pitchFamily="34" charset="0"/>
              </a:rPr>
              <a:t>НЕВАЖНЫЕ</a:t>
            </a:r>
            <a:r>
              <a:rPr lang="ru-RU" sz="1600" b="1" spc="200" dirty="0" smtClean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1600"/>
              </a:lnSpc>
              <a:buClr>
                <a:srgbClr val="0A5095"/>
              </a:buClr>
            </a:pPr>
            <a:r>
              <a:rPr lang="ru-RU" sz="1600" b="1" dirty="0" smtClean="0">
                <a:solidFill>
                  <a:schemeClr val="bg1"/>
                </a:solidFill>
                <a:cs typeface="Foco" panose="020B0504050202020203" pitchFamily="34" charset="0"/>
              </a:rPr>
              <a:t>И</a:t>
            </a:r>
            <a:r>
              <a:rPr lang="ru-RU" sz="1600" b="1" spc="100" dirty="0" smtClean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cs typeface="Foco" panose="020B0504050202020203" pitchFamily="34" charset="0"/>
              </a:rPr>
              <a:t>НЕСРОЧНЫЕ</a:t>
            </a:r>
            <a:endParaRPr lang="ru-RU" sz="1600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698814" y="4671443"/>
            <a:ext cx="181401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4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Пройти</a:t>
            </a:r>
            <a:r>
              <a:rPr lang="ru-RU" sz="1200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новый</a:t>
            </a:r>
            <a:r>
              <a:rPr lang="ru-RU" sz="1200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уровень</a:t>
            </a:r>
            <a:r>
              <a:rPr lang="ru-RU" sz="1200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в</a:t>
            </a:r>
            <a:r>
              <a:rPr lang="ru-RU" sz="1200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игре</a:t>
            </a:r>
          </a:p>
          <a:p>
            <a:pPr marL="171450" indent="-171450">
              <a:lnSpc>
                <a:spcPts val="14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Подразнить</a:t>
            </a:r>
            <a:r>
              <a:rPr lang="ru-RU" sz="1200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cs typeface="Foco" panose="020B0504050202020203" pitchFamily="34" charset="0"/>
              </a:rPr>
              <a:t>кота</a:t>
            </a:r>
          </a:p>
        </p:txBody>
      </p:sp>
    </p:spTree>
    <p:extLst>
      <p:ext uri="{BB962C8B-B14F-4D97-AF65-F5344CB8AC3E}">
        <p14:creationId xmlns:p14="http://schemas.microsoft.com/office/powerpoint/2010/main" val="41735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735" y="473224"/>
            <a:ext cx="43204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РАЗВИТИЕ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НАВЫКОВ: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УЧИСЬ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УЧИТЬСЯ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23847" y="2173031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buClr>
                <a:srgbClr val="0A5095"/>
              </a:buClr>
            </a:pP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АКТИВНЫЕ</a:t>
            </a:r>
            <a:r>
              <a:rPr lang="ru-RU" sz="20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МЕТОДЫ</a:t>
            </a:r>
            <a:r>
              <a:rPr lang="ru-RU" sz="20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100"/>
              </a:lnSpc>
              <a:buClr>
                <a:srgbClr val="0A5095"/>
              </a:buClr>
            </a:pP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ОБУЧЕНИЯ</a:t>
            </a: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Использование</a:t>
            </a:r>
            <a:r>
              <a:rPr lang="ru-RU" sz="16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методов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вроде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Фейнмана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интервального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повторения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для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глубокого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усвоения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материала.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23847" y="4198524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ОНЛАЙН-</a:t>
            </a: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ОБУЧЕНИЕ</a:t>
            </a: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Использование</a:t>
            </a:r>
            <a:r>
              <a:rPr lang="ru-RU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платформ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вроде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Coursera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,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"Открытого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Образования"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GeekBrains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для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получения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новых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знаний.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42439" y="2149553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buClr>
                <a:srgbClr val="0A5095"/>
              </a:buClr>
            </a:pP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РАЗВИТИЕ</a:t>
            </a:r>
            <a:r>
              <a:rPr lang="ru-RU" sz="20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100"/>
              </a:lnSpc>
              <a:buClr>
                <a:srgbClr val="0A5095"/>
              </a:buClr>
            </a:pP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КЛЮЧЕВЫХ</a:t>
            </a:r>
            <a:r>
              <a:rPr lang="ru-RU" sz="20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НАВЫКОВ</a:t>
            </a: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Фокус</a:t>
            </a:r>
            <a:r>
              <a:rPr lang="ru-RU" sz="16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публичных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выступлениях,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критическом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мышлении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основах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программирования.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62440" y="4146388"/>
            <a:ext cx="3384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buClr>
                <a:srgbClr val="0A5095"/>
              </a:buClr>
            </a:pP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ПРИМЕНЕНИЕ</a:t>
            </a:r>
            <a:r>
              <a:rPr lang="ru-RU" sz="20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ЗНАНИЙ</a:t>
            </a:r>
            <a:r>
              <a:rPr lang="ru-RU" sz="20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100"/>
              </a:lnSpc>
              <a:buClr>
                <a:srgbClr val="0A5095"/>
              </a:buClr>
            </a:pP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НА</a:t>
            </a:r>
            <a:r>
              <a:rPr lang="ru-RU" sz="20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ПРАКТИКЕ</a:t>
            </a: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Активное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использование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полученных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знаний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для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повышения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их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запоминания.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80" y="2238922"/>
            <a:ext cx="815872" cy="814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463" y="2238922"/>
            <a:ext cx="785960" cy="8484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13" y="4241781"/>
            <a:ext cx="758910" cy="758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3" y="4241781"/>
            <a:ext cx="915064" cy="78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978" y="841939"/>
            <a:ext cx="7396329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ЭМОЦИОНАЛЬНЫЙ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ИНТЕЛЛЕКТ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1076" y="2079561"/>
            <a:ext cx="31683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САМОСОЗНАНИЕ</a:t>
            </a: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Понимание</a:t>
            </a:r>
            <a:r>
              <a:rPr lang="ru-RU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своих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эмоций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их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влияния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поведение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64407" y="2091929"/>
            <a:ext cx="31683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САМОРЕГУЛЯЦИЯ</a:t>
            </a: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Управление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своими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эмоциями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реакциями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1326" y="3996759"/>
            <a:ext cx="31683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ЭМПАТИЯ</a:t>
            </a: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Способность</a:t>
            </a:r>
            <a:r>
              <a:rPr lang="ru-RU" sz="16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понимать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сопереживать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чувствам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других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32130" y="4083620"/>
            <a:ext cx="38164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СОЦИАЛЬНЫЕ</a:t>
            </a:r>
            <a:r>
              <a:rPr lang="ru-RU" sz="24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НАВЫКИ</a:t>
            </a: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Эффективное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взаимодействие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построение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отношений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8" y="1987702"/>
            <a:ext cx="816706" cy="817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367" y="1995537"/>
            <a:ext cx="864700" cy="9660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2" y="3980021"/>
            <a:ext cx="959063" cy="8532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71" y="3989211"/>
            <a:ext cx="905281" cy="90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8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826</Words>
  <Application>Microsoft Office PowerPoint</Application>
  <PresentationFormat>Произвольный</PresentationFormat>
  <Paragraphs>211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Foco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Павлова Алена Андреевна</cp:lastModifiedBy>
  <cp:revision>108</cp:revision>
  <dcterms:created xsi:type="dcterms:W3CDTF">2024-02-20T11:12:56Z</dcterms:created>
  <dcterms:modified xsi:type="dcterms:W3CDTF">2026-06-05T06:32:51Z</dcterms:modified>
</cp:coreProperties>
</file>