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A38DB4-BF2B-49E8-B877-F9F3C27B7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29" y="833007"/>
            <a:ext cx="2973936" cy="791451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4CB0C8-B9A2-436E-950A-0D85470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2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F1C1B9F-0E70-4395-A65D-92E072A0E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2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DE55738-A6BD-44FB-94E3-7CD0EAC85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F1C1B9F-0E70-4395-A65D-92E072A0E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7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E45DC1-CCF8-421F-AEB8-5651D3F19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3" y="6280467"/>
            <a:ext cx="1546789" cy="4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0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D495309-9686-4AFC-8CC8-370E144D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F1C1B9F-0E70-4395-A65D-92E072A0EB4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0853CAD-1B6C-453B-B696-52986945DF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34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CBF30-2005-4284-BB0D-B94636E8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F1C1B9F-0E70-4395-A65D-92E072A0E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5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A76BCB-9DE8-4E9A-B176-5E4D6BAB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81" y="1700267"/>
            <a:ext cx="3247401" cy="8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94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2DE0-343D-4166-95FA-105AF2ED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1B9F-0E70-4395-A65D-92E072A0E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285" y="2235200"/>
            <a:ext cx="5762715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Эффективность проектов трансформации традиционного сельского хозяйства на органические технологии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284" y="5028843"/>
            <a:ext cx="5275035" cy="89305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Кошелев Валерий Михайлович, д.э.н., профессор, зав. кафедрой </a:t>
            </a:r>
            <a:r>
              <a:rPr lang="ru-RU" b="1" dirty="0" smtClean="0"/>
              <a:t>управления РГАУ-МСХА имени К. А. Тимирязева</a:t>
            </a:r>
            <a:endParaRPr lang="ru-RU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0" r="166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37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348" y="1371600"/>
            <a:ext cx="8373054" cy="493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Чистого Дисконтированного Дохода (NPV)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709" y="1514728"/>
            <a:ext cx="7642331" cy="46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Расчет Чистого Дисконтированного Дохода (NPV)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201" y="1261872"/>
            <a:ext cx="6575347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Внутренняя норма доходности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IRR соответствует ставке дисконта, при которой сумма дисконтированных приростов чистых выгод (или NPV проекта) равна </a:t>
            </a:r>
            <a:r>
              <a:rPr lang="ru-RU" dirty="0" smtClean="0"/>
              <a:t>нулю.</a:t>
            </a:r>
          </a:p>
          <a:p>
            <a:pPr marL="0" indent="0">
              <a:buNone/>
            </a:pPr>
            <a:r>
              <a:rPr lang="ru-RU" b="1" dirty="0"/>
              <a:t>IRR = r, при которой NPV = 0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8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 значения IRR методом подбора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67504"/>
            <a:ext cx="10515600" cy="2099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Изменяем </a:t>
            </a:r>
            <a:r>
              <a:rPr lang="ru-RU" dirty="0"/>
              <a:t>значение r на 0,2 – получаем (условно) NPV = - </a:t>
            </a:r>
            <a:r>
              <a:rPr lang="ru-RU" dirty="0" smtClean="0"/>
              <a:t>154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Подбираем такое r, которое превращает значение NPV = 0,</a:t>
            </a:r>
          </a:p>
          <a:p>
            <a:pPr marL="0" indent="0">
              <a:buNone/>
            </a:pPr>
            <a:r>
              <a:rPr lang="ru-RU" dirty="0"/>
              <a:t>например r = 0,15. </a:t>
            </a:r>
          </a:p>
          <a:p>
            <a:pPr marL="0" indent="0">
              <a:buNone/>
            </a:pPr>
            <a:r>
              <a:rPr lang="ru-RU" dirty="0"/>
              <a:t>То есть среднегодовая скорость роста капитала в проекте равна 15 %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9344"/>
            <a:ext cx="6557970" cy="15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</a:t>
            </a:r>
            <a:r>
              <a:rPr lang="en-US" dirty="0"/>
              <a:t>IRR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IRR - эталон для сравнения с альтернативной стоимостью капитала (</a:t>
            </a:r>
            <a:r>
              <a:rPr lang="ru-RU" dirty="0" err="1"/>
              <a:t>Rate</a:t>
            </a:r>
            <a:r>
              <a:rPr lang="ru-RU" dirty="0"/>
              <a:t>) </a:t>
            </a:r>
            <a:r>
              <a:rPr lang="ru-RU" dirty="0" smtClean="0"/>
              <a:t>предприятия.</a:t>
            </a:r>
          </a:p>
          <a:p>
            <a:pPr marL="0" indent="0">
              <a:buNone/>
            </a:pPr>
            <a:r>
              <a:rPr lang="ru-RU" b="1" dirty="0"/>
              <a:t>Если IRR &gt; </a:t>
            </a:r>
            <a:r>
              <a:rPr lang="ru-RU" b="1" dirty="0" err="1"/>
              <a:t>Rate</a:t>
            </a:r>
            <a:r>
              <a:rPr lang="ru-RU" b="1" dirty="0"/>
              <a:t>, то проект имеет преимущества перед альтернативным использованием </a:t>
            </a:r>
            <a:r>
              <a:rPr lang="ru-RU" b="1" dirty="0" smtClean="0"/>
              <a:t>средств.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Срок окупаемости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51472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Срок </a:t>
            </a:r>
            <a:r>
              <a:rPr lang="ru-RU" b="1" dirty="0"/>
              <a:t>окупаемости проекта </a:t>
            </a:r>
            <a:r>
              <a:rPr lang="ru-RU" dirty="0"/>
              <a:t>– это такой интервал времени t, по истечении которого сумма дисконтированных приростов чистых выгод становится равной нулю и в дальнейшем остается неотрицательным </a:t>
            </a:r>
            <a:r>
              <a:rPr lang="ru-RU" dirty="0" smtClean="0"/>
              <a:t>числом.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024" y="2785729"/>
            <a:ext cx="5791702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«Противоречия»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783" y="1335024"/>
            <a:ext cx="8776183" cy="48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0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Основные показатели эффективности проекта</a:t>
            </a:r>
          </a:p>
          <a:p>
            <a:r>
              <a:rPr lang="ru-RU" dirty="0"/>
              <a:t>«Оценка эффективности развития органического сельского хозяйства в Узбекистане» - Кейс-</a:t>
            </a:r>
            <a:r>
              <a:rPr lang="ru-RU" dirty="0" err="1"/>
              <a:t>стади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5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показатели эффективности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Чистый дисконтированный доход </a:t>
            </a:r>
          </a:p>
          <a:p>
            <a:pPr marL="0" indent="0">
              <a:buNone/>
            </a:pPr>
            <a:r>
              <a:rPr lang="ru-RU" dirty="0"/>
              <a:t>(</a:t>
            </a:r>
            <a:r>
              <a:rPr lang="en-US" dirty="0"/>
              <a:t>NPV – </a:t>
            </a:r>
            <a:r>
              <a:rPr lang="ru-RU" dirty="0"/>
              <a:t>англ. </a:t>
            </a:r>
            <a:r>
              <a:rPr lang="en-US" dirty="0"/>
              <a:t>Net Present Value) </a:t>
            </a:r>
          </a:p>
          <a:p>
            <a:r>
              <a:rPr lang="ru-RU" dirty="0"/>
              <a:t>Внутренняя норма доходности проекта </a:t>
            </a:r>
          </a:p>
          <a:p>
            <a:pPr marL="0" indent="0">
              <a:buNone/>
            </a:pPr>
            <a:r>
              <a:rPr lang="ru-RU" dirty="0"/>
              <a:t>(</a:t>
            </a:r>
            <a:r>
              <a:rPr lang="en-US" dirty="0"/>
              <a:t>IRR- </a:t>
            </a:r>
            <a:r>
              <a:rPr lang="ru-RU" dirty="0"/>
              <a:t>англ. </a:t>
            </a:r>
            <a:r>
              <a:rPr lang="en-US" dirty="0"/>
              <a:t>Internal Rate of Return</a:t>
            </a:r>
            <a:r>
              <a:rPr lang="en-US" dirty="0" smtClean="0"/>
              <a:t>)</a:t>
            </a:r>
            <a:endParaRPr lang="en-US" dirty="0"/>
          </a:p>
          <a:p>
            <a:r>
              <a:rPr lang="ru-RU" dirty="0"/>
              <a:t>Срок окупаемости проекта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en-US" dirty="0"/>
              <a:t>PBP - </a:t>
            </a:r>
            <a:r>
              <a:rPr lang="ru-RU" dirty="0"/>
              <a:t>англ.</a:t>
            </a:r>
            <a:r>
              <a:rPr lang="en-US" dirty="0"/>
              <a:t>Payback Period)</a:t>
            </a:r>
            <a:br>
              <a:rPr lang="en-US" dirty="0"/>
            </a:b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Денежные потоки проекта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3022" b="-100"/>
          <a:stretch/>
        </p:blipFill>
        <p:spPr>
          <a:xfrm>
            <a:off x="2284910" y="1389888"/>
            <a:ext cx="7145930" cy="48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Альтернативный денежный поток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10" y="1609344"/>
            <a:ext cx="7363329" cy="4330380"/>
          </a:xfrm>
        </p:spPr>
      </p:pic>
    </p:spTree>
    <p:extLst>
      <p:ext uri="{BB962C8B-B14F-4D97-AF65-F5344CB8AC3E}">
        <p14:creationId xmlns:p14="http://schemas.microsoft.com/office/powerpoint/2010/main" val="12203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Суммарные денежные потоки (чистые выгоды)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118" y="1371600"/>
            <a:ext cx="7195514" cy="4626864"/>
          </a:xfrm>
        </p:spPr>
      </p:pic>
    </p:spTree>
    <p:extLst>
      <p:ext uri="{BB962C8B-B14F-4D97-AF65-F5344CB8AC3E}">
        <p14:creationId xmlns:p14="http://schemas.microsoft.com/office/powerpoint/2010/main" val="34092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Денежный поток «Без проекта»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/>
          <a:stretch/>
        </p:blipFill>
        <p:spPr>
          <a:xfrm>
            <a:off x="1588248" y="1517903"/>
            <a:ext cx="8539254" cy="4645153"/>
          </a:xfrm>
        </p:spPr>
      </p:pic>
    </p:spTree>
    <p:extLst>
      <p:ext uri="{BB962C8B-B14F-4D97-AF65-F5344CB8AC3E}">
        <p14:creationId xmlns:p14="http://schemas.microsoft.com/office/powerpoint/2010/main" val="27650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Суммарные денежные потоки (чистые выгоды)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29" y="1389888"/>
            <a:ext cx="7263891" cy="4736592"/>
          </a:xfrm>
        </p:spPr>
      </p:pic>
    </p:spTree>
    <p:extLst>
      <p:ext uri="{BB962C8B-B14F-4D97-AF65-F5344CB8AC3E}">
        <p14:creationId xmlns:p14="http://schemas.microsoft.com/office/powerpoint/2010/main" val="39027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Суммарные денежные потоки (чистые выгоды)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13" y="1371600"/>
            <a:ext cx="4544865" cy="4571999"/>
          </a:xfrm>
        </p:spPr>
      </p:pic>
    </p:spTree>
    <p:extLst>
      <p:ext uri="{BB962C8B-B14F-4D97-AF65-F5344CB8AC3E}">
        <p14:creationId xmlns:p14="http://schemas.microsoft.com/office/powerpoint/2010/main" val="11961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D5E5A095-B2D6-474D-9C67-B17638D0D070}" vid="{AB021925-D5F9-4D1E-89A7-82CC2D971F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</TotalTime>
  <Words>282</Words>
  <Application>Microsoft Office PowerPoint</Application>
  <PresentationFormat>Широкоэкранный</PresentationFormat>
  <Paragraphs>36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Тема1</vt:lpstr>
      <vt:lpstr>Эффективность проектов трансформации традиционного сельского хозяйства на органические технологии </vt:lpstr>
      <vt:lpstr>Структура темы</vt:lpstr>
      <vt:lpstr>Основные показатели эффективности проекта</vt:lpstr>
      <vt:lpstr>Денежные потоки проекта</vt:lpstr>
      <vt:lpstr>Альтернативный денежный поток</vt:lpstr>
      <vt:lpstr>Суммарные денежные потоки (чистые выгоды)</vt:lpstr>
      <vt:lpstr>Денежный поток «Без проекта»</vt:lpstr>
      <vt:lpstr>Суммарные денежные потоки (чистые выгоды)</vt:lpstr>
      <vt:lpstr>Суммарные денежные потоки (чистые выгоды)</vt:lpstr>
      <vt:lpstr>Пример</vt:lpstr>
      <vt:lpstr>Расчет Чистого Дисконтированного Дохода (NPV)</vt:lpstr>
      <vt:lpstr>Расчет Чистого Дисконтированного Дохода (NPV)</vt:lpstr>
      <vt:lpstr>Внутренняя норма доходности проекта </vt:lpstr>
      <vt:lpstr>Поиск значения IRR методом подбора</vt:lpstr>
      <vt:lpstr>Значение IRR </vt:lpstr>
      <vt:lpstr>Срок окупаемости проекта </vt:lpstr>
      <vt:lpstr>«Противоречия»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Эффективность проектов трансформации традиционного сельского хозяйства на органические технологии</dc:title>
  <dc:creator>Ноутбук аудитория FosAGRO</dc:creator>
  <cp:lastModifiedBy>Хлевной Александр Сергеевич</cp:lastModifiedBy>
  <cp:revision>5</cp:revision>
  <dcterms:created xsi:type="dcterms:W3CDTF">2024-02-06T10:58:19Z</dcterms:created>
  <dcterms:modified xsi:type="dcterms:W3CDTF">2024-02-16T09:08:20Z</dcterms:modified>
</cp:coreProperties>
</file>