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38DB4-BF2B-49E8-B877-F9F3C27B7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29" y="833007"/>
            <a:ext cx="2973936" cy="791451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54CB0C8-B9A2-436E-950A-0D85470AA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29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30DE0124-AAD0-44BE-9F7D-CD3118137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75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1DE55738-A6BD-44FB-94E3-7CD0EAC85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30DE0124-AAD0-44BE-9F7D-CD3118137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693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    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E45DC1-CCF8-421F-AEB8-5651D3F19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" y="6280467"/>
            <a:ext cx="1546789" cy="4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13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0D495309-9686-4AFC-8CC8-370E144D2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30DE0124-AAD0-44BE-9F7D-CD311813746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0853CAD-1B6C-453B-B696-52986945DF6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093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091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CBF30-2005-4284-BB0D-B94636E8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30DE0124-AAD0-44BE-9F7D-CD3118137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859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>
            <a:cxnSpLocks/>
          </p:cNvCxnSpPr>
          <p:nvPr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A76BCB-9DE8-4E9A-B176-5E4D6BAB5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81" y="1700267"/>
            <a:ext cx="3247401" cy="8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28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A2DE0-343D-4166-95FA-105AF2ED4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E0124-AAD0-44BE-9F7D-CD3118137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81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Виды текстильного сырья. Типы шерстных волокон.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Группы овечьей шерсти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285" y="4625787"/>
            <a:ext cx="4920033" cy="1405749"/>
          </a:xfrm>
        </p:spPr>
        <p:txBody>
          <a:bodyPr>
            <a:normAutofit/>
          </a:bodyPr>
          <a:lstStyle/>
          <a:p>
            <a:r>
              <a:rPr lang="ru-RU" dirty="0"/>
              <a:t>доцент кафедры частной зоотехнии РГАУ-МСХА имени К. А. Тимирязева, к.с.-</a:t>
            </a:r>
            <a:r>
              <a:rPr lang="ru-RU" dirty="0" err="1"/>
              <a:t>х.н</a:t>
            </a:r>
            <a:r>
              <a:rPr lang="ru-RU" dirty="0"/>
              <a:t>. Сычева Ирина Николаевна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760" r="1676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6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Натуральные волокна животного происхождения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449107"/>
            <a:ext cx="10515600" cy="4351338"/>
          </a:xfrm>
        </p:spPr>
        <p:txBody>
          <a:bodyPr/>
          <a:lstStyle/>
          <a:p>
            <a:r>
              <a:rPr lang="ru-RU" sz="2000" b="1" dirty="0" smtClean="0"/>
              <a:t>Верблюжья </a:t>
            </a:r>
            <a:r>
              <a:rPr lang="ru-RU" sz="2000" b="1" dirty="0"/>
              <a:t>шерсть </a:t>
            </a:r>
            <a:r>
              <a:rPr lang="ru-RU" sz="2000" dirty="0"/>
              <a:t>- жёлто-бурого цвета, по свойствам близка к овечьей неоднородной шерсти, обладает большой крепостью и хорошей упругостью. Из нее изготавливают трикотажные изделия, также из грубой верблюжьей шерсти - приводные ремни, технические изделия.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3065930"/>
            <a:ext cx="5485349" cy="29974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712" y="3065931"/>
            <a:ext cx="3387433" cy="299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8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Натуральные волокна животного происхождения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556684"/>
            <a:ext cx="10515600" cy="4351338"/>
          </a:xfrm>
        </p:spPr>
        <p:txBody>
          <a:bodyPr/>
          <a:lstStyle/>
          <a:p>
            <a:r>
              <a:rPr lang="ru-RU" sz="2000" b="1" dirty="0"/>
              <a:t>Коровья шерсть </a:t>
            </a:r>
            <a:r>
              <a:rPr lang="ru-RU" sz="2000" dirty="0"/>
              <a:t>- это короткая, грубая шерсть. Она обладает низкими прядильными свойствами, но отличается высокой </a:t>
            </a:r>
            <a:r>
              <a:rPr lang="ru-RU" sz="2000" dirty="0" err="1"/>
              <a:t>свойлачиваемостью</a:t>
            </a:r>
            <a:r>
              <a:rPr lang="ru-RU" sz="2000" dirty="0"/>
              <a:t>.  </a:t>
            </a:r>
          </a:p>
          <a:p>
            <a:r>
              <a:rPr lang="ru-RU" sz="2000" dirty="0" smtClean="0"/>
              <a:t>Используется </a:t>
            </a:r>
            <a:r>
              <a:rPr lang="ru-RU" sz="2000" dirty="0"/>
              <a:t>для производства потников для конских седел, коровью шерсть употребляют при изготовлении валяных изделий (обуви и войлоков) в виде подмеси к другой </a:t>
            </a:r>
            <a:r>
              <a:rPr lang="ru-RU" sz="2000"/>
              <a:t>шерсти</a:t>
            </a:r>
            <a:r>
              <a:rPr lang="ru-RU" sz="2000" smtClean="0"/>
              <a:t>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4" y="3603812"/>
            <a:ext cx="3361967" cy="25160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736" y="3603813"/>
            <a:ext cx="2762357" cy="23042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67" y="3603812"/>
            <a:ext cx="2438958" cy="230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7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Натуральные волокна животного происхождения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395319"/>
            <a:ext cx="10515600" cy="4351338"/>
          </a:xfrm>
        </p:spPr>
        <p:txBody>
          <a:bodyPr/>
          <a:lstStyle/>
          <a:p>
            <a:r>
              <a:rPr lang="ru-RU" sz="2000" b="1" dirty="0"/>
              <a:t>Конская шерсть </a:t>
            </a:r>
            <a:r>
              <a:rPr lang="ru-RU" sz="2000" dirty="0"/>
              <a:t>в смеси с овечьей и коровьей шерстью идет на производство строительных изоляционных материалов (веревки для морских судов - канаты</a:t>
            </a:r>
            <a:r>
              <a:rPr lang="ru-RU" sz="2000" dirty="0" smtClean="0"/>
              <a:t>). </a:t>
            </a:r>
          </a:p>
          <a:p>
            <a:pPr marL="0" indent="0">
              <a:buNone/>
            </a:pPr>
            <a:r>
              <a:rPr lang="ru-RU" sz="2000" dirty="0" smtClean="0"/>
              <a:t>Изготавливают </a:t>
            </a:r>
            <a:r>
              <a:rPr lang="ru-RU" sz="2000" dirty="0"/>
              <a:t>рукодельные вальтрапы-</a:t>
            </a:r>
            <a:r>
              <a:rPr lang="ru-RU" sz="2000" dirty="0" err="1"/>
              <a:t>пады</a:t>
            </a:r>
            <a:r>
              <a:rPr lang="ru-RU" sz="2000" dirty="0"/>
              <a:t> из валяной шерсти.</a:t>
            </a:r>
          </a:p>
          <a:p>
            <a:pPr marL="0" indent="0">
              <a:buNone/>
            </a:pPr>
            <a:r>
              <a:rPr lang="ru-RU" sz="2000" dirty="0" smtClean="0"/>
              <a:t>Различные </a:t>
            </a:r>
            <a:r>
              <a:rPr lang="ru-RU" sz="2000" dirty="0"/>
              <a:t>технические щётки, кисти: малярные, художественные, косметические, для чистки часовых механизмов, шлифовальные валы для обработки металла, зеркал и стекла, театральные парики, — всё это делают из конского волоса.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48" y="3654721"/>
            <a:ext cx="2379569" cy="20099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866" y="3654721"/>
            <a:ext cx="2347070" cy="2009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985" y="3651611"/>
            <a:ext cx="2803744" cy="20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7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Натуральные волокна животного происхождения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431178"/>
            <a:ext cx="10515600" cy="4351338"/>
          </a:xfrm>
        </p:spPr>
        <p:txBody>
          <a:bodyPr/>
          <a:lstStyle/>
          <a:p>
            <a:r>
              <a:rPr lang="ru-RU" sz="2000" b="1" dirty="0"/>
              <a:t>Кроличий  пух </a:t>
            </a:r>
            <a:r>
              <a:rPr lang="ru-RU" sz="2000" dirty="0"/>
              <a:t>обладает  малой  теплопроводностью  и  слабой звукопроводностью,   толщина   волокна   до   15   микрометров. Из него изготавливают трикотажные изделия.</a:t>
            </a:r>
          </a:p>
          <a:p>
            <a:r>
              <a:rPr lang="ru-RU" sz="2000" dirty="0" smtClean="0"/>
              <a:t>Его </a:t>
            </a:r>
            <a:r>
              <a:rPr lang="ru-RU" sz="2000" dirty="0"/>
              <a:t>широко используют при изготовлении трикотажных и вязанных изделий. Эти изделия отличаются своей элегантностью и стоят на одном месте с такими благородными материалами, как кашемир и альпака. По сравнению с ними кроличий пух даже имеет преимущество: он не требует предварительной обработки (мойки, сушки) и уже является готовым к дальнейшей переработке.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35" y="3606847"/>
            <a:ext cx="2675910" cy="1791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422" y="3606845"/>
            <a:ext cx="1728639" cy="17914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802" y="3606846"/>
            <a:ext cx="2376036" cy="179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1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Натуральные волокна животного происхождения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305671"/>
            <a:ext cx="10515600" cy="3822141"/>
          </a:xfrm>
        </p:spPr>
        <p:txBody>
          <a:bodyPr>
            <a:normAutofit/>
          </a:bodyPr>
          <a:lstStyle/>
          <a:p>
            <a:r>
              <a:rPr lang="ru-RU" sz="2000" b="1" dirty="0"/>
              <a:t>Альпака</a:t>
            </a:r>
            <a:r>
              <a:rPr lang="ru-RU" sz="2000" dirty="0"/>
              <a:t>. Имеет небольшой вес по сравнению с овечьей шерстью;</a:t>
            </a:r>
          </a:p>
          <a:p>
            <a:r>
              <a:rPr lang="ru-RU" sz="2000" dirty="0"/>
              <a:t>сырье из шерсти молодых особей альпака является очень теплым;</a:t>
            </a:r>
          </a:p>
          <a:p>
            <a:r>
              <a:rPr lang="ru-RU" sz="2000" dirty="0"/>
              <a:t>в густом мехе этих животных полностью отсутствует жир, поэтому производимые изделия являются устойчивыми перед загрязнениями;</a:t>
            </a:r>
          </a:p>
          <a:p>
            <a:r>
              <a:rPr lang="ru-RU" sz="2000" dirty="0"/>
              <a:t>отсутствие аллергии у взрослых и детей;</a:t>
            </a:r>
          </a:p>
          <a:p>
            <a:r>
              <a:rPr lang="ru-RU" sz="2000" dirty="0"/>
              <a:t>большое разнообразие цвета.</a:t>
            </a:r>
          </a:p>
          <a:p>
            <a:r>
              <a:rPr lang="ru-RU" sz="2000" dirty="0"/>
              <a:t>Производимый материал обладает единственным недостатком в виде высокой цены, поэтому к используемым шерстяным волокнам иногда подмешивается доступное сырье. Например, это может быть акрил, вискоза или полиамид. Это способствует сохранению уникальных качеств ткани и удешевлению производимых из нее изделий.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361" y="4796287"/>
            <a:ext cx="2162230" cy="14282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928" y="4772585"/>
            <a:ext cx="2270765" cy="14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9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Искусственные волокна (вискоза)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395319"/>
            <a:ext cx="10515600" cy="4351338"/>
          </a:xfrm>
        </p:spPr>
        <p:txBody>
          <a:bodyPr>
            <a:normAutofit/>
          </a:bodyPr>
          <a:lstStyle/>
          <a:p>
            <a:r>
              <a:rPr lang="ru-RU" sz="2000" dirty="0"/>
              <a:t>Получают путём химико-</a:t>
            </a:r>
            <a:r>
              <a:rPr lang="ru-RU" sz="2000" dirty="0" err="1"/>
              <a:t>технологичеcкой</a:t>
            </a:r>
            <a:r>
              <a:rPr lang="ru-RU" sz="2000" dirty="0"/>
              <a:t> переработки природных  высокомолекулярных соединений целлюлозы, клетчатки растений (древесина, хлопок, соя и т.д.)</a:t>
            </a:r>
          </a:p>
          <a:p>
            <a:r>
              <a:rPr lang="ru-RU" sz="2000" dirty="0"/>
              <a:t>Вискоза с одной стороны считается искусственным волокном, а с другой - последовательницей натуральных. Ведь при ее изготовлении используется природный компонент - целлюлоза.</a:t>
            </a:r>
          </a:p>
          <a:p>
            <a:r>
              <a:rPr lang="ru-RU" sz="2000" dirty="0"/>
              <a:t>Вискозу получают химическим путем. Сначала из древесины выделяют целлюлозу, которую затем обрабатывают раствором гидроксида натрия в температурном режиме 45-60С. Образовавшуюся суспензию отжимают, измельчают и помещают в сероуглерод. Так образуется новое вещество – </a:t>
            </a:r>
            <a:r>
              <a:rPr lang="ru-RU" sz="2000" dirty="0" err="1"/>
              <a:t>ксантогенат</a:t>
            </a:r>
            <a:r>
              <a:rPr lang="ru-RU" sz="2000" dirty="0"/>
              <a:t> целлюлозы. Его выдерживают в растворе едкого натра несколько суток до формирования вискозного вещества. Впоследствии его пропускают через фильеры, создают волокна и сушат их.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324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Синтетические волокна (капрон, лавсан, </a:t>
            </a:r>
            <a:r>
              <a:rPr lang="ru-RU" dirty="0" err="1"/>
              <a:t>кремилин</a:t>
            </a:r>
            <a:r>
              <a:rPr lang="ru-RU" dirty="0"/>
              <a:t>, нейлон 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449107"/>
            <a:ext cx="10515600" cy="4351338"/>
          </a:xfrm>
        </p:spPr>
        <p:txBody>
          <a:bodyPr/>
          <a:lstStyle/>
          <a:p>
            <a:r>
              <a:rPr lang="ru-RU" dirty="0">
                <a:latin typeface="+mn-lt"/>
              </a:rPr>
              <a:t>Химическим путём синтезируются  из продуктов переработки  угля, нефти, газа. По характеристикам они превосходят натуральную овечью шерсть, но ценных технологических свойств и ряда признаков шерстяных изделий искусственным путём пока невозможно воспроизвести. </a:t>
            </a:r>
          </a:p>
          <a:p>
            <a:r>
              <a:rPr lang="ru-RU" dirty="0">
                <a:latin typeface="+mn-lt"/>
              </a:rPr>
              <a:t>Капрон – это синтетическое волокно, которое относится к полиамидным волокнам, волокно, изготовленное из полиамидных смол. Он прозрачный, износостойкий, а также устойчив к воздействию микроорганизмов. Имеет свойство электризоваться. Он очень прочный и </a:t>
            </a:r>
            <a:r>
              <a:rPr lang="ru-RU" dirty="0" err="1">
                <a:latin typeface="+mn-lt"/>
              </a:rPr>
              <a:t>формоустойчивый</a:t>
            </a:r>
            <a:r>
              <a:rPr lang="ru-RU" dirty="0">
                <a:latin typeface="+mn-lt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336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Строение шерстяных волокон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449106"/>
            <a:ext cx="10515600" cy="4700681"/>
          </a:xfrm>
        </p:spPr>
        <p:txBody>
          <a:bodyPr>
            <a:normAutofit/>
          </a:bodyPr>
          <a:lstStyle/>
          <a:p>
            <a:r>
              <a:rPr lang="ru-RU" dirty="0">
                <a:latin typeface="+mn-lt"/>
              </a:rPr>
              <a:t>Морфологически шерстинка состоит из стержня, корня и луковицы.</a:t>
            </a:r>
          </a:p>
          <a:p>
            <a:r>
              <a:rPr lang="ru-RU" dirty="0">
                <a:latin typeface="+mn-lt"/>
              </a:rPr>
              <a:t>Стержень - ороговевшая часть шерстяного волокна, которая находится над поверхностью кожи. Шерсть как сырье обычно состоит из стержней, срезанных у самой кожи.</a:t>
            </a:r>
          </a:p>
          <a:p>
            <a:r>
              <a:rPr lang="ru-RU" dirty="0">
                <a:latin typeface="+mn-lt"/>
              </a:rPr>
              <a:t>Корень - живая часть шерстинки, находящаяся в толще кожи, которая с одной стороны (верхней) примыкает к стержню, а с другой - к луковице. Стержень волоса вместе с корнем извлекается из кожи редко. </a:t>
            </a:r>
          </a:p>
          <a:p>
            <a:r>
              <a:rPr lang="ru-RU" dirty="0">
                <a:latin typeface="+mn-lt"/>
              </a:rPr>
              <a:t>Луковица - нижняя часть корня волоса, расположенная на сосочке. В ней за счет размножения клеток происходит рост шерстяного волокна. </a:t>
            </a:r>
          </a:p>
          <a:p>
            <a:r>
              <a:rPr lang="ru-RU" dirty="0" err="1">
                <a:latin typeface="+mn-lt"/>
              </a:rPr>
              <a:t>Гистологически</a:t>
            </a:r>
            <a:r>
              <a:rPr lang="ru-RU" dirty="0">
                <a:latin typeface="+mn-lt"/>
              </a:rPr>
              <a:t> шерстяные волокна всех типов состоят из чешуйчатого и коркового слоев, а в переходных волокнах, а также в ости, кроющем волосе и др. имеется еще и сердцевинный слой.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720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Морфо-гистологическое строение шерстных волокон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40"/>
          <a:stretch/>
        </p:blipFill>
        <p:spPr>
          <a:xfrm>
            <a:off x="1815955" y="1308847"/>
            <a:ext cx="8791187" cy="50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6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кожи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9764" y="1416424"/>
            <a:ext cx="7116876" cy="492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5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Значение термина «шерсть»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64633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Шерсть — собранный для переработки</a:t>
            </a:r>
            <a:r>
              <a:rPr lang="ru-RU"/>
              <a:t> </a:t>
            </a:r>
            <a:r>
              <a:rPr lang="ru-RU" smtClean="0"/>
              <a:t>волосяной </a:t>
            </a:r>
            <a:r>
              <a:rPr lang="ru-RU" dirty="0"/>
              <a:t>покров животных, который используется для получения тканей или валяльно-войлочных изделий.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959" y="2348753"/>
            <a:ext cx="7498093" cy="417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шерстных  волокон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377390"/>
            <a:ext cx="10515600" cy="4351338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Пух</a:t>
            </a:r>
            <a:r>
              <a:rPr lang="ru-RU" dirty="0">
                <a:latin typeface="+mn-lt"/>
              </a:rPr>
              <a:t> - сильно извитые, обычно короткие (кроме романовских) и имеют вид подшерстка, самые тонкие волокна, не имеющие сердцевины. Зимой пух предохраняет организм овцы от переохлаждения, а весной - выпадает (линька). Из пуховых волокон получают пряжу наиболее высокого качества.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066" y="3028858"/>
            <a:ext cx="2953310" cy="29533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5" y="3028859"/>
            <a:ext cx="2953310" cy="295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3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шерстных  волокон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395319"/>
            <a:ext cx="10515600" cy="4351338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Переходное волокно </a:t>
            </a:r>
            <a:r>
              <a:rPr lang="ru-RU" dirty="0">
                <a:latin typeface="+mn-lt"/>
              </a:rPr>
              <a:t>- по извитости и  длине волокна занимает середину между пухом и остью. Для переходного волокна характерно наличие прерывистой сердцевины. В основном идет на изготовление верхнего трикотажа.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973" y="2917471"/>
            <a:ext cx="4764181" cy="32579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741" y="2917471"/>
            <a:ext cx="1285498" cy="325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6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шерстных  волокон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305671"/>
            <a:ext cx="10515600" cy="3409764"/>
          </a:xfrm>
        </p:spPr>
        <p:txBody>
          <a:bodyPr>
            <a:normAutofit fontScale="92500"/>
          </a:bodyPr>
          <a:lstStyle/>
          <a:p>
            <a:r>
              <a:rPr lang="ru-RU" b="1" dirty="0">
                <a:latin typeface="+mn-lt"/>
              </a:rPr>
              <a:t>Остевые волокна </a:t>
            </a:r>
            <a:r>
              <a:rPr lang="ru-RU" dirty="0">
                <a:latin typeface="+mn-lt"/>
              </a:rPr>
              <a:t>-   наиболее   длинные, </a:t>
            </a:r>
            <a:r>
              <a:rPr lang="ru-RU" dirty="0" err="1">
                <a:latin typeface="+mn-lt"/>
              </a:rPr>
              <a:t>малоизвитые</a:t>
            </a:r>
            <a:r>
              <a:rPr lang="ru-RU" dirty="0">
                <a:latin typeface="+mn-lt"/>
              </a:rPr>
              <a:t>   или   прямые   волокна, тониной свыше 52 микрометров (романовская порода овец имеет особенность как исключение ость короче пуха). Шерсть, содержащая ость, как правило, грубая, используется в основном в валяльно-войлочной промышленности. Остевые волокна в шерстном покрове находятся в смеси с пухом; не бывает шерсти, состоящей целиком из одной ости. Остевые волокна входят в шерстный покров полугрубошерстных и грубошерстных овец наряду с другими типами волокон.</a:t>
            </a:r>
          </a:p>
          <a:p>
            <a:r>
              <a:rPr lang="ru-RU" b="1" dirty="0" smtClean="0">
                <a:latin typeface="+mn-lt"/>
              </a:rPr>
              <a:t>Ость</a:t>
            </a:r>
            <a:r>
              <a:rPr lang="ru-RU" dirty="0" smtClean="0">
                <a:latin typeface="+mn-lt"/>
              </a:rPr>
              <a:t> </a:t>
            </a:r>
            <a:r>
              <a:rPr lang="ru-RU" dirty="0">
                <a:latin typeface="+mn-lt"/>
              </a:rPr>
              <a:t>менее ценное в технологическом отношении волокно по сравнению с пухом. В различных видах шерсти ость различается как по техническим свойствам, так и по гистологическому строению.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588" y="4506561"/>
            <a:ext cx="2645287" cy="1737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316" y="4506561"/>
            <a:ext cx="688233" cy="167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9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шерстных  волокон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467037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+mn-lt"/>
              </a:rPr>
              <a:t>Сухой волос -  разновидность ости,  которая образуется в результате потери жиропота, хрупкий, меньше блестит. Промежуточная между остью и мертвым волосом. </a:t>
            </a:r>
          </a:p>
          <a:p>
            <a:r>
              <a:rPr lang="ru-RU" dirty="0">
                <a:latin typeface="+mn-lt"/>
              </a:rPr>
              <a:t>По гистологическому строению сухой волос занимает промежуточное положение между остью и мертвым волосом.</a:t>
            </a:r>
          </a:p>
          <a:p>
            <a:r>
              <a:rPr lang="ru-RU" dirty="0">
                <a:latin typeface="+mn-lt"/>
              </a:rPr>
              <a:t>В верхней части сухой волос напоминает мертвый, а в средней и нижней части, находящейся вместе с переходными и пуховыми волокнами, - ость</a:t>
            </a:r>
            <a:r>
              <a:rPr lang="ru-RU" dirty="0" smtClean="0">
                <a:latin typeface="+mn-lt"/>
              </a:rPr>
              <a:t>.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Сухой волос встречается в шерсти большинства грубошерстных пород овец, являясь спутником мертвого волоса (у курдючных овец), а у отдельных пород овец большое количество сухого волоса не сопровождается мертвым (волошские, черкасские).</a:t>
            </a:r>
          </a:p>
          <a:p>
            <a:r>
              <a:rPr lang="ru-RU" dirty="0">
                <a:latin typeface="+mn-lt"/>
              </a:rPr>
              <a:t>В технологическом отношении сухой волос приближается к 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097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шерстных  волокон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08847"/>
            <a:ext cx="10515600" cy="4868116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latin typeface="+mn-lt"/>
              </a:rPr>
              <a:t>Мёртвый волос </a:t>
            </a:r>
            <a:r>
              <a:rPr lang="ru-RU" dirty="0">
                <a:latin typeface="+mn-lt"/>
              </a:rPr>
              <a:t>- разновидность ости, короткий, грубый, от 75 до 200 микрометров толщиной, ломкий, белого цвета, не окрашивается, на сгибе образует острый угол.</a:t>
            </a:r>
          </a:p>
          <a:p>
            <a:r>
              <a:rPr lang="ru-RU" b="1" dirty="0">
                <a:latin typeface="+mn-lt"/>
              </a:rPr>
              <a:t>Мертвый волос </a:t>
            </a:r>
            <a:r>
              <a:rPr lang="ru-RU" dirty="0">
                <a:latin typeface="+mn-lt"/>
              </a:rPr>
              <a:t>- очень грубое, ломкое, обычно короткое, почти прямое остевое волокно.</a:t>
            </a:r>
          </a:p>
          <a:p>
            <a:r>
              <a:rPr lang="ru-RU" dirty="0">
                <a:latin typeface="+mn-lt"/>
              </a:rPr>
              <a:t>По гистологическому строению мертвый волос близок к толстой ости. Чешуйчатый слой </a:t>
            </a:r>
            <a:r>
              <a:rPr lang="ru-RU" dirty="0" err="1">
                <a:latin typeface="+mn-lt"/>
              </a:rPr>
              <a:t>некольцевидный</a:t>
            </a:r>
            <a:r>
              <a:rPr lang="ru-RU" dirty="0">
                <a:latin typeface="+mn-lt"/>
              </a:rPr>
              <a:t>. Чешуйки мертвого волоса имеют вид узких пластинок, расположенных по 6-8 шт. по окружности волокна</a:t>
            </a:r>
            <a:r>
              <a:rPr lang="ru-RU" dirty="0" smtClean="0">
                <a:latin typeface="+mn-lt"/>
              </a:rPr>
              <a:t>.</a:t>
            </a:r>
            <a:endParaRPr lang="ru-RU" dirty="0">
              <a:latin typeface="+mn-lt"/>
            </a:endParaRPr>
          </a:p>
          <a:p>
            <a:r>
              <a:rPr lang="ru-RU" b="1" dirty="0">
                <a:latin typeface="+mn-lt"/>
              </a:rPr>
              <a:t>Мёртвый волос </a:t>
            </a:r>
            <a:r>
              <a:rPr lang="ru-RU" dirty="0">
                <a:latin typeface="+mn-lt"/>
              </a:rPr>
              <a:t>имеет сильно развитую сердцевину. На поперечных срезах волокон мертвого волоса с трудом распознается очень тонкий корковый слой. Такое сильное развитие сердцевины служит одной из основных причин малой крепости его на разрыв. В силу пористого сердцевинного слоя мертвый волос практически не поддается окрашиванию. Мертвый волос в шерстяных изделиях плохо удерживается, быстро разрушается, выпадает из пряжи и ткани, вследствие этого сильно понижается качество изделия.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28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шерстных  волокон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502896"/>
            <a:ext cx="10515600" cy="4351338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Песига</a:t>
            </a:r>
            <a:r>
              <a:rPr lang="ru-RU" dirty="0">
                <a:latin typeface="+mn-lt"/>
              </a:rPr>
              <a:t> – ягнячий  волос у тонкорунных и полутонкорунных  овец, более длинные и светлые, толстые и </a:t>
            </a:r>
            <a:r>
              <a:rPr lang="ru-RU" dirty="0" err="1">
                <a:latin typeface="+mn-lt"/>
              </a:rPr>
              <a:t>малоизвитые</a:t>
            </a:r>
            <a:r>
              <a:rPr lang="ru-RU" dirty="0">
                <a:latin typeface="+mn-lt"/>
              </a:rPr>
              <a:t> волокна. После первой  стрижки  в годовом возрасте, исчезает. </a:t>
            </a:r>
          </a:p>
          <a:p>
            <a:r>
              <a:rPr lang="ru-RU" b="1" dirty="0">
                <a:latin typeface="+mn-lt"/>
              </a:rPr>
              <a:t>Песига</a:t>
            </a:r>
            <a:r>
              <a:rPr lang="ru-RU" dirty="0">
                <a:latin typeface="+mn-lt"/>
              </a:rPr>
              <a:t> выделяется  среди других волокон большой длиной, толщиной и меньшей извитостью. Некоторые ягнята рождаются с такими волокнами, а в дальнейшем в течение первого года жизни </a:t>
            </a:r>
            <a:r>
              <a:rPr lang="ru-RU" dirty="0" err="1">
                <a:latin typeface="+mn-lt"/>
              </a:rPr>
              <a:t>песига</a:t>
            </a:r>
            <a:r>
              <a:rPr lang="ru-RU" dirty="0">
                <a:latin typeface="+mn-lt"/>
              </a:rPr>
              <a:t> заменяется типичными пуховыми шерстяными волокнами. Встречается </a:t>
            </a:r>
            <a:r>
              <a:rPr lang="ru-RU" dirty="0" err="1">
                <a:latin typeface="+mn-lt"/>
              </a:rPr>
              <a:t>песига</a:t>
            </a:r>
            <a:r>
              <a:rPr lang="ru-RU" dirty="0">
                <a:latin typeface="+mn-lt"/>
              </a:rPr>
              <a:t> в тонком и полутонком поярке (шерсти с ягнят) и в шерсти с молодняка (годичного возраста) тонкорунных овец.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792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шерстных  волокон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610472"/>
            <a:ext cx="10515600" cy="4351338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Кемп</a:t>
            </a:r>
            <a:r>
              <a:rPr lang="ru-RU" dirty="0">
                <a:latin typeface="+mn-lt"/>
              </a:rPr>
              <a:t> – особый вид волокон, который встречается  у взрослых овец  тонкорунных  и полутонкорунных пород. Это огрубленные волокна  типа ости, которые остаются  у части  овец    после   первой  стрижки.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698" y="2620912"/>
            <a:ext cx="4822354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9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шерстных  волокон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395319"/>
            <a:ext cx="10515600" cy="2549152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Кроющий волос </a:t>
            </a:r>
            <a:r>
              <a:rPr lang="ru-RU" dirty="0">
                <a:latin typeface="+mn-lt"/>
              </a:rPr>
              <a:t>-  короткий 3-5 см, прямой, жёсткий, по толщине и строению приближается к ости. Он растёт на ногах и морде, а также на ушах и хвосте. Вследствие наклонного расположения корней в коже</a:t>
            </a:r>
          </a:p>
          <a:p>
            <a:r>
              <a:rPr lang="ru-RU" dirty="0" smtClean="0">
                <a:latin typeface="+mn-lt"/>
              </a:rPr>
              <a:t>Кроющие </a:t>
            </a:r>
            <a:r>
              <a:rPr lang="ru-RU" dirty="0">
                <a:latin typeface="+mn-lt"/>
              </a:rPr>
              <a:t>волосы образуют на ее поверхности своеобразное покрытие  один волос прикрывает другой подобно плиткам черепицы на крыше. Отсюда и название – «кроющий» волос. </a:t>
            </a:r>
            <a:r>
              <a:rPr lang="ru-RU" dirty="0" smtClean="0">
                <a:latin typeface="+mn-lt"/>
              </a:rPr>
              <a:t>При </a:t>
            </a:r>
            <a:r>
              <a:rPr lang="ru-RU" dirty="0">
                <a:latin typeface="+mn-lt"/>
              </a:rPr>
              <a:t>таком расположении и малой длине кроющий волос </a:t>
            </a:r>
            <a:r>
              <a:rPr lang="ru-RU" dirty="0" smtClean="0">
                <a:latin typeface="+mn-lt"/>
              </a:rPr>
              <a:t>не состригается</a:t>
            </a:r>
            <a:r>
              <a:rPr lang="ru-RU" dirty="0">
                <a:latin typeface="+mn-lt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5" y="3729319"/>
            <a:ext cx="3990628" cy="258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8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Группы овечьей шерсти в зависимости от типа волокна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52282"/>
            <a:ext cx="10515600" cy="4724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</a:t>
            </a:r>
            <a:r>
              <a:rPr lang="ru-RU" b="1" dirty="0" smtClean="0">
                <a:latin typeface="+mn-lt"/>
              </a:rPr>
              <a:t>Однородная шерсть                                                    Неоднородная </a:t>
            </a:r>
            <a:r>
              <a:rPr lang="ru-RU" b="1" dirty="0">
                <a:latin typeface="+mn-lt"/>
              </a:rPr>
              <a:t>шерсть</a:t>
            </a:r>
          </a:p>
          <a:p>
            <a:pPr marL="0" indent="0">
              <a:buNone/>
            </a:pPr>
            <a:endParaRPr lang="ru-RU" b="1" dirty="0" smtClean="0">
              <a:latin typeface="+mn-lt"/>
            </a:endParaRPr>
          </a:p>
          <a:p>
            <a:pPr marL="0" indent="0">
              <a:buNone/>
            </a:pPr>
            <a:r>
              <a:rPr lang="ru-RU" b="1" dirty="0">
                <a:latin typeface="+mn-lt"/>
              </a:rPr>
              <a:t>тонкая                                                                                  полугрубая   </a:t>
            </a:r>
            <a:r>
              <a:rPr lang="ru-RU" b="1" dirty="0" smtClean="0">
                <a:latin typeface="+mn-lt"/>
              </a:rPr>
              <a:t>      грубая</a:t>
            </a:r>
            <a:endParaRPr lang="ru-RU" b="1" dirty="0">
              <a:latin typeface="+mn-lt"/>
            </a:endParaRPr>
          </a:p>
          <a:p>
            <a:pPr marL="0" indent="0">
              <a:buNone/>
            </a:pPr>
            <a:endParaRPr lang="ru-RU" b="1" dirty="0" smtClean="0">
              <a:latin typeface="+mn-lt"/>
            </a:endParaRPr>
          </a:p>
          <a:p>
            <a:pPr marL="0" indent="0">
              <a:buNone/>
            </a:pPr>
            <a:r>
              <a:rPr lang="ru-RU" b="1" dirty="0" smtClean="0">
                <a:latin typeface="+mn-lt"/>
              </a:rPr>
              <a:t>          полутонкая</a:t>
            </a:r>
            <a:endParaRPr lang="ru-RU" b="1" dirty="0">
              <a:latin typeface="+mn-lt"/>
            </a:endParaRPr>
          </a:p>
          <a:p>
            <a:pPr marL="0" indent="0">
              <a:buNone/>
            </a:pPr>
            <a:endParaRPr lang="ru-RU" b="1" dirty="0">
              <a:latin typeface="+mn-lt"/>
            </a:endParaRPr>
          </a:p>
          <a:p>
            <a:pPr marL="0" indent="0">
              <a:buNone/>
            </a:pPr>
            <a:r>
              <a:rPr lang="ru-RU" b="1" dirty="0" smtClean="0">
                <a:latin typeface="+mn-lt"/>
              </a:rPr>
              <a:t>                  полугрубая</a:t>
            </a:r>
            <a:endParaRPr lang="ru-RU" b="1" dirty="0">
              <a:latin typeface="+mn-lt"/>
            </a:endParaRPr>
          </a:p>
          <a:p>
            <a:endParaRPr lang="ru-RU" b="1" dirty="0" smtClean="0">
              <a:latin typeface="+mn-lt"/>
            </a:endParaRPr>
          </a:p>
          <a:p>
            <a:pPr marL="0" indent="0">
              <a:buNone/>
            </a:pPr>
            <a:r>
              <a:rPr lang="ru-RU" b="1" dirty="0" smtClean="0">
                <a:latin typeface="+mn-lt"/>
              </a:rPr>
              <a:t>                                 грубая</a:t>
            </a:r>
            <a:endParaRPr lang="ru-RU" b="1" dirty="0">
              <a:latin typeface="+mn-lt"/>
            </a:endParaRPr>
          </a:p>
          <a:p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388103" y="1889762"/>
            <a:ext cx="122" cy="588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2271840" y="1889762"/>
            <a:ext cx="0" cy="1480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191558" y="1889762"/>
            <a:ext cx="35737" cy="2323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873731" y="1884190"/>
            <a:ext cx="20620" cy="3058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7924922" y="1889762"/>
            <a:ext cx="29319" cy="588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679" y="1884190"/>
            <a:ext cx="144779" cy="66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9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Межгосударственный стандарт шерсти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80565"/>
            <a:ext cx="10515600" cy="4796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+mn-lt"/>
              </a:rPr>
              <a:t>Однородной называют шерсть, состоящую из одинаковых по внешнему виду, длине, тонине и другим свойствам волокон. </a:t>
            </a:r>
          </a:p>
          <a:p>
            <a:pPr marL="0" indent="0">
              <a:buNone/>
            </a:pPr>
            <a:r>
              <a:rPr lang="ru-RU" dirty="0">
                <a:latin typeface="+mn-lt"/>
              </a:rPr>
              <a:t>Однородную тонкую, полутонкую, полугрубую и грубую шерсть делят на</a:t>
            </a:r>
            <a:r>
              <a:rPr lang="ru-RU" dirty="0" smtClean="0">
                <a:latin typeface="+mn-lt"/>
              </a:rPr>
              <a:t>: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- мериносовую</a:t>
            </a:r>
            <a:r>
              <a:rPr lang="ru-RU" dirty="0" smtClean="0">
                <a:latin typeface="+mn-lt"/>
              </a:rPr>
              <a:t>;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- кроссбредную и кроссбредного типа</a:t>
            </a:r>
            <a:r>
              <a:rPr lang="ru-RU" dirty="0" smtClean="0">
                <a:latin typeface="+mn-lt"/>
              </a:rPr>
              <a:t>;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- помесную (тонкую, полутонкую</a:t>
            </a:r>
            <a:r>
              <a:rPr lang="ru-RU" dirty="0" smtClean="0">
                <a:latin typeface="+mn-lt"/>
              </a:rPr>
              <a:t>);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- </a:t>
            </a:r>
            <a:r>
              <a:rPr lang="ru-RU" dirty="0" err="1">
                <a:latin typeface="+mn-lt"/>
              </a:rPr>
              <a:t>цигайскую</a:t>
            </a:r>
            <a:r>
              <a:rPr lang="ru-RU" dirty="0">
                <a:latin typeface="+mn-lt"/>
              </a:rPr>
              <a:t> и </a:t>
            </a:r>
            <a:r>
              <a:rPr lang="ru-RU" dirty="0" err="1">
                <a:latin typeface="+mn-lt"/>
              </a:rPr>
              <a:t>цигай</a:t>
            </a:r>
            <a:r>
              <a:rPr lang="ru-RU" dirty="0">
                <a:latin typeface="+mn-lt"/>
              </a:rPr>
              <a:t>-грубошерстную.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02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Полезные качества шерсти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77788"/>
            <a:ext cx="10515600" cy="4599175"/>
          </a:xfrm>
        </p:spPr>
        <p:txBody>
          <a:bodyPr/>
          <a:lstStyle/>
          <a:p>
            <a:r>
              <a:rPr lang="ru-RU" dirty="0"/>
              <a:t>Высокие теплозащитные свойства</a:t>
            </a:r>
          </a:p>
          <a:p>
            <a:r>
              <a:rPr lang="ru-RU" dirty="0"/>
              <a:t>Сильное свойство </a:t>
            </a:r>
            <a:r>
              <a:rPr lang="ru-RU" dirty="0" err="1"/>
              <a:t>сволачивания</a:t>
            </a:r>
            <a:r>
              <a:rPr lang="ru-RU" dirty="0"/>
              <a:t> (</a:t>
            </a:r>
            <a:r>
              <a:rPr lang="ru-RU" dirty="0" err="1"/>
              <a:t>прядомости</a:t>
            </a:r>
            <a:r>
              <a:rPr lang="ru-RU" dirty="0"/>
              <a:t>)       </a:t>
            </a:r>
          </a:p>
          <a:p>
            <a:r>
              <a:rPr lang="ru-RU" dirty="0"/>
              <a:t>Шерсть лёгкая, прямая, упругая, эластичная, пластичная, растяжимая с определенным блеском</a:t>
            </a:r>
          </a:p>
          <a:p>
            <a:r>
              <a:rPr lang="ru-RU" dirty="0"/>
              <a:t>Шерсть гигроскопична, гигиенична, </a:t>
            </a:r>
            <a:r>
              <a:rPr lang="ru-RU" dirty="0" err="1"/>
              <a:t>длительноноска</a:t>
            </a:r>
            <a:r>
              <a:rPr lang="ru-RU" dirty="0"/>
              <a:t>, изделия из шерсти имеют красивый внешний вид</a:t>
            </a:r>
          </a:p>
          <a:p>
            <a:r>
              <a:rPr lang="ru-RU" dirty="0"/>
              <a:t>Пропускает ультрафиолетовые лучи</a:t>
            </a:r>
          </a:p>
          <a:p>
            <a:r>
              <a:rPr lang="ru-RU" dirty="0"/>
              <a:t>Предохраняет от радиоактивного заражения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67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Тонкая однородная шерсть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85365"/>
            <a:ext cx="10515600" cy="4491598"/>
          </a:xfrm>
        </p:spPr>
        <p:txBody>
          <a:bodyPr/>
          <a:lstStyle/>
          <a:p>
            <a:r>
              <a:rPr lang="ru-RU" dirty="0">
                <a:latin typeface="+mn-lt"/>
              </a:rPr>
              <a:t>К однородной относят тонкую шерсть, средняя тонина волокон которой не превышает 25 мкм. Овец, от которых получают тонкую шерсть, называют тонкорунными. Тонкая шерсть в технологическом отношении самое ценное сырье, которое в основном идет на изготовление костюмных тканей.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876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Полутонкая однородная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851776" cy="4351338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Полутонкая</a:t>
            </a:r>
            <a:r>
              <a:rPr lang="ru-RU" dirty="0">
                <a:latin typeface="+mn-lt"/>
              </a:rPr>
              <a:t> – однородная шерсть тониной 25,1 – 31,0 мкм. </a:t>
            </a:r>
          </a:p>
          <a:p>
            <a:pPr marL="0" indent="0">
              <a:buNone/>
            </a:pPr>
            <a:r>
              <a:rPr lang="ru-RU" dirty="0">
                <a:latin typeface="+mn-lt"/>
              </a:rPr>
              <a:t>Овец, от которых получают полутонкую шерсть, </a:t>
            </a:r>
            <a:r>
              <a:rPr lang="ru-RU" dirty="0" smtClean="0">
                <a:latin typeface="+mn-lt"/>
              </a:rPr>
              <a:t>называют полутонкорунными</a:t>
            </a:r>
            <a:r>
              <a:rPr lang="ru-RU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088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Полугрубая однородная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628401"/>
            <a:ext cx="10515600" cy="4351338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Полугрубая</a:t>
            </a:r>
            <a:r>
              <a:rPr lang="ru-RU" dirty="0">
                <a:latin typeface="+mn-lt"/>
              </a:rPr>
              <a:t> однородная шерсть имеет тонину шерстяных волокон от 31,1 до 40,0 мкм. </a:t>
            </a:r>
          </a:p>
          <a:p>
            <a:pPr marL="0" indent="0">
              <a:buNone/>
            </a:pPr>
            <a:r>
              <a:rPr lang="ru-RU" dirty="0">
                <a:latin typeface="+mn-lt"/>
              </a:rPr>
              <a:t>Такую шерсть получают от овец </a:t>
            </a:r>
            <a:r>
              <a:rPr lang="ru-RU" dirty="0" err="1">
                <a:latin typeface="+mn-lt"/>
              </a:rPr>
              <a:t>цигайской</a:t>
            </a:r>
            <a:r>
              <a:rPr lang="ru-RU" dirty="0">
                <a:latin typeface="+mn-lt"/>
              </a:rPr>
              <a:t>, русской длинношерстной пород.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89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Грубая однородная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682190"/>
            <a:ext cx="10515600" cy="4351338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Грубая</a:t>
            </a:r>
            <a:r>
              <a:rPr lang="ru-RU" dirty="0">
                <a:latin typeface="+mn-lt"/>
              </a:rPr>
              <a:t> однородная шерсть состоит из тонкой ости, в которой сердцевина отсутствует или может занимать небольшой удельный вес, ее тонина в пределах 40,1 – 67,0 мкм. </a:t>
            </a:r>
            <a:endParaRPr lang="ru-RU" dirty="0" smtClean="0">
              <a:latin typeface="+mn-lt"/>
            </a:endParaRPr>
          </a:p>
          <a:p>
            <a:pPr marL="0" indent="0">
              <a:buNone/>
            </a:pPr>
            <a:r>
              <a:rPr lang="ru-RU" dirty="0" smtClean="0">
                <a:latin typeface="+mn-lt"/>
              </a:rPr>
              <a:t>Овцы </a:t>
            </a:r>
            <a:r>
              <a:rPr lang="ru-RU" dirty="0">
                <a:latin typeface="+mn-lt"/>
              </a:rPr>
              <a:t>английских длинношерстных пород (линкольн, </a:t>
            </a:r>
            <a:r>
              <a:rPr lang="ru-RU" dirty="0" err="1">
                <a:latin typeface="+mn-lt"/>
              </a:rPr>
              <a:t>лейстер</a:t>
            </a:r>
            <a:r>
              <a:rPr lang="ru-RU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дортмур</a:t>
            </a:r>
            <a:r>
              <a:rPr lang="ru-RU" dirty="0">
                <a:latin typeface="+mn-lt"/>
              </a:rPr>
              <a:t>) и в их типе дают грубую однородную шерсть.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12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31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47725" y="1304364"/>
            <a:ext cx="5067300" cy="3805518"/>
          </a:xfrm>
        </p:spPr>
        <p:txBody>
          <a:bodyPr>
            <a:normAutofit/>
          </a:bodyPr>
          <a:lstStyle/>
          <a:p>
            <a:r>
              <a:rPr lang="ru-RU" sz="2000" b="1" dirty="0"/>
              <a:t>Натуральные </a:t>
            </a:r>
            <a:r>
              <a:rPr lang="ru-RU" sz="2000" b="1" dirty="0" smtClean="0"/>
              <a:t>волокна </a:t>
            </a:r>
            <a:r>
              <a:rPr lang="ru-RU" sz="2000" dirty="0" smtClean="0"/>
              <a:t>- </a:t>
            </a:r>
            <a:r>
              <a:rPr lang="ru-RU" sz="2000" dirty="0"/>
              <a:t>это волокна, которые существуют в природе в готовом виде, они образуются без непосредственного участия человека. В эту группу входят волокна растительного, животного и минерального происхождения. </a:t>
            </a:r>
          </a:p>
          <a:p>
            <a:r>
              <a:rPr lang="ru-RU" sz="2000" dirty="0"/>
              <a:t>Основными признаками для классификации являются: химический состав волокон и область их происхождения.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шерстного сырья по источникам его получения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6053093" y="1447800"/>
            <a:ext cx="5067300" cy="18332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+mn-lt"/>
              </a:rPr>
              <a:t>Химические волокна</a:t>
            </a:r>
          </a:p>
          <a:p>
            <a:endParaRPr lang="ru-RU" b="1" dirty="0" smtClean="0">
              <a:latin typeface="+mn-lt"/>
            </a:endParaRPr>
          </a:p>
          <a:p>
            <a:pPr marL="0" indent="0">
              <a:buNone/>
            </a:pPr>
            <a:r>
              <a:rPr lang="ru-RU" b="1" dirty="0">
                <a:latin typeface="+mn-lt"/>
              </a:rPr>
              <a:t>Искусственные    </a:t>
            </a:r>
            <a:r>
              <a:rPr lang="ru-RU" b="1" dirty="0" smtClean="0">
                <a:latin typeface="+mn-lt"/>
              </a:rPr>
              <a:t>         Синтетические волокна                          </a:t>
            </a:r>
            <a:r>
              <a:rPr lang="ru-RU" b="1" dirty="0" err="1" smtClean="0">
                <a:latin typeface="+mn-lt"/>
              </a:rPr>
              <a:t>волокна</a:t>
            </a:r>
            <a:endParaRPr lang="ru-RU" b="1" dirty="0">
              <a:latin typeface="+mn-lt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940" y="4984376"/>
            <a:ext cx="1792194" cy="1440884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7476565" y="1792941"/>
            <a:ext cx="304800" cy="591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8910918" y="1775012"/>
            <a:ext cx="394447" cy="627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25" y="3460658"/>
            <a:ext cx="2450804" cy="19204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0918" y="3460658"/>
            <a:ext cx="221913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5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Натуральные волокна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13647"/>
            <a:ext cx="10515600" cy="4563316"/>
          </a:xfrm>
        </p:spPr>
        <p:txBody>
          <a:bodyPr/>
          <a:lstStyle/>
          <a:p>
            <a:r>
              <a:rPr lang="ru-RU" dirty="0"/>
              <a:t>Натуральное волокно минерального происхождения: </a:t>
            </a:r>
            <a:r>
              <a:rPr lang="ru-RU" b="1" dirty="0"/>
              <a:t>Асбест</a:t>
            </a:r>
            <a:r>
              <a:rPr lang="ru-RU" dirty="0"/>
              <a:t> (греч. неразрушимый) - собирательное название группы тонковолокнистых минералов из класса силикатов. В природе это агрегаты с пространственной структурой в виде тончайших гибких волокон. Применяется в самых различных областях, например в строительстве, автомобильной промышленности и ракетостроении. По химическому составу асбест представляет собой водные силикаты магния, железа, кальция и залегает в горных породах в виде жил и прожилок.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51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Натуральные волокна растительного происхождения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287743"/>
            <a:ext cx="10842251" cy="3535270"/>
          </a:xfrm>
        </p:spPr>
        <p:txBody>
          <a:bodyPr>
            <a:normAutofit/>
          </a:bodyPr>
          <a:lstStyle/>
          <a:p>
            <a:r>
              <a:rPr lang="ru-RU" sz="2000" dirty="0"/>
              <a:t>Основным веществом, составляющим волокна растительного происхождения, является целлюлоза. Это твердое трудно растворимое вещество, состоит из звеньев С₆Н₁₀О₅. Помимо целлюлозы в растительных волокнах присутствуют воска, жиры, белковые и красящие вещества.</a:t>
            </a:r>
          </a:p>
          <a:p>
            <a:r>
              <a:rPr lang="ru-RU" sz="2000" dirty="0"/>
              <a:t>Хлопок - это натуральное волокно растительного происхождения. Производят хлопок из волокон семян растений хлопчатника. На основе хлопка производятся: сатин, батист, марлёвка, ситец, фланель, бязь, поплин, вуаль и прочие ткани. Достоинствами хлопчатобумажной ткани являются: прочность, высокая износостойкость, устойчивость к действию щелочей и эластичность. Ткань теплая, мягкая и приятная на ощупь, хорошо впитывает влагу, не электризуется.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530" y="4695565"/>
            <a:ext cx="2491811" cy="1581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081" y="4701610"/>
            <a:ext cx="2337966" cy="157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0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Натуральные волокна растительного происхождения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287743"/>
            <a:ext cx="10515600" cy="3051175"/>
          </a:xfrm>
        </p:spPr>
        <p:txBody>
          <a:bodyPr>
            <a:normAutofit/>
          </a:bodyPr>
          <a:lstStyle/>
          <a:p>
            <a:r>
              <a:rPr lang="ru-RU" sz="2000" dirty="0"/>
              <a:t>Лён - это натуральное и экологически чистое волокно растительного происхождения. Сырьём для производства льна служит стебель травянистого растения с одноименным названием. Льняные ткани гигиеничные, прочные, мягкие на ощупь, </a:t>
            </a:r>
            <a:r>
              <a:rPr lang="ru-RU" sz="2000" dirty="0" smtClean="0"/>
              <a:t>с </a:t>
            </a:r>
            <a:r>
              <a:rPr lang="ru-RU" sz="2000" dirty="0"/>
              <a:t>хорошими </a:t>
            </a:r>
            <a:r>
              <a:rPr lang="ru-RU" sz="2000" dirty="0" err="1"/>
              <a:t>влаго</a:t>
            </a:r>
            <a:r>
              <a:rPr lang="ru-RU" sz="2000" dirty="0"/>
              <a:t> и воздухопроницаемыми свойствами. Однако, ткани изо льна из-за незначительной растяжимости и слабой упругости волокна чрезвычайно сильно мнутся и плохо гладятся, а также садятся после стирки. Чаще всего изделия из льняной ткани выпускаются естественного цвета (от серого до бежевого). Имеют приятный блеск.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104" y="4087908"/>
            <a:ext cx="4160570" cy="21836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524" y="4087907"/>
            <a:ext cx="3905701" cy="218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7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Натуральные волокна животного происхождения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431178"/>
            <a:ext cx="10515600" cy="4351338"/>
          </a:xfrm>
        </p:spPr>
        <p:txBody>
          <a:bodyPr/>
          <a:lstStyle/>
          <a:p>
            <a:r>
              <a:rPr lang="ru-RU" sz="2000" b="1" dirty="0" smtClean="0"/>
              <a:t>Овечья </a:t>
            </a:r>
            <a:r>
              <a:rPr lang="ru-RU" sz="2000" b="1" dirty="0"/>
              <a:t>шерсть </a:t>
            </a:r>
            <a:r>
              <a:rPr lang="ru-RU" sz="2000" dirty="0"/>
              <a:t>- самый плохой проводник тепла, поэтому изделия обладают высокими теплозащитными свойствами, хорошей эластичностью, легкостью, обладает свойством </a:t>
            </a:r>
            <a:r>
              <a:rPr lang="ru-RU" sz="2000" dirty="0" err="1"/>
              <a:t>сволачивания</a:t>
            </a:r>
            <a:r>
              <a:rPr lang="ru-RU" sz="2000" dirty="0"/>
              <a:t>, хорошо поддается окраске. Из нее изготавливают ткани для платьев, костюмов, получают велюр. В группу шерстяных тканей входят: саржа, сукно, твид, бостон, коверкот, шевиот, </a:t>
            </a:r>
            <a:r>
              <a:rPr lang="ru-RU" sz="2000" dirty="0" err="1"/>
              <a:t>дюветин</a:t>
            </a:r>
            <a:r>
              <a:rPr lang="ru-RU" sz="2000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023" y="3621741"/>
            <a:ext cx="4473280" cy="26675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524" y="3621741"/>
            <a:ext cx="3994693" cy="266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0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Натуральные волокна животного происхождения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484966"/>
            <a:ext cx="10515600" cy="4351338"/>
          </a:xfrm>
        </p:spPr>
        <p:txBody>
          <a:bodyPr/>
          <a:lstStyle/>
          <a:p>
            <a:r>
              <a:rPr lang="ru-RU" b="1" dirty="0"/>
              <a:t>Козья шерсть </a:t>
            </a:r>
            <a:r>
              <a:rPr lang="ru-RU" dirty="0"/>
              <a:t>– в отличие от овечьей обладает сильным блеском (люстровый блеск), крепостью и меньшей </a:t>
            </a:r>
            <a:r>
              <a:rPr lang="ru-RU" dirty="0" err="1"/>
              <a:t>валкоспособностью</a:t>
            </a:r>
            <a:r>
              <a:rPr lang="ru-RU" dirty="0"/>
              <a:t>.  Бывает однородная, неоднородная и пух. Из козьей шерсти делают драпировочные ткани, одеяла, ковры, а из пуха платки, шали.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67" y="3408104"/>
            <a:ext cx="3659284" cy="2382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442" y="3453514"/>
            <a:ext cx="3110004" cy="23827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438" y="3408104"/>
            <a:ext cx="2893388" cy="238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2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rgbClr val="034A90"/>
      </a:dk1>
      <a:lt1>
        <a:sysClr val="window" lastClr="FFFFFF"/>
      </a:lt1>
      <a:dk2>
        <a:srgbClr val="3A3838"/>
      </a:dk2>
      <a:lt2>
        <a:srgbClr val="E7E6E6"/>
      </a:lt2>
      <a:accent1>
        <a:srgbClr val="4472C4"/>
      </a:accent1>
      <a:accent2>
        <a:srgbClr val="00B05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D5E5A095-B2D6-474D-9C67-B17638D0D070}" vid="{AB021925-D5F9-4D1E-89A7-82CC2D971F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47</TotalTime>
  <Words>2141</Words>
  <Application>Microsoft Office PowerPoint</Application>
  <PresentationFormat>Широкоэкранный</PresentationFormat>
  <Paragraphs>117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Тема1</vt:lpstr>
      <vt:lpstr>Виды текстильного сырья. Типы шерстных волокон. Группы овечьей шерсти</vt:lpstr>
      <vt:lpstr>Значение термина «шерсть»</vt:lpstr>
      <vt:lpstr>Полезные качества шерсти</vt:lpstr>
      <vt:lpstr>Виды шерстного сырья по источникам его получения</vt:lpstr>
      <vt:lpstr>Натуральные волокна</vt:lpstr>
      <vt:lpstr>Натуральные волокна растительного происхождения</vt:lpstr>
      <vt:lpstr>Натуральные волокна растительного происхождения</vt:lpstr>
      <vt:lpstr>Натуральные волокна животного происхождения</vt:lpstr>
      <vt:lpstr>Натуральные волокна животного происхождения</vt:lpstr>
      <vt:lpstr>Натуральные волокна животного происхождения</vt:lpstr>
      <vt:lpstr>Натуральные волокна животного происхождения</vt:lpstr>
      <vt:lpstr>Натуральные волокна животного происхождения</vt:lpstr>
      <vt:lpstr>Натуральные волокна животного происхождения</vt:lpstr>
      <vt:lpstr>Натуральные волокна животного происхождения</vt:lpstr>
      <vt:lpstr>Искусственные волокна (вискоза)</vt:lpstr>
      <vt:lpstr>Синтетические волокна (капрон, лавсан, кремилин, нейлон )</vt:lpstr>
      <vt:lpstr>Строение шерстяных волокон</vt:lpstr>
      <vt:lpstr>Морфо-гистологическое строение шерстных волокон</vt:lpstr>
      <vt:lpstr>Строение кожи</vt:lpstr>
      <vt:lpstr>Типы шерстных  волокон</vt:lpstr>
      <vt:lpstr>Типы шерстных  волокон</vt:lpstr>
      <vt:lpstr>Типы шерстных  волокон</vt:lpstr>
      <vt:lpstr>Типы шерстных  волокон</vt:lpstr>
      <vt:lpstr>Типы шерстных  волокон</vt:lpstr>
      <vt:lpstr>Типы шерстных  волокон</vt:lpstr>
      <vt:lpstr>Типы шерстных  волокон</vt:lpstr>
      <vt:lpstr>Типы шерстных  волокон</vt:lpstr>
      <vt:lpstr>Группы овечьей шерсти в зависимости от типа волокна</vt:lpstr>
      <vt:lpstr>Межгосударственный стандарт шерсти</vt:lpstr>
      <vt:lpstr>Тонкая однородная шерсть</vt:lpstr>
      <vt:lpstr>Полутонкая однородная</vt:lpstr>
      <vt:lpstr>Полугрубая однородная</vt:lpstr>
      <vt:lpstr>Грубая однородная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Виды текстильного сырья. Типы шерстных волокон. Группы овечьей шерсти</dc:title>
  <dc:creator>Ноутбук аудитория FosAGRO</dc:creator>
  <cp:lastModifiedBy>Хлевной Александр Сергеевич</cp:lastModifiedBy>
  <cp:revision>6</cp:revision>
  <dcterms:created xsi:type="dcterms:W3CDTF">2024-02-06T07:33:01Z</dcterms:created>
  <dcterms:modified xsi:type="dcterms:W3CDTF">2024-02-08T15:09:51Z</dcterms:modified>
</cp:coreProperties>
</file>