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4" r:id="rId3"/>
    <p:sldId id="263" r:id="rId4"/>
    <p:sldId id="275" r:id="rId5"/>
    <p:sldId id="265" r:id="rId6"/>
    <p:sldId id="276" r:id="rId7"/>
    <p:sldId id="293" r:id="rId8"/>
    <p:sldId id="296" r:id="rId9"/>
    <p:sldId id="277" r:id="rId10"/>
    <p:sldId id="280" r:id="rId11"/>
    <p:sldId id="298" r:id="rId12"/>
    <p:sldId id="299" r:id="rId13"/>
    <p:sldId id="292" r:id="rId14"/>
    <p:sldId id="285" r:id="rId15"/>
    <p:sldId id="284" r:id="rId16"/>
    <p:sldId id="300" r:id="rId17"/>
    <p:sldId id="297" r:id="rId18"/>
    <p:sldId id="301" r:id="rId19"/>
    <p:sldId id="266" r:id="rId20"/>
    <p:sldId id="304" r:id="rId21"/>
    <p:sldId id="312" r:id="rId22"/>
    <p:sldId id="303" r:id="rId23"/>
    <p:sldId id="290" r:id="rId24"/>
    <p:sldId id="310" r:id="rId25"/>
    <p:sldId id="309" r:id="rId26"/>
    <p:sldId id="291" r:id="rId27"/>
    <p:sldId id="305" r:id="rId28"/>
    <p:sldId id="306" r:id="rId29"/>
    <p:sldId id="307" r:id="rId30"/>
    <p:sldId id="308" r:id="rId31"/>
    <p:sldId id="25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800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26.jp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image" Target="../media/image31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cat>
            <c:strRef>
              <c:f>Sheet1!$A$2:$A$11</c:f>
              <c:strCache>
                <c:ptCount val="10"/>
                <c:pt idx="0">
                  <c:v>Рапс</c:v>
                </c:pt>
                <c:pt idx="1">
                  <c:v>Соя</c:v>
                </c:pt>
                <c:pt idx="2">
                  <c:v>Люцерна (сено, вл. 13%)</c:v>
                </c:pt>
                <c:pt idx="3">
                  <c:v>Горох</c:v>
                </c:pt>
                <c:pt idx="4">
                  <c:v>Силос злак. трав (сыр. м.)</c:v>
                </c:pt>
                <c:pt idx="5">
                  <c:v>Лен</c:v>
                </c:pt>
                <c:pt idx="6">
                  <c:v>Подсолнечник</c:v>
                </c:pt>
                <c:pt idx="7">
                  <c:v>Пшеница</c:v>
                </c:pt>
                <c:pt idx="8">
                  <c:v>Ячмень</c:v>
                </c:pt>
                <c:pt idx="9">
                  <c:v>Кукуруза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3.5</c:v>
                </c:pt>
                <c:pt idx="2">
                  <c:v>2.6</c:v>
                </c:pt>
                <c:pt idx="3">
                  <c:v>2.1</c:v>
                </c:pt>
                <c:pt idx="4">
                  <c:v>2.2000000000000002</c:v>
                </c:pt>
                <c:pt idx="5" formatCode="0.0">
                  <c:v>2</c:v>
                </c:pt>
                <c:pt idx="6">
                  <c:v>1.7</c:v>
                </c:pt>
                <c:pt idx="7">
                  <c:v>1.4</c:v>
                </c:pt>
                <c:pt idx="8">
                  <c:v>1.2</c:v>
                </c:pt>
                <c:pt idx="9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9-462D-92C4-62442A79A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146167488"/>
        <c:axId val="-1146709984"/>
      </c:barChart>
      <c:catAx>
        <c:axId val="-1146167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1680000"/>
          <a:lstStyle/>
          <a:p>
            <a:pPr>
              <a:defRPr sz="1700" b="1"/>
            </a:pPr>
            <a:endParaRPr lang="ru-RU"/>
          </a:p>
        </c:txPr>
        <c:crossAx val="-1146709984"/>
        <c:crosses val="autoZero"/>
        <c:auto val="1"/>
        <c:lblAlgn val="ctr"/>
        <c:lblOffset val="100"/>
        <c:noMultiLvlLbl val="0"/>
      </c:catAx>
      <c:valAx>
        <c:axId val="-1146709984"/>
        <c:scaling>
          <c:orientation val="minMax"/>
          <c:max val="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/>
                  <a:t>Вынос,</a:t>
                </a:r>
                <a:r>
                  <a:rPr lang="ru-RU" baseline="0" dirty="0"/>
                  <a:t> кг </a:t>
                </a:r>
                <a:r>
                  <a:rPr lang="en-US" baseline="0" dirty="0"/>
                  <a:t>S/</a:t>
                </a:r>
                <a:r>
                  <a:rPr lang="ru-RU" baseline="0" dirty="0"/>
                  <a:t>т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2.9237841547545755E-3"/>
              <c:y val="0.2079625086098603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crossAx val="-1146167488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17954230750116E-2"/>
          <c:y val="2.6777181702489484E-2"/>
          <c:w val="0.90173814543874076"/>
          <c:h val="0.7698567306683663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869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t" anchorCtr="0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Контроль</c:v>
                </c:pt>
                <c:pt idx="1">
                  <c:v>Apaviva® NP 12:52                  100 кг/га               (фон)</c:v>
                </c:pt>
                <c:pt idx="2">
                  <c:v>Фон +        Апагипс®                2 т/га</c:v>
                </c:pt>
                <c:pt idx="3">
                  <c:v>Фон +        Апагипс®                4 т/га</c:v>
                </c:pt>
                <c:pt idx="4">
                  <c:v>Фон +        Апагипс®                6 т/га</c:v>
                </c:pt>
                <c:pt idx="5">
                  <c:v>Фон +        Апагипс®                8 т/га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1.85</c:v>
                </c:pt>
                <c:pt idx="1">
                  <c:v>1.99</c:v>
                </c:pt>
                <c:pt idx="2">
                  <c:v>2.25</c:v>
                </c:pt>
                <c:pt idx="3">
                  <c:v>2.4300000000000002</c:v>
                </c:pt>
                <c:pt idx="4">
                  <c:v>2.5299999999999998</c:v>
                </c:pt>
                <c:pt idx="5">
                  <c:v>2.1800000000000002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5-4722-8144-E58E4371B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1156096"/>
        <c:axId val="161161984"/>
      </c:barChart>
      <c:catAx>
        <c:axId val="16115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0"/>
          <a:lstStyle/>
          <a:p>
            <a:pPr>
              <a:defRPr sz="1300" b="1"/>
            </a:pPr>
            <a:endParaRPr lang="ru-RU"/>
          </a:p>
        </c:txPr>
        <c:crossAx val="161161984"/>
        <c:crosses val="autoZero"/>
        <c:auto val="1"/>
        <c:lblAlgn val="ctr"/>
        <c:lblOffset val="100"/>
        <c:noMultiLvlLbl val="0"/>
      </c:catAx>
      <c:valAx>
        <c:axId val="161161984"/>
        <c:scaling>
          <c:orientation val="minMax"/>
          <c:max val="2.6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Урожайность</a:t>
                </a:r>
                <a:r>
                  <a:rPr lang="ru-RU" baseline="0" dirty="0" smtClean="0"/>
                  <a:t> семян</a:t>
                </a:r>
                <a:r>
                  <a:rPr lang="en-US" dirty="0" smtClean="0"/>
                  <a:t>,</a:t>
                </a:r>
                <a:r>
                  <a:rPr lang="ru-RU" dirty="0" smtClean="0"/>
                  <a:t> т</a:t>
                </a:r>
                <a:r>
                  <a:rPr lang="en-US" dirty="0" smtClean="0"/>
                  <a:t>/</a:t>
                </a:r>
                <a:r>
                  <a:rPr lang="ru-RU" dirty="0" smtClean="0"/>
                  <a:t>га</a:t>
                </a:r>
                <a:r>
                  <a:rPr lang="en-US" dirty="0" smtClean="0"/>
                  <a:t>  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0.1401289974603222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161156096"/>
        <c:crosses val="autoZero"/>
        <c:crossBetween val="between"/>
        <c:majorUnit val="1"/>
      </c:valAx>
      <c:spPr>
        <a:blipFill dpi="0" rotWithShape="1">
          <a:blip xmlns:r="http://schemas.openxmlformats.org/officeDocument/2006/relationships" r:embed="rId1">
            <a:alphaModFix amt="38000"/>
          </a:blip>
          <a:srcRect/>
          <a:stretch>
            <a:fillRect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71700016089349"/>
          <c:y val="2.4921717720793005E-2"/>
          <c:w val="0.89228299983910664"/>
          <c:h val="0.6293483367287560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869D"/>
            </a:solidFill>
          </c:spPr>
          <c:invertIfNegative val="0"/>
          <c:dLbls>
            <c:dLbl>
              <c:idx val="0"/>
              <c:layout>
                <c:manualLayout>
                  <c:x val="-1.5799346724222845E-17"/>
                  <c:y val="7.8877681969001898E-2"/>
                </c:manualLayout>
              </c:layout>
              <c:tx>
                <c:rich>
                  <a:bodyPr/>
                  <a:lstStyle/>
                  <a:p>
                    <a:fld id="{68529248-F15D-4A64-B37F-0D348290E067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EE1-41E7-A210-AC181D4CC79D}"/>
                </c:ext>
              </c:extLst>
            </c:dLbl>
            <c:dLbl>
              <c:idx val="1"/>
              <c:layout>
                <c:manualLayout>
                  <c:x val="-3.4471700159180857E-3"/>
                  <c:y val="7.70601793869687E-2"/>
                </c:manualLayout>
              </c:layout>
              <c:tx>
                <c:rich>
                  <a:bodyPr/>
                  <a:lstStyle/>
                  <a:p>
                    <a:fld id="{4136393D-E89D-4545-8F51-14BE13EBF198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EE1-41E7-A210-AC181D4CC79D}"/>
                </c:ext>
              </c:extLst>
            </c:dLbl>
            <c:dLbl>
              <c:idx val="2"/>
              <c:layout>
                <c:manualLayout>
                  <c:x val="0"/>
                  <c:y val="7.7567364473282371E-2"/>
                </c:manualLayout>
              </c:layout>
              <c:tx>
                <c:rich>
                  <a:bodyPr/>
                  <a:lstStyle/>
                  <a:p>
                    <a:fld id="{342913D4-39D7-4F2C-8862-344259D3E07B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EE1-41E7-A210-AC181D4CC79D}"/>
                </c:ext>
              </c:extLst>
            </c:dLbl>
            <c:dLbl>
              <c:idx val="3"/>
              <c:layout>
                <c:manualLayout>
                  <c:x val="0"/>
                  <c:y val="3.3388219409340593E-2"/>
                </c:manualLayout>
              </c:layout>
              <c:tx>
                <c:rich>
                  <a:bodyPr/>
                  <a:lstStyle/>
                  <a:p>
                    <a:fld id="{166351AE-FF21-4E77-9737-6347566B73CB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EE1-41E7-A210-AC181D4CC79D}"/>
                </c:ext>
              </c:extLst>
            </c:dLbl>
            <c:dLbl>
              <c:idx val="4"/>
              <c:layout>
                <c:manualLayout>
                  <c:x val="-3.447170015918054E-3"/>
                  <c:y val="7.8269917683753271E-2"/>
                </c:manualLayout>
              </c:layout>
              <c:tx>
                <c:rich>
                  <a:bodyPr/>
                  <a:lstStyle/>
                  <a:p>
                    <a:fld id="{CF486D6C-D2EF-4B90-A15F-41066CC9C8F7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EE1-41E7-A210-AC181D4CC79D}"/>
                </c:ext>
              </c:extLst>
            </c:dLbl>
            <c:dLbl>
              <c:idx val="5"/>
              <c:layout>
                <c:manualLayout>
                  <c:x val="0"/>
                  <c:y val="6.8973526010767311E-2"/>
                </c:manualLayout>
              </c:layout>
              <c:tx>
                <c:rich>
                  <a:bodyPr/>
                  <a:lstStyle/>
                  <a:p>
                    <a:fld id="{D87AE435-FBA3-4A2D-9E94-7804D5D70F2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EE1-41E7-A210-AC181D4CC7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t" anchorCtr="0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Контроль</c:v>
                </c:pt>
                <c:pt idx="1">
                  <c:v>Mo-подкормка</c:v>
                </c:pt>
                <c:pt idx="2">
                  <c:v>Инокуляция перед посевом</c:v>
                </c:pt>
                <c:pt idx="3">
                  <c:v>Инокуляция перед посевом + Mo-подкормка</c:v>
                </c:pt>
                <c:pt idx="4">
                  <c:v>Инокуляция коммерч.</c:v>
                </c:pt>
                <c:pt idx="5">
                  <c:v>Инокуляция коммерч. + Mo-подкормка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3.34</c:v>
                </c:pt>
                <c:pt idx="1">
                  <c:v>3.49</c:v>
                </c:pt>
                <c:pt idx="2" formatCode="0.00">
                  <c:v>3.7</c:v>
                </c:pt>
                <c:pt idx="3">
                  <c:v>3.95</c:v>
                </c:pt>
                <c:pt idx="4">
                  <c:v>3.54</c:v>
                </c:pt>
                <c:pt idx="5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03-4297-B514-1A4FB9FB2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"/>
        <c:axId val="161156096"/>
        <c:axId val="161161984"/>
      </c:barChart>
      <c:catAx>
        <c:axId val="16115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1080000"/>
          <a:lstStyle/>
          <a:p>
            <a:pPr>
              <a:defRPr sz="1500" b="0"/>
            </a:pPr>
            <a:endParaRPr lang="ru-RU"/>
          </a:p>
        </c:txPr>
        <c:crossAx val="161161984"/>
        <c:crosses val="autoZero"/>
        <c:auto val="1"/>
        <c:lblAlgn val="ctr"/>
        <c:lblOffset val="100"/>
        <c:noMultiLvlLbl val="0"/>
      </c:catAx>
      <c:valAx>
        <c:axId val="161161984"/>
        <c:scaling>
          <c:orientation val="minMax"/>
          <c:max val="4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Урожайность</a:t>
                </a:r>
                <a:r>
                  <a:rPr lang="ru-RU" baseline="0" dirty="0" smtClean="0"/>
                  <a:t> семян</a:t>
                </a:r>
                <a:r>
                  <a:rPr lang="en-US" dirty="0" smtClean="0"/>
                  <a:t>,</a:t>
                </a:r>
                <a:r>
                  <a:rPr lang="ru-RU" dirty="0" smtClean="0"/>
                  <a:t> т</a:t>
                </a:r>
                <a:r>
                  <a:rPr lang="en-US" dirty="0" smtClean="0"/>
                  <a:t>/</a:t>
                </a:r>
                <a:r>
                  <a:rPr lang="ru-RU" dirty="0" smtClean="0"/>
                  <a:t>га</a:t>
                </a:r>
                <a:r>
                  <a:rPr lang="en-US" dirty="0" smtClean="0"/>
                  <a:t>  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8.306288841710913E-3"/>
              <c:y val="5.792988937237995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161156096"/>
        <c:crosses val="autoZero"/>
        <c:crossBetween val="between"/>
        <c:majorUnit val="1"/>
      </c:valAx>
      <c:spPr>
        <a:blipFill dpi="0" rotWithShape="1">
          <a:blip xmlns:r="http://schemas.openxmlformats.org/officeDocument/2006/relationships" r:embed="rId1">
            <a:alphaModFix amt="38000"/>
          </a:blip>
          <a:srcRect/>
          <a:stretch>
            <a:fillRect/>
          </a:stretch>
        </a:blip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84185-578F-4B9D-BF14-7AE465A7F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F5B53-05E1-498C-B359-84EAA97A8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6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vnosov@phosagro.r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4957401" cy="2387600"/>
          </a:xfrm>
        </p:spPr>
        <p:txBody>
          <a:bodyPr/>
          <a:lstStyle/>
          <a:p>
            <a:r>
              <a:rPr lang="ru-RU" dirty="0" smtClean="0"/>
              <a:t>Минеральное питание сои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30128-C855-4647-91CB-0AF3018A97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05" r="1205"/>
          <a:stretch>
            <a:fillRect/>
          </a:stretch>
        </p:blipFill>
        <p:spPr>
          <a:xfrm>
            <a:off x="688946" y="1031515"/>
            <a:ext cx="4873925" cy="4873925"/>
          </a:xfrm>
          <a:prstGeom prst="rect">
            <a:avLst/>
          </a:prstGeom>
        </p:spPr>
      </p:pic>
      <p:sp>
        <p:nvSpPr>
          <p:cNvPr id="6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429285" y="3869357"/>
            <a:ext cx="4883485" cy="1769444"/>
          </a:xfrm>
        </p:spPr>
        <p:txBody>
          <a:bodyPr anchor="b">
            <a:normAutofit fontScale="47500" lnSpcReduction="20000"/>
          </a:bodyPr>
          <a:lstStyle/>
          <a:p>
            <a:r>
              <a:rPr lang="ru-RU" sz="4900" dirty="0" smtClean="0"/>
              <a:t>Носов Владимир Владимирович</a:t>
            </a:r>
            <a:endParaRPr lang="en-GB" sz="4900" dirty="0"/>
          </a:p>
          <a:p>
            <a:r>
              <a:rPr lang="ru-RU" sz="4200" dirty="0" smtClean="0">
                <a:latin typeface="+mj-lt"/>
              </a:rPr>
              <a:t>начальник Центра компетенций                  АО «Апатит», Группа Фосагро,</a:t>
            </a:r>
            <a:endParaRPr lang="ru-RU" sz="420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4200" dirty="0">
                <a:latin typeface="+mj-lt"/>
              </a:rPr>
              <a:t>к</a:t>
            </a:r>
            <a:r>
              <a:rPr lang="ru-RU" sz="4200" dirty="0" smtClean="0">
                <a:latin typeface="+mj-lt"/>
              </a:rPr>
              <a:t>андидат биологических наук</a:t>
            </a:r>
            <a:endParaRPr lang="ru-RU" sz="4200" dirty="0">
              <a:latin typeface="+mj-lt"/>
            </a:endParaRPr>
          </a:p>
          <a:p>
            <a:r>
              <a:rPr lang="en-GB" sz="4200" dirty="0">
                <a:latin typeface="+mj-lt"/>
                <a:hlinkClick r:id="rId3"/>
              </a:rPr>
              <a:t>vvnosov@phosagro.ru</a:t>
            </a:r>
            <a:r>
              <a:rPr lang="en-GB" sz="4200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Группировка обеспеченности почв подвижными формами калия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665847"/>
              </p:ext>
            </p:extLst>
          </p:nvPr>
        </p:nvGraphicFramePr>
        <p:xfrm>
          <a:off x="847725" y="1647886"/>
          <a:ext cx="6789545" cy="34964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298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9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Обеспеченность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Подвижный калий*,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мг К</a:t>
                      </a:r>
                      <a:r>
                        <a:rPr lang="ru-RU" sz="2000" b="1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кг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почвы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268">
                <a:tc vMerge="1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Метод Кирсанова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Метода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Чирикова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Метод Мачигина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1)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Очень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низкая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0 - 40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0 - 20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2)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Низкая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41 - 80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21 - 40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101 - 2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3)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81 - 120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41 - 80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1 - 3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4)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Повышенная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121 - 170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81 - 120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01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 - 4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5)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Высокая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171 - 250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121 - 180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1 - 6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6)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Очень высокая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888221" y="1955936"/>
            <a:ext cx="31909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ea typeface="Calibri" panose="020F0502020204030204" pitchFamily="34" charset="0"/>
                <a:cs typeface="Tms Rmn"/>
              </a:rPr>
              <a:t>В большинстве почв валовое содержание калия велико, но лишь малая часть от этого количества доступна растениям в течение вегетационного периода</a:t>
            </a:r>
            <a:r>
              <a:rPr lang="ru-RU" dirty="0" smtClean="0">
                <a:ea typeface="Calibri" panose="020F0502020204030204" pitchFamily="34" charset="0"/>
                <a:cs typeface="Tms Rmn"/>
              </a:rPr>
              <a:t>.</a:t>
            </a:r>
          </a:p>
          <a:p>
            <a:r>
              <a:rPr lang="ru-RU" dirty="0" smtClean="0"/>
              <a:t>Использование растворов кислот для извлечения калия не всегда позволяет получить объективную информацию о доступности калия растениям.</a:t>
            </a:r>
            <a:endParaRPr lang="ru-RU" dirty="0"/>
          </a:p>
        </p:txBody>
      </p:sp>
      <p:sp>
        <p:nvSpPr>
          <p:cNvPr id="8" name="Rectangle 3"/>
          <p:cNvSpPr/>
          <p:nvPr/>
        </p:nvSpPr>
        <p:spPr>
          <a:xfrm>
            <a:off x="3060376" y="5316593"/>
            <a:ext cx="5348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Метод Кирсанова – вытяжка </a:t>
            </a:r>
            <a:r>
              <a:rPr lang="ru-RU" sz="1600" b="1" dirty="0" smtClean="0">
                <a:solidFill>
                  <a:srgbClr val="000000"/>
                </a:solidFill>
              </a:rPr>
              <a:t>0,2 М </a:t>
            </a:r>
            <a:r>
              <a:rPr lang="en-US" sz="1600" b="1" dirty="0" err="1" smtClean="0">
                <a:solidFill>
                  <a:srgbClr val="000000"/>
                </a:solidFill>
              </a:rPr>
              <a:t>HCl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Метод Чирикова – вытяжка </a:t>
            </a:r>
            <a:r>
              <a:rPr lang="ru-RU" sz="1600" b="1" dirty="0" smtClean="0">
                <a:solidFill>
                  <a:srgbClr val="000000"/>
                </a:solidFill>
              </a:rPr>
              <a:t>0,5 М СН</a:t>
            </a:r>
            <a:r>
              <a:rPr lang="ru-RU" sz="1600" b="1" baseline="-25000" dirty="0" smtClean="0">
                <a:solidFill>
                  <a:srgbClr val="000000"/>
                </a:solidFill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</a:rPr>
              <a:t>СООН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М</a:t>
            </a:r>
            <a:r>
              <a:rPr lang="ru-RU" sz="1600" dirty="0" smtClean="0">
                <a:solidFill>
                  <a:srgbClr val="000000"/>
                </a:solidFill>
              </a:rPr>
              <a:t>етод Мачигина – вытяжка </a:t>
            </a:r>
            <a:r>
              <a:rPr lang="ru-RU" sz="1600" b="1" dirty="0" smtClean="0">
                <a:solidFill>
                  <a:srgbClr val="000000"/>
                </a:solidFill>
              </a:rPr>
              <a:t>1</a:t>
            </a:r>
            <a:r>
              <a:rPr lang="ru-RU" sz="1600" b="1" dirty="0">
                <a:solidFill>
                  <a:srgbClr val="000000"/>
                </a:solidFill>
              </a:rPr>
              <a:t>% </a:t>
            </a:r>
            <a:r>
              <a:rPr lang="en-US" sz="1600" b="1" dirty="0">
                <a:solidFill>
                  <a:srgbClr val="000000"/>
                </a:solidFill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</a:rPr>
              <a:t>NH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1600" b="1" dirty="0" smtClean="0">
                <a:solidFill>
                  <a:srgbClr val="000000"/>
                </a:solidFill>
              </a:rPr>
              <a:t>)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1" dirty="0" smtClean="0">
                <a:solidFill>
                  <a:srgbClr val="000000"/>
                </a:solidFill>
              </a:rPr>
              <a:t>CO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3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6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Внешние признаки недостатка серы у растений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Rectangle 1"/>
          <p:cNvSpPr/>
          <p:nvPr/>
        </p:nvSpPr>
        <p:spPr>
          <a:xfrm>
            <a:off x="788949" y="1482729"/>
            <a:ext cx="5537200" cy="47320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en-US" sz="2300" dirty="0" smtClean="0"/>
              <a:t>S</a:t>
            </a:r>
            <a:r>
              <a:rPr lang="ru-RU" sz="2300" dirty="0" smtClean="0"/>
              <a:t> </a:t>
            </a:r>
            <a:r>
              <a:rPr lang="ru-RU" sz="2300" dirty="0"/>
              <a:t>малоподвижна в растениях и при недостаточном поступлении из почвы слабо реутилизируется из старых листьев в молодые.</a:t>
            </a:r>
          </a:p>
          <a:p>
            <a:pPr marL="457200" indent="-457200"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300" dirty="0" smtClean="0"/>
              <a:t>Недостаток </a:t>
            </a:r>
            <a:r>
              <a:rPr lang="en-US" sz="2300" dirty="0" smtClean="0"/>
              <a:t>S </a:t>
            </a:r>
            <a:r>
              <a:rPr lang="ru-RU" sz="2300" dirty="0" smtClean="0"/>
              <a:t>сначала </a:t>
            </a:r>
            <a:r>
              <a:rPr lang="ru-RU" sz="2300" dirty="0"/>
              <a:t>проявляется на </a:t>
            </a:r>
            <a:r>
              <a:rPr lang="ru-RU" sz="2300" b="1" dirty="0">
                <a:solidFill>
                  <a:srgbClr val="FFC000"/>
                </a:solidFill>
              </a:rPr>
              <a:t>верхних листьях</a:t>
            </a:r>
            <a:r>
              <a:rPr lang="ru-RU" sz="2300" dirty="0"/>
              <a:t>, которые становятся бледно-желтыми. </a:t>
            </a:r>
          </a:p>
          <a:p>
            <a:pPr marL="457200" indent="-457200"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300" dirty="0"/>
              <a:t>Жилки и межжилковые ткани желтеют равномерно.</a:t>
            </a:r>
          </a:p>
          <a:p>
            <a:pPr marL="457200" indent="-457200"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300" dirty="0"/>
              <a:t>Нижние листья обычно остаются зелеными.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15" y="1270740"/>
            <a:ext cx="4921988" cy="48696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02077" y="5971089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IPNI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, 201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6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серы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466782"/>
            <a:ext cx="3643718" cy="4700101"/>
          </a:xfrm>
          <a:prstGeom prst="rect">
            <a:avLst/>
          </a:prstGeom>
        </p:spPr>
      </p:pic>
      <p:sp>
        <p:nvSpPr>
          <p:cNvPr id="7" name="Rectangle 20"/>
          <p:cNvSpPr/>
          <p:nvPr/>
        </p:nvSpPr>
        <p:spPr>
          <a:xfrm>
            <a:off x="4742121" y="5864227"/>
            <a:ext cx="2413361" cy="38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Фото: С.Е. Иванова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2018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42121" y="1466782"/>
            <a:ext cx="64539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525"/>
            <a:r>
              <a:rPr lang="ru-RU" dirty="0" smtClean="0"/>
              <a:t>Сера входит </a:t>
            </a:r>
            <a:r>
              <a:rPr lang="ru-RU" dirty="0"/>
              <a:t>в состав важнейших биологических соединений – незаменимых аминокислот (цистеина, цистина и метионина), а также </a:t>
            </a:r>
            <a:r>
              <a:rPr lang="ru-RU" dirty="0" err="1"/>
              <a:t>коэнзима</a:t>
            </a:r>
            <a:r>
              <a:rPr lang="ru-RU" dirty="0"/>
              <a:t> А и витаминов (</a:t>
            </a:r>
            <a:r>
              <a:rPr lang="ru-RU" dirty="0" err="1"/>
              <a:t>липоевой</a:t>
            </a:r>
            <a:r>
              <a:rPr lang="ru-RU" dirty="0"/>
              <a:t> </a:t>
            </a:r>
            <a:r>
              <a:rPr lang="ru-RU" dirty="0" smtClean="0"/>
              <a:t>к</a:t>
            </a:r>
            <a:r>
              <a:rPr lang="en-US" dirty="0" smtClean="0"/>
              <a:t>-</a:t>
            </a:r>
            <a:r>
              <a:rPr lang="ru-RU" dirty="0" smtClean="0"/>
              <a:t>ты</a:t>
            </a:r>
            <a:r>
              <a:rPr lang="ru-RU" dirty="0"/>
              <a:t>, биотина и тиамина</a:t>
            </a:r>
            <a:r>
              <a:rPr lang="ru-RU" dirty="0" smtClean="0"/>
              <a:t>).</a:t>
            </a:r>
          </a:p>
          <a:p>
            <a:pPr indent="9525"/>
            <a:endParaRPr lang="ru-RU" dirty="0"/>
          </a:p>
          <a:p>
            <a:pPr indent="9525"/>
            <a:r>
              <a:rPr lang="ru-RU" dirty="0"/>
              <a:t>Способствует образованию белков в продуктивной части </a:t>
            </a:r>
            <a:r>
              <a:rPr lang="ru-RU" dirty="0" smtClean="0"/>
              <a:t>растений</a:t>
            </a:r>
            <a:r>
              <a:rPr lang="en-US" dirty="0" smtClean="0"/>
              <a:t>, </a:t>
            </a:r>
            <a:r>
              <a:rPr lang="ru-RU" dirty="0" smtClean="0"/>
              <a:t>поддерживает </a:t>
            </a:r>
            <a:r>
              <a:rPr lang="ru-RU" dirty="0"/>
              <a:t>трехмерную структуру белков</a:t>
            </a:r>
            <a:r>
              <a:rPr lang="ru-RU" dirty="0" smtClean="0"/>
              <a:t>.</a:t>
            </a:r>
          </a:p>
          <a:p>
            <a:pPr indent="9525"/>
            <a:endParaRPr lang="en-US" dirty="0"/>
          </a:p>
          <a:p>
            <a:pPr indent="9525"/>
            <a:r>
              <a:rPr lang="ru-RU" dirty="0" smtClean="0"/>
              <a:t>Стимулирует образование клубеньков на корнях бобовых культур.</a:t>
            </a:r>
          </a:p>
          <a:p>
            <a:pPr indent="9525"/>
            <a:endParaRPr lang="ru-RU" dirty="0" smtClean="0"/>
          </a:p>
          <a:p>
            <a:pPr indent="9525"/>
            <a:r>
              <a:rPr lang="ru-RU" dirty="0" smtClean="0"/>
              <a:t>Снижает </a:t>
            </a:r>
            <a:r>
              <a:rPr lang="ru-RU" dirty="0"/>
              <a:t>поступление радионуклидов </a:t>
            </a:r>
            <a:r>
              <a:rPr lang="ru-RU" dirty="0" smtClean="0"/>
              <a:t>и тяжелых металлов в растения (С</a:t>
            </a:r>
            <a:r>
              <a:rPr lang="en-US" dirty="0" smtClean="0"/>
              <a:t>d).</a:t>
            </a:r>
            <a:endParaRPr lang="ru-RU" dirty="0" smtClean="0"/>
          </a:p>
          <a:p>
            <a:pPr indent="9525"/>
            <a:endParaRPr lang="en-US" dirty="0" smtClean="0"/>
          </a:p>
          <a:p>
            <a:pPr indent="9525"/>
            <a:r>
              <a:rPr lang="ru-RU" dirty="0" smtClean="0"/>
              <a:t>Улучшает </a:t>
            </a:r>
            <a:r>
              <a:rPr lang="ru-RU" dirty="0"/>
              <a:t>фитосанитарное состояние агроэкосистем.</a:t>
            </a:r>
          </a:p>
        </p:txBody>
      </p:sp>
    </p:spTree>
    <p:extLst>
      <p:ext uri="{BB962C8B-B14F-4D97-AF65-F5344CB8AC3E}">
        <p14:creationId xmlns:p14="http://schemas.microsoft.com/office/powerpoint/2010/main" val="980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Вынос серы с урожаем основной продукции культур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6" name="Chart 7"/>
          <p:cNvGraphicFramePr/>
          <p:nvPr>
            <p:extLst>
              <p:ext uri="{D42A27DB-BD31-4B8C-83A1-F6EECF244321}">
                <p14:modId xmlns:p14="http://schemas.microsoft.com/office/powerpoint/2010/main" val="3151157201"/>
              </p:ext>
            </p:extLst>
          </p:nvPr>
        </p:nvGraphicFramePr>
        <p:xfrm>
          <a:off x="847725" y="1491914"/>
          <a:ext cx="8325854" cy="473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582880" y="5890661"/>
            <a:ext cx="17728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Norton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 и др., 2013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36048" y="2297005"/>
            <a:ext cx="23196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Побочная продукция может содержать столько же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или даже больше, чем основная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продукция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Отзывчивость сои на </a:t>
            </a:r>
            <a:r>
              <a:rPr lang="en-US" dirty="0" smtClean="0"/>
              <a:t>S-</a:t>
            </a:r>
            <a:r>
              <a:rPr lang="ru-RU" dirty="0" smtClean="0"/>
              <a:t>содержащие удобрения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Rectangle 20"/>
          <p:cNvSpPr/>
          <p:nvPr/>
        </p:nvSpPr>
        <p:spPr>
          <a:xfrm>
            <a:off x="8878186" y="5656521"/>
            <a:ext cx="2135477" cy="55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С.Е. Иванова  </a:t>
            </a:r>
            <a:endParaRPr lang="ru-RU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С.В. Лукин, 2018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A2680B7-E0F8-7342-9007-3B0F7B1F9CA8}"/>
              </a:ext>
            </a:extLst>
          </p:cNvPr>
          <p:cNvSpPr/>
          <p:nvPr/>
        </p:nvSpPr>
        <p:spPr>
          <a:xfrm>
            <a:off x="8878186" y="1760151"/>
            <a:ext cx="2424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kern="0" dirty="0">
                <a:solidFill>
                  <a:schemeClr val="tx2"/>
                </a:solidFill>
              </a:rPr>
              <a:t>Белгородская обл.: </a:t>
            </a:r>
            <a:r>
              <a:rPr lang="ru-RU" sz="1600" kern="0" dirty="0" smtClean="0">
                <a:solidFill>
                  <a:schemeClr val="tx2"/>
                </a:solidFill>
              </a:rPr>
              <a:t>чернозем типичный с низкой обеспеченностью </a:t>
            </a:r>
            <a:r>
              <a:rPr lang="en-US" sz="1600" kern="0" dirty="0" smtClean="0">
                <a:solidFill>
                  <a:schemeClr val="tx2"/>
                </a:solidFill>
              </a:rPr>
              <a:t>S </a:t>
            </a:r>
            <a:r>
              <a:rPr lang="ru-RU" sz="1600" kern="0" dirty="0" smtClean="0">
                <a:solidFill>
                  <a:schemeClr val="tx2"/>
                </a:solidFill>
              </a:rPr>
              <a:t>и средним </a:t>
            </a:r>
            <a:r>
              <a:rPr lang="ru-RU" sz="1600" kern="0" dirty="0" smtClean="0">
                <a:solidFill>
                  <a:schemeClr val="tx2"/>
                </a:solidFill>
              </a:rPr>
              <a:t>содержанием гумуса.</a:t>
            </a:r>
            <a:endParaRPr lang="en-US" sz="1600" kern="0" dirty="0">
              <a:solidFill>
                <a:schemeClr val="tx2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857153"/>
              </p:ext>
            </p:extLst>
          </p:nvPr>
        </p:nvGraphicFramePr>
        <p:xfrm>
          <a:off x="847726" y="1845236"/>
          <a:ext cx="7860340" cy="35930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2068">
                  <a:extLst>
                    <a:ext uri="{9D8B030D-6E8A-4147-A177-3AD203B41FA5}">
                      <a16:colId xmlns:a16="http://schemas.microsoft.com/office/drawing/2014/main" val="4069305750"/>
                    </a:ext>
                  </a:extLst>
                </a:gridCol>
                <a:gridCol w="1572068">
                  <a:extLst>
                    <a:ext uri="{9D8B030D-6E8A-4147-A177-3AD203B41FA5}">
                      <a16:colId xmlns:a16="http://schemas.microsoft.com/office/drawing/2014/main" val="2718061973"/>
                    </a:ext>
                  </a:extLst>
                </a:gridCol>
                <a:gridCol w="1572068">
                  <a:extLst>
                    <a:ext uri="{9D8B030D-6E8A-4147-A177-3AD203B41FA5}">
                      <a16:colId xmlns:a16="http://schemas.microsoft.com/office/drawing/2014/main" val="2433614704"/>
                    </a:ext>
                  </a:extLst>
                </a:gridCol>
                <a:gridCol w="1572068">
                  <a:extLst>
                    <a:ext uri="{9D8B030D-6E8A-4147-A177-3AD203B41FA5}">
                      <a16:colId xmlns:a16="http://schemas.microsoft.com/office/drawing/2014/main" val="1470421333"/>
                    </a:ext>
                  </a:extLst>
                </a:gridCol>
                <a:gridCol w="1572068">
                  <a:extLst>
                    <a:ext uri="{9D8B030D-6E8A-4147-A177-3AD203B41FA5}">
                      <a16:colId xmlns:a16="http://schemas.microsoft.com/office/drawing/2014/main" val="1904217058"/>
                    </a:ext>
                  </a:extLst>
                </a:gridCol>
              </a:tblGrid>
              <a:tr h="42442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Вариант</a:t>
                      </a:r>
                      <a:r>
                        <a:rPr lang="ru-RU" baseline="0" dirty="0" smtClean="0"/>
                        <a:t> опыта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Урожайность семян, </a:t>
                      </a:r>
                      <a:r>
                        <a:rPr lang="ru-RU" dirty="0" smtClean="0"/>
                        <a:t>т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га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655877"/>
                  </a:ext>
                </a:extLst>
              </a:tr>
              <a:tr h="6220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Среднее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879943"/>
                  </a:ext>
                </a:extLst>
              </a:tr>
              <a:tr h="42442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Контроль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2,54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0723163"/>
                  </a:ext>
                </a:extLst>
              </a:tr>
              <a:tr h="424420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18</a:t>
                      </a:r>
                      <a:endParaRPr lang="ru-RU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2,63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2,59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916113"/>
                  </a:ext>
                </a:extLst>
              </a:tr>
              <a:tr h="424420"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9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40</a:t>
                      </a:r>
                      <a:endParaRPr lang="ru-RU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2,62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2,58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2,79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2,66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440603"/>
                  </a:ext>
                </a:extLst>
              </a:tr>
              <a:tr h="424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9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40</a:t>
                      </a:r>
                      <a:r>
                        <a:rPr lang="en-US" baseline="0" dirty="0" smtClean="0"/>
                        <a:t>K</a:t>
                      </a:r>
                      <a:r>
                        <a:rPr lang="en-US" baseline="-25000" dirty="0" smtClean="0"/>
                        <a:t>60</a:t>
                      </a:r>
                      <a:endParaRPr lang="ru-RU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2,61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2,68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2,83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2,71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7914334"/>
                  </a:ext>
                </a:extLst>
              </a:tr>
              <a:tr h="424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</a:t>
                      </a:r>
                      <a:r>
                        <a:rPr lang="en-US" baseline="-25000" dirty="0" smtClean="0"/>
                        <a:t>9</a:t>
                      </a:r>
                      <a:r>
                        <a:rPr lang="en-US" dirty="0" smtClean="0"/>
                        <a:t>P</a:t>
                      </a:r>
                      <a:r>
                        <a:rPr lang="en-US" baseline="-25000" dirty="0" smtClean="0"/>
                        <a:t>40</a:t>
                      </a:r>
                      <a:r>
                        <a:rPr lang="en-US" baseline="0" dirty="0" smtClean="0"/>
                        <a:t>K</a:t>
                      </a:r>
                      <a:r>
                        <a:rPr lang="en-US" baseline="-25000" dirty="0" smtClean="0"/>
                        <a:t>60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-25000" dirty="0" smtClean="0"/>
                        <a:t>10</a:t>
                      </a:r>
                      <a:endParaRPr lang="ru-RU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2,64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2,73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2,83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867721"/>
                  </a:ext>
                </a:extLst>
              </a:tr>
              <a:tr h="424420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НСР</a:t>
                      </a:r>
                      <a:r>
                        <a:rPr lang="en-US" sz="1600" dirty="0" smtClean="0"/>
                        <a:t>05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8698598"/>
                  </a:ext>
                </a:extLst>
              </a:tr>
            </a:tbl>
          </a:graphicData>
        </a:graphic>
      </p:graphicFrame>
      <p:sp>
        <p:nvSpPr>
          <p:cNvPr id="10" name="Овал 9"/>
          <p:cNvSpPr/>
          <p:nvPr/>
        </p:nvSpPr>
        <p:spPr>
          <a:xfrm>
            <a:off x="7068979" y="4107539"/>
            <a:ext cx="2860258" cy="924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+ 4%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серы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2680B7-E0F8-7342-9007-3B0F7B1F9CA8}"/>
              </a:ext>
            </a:extLst>
          </p:cNvPr>
          <p:cNvSpPr/>
          <p:nvPr/>
        </p:nvSpPr>
        <p:spPr>
          <a:xfrm>
            <a:off x="9476154" y="3068562"/>
            <a:ext cx="19863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kern="0" dirty="0">
                <a:solidFill>
                  <a:schemeClr val="tx2"/>
                </a:solidFill>
              </a:rPr>
              <a:t>Белгородская обл.: </a:t>
            </a:r>
            <a:r>
              <a:rPr lang="ru-RU" sz="1600" kern="0" dirty="0" smtClean="0">
                <a:solidFill>
                  <a:schemeClr val="tx2"/>
                </a:solidFill>
              </a:rPr>
              <a:t>чернозем типичный </a:t>
            </a:r>
          </a:p>
          <a:p>
            <a:r>
              <a:rPr lang="ru-RU" sz="1600" kern="0" dirty="0" smtClean="0">
                <a:solidFill>
                  <a:schemeClr val="tx2"/>
                </a:solidFill>
              </a:rPr>
              <a:t>с низкой обеспеченностью </a:t>
            </a:r>
            <a:r>
              <a:rPr lang="en-US" sz="1600" kern="0" dirty="0" smtClean="0">
                <a:solidFill>
                  <a:schemeClr val="tx2"/>
                </a:solidFill>
              </a:rPr>
              <a:t>S</a:t>
            </a:r>
            <a:r>
              <a:rPr lang="ru-RU" sz="1600" kern="0" dirty="0" smtClean="0">
                <a:solidFill>
                  <a:schemeClr val="tx2"/>
                </a:solidFill>
              </a:rPr>
              <a:t>.</a:t>
            </a:r>
            <a:endParaRPr lang="en-US" sz="1600" kern="0" dirty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61" y="1266745"/>
            <a:ext cx="6664168" cy="4998126"/>
          </a:xfrm>
          <a:prstGeom prst="rect">
            <a:avLst/>
          </a:prstGeom>
        </p:spPr>
      </p:pic>
      <p:cxnSp>
        <p:nvCxnSpPr>
          <p:cNvPr id="8" name="Straight Connector 6"/>
          <p:cNvCxnSpPr>
            <a:cxnSpLocks/>
            <a:stCxn id="7" idx="1"/>
          </p:cNvCxnSpPr>
          <p:nvPr/>
        </p:nvCxnSpPr>
        <p:spPr>
          <a:xfrm flipV="1">
            <a:off x="2604961" y="3217840"/>
            <a:ext cx="2560489" cy="54796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2778216" y="2925453"/>
            <a:ext cx="773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+</a:t>
            </a:r>
            <a:r>
              <a:rPr lang="en-US" sz="3200" b="1" dirty="0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4"/>
          <p:cNvCxnSpPr>
            <a:cxnSpLocks/>
          </p:cNvCxnSpPr>
          <p:nvPr/>
        </p:nvCxnSpPr>
        <p:spPr>
          <a:xfrm>
            <a:off x="5851650" y="3217840"/>
            <a:ext cx="3417479" cy="218614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5"/>
          <p:cNvSpPr/>
          <p:nvPr/>
        </p:nvSpPr>
        <p:spPr>
          <a:xfrm>
            <a:off x="4904889" y="3834492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-</a:t>
            </a:r>
            <a:r>
              <a:rPr lang="en-US" sz="3200" b="1" dirty="0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7571950" y="3297247"/>
            <a:ext cx="671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+</a:t>
            </a:r>
            <a:r>
              <a:rPr lang="en-US" sz="3200" b="1" dirty="0" smtClean="0">
                <a:solidFill>
                  <a:schemeClr val="bg1"/>
                </a:solidFill>
              </a:rPr>
              <a:t>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20"/>
          <p:cNvSpPr/>
          <p:nvPr/>
        </p:nvSpPr>
        <p:spPr>
          <a:xfrm>
            <a:off x="9352252" y="5896508"/>
            <a:ext cx="1851259" cy="405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С.Е. Иванова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04961" y="1507584"/>
            <a:ext cx="6664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Оптимальное содержание </a:t>
            </a:r>
            <a:r>
              <a:rPr lang="en-US" sz="2000" b="1" dirty="0" smtClean="0">
                <a:solidFill>
                  <a:srgbClr val="FFFF00"/>
                </a:solidFill>
              </a:rPr>
              <a:t>S</a:t>
            </a:r>
            <a:r>
              <a:rPr lang="ru-RU" sz="2000" b="1" dirty="0" smtClean="0">
                <a:solidFill>
                  <a:srgbClr val="FFFF00"/>
                </a:solidFill>
              </a:rPr>
              <a:t> в зерне: </a:t>
            </a:r>
            <a:r>
              <a:rPr lang="ru-RU" sz="2000" b="1" dirty="0">
                <a:solidFill>
                  <a:srgbClr val="FFFF00"/>
                </a:solidFill>
              </a:rPr>
              <a:t>0,25</a:t>
            </a:r>
            <a:r>
              <a:rPr lang="en-US" sz="2000" b="1" dirty="0">
                <a:solidFill>
                  <a:srgbClr val="FFFF00"/>
                </a:solidFill>
              </a:rPr>
              <a:t>–</a:t>
            </a:r>
            <a:r>
              <a:rPr lang="ru-RU" sz="2000" b="1" dirty="0">
                <a:solidFill>
                  <a:srgbClr val="FFFF00"/>
                </a:solidFill>
              </a:rPr>
              <a:t>0,60%</a:t>
            </a:r>
            <a:endParaRPr lang="ru-RU" sz="20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Дефицитные растения: </a:t>
            </a:r>
            <a:r>
              <a:rPr lang="en-US" sz="2000" b="1" dirty="0" smtClean="0">
                <a:solidFill>
                  <a:srgbClr val="FFFF00"/>
                </a:solidFill>
              </a:rPr>
              <a:t>0,</a:t>
            </a:r>
            <a:r>
              <a:rPr lang="ru-RU" sz="2000" b="1" dirty="0" smtClean="0">
                <a:solidFill>
                  <a:srgbClr val="FFFF00"/>
                </a:solidFill>
              </a:rPr>
              <a:t>23</a:t>
            </a:r>
            <a:r>
              <a:rPr lang="en-US" sz="2000" b="1" dirty="0" smtClean="0">
                <a:solidFill>
                  <a:srgbClr val="FFFF00"/>
                </a:solidFill>
              </a:rPr>
              <a:t>–0,</a:t>
            </a:r>
            <a:r>
              <a:rPr lang="ru-RU" sz="2000" b="1" dirty="0" smtClean="0">
                <a:solidFill>
                  <a:srgbClr val="FFFF00"/>
                </a:solidFill>
              </a:rPr>
              <a:t>25</a:t>
            </a:r>
            <a:r>
              <a:rPr lang="en-US" sz="2000" b="1" dirty="0" smtClean="0">
                <a:solidFill>
                  <a:srgbClr val="FFFF00"/>
                </a:solidFill>
              </a:rPr>
              <a:t>%</a:t>
            </a:r>
            <a:endParaRPr lang="ru-RU" sz="2000" b="1" dirty="0" smtClean="0">
              <a:solidFill>
                <a:srgbClr val="FFFF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5505300" y="2523247"/>
            <a:ext cx="6500" cy="108392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0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Действие Апагипса® при внесении под сою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80535643"/>
              </p:ext>
            </p:extLst>
          </p:nvPr>
        </p:nvGraphicFramePr>
        <p:xfrm>
          <a:off x="364127" y="1300486"/>
          <a:ext cx="8588867" cy="463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2"/>
          <a:stretch/>
        </p:blipFill>
        <p:spPr>
          <a:xfrm>
            <a:off x="8952994" y="1436037"/>
            <a:ext cx="2284162" cy="2508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78566" y="4257090"/>
            <a:ext cx="2717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tx2"/>
                </a:solidFill>
              </a:rPr>
              <a:t>Саратовская обл.: 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темно-каштановая незасоленная почва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с содержанием гумуса 2,8%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 smtClean="0">
                <a:solidFill>
                  <a:schemeClr val="tx2"/>
                </a:solidFill>
              </a:rPr>
              <a:t>и средней обеспеченностью </a:t>
            </a:r>
            <a:r>
              <a:rPr lang="en-US" sz="1600" dirty="0" smtClean="0">
                <a:solidFill>
                  <a:schemeClr val="tx2"/>
                </a:solidFill>
              </a:rPr>
              <a:t>P.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8887105" y="5931892"/>
            <a:ext cx="2415941" cy="39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Н.И.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Аканова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и др.,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2022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4683" y="5954539"/>
            <a:ext cx="1314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НСР05 = 0,04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Группировка по обеспеченности почв подвижной серой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266741"/>
              </p:ext>
            </p:extLst>
          </p:nvPr>
        </p:nvGraphicFramePr>
        <p:xfrm>
          <a:off x="862541" y="1789707"/>
          <a:ext cx="5293709" cy="3324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357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Обеспеченность 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93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Подвижная </a:t>
                      </a:r>
                      <a:r>
                        <a:rPr lang="en-US" sz="24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</a:t>
                      </a:r>
                      <a:r>
                        <a:rPr lang="ru-RU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2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indent="793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мг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кг</a:t>
                      </a:r>
                      <a:r>
                        <a:rPr lang="ru-RU" sz="24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почвы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66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Низкая</a:t>
                      </a:r>
                      <a:endParaRPr lang="en-US" sz="24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93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&lt; 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66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Средняя</a:t>
                      </a:r>
                      <a:endParaRPr lang="en-US" sz="24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93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 </a:t>
                      </a:r>
                      <a:r>
                        <a:rPr lang="ru-RU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661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Высокая</a:t>
                      </a:r>
                      <a:endParaRPr lang="en-US" sz="2400" b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938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</a:rPr>
                        <a:t>&gt; 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89185" y="1642188"/>
            <a:ext cx="4594248" cy="356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900" dirty="0">
                <a:ea typeface="Calibri" panose="020F0502020204030204" pitchFamily="34" charset="0"/>
                <a:cs typeface="Tms Rmn"/>
              </a:rPr>
              <a:t>В почве </a:t>
            </a:r>
            <a:r>
              <a:rPr lang="en-US" sz="1900" dirty="0" smtClean="0">
                <a:ea typeface="Calibri" panose="020F0502020204030204" pitchFamily="34" charset="0"/>
                <a:cs typeface="Tms Rmn"/>
              </a:rPr>
              <a:t>S </a:t>
            </a:r>
            <a:r>
              <a:rPr lang="ru-RU" sz="1900" dirty="0" smtClean="0">
                <a:ea typeface="Calibri" panose="020F0502020204030204" pitchFamily="34" charset="0"/>
                <a:cs typeface="Tms Rmn"/>
              </a:rPr>
              <a:t>находится </a:t>
            </a:r>
            <a:r>
              <a:rPr lang="ru-RU" sz="1900" dirty="0">
                <a:ea typeface="Calibri" panose="020F0502020204030204" pitchFamily="34" charset="0"/>
                <a:cs typeface="Tms Rmn"/>
              </a:rPr>
              <a:t>в составе органического вещества и минеральных </a:t>
            </a:r>
            <a:r>
              <a:rPr lang="ru-RU" sz="1900" dirty="0" smtClean="0">
                <a:ea typeface="Calibri" panose="020F0502020204030204" pitchFamily="34" charset="0"/>
                <a:cs typeface="Tms Rmn"/>
              </a:rPr>
              <a:t>соединений.</a:t>
            </a:r>
            <a:endParaRPr lang="en-US" sz="1900" dirty="0">
              <a:ea typeface="Calibri" panose="020F0502020204030204" pitchFamily="34" charset="0"/>
              <a:cs typeface="Tms Rmn"/>
            </a:endParaRPr>
          </a:p>
          <a:p>
            <a:pPr>
              <a:spcAft>
                <a:spcPts val="1000"/>
              </a:spcAft>
            </a:pPr>
            <a:r>
              <a:rPr lang="ru-RU" sz="1900" dirty="0" smtClean="0">
                <a:ea typeface="Calibri" panose="020F0502020204030204" pitchFamily="34" charset="0"/>
                <a:cs typeface="Tms Rmn"/>
              </a:rPr>
              <a:t>Потеря гумуса в </a:t>
            </a:r>
            <a:r>
              <a:rPr lang="ru-RU" sz="1900" dirty="0">
                <a:ea typeface="Calibri" panose="020F0502020204030204" pitchFamily="34" charset="0"/>
                <a:cs typeface="Tms Rmn"/>
              </a:rPr>
              <a:t>результате </a:t>
            </a:r>
            <a:r>
              <a:rPr lang="ru-RU" sz="1900" dirty="0" smtClean="0">
                <a:ea typeface="Calibri" panose="020F0502020204030204" pitchFamily="34" charset="0"/>
                <a:cs typeface="Tms Rmn"/>
              </a:rPr>
              <a:t>деградации почв (минерализация гумуса, эрозия почв) ухудшает обеспеченность почв </a:t>
            </a:r>
            <a:r>
              <a:rPr lang="en-US" sz="1900" dirty="0" smtClean="0">
                <a:ea typeface="Calibri" panose="020F0502020204030204" pitchFamily="34" charset="0"/>
                <a:cs typeface="Tms Rmn"/>
              </a:rPr>
              <a:t>S</a:t>
            </a:r>
            <a:r>
              <a:rPr lang="ru-RU" sz="1900" dirty="0" smtClean="0">
                <a:ea typeface="Calibri" panose="020F0502020204030204" pitchFamily="34" charset="0"/>
                <a:cs typeface="Tms Rmn"/>
              </a:rPr>
              <a:t>. </a:t>
            </a:r>
            <a:endParaRPr lang="ru-RU" sz="1900" dirty="0" smtClean="0"/>
          </a:p>
          <a:p>
            <a:pPr>
              <a:spcAft>
                <a:spcPts val="1000"/>
              </a:spcAft>
            </a:pPr>
            <a:r>
              <a:rPr lang="ru-RU" sz="1900" dirty="0" smtClean="0"/>
              <a:t>Отзывчивость на </a:t>
            </a:r>
            <a:r>
              <a:rPr lang="en-US" sz="1900" dirty="0" smtClean="0"/>
              <a:t>S</a:t>
            </a:r>
            <a:r>
              <a:rPr lang="ru-RU" sz="1900" dirty="0" smtClean="0"/>
              <a:t>-содержащие удобрения может наблюдаться не только на почвах </a:t>
            </a:r>
            <a:r>
              <a:rPr lang="en-US" sz="1900" dirty="0" smtClean="0"/>
              <a:t>c </a:t>
            </a:r>
            <a:r>
              <a:rPr lang="ru-RU" sz="1900" dirty="0" smtClean="0"/>
              <a:t>низкой</a:t>
            </a:r>
            <a:r>
              <a:rPr lang="en-US" sz="1900" dirty="0" smtClean="0"/>
              <a:t> </a:t>
            </a:r>
            <a:r>
              <a:rPr lang="ru-RU" sz="1900" dirty="0" smtClean="0"/>
              <a:t>обеспеченностью подвижной </a:t>
            </a:r>
            <a:r>
              <a:rPr lang="en-US" sz="1900" dirty="0" smtClean="0"/>
              <a:t>S</a:t>
            </a:r>
            <a:r>
              <a:rPr lang="ru-RU" sz="1900" dirty="0" smtClean="0"/>
              <a:t> и низком содержании гумуса</a:t>
            </a:r>
            <a:r>
              <a:rPr lang="ru-RU" sz="1900" dirty="0"/>
              <a:t>.</a:t>
            </a:r>
            <a:endParaRPr lang="ru-RU" sz="1900" dirty="0" smtClean="0"/>
          </a:p>
        </p:txBody>
      </p:sp>
      <p:sp>
        <p:nvSpPr>
          <p:cNvPr id="8" name="Rectangle 1"/>
          <p:cNvSpPr/>
          <p:nvPr/>
        </p:nvSpPr>
        <p:spPr>
          <a:xfrm>
            <a:off x="771364" y="5610740"/>
            <a:ext cx="1719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Вытяжка </a:t>
            </a:r>
            <a:r>
              <a:rPr lang="ru-RU" sz="1600" dirty="0">
                <a:solidFill>
                  <a:schemeClr val="tx2"/>
                </a:solidFill>
              </a:rPr>
              <a:t>1 </a:t>
            </a:r>
            <a:r>
              <a:rPr lang="ru-RU" sz="1600" dirty="0" smtClean="0">
                <a:solidFill>
                  <a:schemeClr val="tx2"/>
                </a:solidFill>
              </a:rPr>
              <a:t>М </a:t>
            </a:r>
            <a:r>
              <a:rPr lang="ru-RU" sz="1600" dirty="0">
                <a:solidFill>
                  <a:schemeClr val="tx2"/>
                </a:solidFill>
              </a:rPr>
              <a:t>КС</a:t>
            </a:r>
            <a:r>
              <a:rPr lang="en-US" sz="1600" dirty="0">
                <a:solidFill>
                  <a:schemeClr val="tx2"/>
                </a:solidFill>
              </a:rPr>
              <a:t>l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бора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42" y="1339106"/>
            <a:ext cx="6574222" cy="49306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86273" y="1251248"/>
            <a:ext cx="2505777" cy="358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ru-RU" dirty="0"/>
              <a:t>Бор малоподвижен в растении, поэтому недостаток бора приводит к аномальному развитию молодых листьев и точки роста. 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ru-RU" b="1" dirty="0"/>
              <a:t>Угнетение верхушечных точек роста</a:t>
            </a:r>
            <a:r>
              <a:rPr lang="ru-RU" dirty="0"/>
              <a:t> в конечном итоге ведет к их отмиранию.</a:t>
            </a:r>
          </a:p>
        </p:txBody>
      </p:sp>
      <p:sp>
        <p:nvSpPr>
          <p:cNvPr id="8" name="Rectangle 20"/>
          <p:cNvSpPr/>
          <p:nvPr/>
        </p:nvSpPr>
        <p:spPr>
          <a:xfrm>
            <a:off x="8486273" y="5809925"/>
            <a:ext cx="2805504" cy="459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IPNI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Crop Nutrient Deficiency Image Collection,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Оптимальное содержание макро-, мезо- и микроэлементов в растениях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069373"/>
              </p:ext>
            </p:extLst>
          </p:nvPr>
        </p:nvGraphicFramePr>
        <p:xfrm>
          <a:off x="847725" y="1562602"/>
          <a:ext cx="10404208" cy="3686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5197">
                  <a:extLst>
                    <a:ext uri="{9D8B030D-6E8A-4147-A177-3AD203B41FA5}">
                      <a16:colId xmlns:a16="http://schemas.microsoft.com/office/drawing/2014/main" val="3457935761"/>
                    </a:ext>
                  </a:extLst>
                </a:gridCol>
                <a:gridCol w="1434164">
                  <a:extLst>
                    <a:ext uri="{9D8B030D-6E8A-4147-A177-3AD203B41FA5}">
                      <a16:colId xmlns:a16="http://schemas.microsoft.com/office/drawing/2014/main" val="3286742481"/>
                    </a:ext>
                  </a:extLst>
                </a:gridCol>
                <a:gridCol w="1944303">
                  <a:extLst>
                    <a:ext uri="{9D8B030D-6E8A-4147-A177-3AD203B41FA5}">
                      <a16:colId xmlns:a16="http://schemas.microsoft.com/office/drawing/2014/main" val="1934824930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3232521062"/>
                    </a:ext>
                  </a:extLst>
                </a:gridCol>
                <a:gridCol w="827773">
                  <a:extLst>
                    <a:ext uri="{9D8B030D-6E8A-4147-A177-3AD203B41FA5}">
                      <a16:colId xmlns:a16="http://schemas.microsoft.com/office/drawing/2014/main" val="603832561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2406076555"/>
                    </a:ext>
                  </a:extLst>
                </a:gridCol>
                <a:gridCol w="867972">
                  <a:extLst>
                    <a:ext uri="{9D8B030D-6E8A-4147-A177-3AD203B41FA5}">
                      <a16:colId xmlns:a16="http://schemas.microsoft.com/office/drawing/2014/main" val="766980405"/>
                    </a:ext>
                  </a:extLst>
                </a:gridCol>
                <a:gridCol w="874201">
                  <a:extLst>
                    <a:ext uri="{9D8B030D-6E8A-4147-A177-3AD203B41FA5}">
                      <a16:colId xmlns:a16="http://schemas.microsoft.com/office/drawing/2014/main" val="3466997550"/>
                    </a:ext>
                  </a:extLst>
                </a:gridCol>
                <a:gridCol w="789271">
                  <a:extLst>
                    <a:ext uri="{9D8B030D-6E8A-4147-A177-3AD203B41FA5}">
                      <a16:colId xmlns:a16="http://schemas.microsoft.com/office/drawing/2014/main" val="488791011"/>
                    </a:ext>
                  </a:extLst>
                </a:gridCol>
                <a:gridCol w="635268">
                  <a:extLst>
                    <a:ext uri="{9D8B030D-6E8A-4147-A177-3AD203B41FA5}">
                      <a16:colId xmlns:a16="http://schemas.microsoft.com/office/drawing/2014/main" val="2752949945"/>
                    </a:ext>
                  </a:extLst>
                </a:gridCol>
                <a:gridCol w="587141">
                  <a:extLst>
                    <a:ext uri="{9D8B030D-6E8A-4147-A177-3AD203B41FA5}">
                      <a16:colId xmlns:a16="http://schemas.microsoft.com/office/drawing/2014/main" val="1285696447"/>
                    </a:ext>
                  </a:extLst>
                </a:gridCol>
              </a:tblGrid>
              <a:tr h="27068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Культура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Фаза роста и развития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Часть растения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Mg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Zn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extLst>
                  <a:ext uri="{0D108BD9-81ED-4DB2-BD59-A6C34878D82A}">
                    <a16:rowId xmlns:a16="http://schemas.microsoft.com/office/drawing/2014/main" val="3464999699"/>
                  </a:ext>
                </a:extLst>
              </a:tr>
              <a:tr h="27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% (на а</a:t>
                      </a:r>
                      <a:r>
                        <a:rPr lang="en-US" sz="1400" b="1" dirty="0" smtClean="0">
                          <a:effectLst/>
                        </a:rPr>
                        <a:t>.</a:t>
                      </a:r>
                      <a:r>
                        <a:rPr lang="ru-RU" sz="1400" b="1" dirty="0" smtClean="0">
                          <a:effectLst/>
                        </a:rPr>
                        <a:t>с</a:t>
                      </a:r>
                      <a:r>
                        <a:rPr lang="en-US" sz="1400" b="1" dirty="0" smtClean="0">
                          <a:effectLst/>
                        </a:rPr>
                        <a:t>.</a:t>
                      </a:r>
                      <a:r>
                        <a:rPr lang="ru-RU" sz="1400" b="1" dirty="0" smtClean="0">
                          <a:effectLst/>
                        </a:rPr>
                        <a:t>в.)</a:t>
                      </a:r>
                      <a:endParaRPr lang="ru-RU" sz="14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мг/кг (</a:t>
                      </a:r>
                      <a:r>
                        <a:rPr lang="ru-RU" sz="1400" b="1" dirty="0" smtClean="0">
                          <a:effectLst/>
                        </a:rPr>
                        <a:t>а.с.в.)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44470"/>
                  </a:ext>
                </a:extLst>
              </a:tr>
              <a:tr h="2706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СОЯ</a:t>
                      </a:r>
                      <a:endParaRPr lang="ru-RU" sz="14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Начало роста</a:t>
                      </a:r>
                      <a:endParaRPr lang="ru-RU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Верхний полностью развитый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трилистник</a:t>
                      </a:r>
                      <a:endParaRPr lang="ru-RU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3,50-5,50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0,30-0,60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1,07-2,50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1,10-2,20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0,03-0,60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0,30-0,80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marL="38125" marR="38125" marT="0" marB="0" anchor="ctr"/>
                </a:tc>
                <a:extLst>
                  <a:ext uri="{0D108BD9-81ED-4DB2-BD59-A6C34878D82A}">
                    <a16:rowId xmlns:a16="http://schemas.microsoft.com/office/drawing/2014/main" val="1486747729"/>
                  </a:ext>
                </a:extLst>
              </a:tr>
              <a:tr h="27068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Цветение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Верхний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полностью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развитый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трилистник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3,25-5,00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0,30-0,60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1,50-2,25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0,80-1,40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0,25-0,70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0,25-0,60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21-80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20-60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801458"/>
                  </a:ext>
                </a:extLst>
              </a:tr>
              <a:tr h="27068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Кукуруза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Проростки 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(&lt; </a:t>
                      </a:r>
                      <a:r>
                        <a:rPr lang="ru-RU" sz="1400" dirty="0">
                          <a:effectLst/>
                        </a:rPr>
                        <a:t>10 см)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Целое растение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4,00-5,00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0,40-0,60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3,00-4,00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0,30-0,80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0,20-0,60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0,18-0,50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20-60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5-25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6545805"/>
                  </a:ext>
                </a:extLst>
              </a:tr>
              <a:tr h="27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Вегетативная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Верхний </a:t>
                      </a:r>
                      <a:r>
                        <a:rPr lang="ru-RU" sz="1400" dirty="0">
                          <a:effectLst/>
                        </a:rPr>
                        <a:t>полностью развитый лист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3,00-4,00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0,30-0,50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2,00-3,00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0,25-0,80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0,15-0,60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0,15-0,40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20-70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extLst>
                  <a:ext uri="{0D108BD9-81ED-4DB2-BD59-A6C34878D82A}">
                    <a16:rowId xmlns:a16="http://schemas.microsoft.com/office/drawing/2014/main" val="108945314"/>
                  </a:ext>
                </a:extLst>
              </a:tr>
              <a:tr h="27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Выметывание метелки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Лист, в пазухе которого сидит початок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2,80-4,00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0,25-0,50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1,80-3,00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0,25-0,80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0,15-0,60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0,15-0,60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20-70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5-25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294237"/>
                  </a:ext>
                </a:extLst>
              </a:tr>
              <a:tr h="27068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Пшеница, </a:t>
                      </a:r>
                      <a:r>
                        <a:rPr lang="ru-RU" sz="1400" dirty="0" smtClean="0">
                          <a:effectLst/>
                        </a:rPr>
                        <a:t>ячмень, рожь, </a:t>
                      </a:r>
                      <a:r>
                        <a:rPr lang="ru-RU" sz="1400" dirty="0">
                          <a:effectLst/>
                        </a:rPr>
                        <a:t>овес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Проростки (до выхода в трубку)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Целое растение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4,00-5,00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0,20-0,50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2,50-5,00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0,20-1,00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0,14-1,00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0,15-0,65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18-70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1,5-4,0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0133839"/>
                  </a:ext>
                </a:extLst>
              </a:tr>
              <a:tr h="283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Цветение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Флаговый лист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indent="-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4,00-5,00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0,20-0,50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2,00-4,00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0,20-1,00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0,14-1,00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indent="-698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0,15-0,65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18-70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1,5-4,0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25" marR="38125" marT="0" marB="0" anchor="ctr"/>
                </a:tc>
                <a:extLst>
                  <a:ext uri="{0D108BD9-81ED-4DB2-BD59-A6C34878D82A}">
                    <a16:rowId xmlns:a16="http://schemas.microsoft.com/office/drawing/2014/main" val="1425031399"/>
                  </a:ext>
                </a:extLst>
              </a:tr>
            </a:tbl>
          </a:graphicData>
        </a:graphic>
      </p:graphicFrame>
      <p:sp>
        <p:nvSpPr>
          <p:cNvPr id="7" name="Rectangle 20"/>
          <p:cNvSpPr/>
          <p:nvPr/>
        </p:nvSpPr>
        <p:spPr>
          <a:xfrm>
            <a:off x="9452008" y="5856704"/>
            <a:ext cx="1896180" cy="370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Schwab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и др.,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2007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825" y="5626105"/>
            <a:ext cx="7420376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600"/>
              </a:spcAft>
            </a:pPr>
            <a:r>
              <a:rPr lang="ru-RU" sz="20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Бобовые </a:t>
            </a:r>
            <a:r>
              <a:rPr lang="ru-RU" sz="200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культуры очень чувствительны </a:t>
            </a:r>
            <a:r>
              <a:rPr lang="ru-RU" sz="2000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 дефициту бора!</a:t>
            </a:r>
            <a:endParaRPr lang="ru-RU" sz="20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Промышленный синтез аммиака (процесс Габера-Боша)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6" name="Picture 4" descr="https://upload.wikimedia.org/wikipedia/commons/thumb/9/9c/Ammoniakreaktor_MS-ru.svg/300px-Ammoniakreaktor_MS-ru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370618"/>
            <a:ext cx="4118796" cy="495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36644" y="1699743"/>
            <a:ext cx="6176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N</a:t>
            </a:r>
            <a:r>
              <a:rPr lang="ru-RU" sz="2000" b="1" baseline="-25000" dirty="0"/>
              <a:t>2</a:t>
            </a:r>
            <a:r>
              <a:rPr lang="ru-RU" sz="2000" b="1" dirty="0"/>
              <a:t> выделяют из </a:t>
            </a:r>
            <a:r>
              <a:rPr lang="ru-RU" sz="2000" b="1" dirty="0" smtClean="0"/>
              <a:t>воздуха (</a:t>
            </a:r>
            <a:r>
              <a:rPr lang="en-US" sz="2000" b="1" dirty="0" smtClean="0"/>
              <a:t>78</a:t>
            </a:r>
            <a:r>
              <a:rPr lang="en-US" sz="2000" b="1" dirty="0"/>
              <a:t>% </a:t>
            </a:r>
            <a:r>
              <a:rPr lang="en-US" sz="2000" b="1" dirty="0" smtClean="0"/>
              <a:t>N</a:t>
            </a:r>
            <a:r>
              <a:rPr lang="en-US" sz="2000" b="1" baseline="-25000" dirty="0" smtClean="0"/>
              <a:t>2</a:t>
            </a:r>
            <a:r>
              <a:rPr lang="ru-RU" sz="2000" b="1" dirty="0" smtClean="0"/>
              <a:t>).</a:t>
            </a:r>
            <a:endParaRPr lang="ru-RU" sz="2000" b="1" dirty="0"/>
          </a:p>
          <a:p>
            <a:endParaRPr lang="ru-RU" sz="2000" dirty="0" smtClean="0"/>
          </a:p>
          <a:p>
            <a:r>
              <a:rPr lang="ru-RU" sz="2000" dirty="0" smtClean="0"/>
              <a:t>Н</a:t>
            </a:r>
            <a:r>
              <a:rPr lang="ru-RU" sz="2000" baseline="-25000" dirty="0" smtClean="0"/>
              <a:t>2</a:t>
            </a:r>
            <a:r>
              <a:rPr lang="ru-RU" sz="2000" dirty="0" smtClean="0"/>
              <a:t> извлекают </a:t>
            </a:r>
            <a:r>
              <a:rPr lang="ru-RU" sz="2000" dirty="0"/>
              <a:t>из </a:t>
            </a:r>
            <a:r>
              <a:rPr lang="ru-RU" sz="2000" dirty="0" smtClean="0"/>
              <a:t>метана (СН</a:t>
            </a:r>
            <a:r>
              <a:rPr lang="ru-RU" sz="2000" baseline="-25000" dirty="0" smtClean="0"/>
              <a:t>4</a:t>
            </a:r>
            <a:r>
              <a:rPr lang="ru-RU" sz="2000" dirty="0" smtClean="0"/>
              <a:t>), </a:t>
            </a:r>
            <a:r>
              <a:rPr lang="ru-RU" sz="2000" dirty="0"/>
              <a:t>обрабатывая его водяным паром.</a:t>
            </a:r>
          </a:p>
          <a:p>
            <a:endParaRPr lang="ru-RU" sz="2000" dirty="0" smtClean="0"/>
          </a:p>
          <a:p>
            <a:r>
              <a:rPr lang="ru-RU" sz="2000" dirty="0"/>
              <a:t>Смесь </a:t>
            </a:r>
            <a:r>
              <a:rPr lang="en-US" sz="2000" dirty="0"/>
              <a:t>N</a:t>
            </a:r>
            <a:r>
              <a:rPr lang="ru-RU" sz="2000" baseline="-25000" dirty="0"/>
              <a:t>2</a:t>
            </a:r>
            <a:r>
              <a:rPr lang="ru-RU" sz="2000" dirty="0"/>
              <a:t> и Н</a:t>
            </a:r>
            <a:r>
              <a:rPr lang="ru-RU" sz="2000" baseline="-25000" dirty="0"/>
              <a:t>2</a:t>
            </a:r>
            <a:r>
              <a:rPr lang="ru-RU" sz="2000" dirty="0"/>
              <a:t> пропускается через нагретый </a:t>
            </a:r>
            <a:r>
              <a:rPr lang="ru-RU" sz="2000" dirty="0" smtClean="0"/>
              <a:t>катализатор</a:t>
            </a:r>
            <a:r>
              <a:rPr lang="en-US" sz="2000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/>
              <a:t>400–500 °C</a:t>
            </a:r>
            <a:r>
              <a:rPr lang="en-US" sz="2000" b="1" dirty="0" smtClean="0"/>
              <a:t>)</a:t>
            </a:r>
            <a:r>
              <a:rPr lang="ru-RU" sz="2000" dirty="0" smtClean="0"/>
              <a:t>, и за </a:t>
            </a:r>
            <a:r>
              <a:rPr lang="ru-RU" sz="2000" dirty="0"/>
              <a:t>счёт высокого давления </a:t>
            </a:r>
            <a:r>
              <a:rPr lang="ru-RU" sz="2000" b="1" dirty="0" smtClean="0"/>
              <a:t>(</a:t>
            </a:r>
            <a:r>
              <a:rPr lang="en-US" sz="2000" b="1" cap="small" dirty="0" smtClean="0"/>
              <a:t>~</a:t>
            </a:r>
            <a:r>
              <a:rPr lang="en-US" sz="2000" b="1" dirty="0" smtClean="0"/>
              <a:t>200–250 </a:t>
            </a:r>
            <a:r>
              <a:rPr lang="ru-RU" sz="2000" b="1" dirty="0" smtClean="0"/>
              <a:t>бар) </a:t>
            </a:r>
            <a:r>
              <a:rPr lang="ru-RU" sz="2000" dirty="0" smtClean="0"/>
              <a:t>равновесие </a:t>
            </a:r>
            <a:r>
              <a:rPr lang="ru-RU" sz="2000" dirty="0"/>
              <a:t>реакции смещается в сторону </a:t>
            </a:r>
            <a:r>
              <a:rPr lang="ru-RU" sz="2000" dirty="0" smtClean="0"/>
              <a:t>получения аммиака (</a:t>
            </a:r>
            <a:r>
              <a:rPr lang="en-US" sz="2000" dirty="0" smtClean="0"/>
              <a:t>NH</a:t>
            </a:r>
            <a:r>
              <a:rPr lang="en-US" sz="2000" baseline="-25000" dirty="0" smtClean="0"/>
              <a:t>3</a:t>
            </a:r>
            <a:r>
              <a:rPr lang="ru-RU" sz="2000" dirty="0" smtClean="0"/>
              <a:t>): </a:t>
            </a:r>
            <a:endParaRPr lang="ru-RU" sz="2000" dirty="0"/>
          </a:p>
          <a:p>
            <a:pPr algn="ctr"/>
            <a:endParaRPr lang="ru-RU" dirty="0">
              <a:solidFill>
                <a:schemeClr val="accent1"/>
              </a:solidFill>
              <a:latin typeface="Google Sans"/>
            </a:endParaRPr>
          </a:p>
          <a:p>
            <a:pPr algn="ctr"/>
            <a:r>
              <a:rPr lang="ru-RU" sz="4000" dirty="0" smtClean="0">
                <a:solidFill>
                  <a:srgbClr val="202124"/>
                </a:solidFill>
                <a:latin typeface="Google Sans"/>
              </a:rPr>
              <a:t>N</a:t>
            </a:r>
            <a:r>
              <a:rPr lang="ru-RU" sz="4000" baseline="-25000" dirty="0" smtClean="0">
                <a:solidFill>
                  <a:srgbClr val="202124"/>
                </a:solidFill>
                <a:latin typeface="Google Sans"/>
              </a:rPr>
              <a:t>2</a:t>
            </a:r>
            <a:r>
              <a:rPr lang="ru-RU" sz="4000" dirty="0">
                <a:solidFill>
                  <a:srgbClr val="202124"/>
                </a:solidFill>
                <a:latin typeface="Google Sans"/>
              </a:rPr>
              <a:t> + 3H</a:t>
            </a:r>
            <a:r>
              <a:rPr lang="ru-RU" sz="4000" baseline="-25000" dirty="0">
                <a:solidFill>
                  <a:srgbClr val="202124"/>
                </a:solidFill>
                <a:latin typeface="Google Sans"/>
              </a:rPr>
              <a:t>2</a:t>
            </a:r>
            <a:r>
              <a:rPr lang="ru-RU" sz="4000" dirty="0">
                <a:solidFill>
                  <a:srgbClr val="202124"/>
                </a:solidFill>
                <a:latin typeface="Google Sans"/>
              </a:rPr>
              <a:t> ⇄ </a:t>
            </a:r>
            <a:r>
              <a:rPr lang="ru-RU" sz="4000" dirty="0" smtClean="0">
                <a:solidFill>
                  <a:srgbClr val="202124"/>
                </a:solidFill>
                <a:latin typeface="Google Sans"/>
              </a:rPr>
              <a:t>2NH</a:t>
            </a:r>
            <a:r>
              <a:rPr lang="ru-RU" sz="4000" baseline="-25000" dirty="0" smtClean="0">
                <a:solidFill>
                  <a:srgbClr val="202124"/>
                </a:solidFill>
                <a:latin typeface="Google Sans"/>
              </a:rPr>
              <a:t>3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8143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Факторы доступности микроэлементов: погодные условия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1306" y="3179227"/>
            <a:ext cx="1415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Засуха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8284" y="3178272"/>
            <a:ext cx="2278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Затопление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984887" y="3174038"/>
            <a:ext cx="1295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Холод</a:t>
            </a:r>
            <a:endParaRPr lang="en-US" sz="2800" b="1" dirty="0"/>
          </a:p>
        </p:txBody>
      </p:sp>
      <p:sp>
        <p:nvSpPr>
          <p:cNvPr id="10" name="Oval 4"/>
          <p:cNvSpPr/>
          <p:nvPr/>
        </p:nvSpPr>
        <p:spPr>
          <a:xfrm rot="10800000" flipV="1">
            <a:off x="1585455" y="3975479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6"/>
          <p:cNvSpPr/>
          <p:nvPr/>
        </p:nvSpPr>
        <p:spPr>
          <a:xfrm rot="10800000" flipV="1">
            <a:off x="4868284" y="3975479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</a:rPr>
              <a:t>Fe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2" name="Oval 7"/>
          <p:cNvSpPr/>
          <p:nvPr/>
        </p:nvSpPr>
        <p:spPr>
          <a:xfrm rot="10800000" flipV="1">
            <a:off x="6061899" y="3975478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Mn</a:t>
            </a:r>
          </a:p>
        </p:txBody>
      </p:sp>
      <p:sp>
        <p:nvSpPr>
          <p:cNvPr id="13" name="Oval 9"/>
          <p:cNvSpPr/>
          <p:nvPr/>
        </p:nvSpPr>
        <p:spPr>
          <a:xfrm rot="10800000" flipV="1">
            <a:off x="8177730" y="3975479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14" name="Oval 10"/>
          <p:cNvSpPr/>
          <p:nvPr/>
        </p:nvSpPr>
        <p:spPr>
          <a:xfrm rot="10800000" flipV="1">
            <a:off x="9146216" y="3975478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Mn</a:t>
            </a:r>
          </a:p>
        </p:txBody>
      </p:sp>
      <p:sp>
        <p:nvSpPr>
          <p:cNvPr id="15" name="Oval 11"/>
          <p:cNvSpPr/>
          <p:nvPr/>
        </p:nvSpPr>
        <p:spPr>
          <a:xfrm rot="10800000" flipV="1">
            <a:off x="10114702" y="3968970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Zn</a:t>
            </a:r>
          </a:p>
        </p:txBody>
      </p:sp>
      <p:cxnSp>
        <p:nvCxnSpPr>
          <p:cNvPr id="16" name="Straight Connector 5"/>
          <p:cNvCxnSpPr/>
          <p:nvPr/>
        </p:nvCxnSpPr>
        <p:spPr>
          <a:xfrm flipV="1">
            <a:off x="1962116" y="4678392"/>
            <a:ext cx="0" cy="597423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/>
          <p:cNvCxnSpPr/>
          <p:nvPr/>
        </p:nvCxnSpPr>
        <p:spPr>
          <a:xfrm flipV="1">
            <a:off x="5244945" y="4678392"/>
            <a:ext cx="0" cy="616048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3"/>
          <p:cNvCxnSpPr/>
          <p:nvPr/>
        </p:nvCxnSpPr>
        <p:spPr>
          <a:xfrm flipH="1" flipV="1">
            <a:off x="6438560" y="4678392"/>
            <a:ext cx="11574" cy="58959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4"/>
          <p:cNvCxnSpPr/>
          <p:nvPr/>
        </p:nvCxnSpPr>
        <p:spPr>
          <a:xfrm flipH="1" flipV="1">
            <a:off x="8554391" y="4666882"/>
            <a:ext cx="11574" cy="58959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5"/>
          <p:cNvCxnSpPr/>
          <p:nvPr/>
        </p:nvCxnSpPr>
        <p:spPr>
          <a:xfrm flipH="1" flipV="1">
            <a:off x="9517091" y="4661816"/>
            <a:ext cx="11574" cy="58959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6"/>
          <p:cNvCxnSpPr/>
          <p:nvPr/>
        </p:nvCxnSpPr>
        <p:spPr>
          <a:xfrm flipH="1" flipV="1">
            <a:off x="10487807" y="4663912"/>
            <a:ext cx="11574" cy="58959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899539" y="5948446"/>
            <a:ext cx="1504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</a:rPr>
              <a:t>Casarin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92" y="1260181"/>
            <a:ext cx="2278166" cy="17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Факторы доступности микроэлементов</a:t>
            </a:r>
            <a:r>
              <a:rPr lang="ru-RU" dirty="0" smtClean="0"/>
              <a:t>: избыток макроэлементов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92" y="1260181"/>
            <a:ext cx="2278166" cy="1739832"/>
          </a:xfrm>
          <a:prstGeom prst="rect">
            <a:avLst/>
          </a:prstGeom>
        </p:spPr>
      </p:pic>
      <p:sp>
        <p:nvSpPr>
          <p:cNvPr id="7" name="Oval 4"/>
          <p:cNvSpPr/>
          <p:nvPr/>
        </p:nvSpPr>
        <p:spPr>
          <a:xfrm>
            <a:off x="1609904" y="3234158"/>
            <a:ext cx="1018573" cy="9375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Oval 9"/>
          <p:cNvSpPr/>
          <p:nvPr/>
        </p:nvSpPr>
        <p:spPr>
          <a:xfrm>
            <a:off x="5348588" y="3296769"/>
            <a:ext cx="1018573" cy="9375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10"/>
          <p:cNvSpPr/>
          <p:nvPr/>
        </p:nvSpPr>
        <p:spPr>
          <a:xfrm>
            <a:off x="9312936" y="3305559"/>
            <a:ext cx="1018573" cy="9375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Oval 11"/>
          <p:cNvSpPr/>
          <p:nvPr/>
        </p:nvSpPr>
        <p:spPr>
          <a:xfrm rot="10800000" flipV="1">
            <a:off x="1221347" y="4715300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8"/>
          <p:cNvSpPr/>
          <p:nvPr/>
        </p:nvSpPr>
        <p:spPr>
          <a:xfrm rot="10800000" flipV="1">
            <a:off x="2430290" y="4727247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12" name="Oval 22"/>
          <p:cNvSpPr/>
          <p:nvPr/>
        </p:nvSpPr>
        <p:spPr>
          <a:xfrm rot="10800000" flipV="1">
            <a:off x="4922034" y="4731328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Zn</a:t>
            </a:r>
          </a:p>
        </p:txBody>
      </p:sp>
      <p:sp>
        <p:nvSpPr>
          <p:cNvPr id="13" name="Oval 21"/>
          <p:cNvSpPr/>
          <p:nvPr/>
        </p:nvSpPr>
        <p:spPr>
          <a:xfrm rot="10800000" flipV="1">
            <a:off x="6172924" y="4735859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14" name="Oval 23"/>
          <p:cNvSpPr/>
          <p:nvPr/>
        </p:nvSpPr>
        <p:spPr>
          <a:xfrm rot="10800000" flipV="1">
            <a:off x="9445560" y="4715300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Straight Connector 13"/>
          <p:cNvCxnSpPr/>
          <p:nvPr/>
        </p:nvCxnSpPr>
        <p:spPr>
          <a:xfrm flipH="1" flipV="1">
            <a:off x="1598330" y="5429711"/>
            <a:ext cx="11574" cy="58959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0"/>
          <p:cNvCxnSpPr/>
          <p:nvPr/>
        </p:nvCxnSpPr>
        <p:spPr>
          <a:xfrm flipH="1" flipV="1">
            <a:off x="2807984" y="5434242"/>
            <a:ext cx="11574" cy="58959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6"/>
          <p:cNvCxnSpPr/>
          <p:nvPr/>
        </p:nvCxnSpPr>
        <p:spPr>
          <a:xfrm flipV="1">
            <a:off x="5298695" y="5438772"/>
            <a:ext cx="0" cy="58506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7"/>
          <p:cNvCxnSpPr/>
          <p:nvPr/>
        </p:nvCxnSpPr>
        <p:spPr>
          <a:xfrm flipH="1" flipV="1">
            <a:off x="6549585" y="5438772"/>
            <a:ext cx="5787" cy="585062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8"/>
          <p:cNvCxnSpPr/>
          <p:nvPr/>
        </p:nvCxnSpPr>
        <p:spPr>
          <a:xfrm flipV="1">
            <a:off x="9829334" y="5418213"/>
            <a:ext cx="0" cy="601090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921344" y="5944844"/>
            <a:ext cx="1504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</a:rPr>
              <a:t>Casarin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7531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Группировка почв по обеспеченности подвижным бором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54669"/>
              </p:ext>
            </p:extLst>
          </p:nvPr>
        </p:nvGraphicFramePr>
        <p:xfrm>
          <a:off x="847725" y="1591746"/>
          <a:ext cx="5630077" cy="282624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944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082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Обеспеченность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Подвижный  бор,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мг В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кг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почвы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1)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Слабая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&lt;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 0,3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2)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Средняя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0,3 - 0,7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3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3)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 Хорошая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0,71 - 1,0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151352"/>
                  </a:ext>
                </a:extLst>
              </a:tr>
              <a:tr h="4313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4)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Высокая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rgbClr val="004993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1,0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41042" y="1419843"/>
            <a:ext cx="4559017" cy="4544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</a:pP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Органическое вещество – основной источник бора в почве.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Количество </a:t>
            </a: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высвобождаемого бора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зависит от скорости </a:t>
            </a: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разложения органического вещества в верхних горизонтах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почвы. </a:t>
            </a:r>
          </a:p>
          <a:p>
            <a:pPr>
              <a:spcAft>
                <a:spcPts val="1400"/>
              </a:spcAft>
            </a:pPr>
            <a:r>
              <a:rPr lang="ru-RU" sz="1900" dirty="0"/>
              <a:t>В жаркую погоду в условиях недостатка влаги, а также в холодную погоду скорость разложения органического вещества </a:t>
            </a:r>
            <a:r>
              <a:rPr lang="ru-RU" sz="1900" dirty="0" smtClean="0"/>
              <a:t>замедляется</a:t>
            </a:r>
            <a:r>
              <a:rPr lang="ru-RU" sz="1900" dirty="0"/>
              <a:t>, и количество высвобождаемого бора уменьшается. </a:t>
            </a:r>
            <a:endParaRPr lang="ru-RU" sz="1900" dirty="0" smtClean="0">
              <a:solidFill>
                <a:srgbClr val="004993"/>
              </a:solidFill>
              <a:ea typeface="Calibri" panose="020F0502020204030204" pitchFamily="34" charset="0"/>
              <a:cs typeface="Tms Rmn"/>
            </a:endParaRPr>
          </a:p>
          <a:p>
            <a:pPr>
              <a:spcAft>
                <a:spcPts val="1200"/>
              </a:spcAft>
            </a:pP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В </a:t>
            </a: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засушливых условиях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снижается </a:t>
            </a: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активность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корневых систем, </a:t>
            </a: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и это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тоже причина </a:t>
            </a:r>
            <a:r>
              <a:rPr lang="ru-RU" sz="1900" dirty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возникновения временного недостатка </a:t>
            </a:r>
            <a:r>
              <a:rPr lang="ru-RU" sz="1900" dirty="0" smtClean="0">
                <a:solidFill>
                  <a:srgbClr val="004993"/>
                </a:solidFill>
                <a:ea typeface="Calibri" panose="020F0502020204030204" pitchFamily="34" charset="0"/>
                <a:cs typeface="Tms Rmn"/>
              </a:rPr>
              <a:t>бора. </a:t>
            </a:r>
            <a:endParaRPr lang="ru-RU" sz="1900" dirty="0">
              <a:solidFill>
                <a:srgbClr val="004993"/>
              </a:solidFill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847724" y="4885791"/>
            <a:ext cx="5630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Вытяжка горячей </a:t>
            </a:r>
            <a:r>
              <a:rPr lang="ru-RU" b="1" dirty="0" smtClean="0">
                <a:solidFill>
                  <a:srgbClr val="000000"/>
                </a:solidFill>
              </a:rPr>
              <a:t>Н</a:t>
            </a:r>
            <a:r>
              <a:rPr lang="ru-RU" b="1" baseline="-25000" dirty="0" smtClean="0">
                <a:solidFill>
                  <a:srgbClr val="000000"/>
                </a:solidFill>
              </a:rPr>
              <a:t>2</a:t>
            </a:r>
            <a:r>
              <a:rPr lang="ru-RU" b="1" dirty="0" smtClean="0">
                <a:solidFill>
                  <a:srgbClr val="000000"/>
                </a:solidFill>
              </a:rPr>
              <a:t>О</a:t>
            </a:r>
            <a:r>
              <a:rPr lang="ru-RU" dirty="0" smtClean="0">
                <a:solidFill>
                  <a:srgbClr val="000000"/>
                </a:solidFill>
              </a:rPr>
              <a:t> с 0,1 % </a:t>
            </a:r>
            <a:r>
              <a:rPr lang="en-US" dirty="0" smtClean="0">
                <a:solidFill>
                  <a:srgbClr val="000000"/>
                </a:solidFill>
              </a:rPr>
              <a:t>MgSO</a:t>
            </a:r>
            <a:r>
              <a:rPr lang="en-US" baseline="-25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ru-RU" dirty="0" smtClean="0">
              <a:solidFill>
                <a:srgbClr val="000000"/>
              </a:solidFill>
            </a:endParaRP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Группировка для дерново-подзолистых почв.</a:t>
            </a:r>
            <a:endParaRPr lang="en-US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молибдена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8540" y="1629134"/>
            <a:ext cx="55182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</a:t>
            </a:r>
            <a:r>
              <a:rPr lang="ru-RU" dirty="0" smtClean="0"/>
              <a:t> необходим растениям, </a:t>
            </a:r>
            <a:r>
              <a:rPr lang="ru-RU" dirty="0"/>
              <a:t>прежде всего,</a:t>
            </a:r>
            <a:r>
              <a:rPr lang="ru-RU" dirty="0" smtClean="0"/>
              <a:t> для синтеза ферментов, участвующих в </a:t>
            </a:r>
            <a:r>
              <a:rPr lang="en-US" dirty="0" smtClean="0"/>
              <a:t>N</a:t>
            </a:r>
            <a:r>
              <a:rPr lang="en-US" dirty="0"/>
              <a:t>-</a:t>
            </a:r>
            <a:r>
              <a:rPr lang="ru-RU" dirty="0" smtClean="0"/>
              <a:t>обмене. </a:t>
            </a:r>
            <a:endParaRPr lang="en-US" dirty="0"/>
          </a:p>
          <a:p>
            <a:endParaRPr lang="ru-RU" dirty="0"/>
          </a:p>
          <a:p>
            <a:r>
              <a:rPr lang="ru-RU" dirty="0" smtClean="0"/>
              <a:t>У бобовых потребности в </a:t>
            </a:r>
            <a:r>
              <a:rPr lang="en-US" dirty="0" smtClean="0"/>
              <a:t>Mo </a:t>
            </a:r>
            <a:r>
              <a:rPr lang="ru-RU" dirty="0" smtClean="0"/>
              <a:t>выше в сравнении с другими культурами, </a:t>
            </a:r>
            <a:r>
              <a:rPr lang="ru-RU" dirty="0"/>
              <a:t>поскольку </a:t>
            </a:r>
            <a:r>
              <a:rPr lang="ru-RU" dirty="0" smtClean="0"/>
              <a:t>у клубеньковых бактерий тоже есть </a:t>
            </a:r>
            <a:r>
              <a:rPr lang="en-US" dirty="0" smtClean="0"/>
              <a:t>Mo-</a:t>
            </a:r>
            <a:r>
              <a:rPr lang="ru-RU" dirty="0" smtClean="0"/>
              <a:t>содержащий ферментный комплекс (нитрогеназа), участвующий в </a:t>
            </a:r>
            <a:r>
              <a:rPr lang="en-US" dirty="0" smtClean="0"/>
              <a:t>N-</a:t>
            </a:r>
            <a:r>
              <a:rPr lang="ru-RU" dirty="0" smtClean="0"/>
              <a:t>фиксации. </a:t>
            </a:r>
          </a:p>
          <a:p>
            <a:endParaRPr lang="ru-RU" dirty="0"/>
          </a:p>
          <a:p>
            <a:r>
              <a:rPr lang="ru-RU" dirty="0" smtClean="0"/>
              <a:t>Недостаток </a:t>
            </a:r>
            <a:r>
              <a:rPr lang="en-US" dirty="0" smtClean="0"/>
              <a:t>Mo</a:t>
            </a:r>
            <a:r>
              <a:rPr lang="ru-RU" dirty="0" smtClean="0"/>
              <a:t> распространён на кислых песчаных почвах, </a:t>
            </a:r>
            <a:r>
              <a:rPr lang="ru-RU" dirty="0"/>
              <a:t>может </a:t>
            </a:r>
            <a:r>
              <a:rPr lang="ru-RU" dirty="0" smtClean="0"/>
              <a:t>проявляться при минимальных обработках почвы. </a:t>
            </a:r>
            <a:endParaRPr lang="en-US" dirty="0"/>
          </a:p>
          <a:p>
            <a:endParaRPr lang="ru-RU" dirty="0"/>
          </a:p>
          <a:p>
            <a:r>
              <a:rPr lang="en-US" dirty="0" smtClean="0"/>
              <a:t>Mo</a:t>
            </a:r>
            <a:r>
              <a:rPr lang="ru-RU" dirty="0" smtClean="0"/>
              <a:t> подвижен в растении, и признаки проявляются на всем растении: ослабление роста и пожелтение, как при недостатке </a:t>
            </a:r>
            <a:r>
              <a:rPr lang="en-US" dirty="0" smtClean="0"/>
              <a:t>N. </a:t>
            </a:r>
            <a:r>
              <a:rPr lang="ru-RU" dirty="0" smtClean="0"/>
              <a:t>Клубеньки зеленого цвета и небольшого размера.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733563"/>
            <a:ext cx="4734368" cy="3443588"/>
          </a:xfrm>
          <a:prstGeom prst="rect">
            <a:avLst/>
          </a:prstGeom>
        </p:spPr>
      </p:pic>
      <p:sp>
        <p:nvSpPr>
          <p:cNvPr id="8" name="Rectangle 20"/>
          <p:cNvSpPr/>
          <p:nvPr/>
        </p:nvSpPr>
        <p:spPr>
          <a:xfrm>
            <a:off x="772116" y="5318931"/>
            <a:ext cx="4501633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IPNI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Crop Nutrient Deficiency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Collection,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Факторы доступности микроэлементов: рН почвенной среды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167" y="1308308"/>
            <a:ext cx="2278166" cy="1739832"/>
          </a:xfrm>
          <a:prstGeom prst="rect">
            <a:avLst/>
          </a:prstGeom>
        </p:spPr>
      </p:pic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5681821" y="3912429"/>
            <a:ext cx="2056164" cy="17543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pprplGoth Bd BT" charset="0"/>
                <a:ea typeface="Arial Unicode MS" charset="0"/>
              </a:defRPr>
            </a:lvl9pPr>
          </a:lstStyle>
          <a:p>
            <a:pPr algn="ctr" eaLnBrk="1" hangingPunct="1"/>
            <a:r>
              <a:rPr lang="ru-RU" altLang="en-US" sz="2600" b="1" dirty="0" smtClean="0">
                <a:latin typeface="Arial" charset="0"/>
              </a:rPr>
              <a:t>В</a:t>
            </a:r>
            <a:endParaRPr lang="ru-RU" altLang="en-US" sz="2600" dirty="0" smtClean="0">
              <a:latin typeface="Arial" charset="0"/>
            </a:endParaRPr>
          </a:p>
          <a:p>
            <a:pPr algn="ctr" eaLnBrk="1" hangingPunct="1"/>
            <a:r>
              <a:rPr lang="ru-RU" altLang="en-US" sz="1600" i="1" dirty="0" smtClean="0">
                <a:latin typeface="Arial" charset="0"/>
              </a:rPr>
              <a:t>доступность снижается</a:t>
            </a:r>
            <a:r>
              <a:rPr lang="en-US" altLang="en-US" sz="1600" i="1" dirty="0" smtClean="0">
                <a:latin typeface="Arial" charset="0"/>
              </a:rPr>
              <a:t> </a:t>
            </a:r>
            <a:r>
              <a:rPr lang="ru-RU" altLang="en-US" sz="1600" i="1" dirty="0" smtClean="0">
                <a:latin typeface="Arial" charset="0"/>
              </a:rPr>
              <a:t>и </a:t>
            </a:r>
          </a:p>
          <a:p>
            <a:pPr algn="ctr" eaLnBrk="1" hangingPunct="1"/>
            <a:r>
              <a:rPr lang="ru-RU" altLang="en-US" sz="1600" i="1" dirty="0" smtClean="0">
                <a:latin typeface="Arial" charset="0"/>
              </a:rPr>
              <a:t>в сильнощелочной, </a:t>
            </a:r>
          </a:p>
          <a:p>
            <a:pPr algn="ctr" eaLnBrk="1" hangingPunct="1"/>
            <a:r>
              <a:rPr lang="ru-RU" altLang="en-US" sz="1600" i="1" dirty="0" smtClean="0">
                <a:latin typeface="Arial" charset="0"/>
              </a:rPr>
              <a:t>и </a:t>
            </a:r>
            <a:r>
              <a:rPr lang="ru-RU" altLang="en-US" sz="1600" i="1" dirty="0">
                <a:latin typeface="Arial" charset="0"/>
              </a:rPr>
              <a:t>в </a:t>
            </a:r>
            <a:r>
              <a:rPr lang="ru-RU" altLang="en-US" sz="1600" i="1" dirty="0" smtClean="0">
                <a:latin typeface="Arial" charset="0"/>
              </a:rPr>
              <a:t>сильнокислой </a:t>
            </a:r>
            <a:r>
              <a:rPr lang="ru-RU" altLang="en-US" sz="1600" i="1" dirty="0">
                <a:latin typeface="Arial" charset="0"/>
              </a:rPr>
              <a:t>среде</a:t>
            </a:r>
            <a:endParaRPr lang="en-US" altLang="en-US" sz="1600" i="1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5479" y="3244887"/>
            <a:ext cx="319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Щелочная реакция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98725" y="3147428"/>
            <a:ext cx="267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Кислая реакция</a:t>
            </a:r>
            <a:endParaRPr lang="en-US" sz="2800" b="1" dirty="0"/>
          </a:p>
        </p:txBody>
      </p:sp>
      <p:sp>
        <p:nvSpPr>
          <p:cNvPr id="10" name="Oval 3"/>
          <p:cNvSpPr/>
          <p:nvPr/>
        </p:nvSpPr>
        <p:spPr>
          <a:xfrm rot="10800000" flipV="1">
            <a:off x="1286318" y="4256532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Zn</a:t>
            </a:r>
          </a:p>
        </p:txBody>
      </p:sp>
      <p:sp>
        <p:nvSpPr>
          <p:cNvPr id="11" name="Oval 5"/>
          <p:cNvSpPr/>
          <p:nvPr/>
        </p:nvSpPr>
        <p:spPr>
          <a:xfrm rot="10800000" flipV="1">
            <a:off x="2345681" y="4286245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12" name="Oval 6"/>
          <p:cNvSpPr/>
          <p:nvPr/>
        </p:nvSpPr>
        <p:spPr>
          <a:xfrm rot="10800000" flipV="1">
            <a:off x="3385443" y="4286244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>
                <a:solidFill>
                  <a:schemeClr val="tx1"/>
                </a:solidFill>
              </a:rPr>
              <a:t>Fe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3" name="Oval 7"/>
          <p:cNvSpPr/>
          <p:nvPr/>
        </p:nvSpPr>
        <p:spPr>
          <a:xfrm rot="10800000" flipV="1">
            <a:off x="4495467" y="4304591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Mn</a:t>
            </a:r>
          </a:p>
        </p:txBody>
      </p:sp>
      <p:sp>
        <p:nvSpPr>
          <p:cNvPr id="14" name="Oval 8"/>
          <p:cNvSpPr/>
          <p:nvPr/>
        </p:nvSpPr>
        <p:spPr>
          <a:xfrm rot="10800000" flipV="1">
            <a:off x="8758088" y="4238469"/>
            <a:ext cx="753323" cy="702913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Mo</a:t>
            </a:r>
          </a:p>
        </p:txBody>
      </p:sp>
      <p:cxnSp>
        <p:nvCxnSpPr>
          <p:cNvPr id="15" name="Straight Connector 4"/>
          <p:cNvCxnSpPr/>
          <p:nvPr/>
        </p:nvCxnSpPr>
        <p:spPr>
          <a:xfrm flipV="1">
            <a:off x="1674900" y="4963321"/>
            <a:ext cx="0" cy="703434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9"/>
          <p:cNvCxnSpPr/>
          <p:nvPr/>
        </p:nvCxnSpPr>
        <p:spPr>
          <a:xfrm flipV="1">
            <a:off x="2720377" y="4997407"/>
            <a:ext cx="1" cy="669348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"/>
          <p:cNvCxnSpPr/>
          <p:nvPr/>
        </p:nvCxnSpPr>
        <p:spPr>
          <a:xfrm flipH="1" flipV="1">
            <a:off x="3753203" y="4999641"/>
            <a:ext cx="4981" cy="733647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1"/>
          <p:cNvCxnSpPr/>
          <p:nvPr/>
        </p:nvCxnSpPr>
        <p:spPr>
          <a:xfrm flipV="1">
            <a:off x="4872128" y="5018635"/>
            <a:ext cx="0" cy="714653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/>
          <p:cNvCxnSpPr/>
          <p:nvPr/>
        </p:nvCxnSpPr>
        <p:spPr>
          <a:xfrm flipV="1">
            <a:off x="9151859" y="4941382"/>
            <a:ext cx="1" cy="741470"/>
          </a:xfrm>
          <a:prstGeom prst="line">
            <a:avLst/>
          </a:prstGeom>
          <a:ln w="38100">
            <a:solidFill>
              <a:schemeClr val="tx1"/>
            </a:solidFill>
            <a:round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860839" y="5978809"/>
            <a:ext cx="1504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</a:rPr>
              <a:t>Casarin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5096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Взаимодействие молибдена с другими элементами питания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25</a:t>
            </a:fld>
            <a:endParaRPr lang="ru-RU" dirty="0"/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47285"/>
              </p:ext>
            </p:extLst>
          </p:nvPr>
        </p:nvGraphicFramePr>
        <p:xfrm>
          <a:off x="847725" y="2247047"/>
          <a:ext cx="10353676" cy="2693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3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ru-RU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s-ES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MoO</a:t>
                      </a:r>
                      <a:r>
                        <a:rPr lang="es-ES" sz="2400" b="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r>
                        <a:rPr lang="es-ES" sz="2400" b="0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2-</a:t>
                      </a:r>
                      <a:r>
                        <a:rPr lang="ru-RU" sz="24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2400" b="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F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rgbClr val="0070C0"/>
                          </a:solidFill>
                        </a:rPr>
                        <a:t>Усиление</a:t>
                      </a:r>
                      <a:r>
                        <a:rPr lang="ru-RU" sz="2400" b="0" baseline="0" dirty="0" smtClean="0">
                          <a:solidFill>
                            <a:srgbClr val="0070C0"/>
                          </a:solidFill>
                        </a:rPr>
                        <a:t> поглощения </a:t>
                      </a:r>
                      <a:r>
                        <a:rPr lang="en-US" sz="2400" b="0" baseline="0" dirty="0" smtClean="0">
                          <a:solidFill>
                            <a:srgbClr val="0070C0"/>
                          </a:solidFill>
                        </a:rPr>
                        <a:t>N (NO</a:t>
                      </a:r>
                      <a:r>
                        <a:rPr lang="en-US" sz="2400" b="0" baseline="-250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r>
                        <a:rPr lang="en-US" sz="2400" b="0" baseline="300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en-US" sz="2400" b="0" baseline="0" dirty="0" smtClean="0">
                          <a:solidFill>
                            <a:srgbClr val="0070C0"/>
                          </a:solidFill>
                        </a:rPr>
                        <a:t> &gt; NH</a:t>
                      </a:r>
                      <a:r>
                        <a:rPr lang="en-US" sz="2400" b="0" baseline="-25000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r>
                        <a:rPr lang="en-US" sz="2400" b="0" baseline="30000" dirty="0" smtClean="0">
                          <a:solidFill>
                            <a:srgbClr val="0070C0"/>
                          </a:solidFill>
                        </a:rPr>
                        <a:t>+</a:t>
                      </a:r>
                      <a:r>
                        <a:rPr lang="en-US" sz="2400" b="0" baseline="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US" sz="24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545873"/>
                  </a:ext>
                </a:extLst>
              </a:tr>
              <a:tr h="89775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Высокие</a:t>
                      </a:r>
                      <a:r>
                        <a:rPr lang="ru-RU" sz="24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дозы 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</a:t>
                      </a:r>
                      <a:endParaRPr lang="en-US" sz="24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F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dirty="0">
                          <a:solidFill>
                            <a:srgbClr val="0070C0"/>
                          </a:solidFill>
                        </a:rPr>
                        <a:t>Усиление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</a:rPr>
                        <a:t> поглощения </a:t>
                      </a:r>
                      <a:r>
                        <a:rPr lang="en-US" sz="2400" b="0" baseline="0" dirty="0" smtClean="0">
                          <a:solidFill>
                            <a:srgbClr val="0070C0"/>
                          </a:solidFill>
                        </a:rPr>
                        <a:t>Mo</a:t>
                      </a:r>
                      <a:endParaRPr lang="en-US" sz="24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31208"/>
                  </a:ext>
                </a:extLst>
              </a:tr>
              <a:tr h="89775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Высокие</a:t>
                      </a:r>
                      <a:r>
                        <a:rPr lang="ru-RU" sz="2400" b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дозы 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</a:t>
                      </a:r>
                      <a:r>
                        <a:rPr lang="ru-RU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(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SO</a:t>
                      </a:r>
                      <a:r>
                        <a:rPr lang="en-US" sz="2400" b="0" baseline="-25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r>
                        <a:rPr lang="ru-RU" sz="2400" b="0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2-</a:t>
                      </a:r>
                      <a:r>
                        <a:rPr lang="ru-RU" sz="2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2400" b="0" baseline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F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</a:rPr>
                        <a:t>Недостаток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0" baseline="0" dirty="0" smtClean="0">
                          <a:solidFill>
                            <a:srgbClr val="0070C0"/>
                          </a:solidFill>
                        </a:rPr>
                        <a:t>Mo</a:t>
                      </a:r>
                      <a:endParaRPr lang="en-US" sz="24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77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3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Отзывчивость сои на применение </a:t>
            </a:r>
            <a:r>
              <a:rPr lang="en-US" dirty="0" smtClean="0"/>
              <a:t>Mo-</a:t>
            </a:r>
            <a:r>
              <a:rPr lang="ru-RU" dirty="0" smtClean="0"/>
              <a:t>содержащих удобрений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37406" y="1379065"/>
            <a:ext cx="39035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Некорневая подкормка и обработка семян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ают близкие результаты: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Mo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хорошо перераспределяется в растении при попадании на лист.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Однако отмечена токсичность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Мо-солей для штаммов</a:t>
            </a:r>
            <a:r>
              <a:rPr lang="es-E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i="1" dirty="0">
                <a:solidFill>
                  <a:schemeClr val="accent2">
                    <a:lumMod val="50000"/>
                  </a:schemeClr>
                </a:solidFill>
              </a:rPr>
              <a:t>Bradyrhizobium </a:t>
            </a:r>
            <a:r>
              <a:rPr lang="es-ES" i="1" dirty="0" smtClean="0">
                <a:solidFill>
                  <a:schemeClr val="accent2">
                    <a:lumMod val="50000"/>
                  </a:schemeClr>
                </a:solidFill>
              </a:rPr>
              <a:t>japonicum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→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гибель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бактерий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→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снижение количества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клубеньков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→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снижение фиксации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en-US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→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снижение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урожайности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Некорневая подкормка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Mo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семеноводстве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→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обогащение будущих семян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.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6A2680B7-E0F8-7342-9007-3B0F7B1F9CA8}"/>
              </a:ext>
            </a:extLst>
          </p:cNvPr>
          <p:cNvSpPr/>
          <p:nvPr/>
        </p:nvSpPr>
        <p:spPr>
          <a:xfrm>
            <a:off x="1071928" y="6001414"/>
            <a:ext cx="2828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kern="0" dirty="0" smtClean="0">
                <a:solidFill>
                  <a:schemeClr val="tx2"/>
                </a:solidFill>
              </a:rPr>
              <a:t>Польша: </a:t>
            </a:r>
            <a:r>
              <a:rPr lang="ru-RU" sz="1600" kern="0" dirty="0" smtClean="0">
                <a:solidFill>
                  <a:schemeClr val="tx2"/>
                </a:solidFill>
              </a:rPr>
              <a:t>серая лесная почва</a:t>
            </a:r>
            <a:endParaRPr lang="en-US" sz="1600" kern="0" dirty="0">
              <a:solidFill>
                <a:schemeClr val="tx2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63317675"/>
              </p:ext>
            </p:extLst>
          </p:nvPr>
        </p:nvGraphicFramePr>
        <p:xfrm>
          <a:off x="365050" y="1364700"/>
          <a:ext cx="7368363" cy="4662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авая фигурная скобка 1"/>
          <p:cNvSpPr/>
          <p:nvPr/>
        </p:nvSpPr>
        <p:spPr>
          <a:xfrm rot="16200000">
            <a:off x="2126154" y="3211389"/>
            <a:ext cx="415385" cy="2009553"/>
          </a:xfrm>
          <a:prstGeom prst="rightBrace">
            <a:avLst>
              <a:gd name="adj1" fmla="val 8333"/>
              <a:gd name="adj2" fmla="val 4893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 rot="16200000">
            <a:off x="6520944" y="3211389"/>
            <a:ext cx="415385" cy="2009553"/>
          </a:xfrm>
          <a:prstGeom prst="rightBrace">
            <a:avLst>
              <a:gd name="adj1" fmla="val 8333"/>
              <a:gd name="adj2" fmla="val 4893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 rot="16200000">
            <a:off x="4323549" y="3211389"/>
            <a:ext cx="415385" cy="2009553"/>
          </a:xfrm>
          <a:prstGeom prst="rightBrace">
            <a:avLst>
              <a:gd name="adj1" fmla="val 8333"/>
              <a:gd name="adj2" fmla="val 4893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5"/>
          <p:cNvSpPr/>
          <p:nvPr/>
        </p:nvSpPr>
        <p:spPr>
          <a:xfrm>
            <a:off x="2486059" y="3667665"/>
            <a:ext cx="675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+Mo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4702821" y="3696196"/>
            <a:ext cx="675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+Mo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6948607" y="3696196"/>
            <a:ext cx="675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+Mo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4736" y="5969486"/>
            <a:ext cx="1520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Jarecki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, 2023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Группировка обеспеченности почв подвижным молибденом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08700" y="1476093"/>
            <a:ext cx="535319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50" dirty="0" smtClean="0"/>
              <a:t>Почвенная (и растительная) диагностика – ненадежный способ определения обеспеченности растений Мо для широкого спектра почв.</a:t>
            </a:r>
          </a:p>
          <a:p>
            <a:endParaRPr lang="ru-RU" sz="1850" dirty="0" smtClean="0"/>
          </a:p>
          <a:p>
            <a:r>
              <a:rPr lang="ru-RU" sz="1850" dirty="0" smtClean="0"/>
              <a:t>Больше </a:t>
            </a:r>
            <a:r>
              <a:rPr lang="ru-RU" sz="1850" dirty="0"/>
              <a:t>подвижного Мо </a:t>
            </a:r>
            <a:r>
              <a:rPr lang="ru-RU" sz="1850" dirty="0" smtClean="0"/>
              <a:t>в </a:t>
            </a:r>
            <a:r>
              <a:rPr lang="ru-RU" sz="1850" dirty="0"/>
              <a:t>черноземах, что обусловлено </a:t>
            </a:r>
            <a:r>
              <a:rPr lang="ru-RU" sz="1850" dirty="0" smtClean="0"/>
              <a:t>их более </a:t>
            </a:r>
            <a:r>
              <a:rPr lang="ru-RU" sz="1850" dirty="0"/>
              <a:t>высокой </a:t>
            </a:r>
            <a:r>
              <a:rPr lang="ru-RU" sz="1850" dirty="0" smtClean="0"/>
              <a:t>гумусированностью и сорбцией </a:t>
            </a:r>
            <a:r>
              <a:rPr lang="es-ES" sz="1850" dirty="0" smtClean="0">
                <a:solidFill>
                  <a:schemeClr val="accent5">
                    <a:lumMod val="50000"/>
                  </a:schemeClr>
                </a:solidFill>
              </a:rPr>
              <a:t>MoO</a:t>
            </a:r>
            <a:r>
              <a:rPr lang="es-ES" sz="1850" baseline="-25000" dirty="0" smtClean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es-ES" sz="1850" baseline="30000" dirty="0" smtClean="0">
                <a:solidFill>
                  <a:schemeClr val="accent5">
                    <a:lumMod val="50000"/>
                  </a:schemeClr>
                </a:solidFill>
              </a:rPr>
              <a:t>2-</a:t>
            </a:r>
            <a:r>
              <a:rPr lang="en-US" sz="1850" dirty="0" smtClean="0"/>
              <a:t>, </a:t>
            </a:r>
            <a:r>
              <a:rPr lang="ru-RU" sz="1850" dirty="0" smtClean="0"/>
              <a:t>переходящего в почвенный раствор при выветривании минералов.</a:t>
            </a:r>
            <a:endParaRPr lang="ru-RU" sz="1850" dirty="0"/>
          </a:p>
          <a:p>
            <a:endParaRPr lang="ru-RU" sz="1850" dirty="0" smtClean="0"/>
          </a:p>
          <a:p>
            <a:r>
              <a:rPr lang="ru-RU" sz="1850" dirty="0" smtClean="0"/>
              <a:t>При рН почвы, близком к нейтральному и выше, недостаток Мо бывает крайне редко. </a:t>
            </a:r>
          </a:p>
          <a:p>
            <a:endParaRPr lang="ru-RU" sz="1850" dirty="0" smtClean="0"/>
          </a:p>
          <a:p>
            <a:r>
              <a:rPr lang="ru-RU" sz="1850" dirty="0" smtClean="0"/>
              <a:t>После внесения извести в кислую почву повышение растворимости Мо происходит не сразу (через недели и месяцы).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1399" y="5500272"/>
            <a:ext cx="4624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Вытяжка оксалатного буферного раствора (</a:t>
            </a:r>
            <a:r>
              <a:rPr lang="ru-RU" sz="1600" dirty="0" err="1" smtClean="0">
                <a:solidFill>
                  <a:schemeClr val="tx2"/>
                </a:solidFill>
              </a:rPr>
              <a:t>pH</a:t>
            </a:r>
            <a:r>
              <a:rPr lang="ru-RU" sz="1600" dirty="0" smtClean="0">
                <a:solidFill>
                  <a:schemeClr val="tx2"/>
                </a:solidFill>
              </a:rPr>
              <a:t> 3,3).</a:t>
            </a: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09044"/>
              </p:ext>
            </p:extLst>
          </p:nvPr>
        </p:nvGraphicFramePr>
        <p:xfrm>
          <a:off x="847725" y="1591746"/>
          <a:ext cx="5083175" cy="329775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09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582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Обеспеченность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Подвижный молибден,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мг Мо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кг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почвы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975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1)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Низкая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≤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 0,1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975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2)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Средняя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0,11 - 0,22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97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3</a:t>
                      </a:r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Высокая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≥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 0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,23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9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цинка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795FD0A-4E04-9B4A-9939-F02EC64D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75" y="1461746"/>
            <a:ext cx="6461625" cy="47188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72400" y="1368110"/>
            <a:ext cx="33159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solidFill>
                  <a:srgbClr val="004993"/>
                </a:solidFill>
                <a:ea typeface="Calibri" panose="020F0502020204030204" pitchFamily="34" charset="0"/>
              </a:rPr>
              <a:t>Недостаток цинка проявляется в виде </a:t>
            </a:r>
            <a:r>
              <a:rPr lang="ru-RU" b="1" dirty="0">
                <a:solidFill>
                  <a:srgbClr val="004993"/>
                </a:solidFill>
                <a:ea typeface="Calibri" panose="020F0502020204030204" pitchFamily="34" charset="0"/>
              </a:rPr>
              <a:t>межжилкового хлороза формирующихся листьев, что придает им полосчатый вид</a:t>
            </a:r>
            <a:r>
              <a:rPr lang="ru-RU" dirty="0">
                <a:solidFill>
                  <a:srgbClr val="004993"/>
                </a:solidFill>
                <a:ea typeface="Calibri" panose="020F0502020204030204" pitchFamily="3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004993"/>
                </a:solidFill>
                <a:ea typeface="Calibri" panose="020F0502020204030204" pitchFamily="34" charset="0"/>
              </a:rPr>
              <a:t>При усилении цинкового голодания угнетается рост растений, включая листья, что связано со </a:t>
            </a:r>
            <a:r>
              <a:rPr lang="ru-RU" dirty="0"/>
              <a:t>снижением выработки регуляторов роста.</a:t>
            </a:r>
            <a:r>
              <a:rPr lang="ru-RU" dirty="0">
                <a:solidFill>
                  <a:srgbClr val="004993"/>
                </a:solidFill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ru-RU" dirty="0">
                <a:solidFill>
                  <a:srgbClr val="004993"/>
                </a:solidFill>
                <a:ea typeface="Calibri" panose="020F0502020204030204" pitchFamily="34" charset="0"/>
              </a:rPr>
              <a:t>В конечном итоге листья отмирают и опадают. </a:t>
            </a:r>
          </a:p>
        </p:txBody>
      </p:sp>
      <p:sp>
        <p:nvSpPr>
          <p:cNvPr id="8" name="Rectangle 20"/>
          <p:cNvSpPr/>
          <p:nvPr/>
        </p:nvSpPr>
        <p:spPr>
          <a:xfrm>
            <a:off x="7772400" y="5796816"/>
            <a:ext cx="3354636" cy="383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IPNI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Crop Nutrient Deficiency Image Collection,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Группировка почв по обеспеченности подвижным цинком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29</a:t>
            </a:fld>
            <a:endParaRPr lang="ru-RU" dirty="0"/>
          </a:p>
        </p:txBody>
      </p:sp>
      <p:graphicFrame>
        <p:nvGraphicFramePr>
          <p:cNvPr id="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27934"/>
              </p:ext>
            </p:extLst>
          </p:nvPr>
        </p:nvGraphicFramePr>
        <p:xfrm>
          <a:off x="847725" y="1907547"/>
          <a:ext cx="5083175" cy="258825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6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70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Обеспеченность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Подвижный  цинк,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мг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Zn/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кг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почвы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183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1)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Низкая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&lt;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 2,0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183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2)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Средняя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2,1 - 5,0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183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3)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Высокая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rgbClr val="004993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5,0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3"/>
          <p:cNvSpPr/>
          <p:nvPr/>
        </p:nvSpPr>
        <p:spPr>
          <a:xfrm>
            <a:off x="735324" y="4987008"/>
            <a:ext cx="5017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Вытяжка ацетатно-аммонийного буферного раствора (рН 4,8).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51600" y="1781412"/>
            <a:ext cx="487679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000" dirty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процессе почвообразования </a:t>
            </a:r>
            <a:r>
              <a:rPr lang="en-US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Zn</a:t>
            </a:r>
            <a:r>
              <a:rPr lang="ru-RU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переходит </a:t>
            </a:r>
            <a:r>
              <a:rPr lang="ru-RU" sz="2000" dirty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из </a:t>
            </a:r>
            <a:r>
              <a:rPr lang="en-US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Zn-</a:t>
            </a:r>
            <a:r>
              <a:rPr lang="ru-RU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содержащих </a:t>
            </a:r>
            <a:r>
              <a:rPr lang="ru-RU" sz="2000" dirty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минералов в почвенный раствор </a:t>
            </a:r>
            <a:r>
              <a:rPr lang="ru-RU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</a:t>
            </a:r>
            <a:r>
              <a:rPr lang="ru-RU" sz="2000" dirty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связывается минеральной и органической частью почвы. </a:t>
            </a:r>
            <a:endParaRPr lang="ru-RU" sz="2000" dirty="0" smtClean="0">
              <a:solidFill>
                <a:srgbClr val="00499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ru-RU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Известкование </a:t>
            </a:r>
            <a:r>
              <a:rPr lang="ru-RU" sz="2000" dirty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почв снижает доступность цинка </a:t>
            </a:r>
            <a:r>
              <a:rPr lang="ru-RU" sz="2000" dirty="0" smtClean="0">
                <a:solidFill>
                  <a:srgbClr val="00499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растениям.</a:t>
            </a:r>
            <a:endParaRPr lang="ru-RU" sz="2000" dirty="0">
              <a:solidFill>
                <a:srgbClr val="0049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«Природные фабрики» по фиксации атмосферного азота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80410" y="4019380"/>
            <a:ext cx="20853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Noto Sans"/>
              </a:rPr>
              <a:t>Здоровые клубеньки, активно фиксирующие </a:t>
            </a:r>
          </a:p>
          <a:p>
            <a:pPr algn="ctr"/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latin typeface="Noto Sans"/>
              </a:rPr>
              <a:t>N</a:t>
            </a:r>
            <a:r>
              <a:rPr lang="en-US" sz="1600" baseline="-25000" dirty="0" smtClean="0">
                <a:solidFill>
                  <a:schemeClr val="accent4">
                    <a:lumMod val="75000"/>
                  </a:schemeClr>
                </a:solidFill>
                <a:latin typeface="Noto Sans"/>
              </a:rPr>
              <a:t>2</a:t>
            </a:r>
            <a:endParaRPr lang="ru-RU" sz="1600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4602528" y="5992590"/>
            <a:ext cx="2152603" cy="308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Fromme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и др., 2020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2094990"/>
            <a:ext cx="3693744" cy="30016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82" y="1514593"/>
            <a:ext cx="3820709" cy="3876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9147992" y="5992590"/>
            <a:ext cx="2196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Seefeldt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и др., 2013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28" y="2094990"/>
            <a:ext cx="1963271" cy="184672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231362" y="5427779"/>
            <a:ext cx="411357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chemeClr val="accent4">
                    <a:lumMod val="75000"/>
                  </a:schemeClr>
                </a:solidFill>
                <a:latin typeface="Noto Sans"/>
              </a:rPr>
              <a:t>Нитрогеназа – ферментный комплекс</a:t>
            </a:r>
            <a:endParaRPr lang="ru-RU" sz="1700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82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73296" y="1496786"/>
            <a:ext cx="693530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arenR"/>
            </a:pP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Максимальная реализация 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генетического потенциала 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возможна 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только при сбалансированном питании макро-, мезо- и 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микроэлементами с учетом плодородия почв.</a:t>
            </a:r>
            <a:endParaRPr lang="ru-RU" sz="1900" dirty="0">
              <a:latin typeface="Foco" panose="020B0504050202020203" pitchFamily="34" charset="0"/>
              <a:cs typeface="Foco" panose="020B0504050202020203" pitchFamily="34" charset="0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arenR"/>
            </a:pP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Используемая диагностика обеспеченности почв такими элементами питания, как сера и молибден, не обладает достаточной надежностью для прогнозирования отзывчивости 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на </a:t>
            </a:r>
            <a:r>
              <a:rPr lang="en-US" sz="1900" dirty="0" smtClean="0">
                <a:latin typeface="Foco" panose="020B0504050202020203" pitchFamily="34" charset="0"/>
                <a:cs typeface="Foco" panose="020B0504050202020203" pitchFamily="34" charset="0"/>
              </a:rPr>
              <a:t> S-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содержащие 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и 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Мо-удобрения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arenR"/>
            </a:pP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Растения отзываются на азотную подкормку 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только в 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случае неэффективной инокуляции семян.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arenR"/>
            </a:pP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Биологическая 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фиксация азота не может обеспечить потребности растений в азоте 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только при очень высокой урожайности, когда возникает необходимость в дополнительном поступлении азота из </a:t>
            </a:r>
            <a:r>
              <a:rPr lang="ru-RU" sz="1900" dirty="0">
                <a:latin typeface="Foco" panose="020B0504050202020203" pitchFamily="34" charset="0"/>
                <a:cs typeface="Foco" panose="020B0504050202020203" pitchFamily="34" charset="0"/>
              </a:rPr>
              <a:t>других источников</a:t>
            </a:r>
            <a:r>
              <a:rPr lang="ru-RU" sz="1900" dirty="0" smtClean="0">
                <a:latin typeface="Foco" panose="020B0504050202020203" pitchFamily="34" charset="0"/>
                <a:cs typeface="Foco" panose="020B0504050202020203" pitchFamily="34" charset="0"/>
              </a:rPr>
              <a:t>.</a:t>
            </a:r>
            <a:endParaRPr lang="ru-RU" sz="1900" dirty="0">
              <a:latin typeface="Foco" panose="020B0504050202020203" pitchFamily="34" charset="0"/>
              <a:cs typeface="Foco" panose="020B0504050202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05" y="2510680"/>
            <a:ext cx="3507205" cy="25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Обеспечивает ли биологическая фиксация азота (БФА) потребности сои в азоте при очень высокой урожайности?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87" y="1373943"/>
            <a:ext cx="4492988" cy="32874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299" y="1391956"/>
            <a:ext cx="4579615" cy="32694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47725" y="4747786"/>
            <a:ext cx="10454684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700" dirty="0" smtClean="0"/>
              <a:t>Потребности </a:t>
            </a:r>
            <a:r>
              <a:rPr lang="ru-RU" sz="1700" dirty="0"/>
              <a:t>растений в </a:t>
            </a:r>
            <a:r>
              <a:rPr lang="en-US" sz="1700" dirty="0"/>
              <a:t>N</a:t>
            </a:r>
            <a:r>
              <a:rPr lang="ru-RU" sz="1700" dirty="0" smtClean="0"/>
              <a:t> </a:t>
            </a:r>
            <a:r>
              <a:rPr lang="ru-RU" sz="1700" dirty="0"/>
              <a:t>могут удовлетворяться за счет </a:t>
            </a:r>
            <a:r>
              <a:rPr lang="ru-RU" sz="1700" dirty="0" smtClean="0"/>
              <a:t>БФА</a:t>
            </a:r>
            <a:r>
              <a:rPr lang="en-US" sz="1700" dirty="0" smtClean="0"/>
              <a:t> </a:t>
            </a:r>
            <a:r>
              <a:rPr lang="ru-RU" sz="1700" dirty="0" smtClean="0"/>
              <a:t>при </a:t>
            </a:r>
            <a:r>
              <a:rPr lang="ru-RU" sz="1700" dirty="0"/>
              <a:t>потреблении </a:t>
            </a:r>
            <a:r>
              <a:rPr lang="ru-RU" sz="1700" dirty="0" smtClean="0"/>
              <a:t>вплоть до </a:t>
            </a:r>
            <a:r>
              <a:rPr lang="ru-RU" sz="1700" dirty="0"/>
              <a:t>200 кг N/га. </a:t>
            </a:r>
            <a:endParaRPr lang="ru-RU" sz="1700" dirty="0" smtClean="0"/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700" dirty="0" smtClean="0"/>
              <a:t>Разность </a:t>
            </a:r>
            <a:r>
              <a:rPr lang="ru-RU" sz="1700" dirty="0"/>
              <a:t>между количеством поглощенного и </a:t>
            </a:r>
            <a:r>
              <a:rPr lang="ru-RU" sz="1700" dirty="0" smtClean="0"/>
              <a:t>биологически фиксированного </a:t>
            </a:r>
            <a:r>
              <a:rPr lang="en-US" sz="1700" dirty="0" smtClean="0"/>
              <a:t>N</a:t>
            </a:r>
            <a:r>
              <a:rPr lang="ru-RU" sz="1700" dirty="0" smtClean="0"/>
              <a:t> </a:t>
            </a:r>
            <a:r>
              <a:rPr lang="ru-RU" sz="1700" dirty="0"/>
              <a:t>(≪недостающий≫ </a:t>
            </a:r>
            <a:r>
              <a:rPr lang="en-US" sz="1700" dirty="0"/>
              <a:t>N</a:t>
            </a:r>
            <a:r>
              <a:rPr lang="ru-RU" sz="1700" dirty="0" smtClean="0"/>
              <a:t>) </a:t>
            </a:r>
            <a:r>
              <a:rPr lang="ru-RU" sz="1700" dirty="0"/>
              <a:t>быстро нарастает при </a:t>
            </a:r>
            <a:r>
              <a:rPr lang="ru-RU" sz="1700" dirty="0" smtClean="0"/>
              <a:t>превышении</a:t>
            </a:r>
            <a:r>
              <a:rPr lang="en-US" sz="1700" dirty="0" smtClean="0"/>
              <a:t> </a:t>
            </a:r>
            <a:r>
              <a:rPr lang="ru-RU" sz="1700" dirty="0" smtClean="0"/>
              <a:t>потребности в </a:t>
            </a:r>
            <a:r>
              <a:rPr lang="ru-RU" sz="1700" dirty="0"/>
              <a:t>370 кг </a:t>
            </a:r>
            <a:r>
              <a:rPr lang="ru-RU" sz="1700" dirty="0" smtClean="0"/>
              <a:t>N/га.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 smtClean="0"/>
              <a:t>При высоком </a:t>
            </a:r>
            <a:r>
              <a:rPr lang="ru-RU" sz="1700" dirty="0"/>
              <a:t>потенциале урожайности </a:t>
            </a:r>
            <a:r>
              <a:rPr lang="ru-RU" sz="1700" dirty="0" smtClean="0"/>
              <a:t>необходимо дополнительное поступление </a:t>
            </a:r>
            <a:r>
              <a:rPr lang="en-US" sz="1700" dirty="0" smtClean="0"/>
              <a:t>N</a:t>
            </a:r>
            <a:r>
              <a:rPr lang="ru-RU" sz="1700" dirty="0" smtClean="0"/>
              <a:t> из </a:t>
            </a:r>
            <a:r>
              <a:rPr lang="ru-RU" sz="1700" dirty="0"/>
              <a:t>других источников.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35110" y="6021006"/>
            <a:ext cx="2951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. Ciampitti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и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F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Salvagiotti, 2018 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60365" y="1649174"/>
            <a:ext cx="13714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  <a:latin typeface="MyriadPro-Regular"/>
              </a:rPr>
              <a:t>Вклад </a:t>
            </a:r>
            <a:r>
              <a:rPr lang="ru-RU" sz="1100" dirty="0">
                <a:solidFill>
                  <a:schemeClr val="tx2"/>
                </a:solidFill>
                <a:latin typeface="MyriadPro-Regular"/>
              </a:rPr>
              <a:t>БФА </a:t>
            </a:r>
            <a:endParaRPr lang="en-US" sz="1100" dirty="0" smtClean="0">
              <a:solidFill>
                <a:schemeClr val="tx2"/>
              </a:solidFill>
              <a:latin typeface="MyriadPro-Regular"/>
            </a:endParaRPr>
          </a:p>
          <a:p>
            <a:r>
              <a:rPr lang="ru-RU" sz="1100" dirty="0" smtClean="0">
                <a:solidFill>
                  <a:schemeClr val="tx2"/>
                </a:solidFill>
                <a:latin typeface="MyriadPro-Regular"/>
              </a:rPr>
              <a:t>в поглощение </a:t>
            </a:r>
            <a:r>
              <a:rPr lang="en-US" sz="1100" dirty="0" smtClean="0">
                <a:solidFill>
                  <a:schemeClr val="tx2"/>
                </a:solidFill>
                <a:latin typeface="MyriadPro-Regular"/>
              </a:rPr>
              <a:t>N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7453424" y="1592091"/>
            <a:ext cx="148855" cy="545054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азота при неэффективной инокуляции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2238738"/>
            <a:ext cx="3174975" cy="25315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66" y="2238738"/>
            <a:ext cx="3174975" cy="2560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081" y="2251181"/>
            <a:ext cx="3842003" cy="251912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366265" y="4879527"/>
            <a:ext cx="4053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2"/>
                </a:solidFill>
              </a:rPr>
              <a:t>Штат Канзас: </a:t>
            </a:r>
            <a:r>
              <a:rPr lang="ru-RU" dirty="0" smtClean="0">
                <a:solidFill>
                  <a:schemeClr val="tx2"/>
                </a:solidFill>
              </a:rPr>
              <a:t>соя ранее </a:t>
            </a:r>
            <a:r>
              <a:rPr lang="ru-RU" dirty="0">
                <a:solidFill>
                  <a:schemeClr val="tx2"/>
                </a:solidFill>
              </a:rPr>
              <a:t>не </a:t>
            </a:r>
            <a:r>
              <a:rPr lang="ru-RU" dirty="0" smtClean="0">
                <a:solidFill>
                  <a:schemeClr val="tx2"/>
                </a:solidFill>
              </a:rPr>
              <a:t>выращивалась, инокуляция проведена, </a:t>
            </a:r>
            <a:r>
              <a:rPr lang="ru-RU" dirty="0">
                <a:solidFill>
                  <a:schemeClr val="tx2"/>
                </a:solidFill>
              </a:rPr>
              <a:t>но клубеньки развивались плохо.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0064" y="48433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N-</a:t>
            </a:r>
            <a:r>
              <a:rPr lang="ru-RU" b="1" dirty="0" smtClean="0"/>
              <a:t>подкормка                                      Без </a:t>
            </a:r>
            <a:r>
              <a:rPr lang="en-US" b="1" dirty="0" smtClean="0"/>
              <a:t>N-</a:t>
            </a:r>
            <a:r>
              <a:rPr lang="ru-RU" b="1" dirty="0" smtClean="0"/>
              <a:t>подкормки</a:t>
            </a:r>
            <a:endParaRPr lang="ru-RU" b="1" dirty="0"/>
          </a:p>
        </p:txBody>
      </p:sp>
      <p:sp>
        <p:nvSpPr>
          <p:cNvPr id="18" name="Rectangle 20"/>
          <p:cNvSpPr/>
          <p:nvPr/>
        </p:nvSpPr>
        <p:spPr>
          <a:xfrm>
            <a:off x="9393007" y="6007487"/>
            <a:ext cx="2152603" cy="308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D.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</a:rPr>
              <a:t>Mengel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и др., 20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0064" y="5361388"/>
            <a:ext cx="3174975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/>
              <a:t>Карбамид </a:t>
            </a:r>
            <a:r>
              <a:rPr lang="ru-RU" sz="1400" dirty="0"/>
              <a:t>(до 130 кг </a:t>
            </a:r>
            <a:r>
              <a:rPr lang="en-US" sz="1400" dirty="0"/>
              <a:t>N/</a:t>
            </a:r>
            <a:r>
              <a:rPr lang="ru-RU" sz="1400" dirty="0"/>
              <a:t>га) </a:t>
            </a:r>
            <a:endParaRPr lang="ru-RU" sz="1400" dirty="0" smtClean="0"/>
          </a:p>
          <a:p>
            <a:r>
              <a:rPr lang="ru-RU" sz="1400" dirty="0" smtClean="0"/>
              <a:t>с ингибитором уреазы и ингибитором </a:t>
            </a:r>
            <a:r>
              <a:rPr lang="ru-RU" sz="1400" dirty="0"/>
              <a:t>нитрификации </a:t>
            </a:r>
            <a:r>
              <a:rPr lang="ru-RU" sz="1400" dirty="0" smtClean="0"/>
              <a:t>– поверхностно лентами в междурядья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0064" y="1464147"/>
            <a:ext cx="10519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rgbClr val="004993"/>
                </a:solidFill>
              </a:rPr>
              <a:t>N</a:t>
            </a:r>
            <a:r>
              <a:rPr lang="ru-RU" dirty="0" smtClean="0">
                <a:solidFill>
                  <a:srgbClr val="004993"/>
                </a:solidFill>
              </a:rPr>
              <a:t> подвижен в </a:t>
            </a:r>
            <a:r>
              <a:rPr lang="ru-RU" dirty="0">
                <a:solidFill>
                  <a:srgbClr val="004993"/>
                </a:solidFill>
              </a:rPr>
              <a:t>растениях, и</a:t>
            </a:r>
            <a:r>
              <a:rPr lang="ru-RU" dirty="0" smtClean="0">
                <a:solidFill>
                  <a:srgbClr val="004993"/>
                </a:solidFill>
              </a:rPr>
              <a:t> </a:t>
            </a:r>
            <a:r>
              <a:rPr lang="ru-RU" dirty="0">
                <a:solidFill>
                  <a:srgbClr val="004993"/>
                </a:solidFill>
              </a:rPr>
              <a:t>признаки </a:t>
            </a:r>
            <a:r>
              <a:rPr lang="ru-RU" dirty="0" smtClean="0">
                <a:solidFill>
                  <a:srgbClr val="004993"/>
                </a:solidFill>
              </a:rPr>
              <a:t>дефицита сначала </a:t>
            </a:r>
            <a:r>
              <a:rPr lang="ru-RU" dirty="0">
                <a:solidFill>
                  <a:srgbClr val="004993"/>
                </a:solidFill>
              </a:rPr>
              <a:t>проявляются </a:t>
            </a:r>
            <a:r>
              <a:rPr lang="ru-RU" b="1" dirty="0">
                <a:solidFill>
                  <a:srgbClr val="004993"/>
                </a:solidFill>
              </a:rPr>
              <a:t>на старых </a:t>
            </a:r>
            <a:r>
              <a:rPr lang="ru-RU" b="1" dirty="0" smtClean="0">
                <a:solidFill>
                  <a:srgbClr val="004993"/>
                </a:solidFill>
              </a:rPr>
              <a:t>листьях (светло-зеленые </a:t>
            </a:r>
            <a:r>
              <a:rPr lang="ru-RU" b="1" dirty="0">
                <a:solidFill>
                  <a:srgbClr val="004993"/>
                </a:solidFill>
              </a:rPr>
              <a:t>или </a:t>
            </a:r>
            <a:r>
              <a:rPr lang="ru-RU" b="1" dirty="0" smtClean="0">
                <a:solidFill>
                  <a:srgbClr val="004993"/>
                </a:solidFill>
              </a:rPr>
              <a:t>желтые)</a:t>
            </a:r>
            <a:r>
              <a:rPr lang="ru-RU" dirty="0" smtClean="0">
                <a:solidFill>
                  <a:srgbClr val="004993"/>
                </a:solidFill>
              </a:rPr>
              <a:t>. </a:t>
            </a:r>
            <a:r>
              <a:rPr lang="ru-RU" dirty="0">
                <a:solidFill>
                  <a:srgbClr val="004993"/>
                </a:solidFill>
              </a:rPr>
              <a:t>При усилении </a:t>
            </a:r>
            <a:r>
              <a:rPr lang="en-US" dirty="0" smtClean="0">
                <a:solidFill>
                  <a:srgbClr val="004993"/>
                </a:solidFill>
              </a:rPr>
              <a:t>N-</a:t>
            </a:r>
            <a:r>
              <a:rPr lang="ru-RU" dirty="0" smtClean="0">
                <a:solidFill>
                  <a:srgbClr val="004993"/>
                </a:solidFill>
              </a:rPr>
              <a:t>голодания симптомы </a:t>
            </a:r>
            <a:r>
              <a:rPr lang="ru-RU" dirty="0">
                <a:solidFill>
                  <a:srgbClr val="004993"/>
                </a:solidFill>
              </a:rPr>
              <a:t>распространяются и на молодые листья.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465672" y="2090048"/>
            <a:ext cx="20729" cy="1058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фосфора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47725" y="3936448"/>
            <a:ext cx="1041215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700" dirty="0">
                <a:solidFill>
                  <a:srgbClr val="004993"/>
                </a:solidFill>
                <a:ea typeface="Calibri" panose="020F0502020204030204" pitchFamily="34" charset="0"/>
              </a:rPr>
              <a:t>Первый признак недостатка фосфора – </a:t>
            </a:r>
            <a:r>
              <a:rPr lang="ru-RU" sz="1700" b="1" dirty="0">
                <a:solidFill>
                  <a:srgbClr val="004993"/>
                </a:solidFill>
                <a:ea typeface="Calibri" panose="020F0502020204030204" pitchFamily="34" charset="0"/>
              </a:rPr>
              <a:t>общее угнетение роста. Листья либо не меняют окраску, либо становятся темно-зелеными. </a:t>
            </a:r>
          </a:p>
          <a:p>
            <a:pPr>
              <a:spcAft>
                <a:spcPts val="300"/>
              </a:spcAft>
            </a:pPr>
            <a:r>
              <a:rPr lang="ru-RU" sz="1700" dirty="0" smtClean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Фосфор п</a:t>
            </a:r>
            <a:r>
              <a:rPr lang="ru-RU" sz="1700" dirty="0" smtClean="0"/>
              <a:t>оглощается в </a:t>
            </a:r>
            <a:r>
              <a:rPr lang="ru-RU" sz="1700" dirty="0"/>
              <a:t>виде фосфатных анионов</a:t>
            </a:r>
            <a:r>
              <a:rPr lang="en-US" sz="1700" dirty="0"/>
              <a:t> (H</a:t>
            </a:r>
            <a:r>
              <a:rPr lang="en-US" sz="1700" baseline="-25000" dirty="0"/>
              <a:t>2</a:t>
            </a:r>
            <a:r>
              <a:rPr lang="en-US" sz="1700" dirty="0"/>
              <a:t>PO</a:t>
            </a:r>
            <a:r>
              <a:rPr lang="en-US" sz="1700" baseline="-25000" dirty="0"/>
              <a:t>4</a:t>
            </a:r>
            <a:r>
              <a:rPr lang="en-US" sz="1700" baseline="30000" dirty="0"/>
              <a:t>-</a:t>
            </a:r>
            <a:r>
              <a:rPr lang="en-US" sz="1700" dirty="0"/>
              <a:t> </a:t>
            </a:r>
            <a:r>
              <a:rPr lang="ru-RU" sz="1700" dirty="0"/>
              <a:t>и</a:t>
            </a:r>
            <a:r>
              <a:rPr lang="en-US" sz="1700" dirty="0"/>
              <a:t> HPO</a:t>
            </a:r>
            <a:r>
              <a:rPr lang="en-US" sz="1700" baseline="-25000" dirty="0"/>
              <a:t>4</a:t>
            </a:r>
            <a:r>
              <a:rPr lang="en-US" sz="1700" baseline="30000" dirty="0"/>
              <a:t>2-</a:t>
            </a:r>
            <a:r>
              <a:rPr lang="en-US" sz="1700" dirty="0" smtClean="0"/>
              <a:t>)</a:t>
            </a:r>
            <a:r>
              <a:rPr lang="ru-RU" sz="1700" dirty="0" smtClean="0"/>
              <a:t> и и</a:t>
            </a:r>
            <a:r>
              <a:rPr lang="ru-RU" sz="1700" dirty="0" smtClean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грает </a:t>
            </a:r>
            <a:r>
              <a:rPr lang="ru-RU" sz="1700" dirty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ключевую роль в таких жизненно важных процессах, как фотосинтез, превращение энергии, деление и рост клеток, передача генетической информации. </a:t>
            </a:r>
          </a:p>
          <a:p>
            <a:pPr>
              <a:spcAft>
                <a:spcPts val="300"/>
              </a:spcAft>
            </a:pPr>
            <a:r>
              <a:rPr lang="ru-RU" sz="1700" dirty="0" smtClean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</a:t>
            </a:r>
            <a:r>
              <a:rPr lang="ru-RU" sz="1700" dirty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формированию сильной корневой системы и развитию надземной биомассы.</a:t>
            </a:r>
          </a:p>
          <a:p>
            <a:pPr>
              <a:spcAft>
                <a:spcPts val="300"/>
              </a:spcAft>
            </a:pPr>
            <a:r>
              <a:rPr lang="ru-RU" sz="1700" dirty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Повышает эффективность использования воды</a:t>
            </a:r>
            <a:r>
              <a:rPr lang="en-US" sz="1700" dirty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растениями.</a:t>
            </a:r>
          </a:p>
          <a:p>
            <a:pPr>
              <a:spcAft>
                <a:spcPts val="1600"/>
              </a:spcAft>
            </a:pPr>
            <a:r>
              <a:rPr lang="ru-RU" sz="1700" dirty="0" smtClean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Необходим </a:t>
            </a:r>
            <a:r>
              <a:rPr lang="ru-RU" sz="1700" dirty="0">
                <a:solidFill>
                  <a:srgbClr val="00499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образования семян, ускоряет созревание, повышает качество продукции. </a:t>
            </a:r>
            <a:endParaRPr lang="ru-RU" sz="1700" dirty="0" smtClean="0">
              <a:solidFill>
                <a:srgbClr val="00499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33" y="1314445"/>
            <a:ext cx="7081284" cy="2414300"/>
          </a:xfrm>
          <a:prstGeom prst="rect">
            <a:avLst/>
          </a:prstGeom>
        </p:spPr>
      </p:pic>
      <p:cxnSp>
        <p:nvCxnSpPr>
          <p:cNvPr id="6" name="Прямая со стрелкой 5"/>
          <p:cNvCxnSpPr>
            <a:stCxn id="2" idx="0"/>
          </p:cNvCxnSpPr>
          <p:nvPr/>
        </p:nvCxnSpPr>
        <p:spPr>
          <a:xfrm flipV="1">
            <a:off x="6053802" y="3447072"/>
            <a:ext cx="953054" cy="4893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/>
          <p:nvPr/>
        </p:nvSpPr>
        <p:spPr>
          <a:xfrm>
            <a:off x="9518441" y="2971857"/>
            <a:ext cx="1741438" cy="815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IPNI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Crop Nutrient Deficiency Image Collection,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фосфора: отставание в росте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317815E-06A6-2E47-B8EF-CA0AE67DBA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01" y="1301863"/>
            <a:ext cx="7385608" cy="4944940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3316935" y="2752854"/>
            <a:ext cx="225124" cy="673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146719" y="2746562"/>
            <a:ext cx="225124" cy="673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41A3CE-E82E-0547-9F24-E810C0E7FF65}"/>
              </a:ext>
            </a:extLst>
          </p:cNvPr>
          <p:cNvSpPr/>
          <p:nvPr/>
        </p:nvSpPr>
        <p:spPr>
          <a:xfrm>
            <a:off x="2072963" y="1558889"/>
            <a:ext cx="2713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4993"/>
                </a:solidFill>
              </a:rPr>
              <a:t>Оптимальная </a:t>
            </a:r>
            <a:r>
              <a:rPr lang="en-US" sz="2800" dirty="0" smtClean="0">
                <a:solidFill>
                  <a:srgbClr val="004993"/>
                </a:solidFill>
              </a:rPr>
              <a:t> </a:t>
            </a:r>
            <a:r>
              <a:rPr lang="ru-RU" sz="2800" dirty="0" smtClean="0">
                <a:solidFill>
                  <a:srgbClr val="004993"/>
                </a:solidFill>
              </a:rPr>
              <a:t>                            доза фосфора</a:t>
            </a:r>
            <a:endParaRPr lang="en-US" sz="2800" dirty="0">
              <a:solidFill>
                <a:srgbClr val="004993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441A3CE-E82E-0547-9F24-E810C0E7FF65}"/>
              </a:ext>
            </a:extLst>
          </p:cNvPr>
          <p:cNvSpPr/>
          <p:nvPr/>
        </p:nvSpPr>
        <p:spPr>
          <a:xfrm>
            <a:off x="5902747" y="1583079"/>
            <a:ext cx="2713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4993"/>
                </a:solidFill>
              </a:rPr>
              <a:t>Низкая </a:t>
            </a:r>
            <a:r>
              <a:rPr lang="en-US" sz="2800" dirty="0" smtClean="0">
                <a:solidFill>
                  <a:srgbClr val="004993"/>
                </a:solidFill>
              </a:rPr>
              <a:t> </a:t>
            </a:r>
            <a:r>
              <a:rPr lang="ru-RU" sz="2800" dirty="0" smtClean="0">
                <a:solidFill>
                  <a:srgbClr val="004993"/>
                </a:solidFill>
              </a:rPr>
              <a:t>                            доза фосфора</a:t>
            </a:r>
            <a:endParaRPr lang="en-US" sz="2800" dirty="0">
              <a:solidFill>
                <a:srgbClr val="004993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A2680B7-E0F8-7342-9007-3B0F7B1F9CA8}"/>
              </a:ext>
            </a:extLst>
          </p:cNvPr>
          <p:cNvSpPr/>
          <p:nvPr/>
        </p:nvSpPr>
        <p:spPr>
          <a:xfrm>
            <a:off x="9191608" y="5169585"/>
            <a:ext cx="21518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kern="0" dirty="0" smtClean="0">
                <a:solidFill>
                  <a:schemeClr val="tx2"/>
                </a:solidFill>
              </a:rPr>
              <a:t>Краснодарский край: </a:t>
            </a:r>
            <a:r>
              <a:rPr lang="ru-RU" sz="1600" kern="0" dirty="0" smtClean="0">
                <a:solidFill>
                  <a:schemeClr val="tx2"/>
                </a:solidFill>
              </a:rPr>
              <a:t>лугово-черноземная почва со средней обеспеченностью Р.</a:t>
            </a:r>
            <a:endParaRPr lang="en-US" sz="16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Группировка обеспеченности почв подвижными формами фосфора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6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398957"/>
              </p:ext>
            </p:extLst>
          </p:nvPr>
        </p:nvGraphicFramePr>
        <p:xfrm>
          <a:off x="847725" y="1661564"/>
          <a:ext cx="7129225" cy="34964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6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2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9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Обеспеченность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Подвижный фосфор*,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мг Р</a:t>
                      </a:r>
                      <a:r>
                        <a:rPr lang="ru-RU" sz="2000" b="1" baseline="-25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2000" b="1" baseline="-25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кг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почвы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268">
                <a:tc vMerge="1"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Метод Кирсанова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Метода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Чирикова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Метод Мачигина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1)</a:t>
                      </a:r>
                      <a:r>
                        <a:rPr lang="en-US" sz="2000" baseline="0" dirty="0" smtClean="0">
                          <a:solidFill>
                            <a:srgbClr val="004993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Очень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 низкая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0 - 30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0 - 20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0 - 10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2)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Низкая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31 - 80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21 - 50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11 - 15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3)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Средняя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81 - 150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51 - 100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16 - 30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4)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Повышенная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151 - 200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101 - 150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31 - 45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5)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Высокая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201 - 300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151 - 200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46 - 60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881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6) </a:t>
                      </a:r>
                      <a:r>
                        <a:rPr lang="ru-RU" sz="2000" dirty="0" smtClean="0">
                          <a:solidFill>
                            <a:srgbClr val="004993"/>
                          </a:solidFill>
                        </a:rPr>
                        <a:t>Очень высокая</a:t>
                      </a:r>
                      <a:endParaRPr lang="en-US" sz="2000" dirty="0">
                        <a:solidFill>
                          <a:srgbClr val="004993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rgbClr val="004993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300</a:t>
                      </a:r>
                      <a:endParaRPr lang="en-US" sz="2000" dirty="0" smtClean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rgbClr val="004993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200</a:t>
                      </a:r>
                      <a:endParaRPr lang="en-US" sz="2000" dirty="0" smtClean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4993"/>
                          </a:solidFill>
                        </a:rPr>
                        <a:t>&gt;</a:t>
                      </a:r>
                      <a:r>
                        <a:rPr lang="en-US" sz="2000" baseline="0" dirty="0" smtClean="0">
                          <a:solidFill>
                            <a:srgbClr val="004993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4993"/>
                          </a:solidFill>
                        </a:rPr>
                        <a:t>60</a:t>
                      </a:r>
                      <a:endParaRPr lang="en-US" sz="2000" dirty="0" smtClean="0">
                        <a:solidFill>
                          <a:srgbClr val="0049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3"/>
          <p:cNvSpPr/>
          <p:nvPr/>
        </p:nvSpPr>
        <p:spPr>
          <a:xfrm>
            <a:off x="3261316" y="5316993"/>
            <a:ext cx="5348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Метод Кирсанова – вытяжка </a:t>
            </a:r>
            <a:r>
              <a:rPr lang="ru-RU" sz="1600" b="1" dirty="0" smtClean="0">
                <a:solidFill>
                  <a:srgbClr val="000000"/>
                </a:solidFill>
              </a:rPr>
              <a:t>0,2 М </a:t>
            </a:r>
            <a:r>
              <a:rPr lang="en-US" sz="1600" b="1" dirty="0" err="1" smtClean="0">
                <a:solidFill>
                  <a:srgbClr val="000000"/>
                </a:solidFill>
              </a:rPr>
              <a:t>HCl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Метод Чирикова – вытяжка </a:t>
            </a:r>
            <a:r>
              <a:rPr lang="ru-RU" sz="1600" b="1" dirty="0" smtClean="0">
                <a:solidFill>
                  <a:srgbClr val="000000"/>
                </a:solidFill>
              </a:rPr>
              <a:t>0,5 М СН</a:t>
            </a:r>
            <a:r>
              <a:rPr lang="ru-RU" sz="1600" b="1" baseline="-25000" dirty="0" smtClean="0">
                <a:solidFill>
                  <a:srgbClr val="000000"/>
                </a:solidFill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</a:rPr>
              <a:t>СООН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М</a:t>
            </a:r>
            <a:r>
              <a:rPr lang="ru-RU" sz="1600" dirty="0" smtClean="0">
                <a:solidFill>
                  <a:srgbClr val="000000"/>
                </a:solidFill>
              </a:rPr>
              <a:t>етод Мачигина – вытяжка </a:t>
            </a:r>
            <a:r>
              <a:rPr lang="ru-RU" sz="1600" b="1" dirty="0" smtClean="0">
                <a:solidFill>
                  <a:srgbClr val="000000"/>
                </a:solidFill>
              </a:rPr>
              <a:t>1</a:t>
            </a:r>
            <a:r>
              <a:rPr lang="ru-RU" sz="1600" b="1" dirty="0">
                <a:solidFill>
                  <a:srgbClr val="000000"/>
                </a:solidFill>
              </a:rPr>
              <a:t>% </a:t>
            </a:r>
            <a:r>
              <a:rPr lang="en-US" sz="1600" b="1" dirty="0">
                <a:solidFill>
                  <a:srgbClr val="000000"/>
                </a:solidFill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</a:rPr>
              <a:t>NH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4</a:t>
            </a:r>
            <a:r>
              <a:rPr lang="en-US" sz="1600" b="1" dirty="0" smtClean="0">
                <a:solidFill>
                  <a:srgbClr val="000000"/>
                </a:solidFill>
              </a:rPr>
              <a:t>)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1600" b="1" dirty="0" smtClean="0">
                <a:solidFill>
                  <a:srgbClr val="000000"/>
                </a:solidFill>
              </a:rPr>
              <a:t>CO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79280" y="1486170"/>
            <a:ext cx="306996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ea typeface="Calibri" panose="020F0502020204030204" pitchFamily="34" charset="0"/>
                <a:cs typeface="Tms Rmn"/>
              </a:rPr>
              <a:t>Содержание в почве доступных растениям форм </a:t>
            </a:r>
            <a:r>
              <a:rPr lang="ru-RU" dirty="0" smtClean="0">
                <a:ea typeface="Calibri" panose="020F0502020204030204" pitchFamily="34" charset="0"/>
                <a:cs typeface="Tms Rmn"/>
              </a:rPr>
              <a:t>фосфора, как правило, </a:t>
            </a:r>
            <a:r>
              <a:rPr lang="ru-RU" dirty="0">
                <a:ea typeface="Calibri" panose="020F0502020204030204" pitchFamily="34" charset="0"/>
                <a:cs typeface="Tms Rmn"/>
              </a:rPr>
              <a:t>невелико и постоянно восполняется за счет труднорастворимых минеральных и органических фосфатов</a:t>
            </a:r>
            <a:r>
              <a:rPr lang="ru-RU" dirty="0" smtClean="0">
                <a:ea typeface="Calibri" panose="020F0502020204030204" pitchFamily="34" charset="0"/>
                <a:cs typeface="Tms Rmn"/>
              </a:rPr>
              <a:t>.</a:t>
            </a:r>
          </a:p>
          <a:p>
            <a:r>
              <a:rPr lang="ru-RU" dirty="0"/>
              <a:t>Использование растворов кислот для извлечения </a:t>
            </a:r>
            <a:r>
              <a:rPr lang="ru-RU" dirty="0" smtClean="0"/>
              <a:t>фосфора </a:t>
            </a:r>
            <a:r>
              <a:rPr lang="ru-RU" dirty="0"/>
              <a:t>не всегда позволяет получить объективную информацию о доступности </a:t>
            </a:r>
            <a:r>
              <a:rPr lang="ru-RU" dirty="0" smtClean="0"/>
              <a:t>фосфора </a:t>
            </a:r>
            <a:r>
              <a:rPr lang="ru-RU" dirty="0"/>
              <a:t>растениям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Недостаток калия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2664" y="1355065"/>
            <a:ext cx="554306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0000FF"/>
              </a:buClr>
            </a:pPr>
            <a:r>
              <a:rPr lang="ru-RU" b="1" dirty="0"/>
              <a:t>«Краевой ожог» листьев </a:t>
            </a:r>
            <a:r>
              <a:rPr lang="ru-RU" dirty="0"/>
              <a:t>(краевой хлороз и некроз) – характерный </a:t>
            </a:r>
            <a:r>
              <a:rPr lang="ru-RU" dirty="0" smtClean="0"/>
              <a:t>признак. К </a:t>
            </a:r>
            <a:r>
              <a:rPr lang="ru-RU" dirty="0"/>
              <a:t>подвижен в растении и легко передвигается из старых частей в </a:t>
            </a:r>
            <a:r>
              <a:rPr lang="ru-RU" dirty="0" smtClean="0"/>
              <a:t>растущие: недостаток </a:t>
            </a:r>
            <a:r>
              <a:rPr lang="ru-RU" dirty="0"/>
              <a:t>К</a:t>
            </a:r>
            <a:r>
              <a:rPr lang="ru-RU" dirty="0" smtClean="0"/>
              <a:t> </a:t>
            </a:r>
            <a:r>
              <a:rPr lang="ru-RU" dirty="0"/>
              <a:t>сначала проявляется на нижних </a:t>
            </a:r>
            <a:r>
              <a:rPr lang="ru-RU" dirty="0" smtClean="0"/>
              <a:t>листьях, а верхние </a:t>
            </a:r>
            <a:r>
              <a:rPr lang="ru-RU" dirty="0"/>
              <a:t>листья </a:t>
            </a:r>
            <a:r>
              <a:rPr lang="ru-RU" dirty="0" smtClean="0"/>
              <a:t>остаются </a:t>
            </a:r>
            <a:r>
              <a:rPr lang="ru-RU" dirty="0"/>
              <a:t>зелеными и сохраняют здоровый вид.</a:t>
            </a:r>
          </a:p>
          <a:p>
            <a:pPr>
              <a:spcAft>
                <a:spcPts val="1800"/>
              </a:spcAft>
              <a:buClr>
                <a:srgbClr val="0000FF"/>
              </a:buClr>
            </a:pPr>
            <a:r>
              <a:rPr lang="ru-RU" dirty="0"/>
              <a:t>При слабом недостатке </a:t>
            </a:r>
            <a:r>
              <a:rPr lang="ru-RU" dirty="0" smtClean="0"/>
              <a:t>К может </a:t>
            </a:r>
            <a:r>
              <a:rPr lang="ru-RU" dirty="0"/>
              <a:t>наблюдаться «скрытое </a:t>
            </a:r>
            <a:r>
              <a:rPr lang="ru-RU" dirty="0" smtClean="0"/>
              <a:t>К-голодание». </a:t>
            </a:r>
            <a:endParaRPr lang="ru-RU" dirty="0"/>
          </a:p>
          <a:p>
            <a:pPr>
              <a:spcAft>
                <a:spcPts val="1800"/>
              </a:spcAft>
              <a:buClr>
                <a:srgbClr val="0000FF"/>
              </a:buClr>
            </a:pPr>
            <a:r>
              <a:rPr lang="ru-RU" dirty="0" smtClean="0"/>
              <a:t>Замедляется рост </a:t>
            </a:r>
            <a:r>
              <a:rPr lang="ru-RU" dirty="0"/>
              <a:t>и </a:t>
            </a:r>
            <a:r>
              <a:rPr lang="ru-RU" dirty="0" smtClean="0"/>
              <a:t>образуется слабая корневая система. Стебли </a:t>
            </a:r>
            <a:r>
              <a:rPr lang="ru-RU" dirty="0"/>
              <a:t>также </a:t>
            </a:r>
            <a:r>
              <a:rPr lang="ru-RU" dirty="0" smtClean="0"/>
              <a:t>слабые, </a:t>
            </a:r>
            <a:r>
              <a:rPr lang="ru-RU" dirty="0"/>
              <a:t>часто полегают, а семена </a:t>
            </a:r>
            <a:r>
              <a:rPr lang="ru-RU" dirty="0" smtClean="0"/>
              <a:t>образуются </a:t>
            </a:r>
            <a:r>
              <a:rPr lang="ru-RU" dirty="0"/>
              <a:t>мелкими, щуплыми или сморщенными. </a:t>
            </a:r>
          </a:p>
          <a:p>
            <a:pPr>
              <a:spcAft>
                <a:spcPts val="1800"/>
              </a:spcAft>
              <a:buClr>
                <a:srgbClr val="0000FF"/>
              </a:buClr>
            </a:pPr>
            <a:r>
              <a:rPr lang="ru-RU" dirty="0" smtClean="0"/>
              <a:t>Растения </a:t>
            </a:r>
            <a:r>
              <a:rPr lang="ru-RU" dirty="0"/>
              <a:t>сильнее поражаются болезнями и повреждаются вредителями, больше страдают от засухи и </a:t>
            </a:r>
            <a:r>
              <a:rPr lang="ru-RU" dirty="0" smtClean="0"/>
              <a:t>дают </a:t>
            </a:r>
            <a:r>
              <a:rPr lang="ru-RU" dirty="0"/>
              <a:t>низкий урожай плохого качества.</a:t>
            </a:r>
          </a:p>
        </p:txBody>
      </p:sp>
      <p:sp>
        <p:nvSpPr>
          <p:cNvPr id="6" name="Rectangle 20"/>
          <p:cNvSpPr/>
          <p:nvPr/>
        </p:nvSpPr>
        <p:spPr>
          <a:xfrm>
            <a:off x="9666578" y="5411972"/>
            <a:ext cx="1638873" cy="882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IPNI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Crop Nutrient Deficiency Image Collection,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85" y="1298705"/>
            <a:ext cx="3275793" cy="2456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85" y="3844366"/>
            <a:ext cx="3275793" cy="245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2199</Words>
  <Application>Microsoft Office PowerPoint</Application>
  <PresentationFormat>Широкоэкранный</PresentationFormat>
  <Paragraphs>469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 Unicode MS</vt:lpstr>
      <vt:lpstr>Arial</vt:lpstr>
      <vt:lpstr>Calibri</vt:lpstr>
      <vt:lpstr>Calibri Light</vt:lpstr>
      <vt:lpstr>Foco</vt:lpstr>
      <vt:lpstr>Google Sans</vt:lpstr>
      <vt:lpstr>MyriadPro-Regular</vt:lpstr>
      <vt:lpstr>Noto Sans</vt:lpstr>
      <vt:lpstr>Times New Roman</vt:lpstr>
      <vt:lpstr>Tms Rmn</vt:lpstr>
      <vt:lpstr>Wingdings</vt:lpstr>
      <vt:lpstr>Тема Office</vt:lpstr>
      <vt:lpstr>Минеральное питание сои</vt:lpstr>
      <vt:lpstr>Промышленный синтез аммиака (процесс Габера-Боша)</vt:lpstr>
      <vt:lpstr>«Природные фабрики» по фиксации атмосферного азота</vt:lpstr>
      <vt:lpstr>Обеспечивает ли биологическая фиксация азота (БФА) потребности сои в азоте при очень высокой урожайности?</vt:lpstr>
      <vt:lpstr>Недостаток азота при неэффективной инокуляции</vt:lpstr>
      <vt:lpstr>Недостаток фосфора</vt:lpstr>
      <vt:lpstr>Недостаток фосфора: отставание в росте</vt:lpstr>
      <vt:lpstr>Группировка обеспеченности почв подвижными формами фосфора</vt:lpstr>
      <vt:lpstr>Недостаток калия</vt:lpstr>
      <vt:lpstr>Группировка обеспеченности почв подвижными формами калия</vt:lpstr>
      <vt:lpstr>Внешние признаки недостатка серы у растений</vt:lpstr>
      <vt:lpstr>Недостаток серы</vt:lpstr>
      <vt:lpstr>Вынос серы с урожаем основной продукции культур</vt:lpstr>
      <vt:lpstr>Отзывчивость сои на S-содержащие удобрения</vt:lpstr>
      <vt:lpstr>Недостаток серы</vt:lpstr>
      <vt:lpstr>Действие Апагипса® при внесении под сою</vt:lpstr>
      <vt:lpstr>Группировка по обеспеченности почв подвижной серой</vt:lpstr>
      <vt:lpstr>Недостаток бора</vt:lpstr>
      <vt:lpstr>Оптимальное содержание макро-, мезо- и микроэлементов в растениях</vt:lpstr>
      <vt:lpstr>Факторы доступности микроэлементов: погодные условия</vt:lpstr>
      <vt:lpstr>Факторы доступности микроэлементов: избыток макроэлементов</vt:lpstr>
      <vt:lpstr>Группировка почв по обеспеченности подвижным бором</vt:lpstr>
      <vt:lpstr>Недостаток молибдена</vt:lpstr>
      <vt:lpstr>Факторы доступности микроэлементов: рН почвенной среды</vt:lpstr>
      <vt:lpstr>Взаимодействие молибдена с другими элементами питания</vt:lpstr>
      <vt:lpstr>Отзывчивость сои на применение Mo-содержащих удобрений</vt:lpstr>
      <vt:lpstr>Группировка обеспеченности почв подвижным молибденом</vt:lpstr>
      <vt:lpstr>Недостаток цинка</vt:lpstr>
      <vt:lpstr>Группировка почв по обеспеченности подвижным цинком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Носов Владимир Владимирович</cp:lastModifiedBy>
  <cp:revision>147</cp:revision>
  <dcterms:created xsi:type="dcterms:W3CDTF">2023-03-13T11:53:49Z</dcterms:created>
  <dcterms:modified xsi:type="dcterms:W3CDTF">2023-12-22T13:23:20Z</dcterms:modified>
</cp:coreProperties>
</file>