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54" d="100"/>
          <a:sy n="54" d="100"/>
        </p:scale>
        <p:origin x="108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25F8AA-8247-4A00-B9E4-726E49896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8945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AFC60-8D5F-4A82-AF26-FD62351983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29285" y="2105129"/>
            <a:ext cx="5252815" cy="2387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rgbClr val="00B050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CB4A257-9B98-4330-9907-FEE7EEE7C5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29285" y="4772811"/>
            <a:ext cx="3389832" cy="893050"/>
          </a:xfrm>
        </p:spPr>
        <p:txBody>
          <a:bodyPr anchor="b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Спикер, компания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DB01016F-8C6F-4A59-BBD7-9AEA4D86A1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0150" y="1219200"/>
            <a:ext cx="4419600" cy="44196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A38DB4-BF2B-49E8-B877-F9F3C27B7B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529" y="833007"/>
            <a:ext cx="2973936" cy="791451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F54CB0C8-B9A2-436E-950A-0D85470AA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29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A336A62-8A7D-450B-8951-185AB1B34D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114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BAB146-60EC-41CF-BE3D-EBB689690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30C5F6-50BC-4DA5-B9B9-E10CCDC23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35BEF3-585A-4136-8BD7-8BD60BBF9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B050"/>
              </a:buClr>
              <a:defRPr sz="2400"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 sz="2000">
                <a:solidFill>
                  <a:schemeClr val="tx1"/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 sz="1800">
                <a:solidFill>
                  <a:schemeClr val="tx1"/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823EC46-CE0A-4755-8BCE-E9E5F6ABC80E}"/>
              </a:ext>
            </a:extLst>
          </p:cNvPr>
          <p:cNvCxnSpPr>
            <a:cxnSpLocks/>
          </p:cNvCxnSpPr>
          <p:nvPr/>
        </p:nvCxnSpPr>
        <p:spPr>
          <a:xfrm>
            <a:off x="847725" y="1181100"/>
            <a:ext cx="103727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2475DB0-B330-422F-83A6-238D76ECC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1DE55738-A6BD-44FB-94E3-7CD0EAC85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709" y="64247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A336A62-8A7D-450B-8951-185AB1B34D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469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B8F587-7ABE-4157-86E9-2B0EECDC7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277226" y="0"/>
            <a:ext cx="3914774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B34D78-36D9-4FE1-9528-238A5C1A5E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9500" y="1766888"/>
            <a:ext cx="4568825" cy="285273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26E28C2C-CDF3-40B2-AEB6-3879E274458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72150" y="1181100"/>
            <a:ext cx="4486276" cy="4486276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     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4E45DC1-CCF8-421F-AEB8-5651D3F19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3" y="6280467"/>
            <a:ext cx="1546789" cy="41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020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лайд 2 текст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B2AC24-1325-45CC-8B9F-ADDCC5368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F71864B0-F9B2-4529-A886-9E887997C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0" y="1447800"/>
            <a:ext cx="5067300" cy="4687888"/>
          </a:xfrm>
        </p:spPr>
        <p:txBody>
          <a:bodyPr/>
          <a:lstStyle>
            <a:lvl1pPr>
              <a:buClr>
                <a:srgbClr val="00B050"/>
              </a:buClr>
              <a:defRPr sz="2400"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 sz="2000">
                <a:solidFill>
                  <a:schemeClr val="tx1"/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 sz="1800">
                <a:solidFill>
                  <a:schemeClr val="tx1"/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A523243-798D-4487-B2F1-C3238976E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A49202E2-58F7-4361-9234-A5CD920AE7AF}"/>
              </a:ext>
            </a:extLst>
          </p:cNvPr>
          <p:cNvCxnSpPr>
            <a:cxnSpLocks/>
          </p:cNvCxnSpPr>
          <p:nvPr/>
        </p:nvCxnSpPr>
        <p:spPr>
          <a:xfrm>
            <a:off x="847725" y="1181100"/>
            <a:ext cx="103727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D7A96AB6-C006-4530-A1F7-0FC58B282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9E4426-107D-413A-9FC9-E9C7E9A4A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0D495309-9686-4AFC-8CC8-370E144D20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709" y="64247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A336A62-8A7D-450B-8951-185AB1B34D02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20853CAD-1B6C-453B-B696-52986945DF6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53093" y="1447800"/>
            <a:ext cx="5067300" cy="4687888"/>
          </a:xfrm>
        </p:spPr>
        <p:txBody>
          <a:bodyPr/>
          <a:lstStyle>
            <a:lvl1pPr>
              <a:buClr>
                <a:srgbClr val="00B050"/>
              </a:buClr>
              <a:defRPr sz="2400"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 sz="2000">
                <a:solidFill>
                  <a:schemeClr val="tx1"/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 sz="1800">
                <a:solidFill>
                  <a:schemeClr val="tx1"/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7779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Слайд 2 текст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B2AC24-1325-45CC-8B9F-ADDCC5368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A523243-798D-4487-B2F1-C3238976E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9E4426-107D-413A-9FC9-E9C7E9A4A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1CBF30-2005-4284-BB0D-B94636E83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709" y="64247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A336A62-8A7D-450B-8951-185AB1B34D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98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09D89D-8705-4A9B-A1B6-2922A5A34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CA0EC68-44F9-494C-AEDA-F8D1BC31DD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69592" y="3648179"/>
            <a:ext cx="5252815" cy="90477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Спасибо за внимание!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2B31DCFC-336E-425F-BE4A-DE9A517AD209}"/>
              </a:ext>
            </a:extLst>
          </p:cNvPr>
          <p:cNvCxnSpPr>
            <a:cxnSpLocks/>
          </p:cNvCxnSpPr>
          <p:nvPr/>
        </p:nvCxnSpPr>
        <p:spPr>
          <a:xfrm>
            <a:off x="2294101" y="3153754"/>
            <a:ext cx="744855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A76BCB-9DE8-4E9A-B176-5E4D6BAB53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081" y="1700267"/>
            <a:ext cx="3247401" cy="86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99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19663B-C6B9-45B3-AEDE-846D898BD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228170-FCDD-4B3B-8669-D27742649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7A2DE0-343D-4166-95FA-105AF2ED46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36A62-8A7D-450B-8951-185AB1B34D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0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БИОЛОГИЧЕСКИЕ ОСОБЕННОСТИ ЗУБРА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284" y="4492729"/>
            <a:ext cx="5252816" cy="1173132"/>
          </a:xfrm>
        </p:spPr>
        <p:txBody>
          <a:bodyPr>
            <a:normAutofit/>
          </a:bodyPr>
          <a:lstStyle/>
          <a:p>
            <a:pPr lvl="0"/>
            <a:r>
              <a:rPr lang="ru-RU" b="1" dirty="0">
                <a:solidFill>
                  <a:srgbClr val="034A90">
                    <a:lumMod val="75000"/>
                  </a:srgbClr>
                </a:solidFill>
              </a:rPr>
              <a:t>доцент кафедры частной зоотехнии РГАУ-МСХА имени К. А. Тимирязева, к.с.-</a:t>
            </a:r>
            <a:r>
              <a:rPr lang="ru-RU" b="1" dirty="0" err="1">
                <a:solidFill>
                  <a:srgbClr val="034A90">
                    <a:lumMod val="75000"/>
                  </a:srgbClr>
                </a:solidFill>
              </a:rPr>
              <a:t>х.н</a:t>
            </a:r>
            <a:r>
              <a:rPr lang="ru-RU" b="1" dirty="0">
                <a:solidFill>
                  <a:srgbClr val="034A90">
                    <a:lumMod val="75000"/>
                  </a:srgbClr>
                </a:solidFill>
              </a:rPr>
              <a:t>. Сычева Ирина Николаевна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9923" r="992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4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Описание зубра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31994" y="5752166"/>
            <a:ext cx="7319682" cy="52312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+mn-lt"/>
              </a:rPr>
              <a:t>Череп зубра, полученного Кунсткамерой ИАН в 1739 г.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9300" r="22616" b="7905"/>
          <a:stretch/>
        </p:blipFill>
        <p:spPr>
          <a:xfrm>
            <a:off x="3370729" y="1376405"/>
            <a:ext cx="5629836" cy="412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7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Описание зубра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7725" y="1495483"/>
            <a:ext cx="4728322" cy="47173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263" y="1495483"/>
            <a:ext cx="4755381" cy="471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01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Описание зубра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+mn-lt"/>
              </a:rPr>
              <a:t>32 зуба, как и у человека;</a:t>
            </a:r>
          </a:p>
          <a:p>
            <a:r>
              <a:rPr lang="ru-RU" dirty="0" smtClean="0">
                <a:latin typeface="+mn-lt"/>
              </a:rPr>
              <a:t>язык </a:t>
            </a:r>
            <a:r>
              <a:rPr lang="ru-RU" dirty="0">
                <a:latin typeface="+mn-lt"/>
              </a:rPr>
              <a:t>и губы у зубра сиреневого цвета; </a:t>
            </a:r>
          </a:p>
          <a:p>
            <a:r>
              <a:rPr lang="ru-RU" dirty="0">
                <a:latin typeface="+mn-lt"/>
              </a:rPr>
              <a:t>глаза круглой формы, всегда черные; </a:t>
            </a:r>
          </a:p>
          <a:p>
            <a:r>
              <a:rPr lang="ru-RU" dirty="0">
                <a:latin typeface="+mn-lt"/>
              </a:rPr>
              <a:t>хвост вырастает до 85 см, на его конце имеется пушистая кисточка; </a:t>
            </a:r>
          </a:p>
          <a:p>
            <a:r>
              <a:rPr lang="ru-RU" dirty="0">
                <a:latin typeface="+mn-lt"/>
              </a:rPr>
              <a:t>от грудной клетки до подбородка растет густая борода; на спине имеется большой горб;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306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Рацион зубров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502896"/>
            <a:ext cx="10515600" cy="4351338"/>
          </a:xfrm>
        </p:spPr>
        <p:txBody>
          <a:bodyPr/>
          <a:lstStyle/>
          <a:p>
            <a:r>
              <a:rPr lang="ru-RU" dirty="0">
                <a:latin typeface="+mn-lt"/>
              </a:rPr>
              <a:t>Разнообразная растительность, около 400 видов растений. </a:t>
            </a:r>
          </a:p>
          <a:p>
            <a:r>
              <a:rPr lang="ru-RU" dirty="0">
                <a:latin typeface="+mn-lt"/>
              </a:rPr>
              <a:t>Летом – сочная трава, побеги кустарников и кора деревьев. </a:t>
            </a:r>
          </a:p>
          <a:p>
            <a:r>
              <a:rPr lang="ru-RU" dirty="0">
                <a:latin typeface="+mn-lt"/>
              </a:rPr>
              <a:t>Осенью пасутся в дубравах, где кушают желуди. </a:t>
            </a:r>
          </a:p>
          <a:p>
            <a:r>
              <a:rPr lang="ru-RU" dirty="0">
                <a:latin typeface="+mn-lt"/>
              </a:rPr>
              <a:t>В зимнее время зеленые части растений откапывают из-под снега. </a:t>
            </a:r>
          </a:p>
          <a:p>
            <a:r>
              <a:rPr lang="ru-RU" dirty="0">
                <a:latin typeface="+mn-lt"/>
              </a:rPr>
              <a:t>За день взрослому зубру необходимо 40-60 кг зеленой массы, и примерно 50 л воды.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3272" y="3758522"/>
            <a:ext cx="3700987" cy="247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2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Ареал обитания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7725" y="1577789"/>
            <a:ext cx="10431273" cy="439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4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Подвиды зубра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6210" y="1251338"/>
            <a:ext cx="7388402" cy="481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01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Виды зубра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2301" y="5228832"/>
            <a:ext cx="6932596" cy="10864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2301" y="1345409"/>
            <a:ext cx="7231299" cy="349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1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Различия видов зубра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0247" y="1477341"/>
            <a:ext cx="8005376" cy="468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1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Различия видов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7725" y="1628402"/>
            <a:ext cx="5739308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303" y="1628402"/>
            <a:ext cx="3280252" cy="465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2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Виды зубра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5056093"/>
            <a:ext cx="10654553" cy="1120869"/>
          </a:xfrm>
        </p:spPr>
        <p:txBody>
          <a:bodyPr/>
          <a:lstStyle/>
          <a:p>
            <a:r>
              <a:rPr lang="ru-RU" dirty="0">
                <a:latin typeface="+mn-lt"/>
              </a:rPr>
              <a:t>Беловежский (равнинный) зубр (</a:t>
            </a:r>
            <a:r>
              <a:rPr lang="ru-RU" dirty="0" err="1">
                <a:latin typeface="+mn-lt"/>
              </a:rPr>
              <a:t>Bison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bonasus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bonasus</a:t>
            </a:r>
            <a:r>
              <a:rPr lang="ru-RU" dirty="0">
                <a:latin typeface="+mn-lt"/>
              </a:rPr>
              <a:t>) ранее обитал от Пиренеев до запада Сибири. По размерам больше, чем другие подвиды, у него также длиннее ноги.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4809" y="1305300"/>
            <a:ext cx="5361332" cy="356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27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История исчезновения зубра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60695" y="5734236"/>
            <a:ext cx="4522694" cy="756210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+mn-lt"/>
              </a:rPr>
              <a:t>Рисунок Т. Говоруна «Зубры</a:t>
            </a:r>
            <a:r>
              <a:rPr lang="ru-RU" dirty="0" smtClean="0">
                <a:latin typeface="+mn-lt"/>
              </a:rPr>
              <a:t>»</a:t>
            </a:r>
            <a:endParaRPr lang="ru-RU" dirty="0">
              <a:latin typeface="+mn-lt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9823"/>
          <a:stretch/>
        </p:blipFill>
        <p:spPr>
          <a:xfrm>
            <a:off x="3172635" y="1529652"/>
            <a:ext cx="6616824" cy="394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0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Виды зубра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966447"/>
            <a:ext cx="10515600" cy="1210516"/>
          </a:xfrm>
        </p:spPr>
        <p:txBody>
          <a:bodyPr/>
          <a:lstStyle/>
          <a:p>
            <a:r>
              <a:rPr lang="ru-RU" dirty="0"/>
              <a:t>Кавказский зубр (</a:t>
            </a:r>
            <a:r>
              <a:rPr lang="ru-RU" dirty="0" err="1"/>
              <a:t>Bison</a:t>
            </a:r>
            <a:r>
              <a:rPr lang="ru-RU" dirty="0"/>
              <a:t> </a:t>
            </a:r>
            <a:r>
              <a:rPr lang="ru-RU" dirty="0" err="1"/>
              <a:t>bonasus</a:t>
            </a:r>
            <a:r>
              <a:rPr lang="ru-RU" dirty="0"/>
              <a:t> </a:t>
            </a:r>
            <a:r>
              <a:rPr lang="ru-RU" dirty="0" err="1"/>
              <a:t>caucasicus</a:t>
            </a:r>
            <a:r>
              <a:rPr lang="ru-RU" dirty="0"/>
              <a:t>) – был распространен в горных лесах Кавказа. По размерам меньше, чем беловежский, шерсть темная, курчавая, рога с характерным изгибом.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385" y="1308942"/>
            <a:ext cx="4356979" cy="347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72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Виды зубра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342965"/>
            <a:ext cx="10515600" cy="833998"/>
          </a:xfrm>
        </p:spPr>
        <p:txBody>
          <a:bodyPr/>
          <a:lstStyle/>
          <a:p>
            <a:r>
              <a:rPr lang="ru-RU" dirty="0"/>
              <a:t>Карпатский (венгерский) зубр (</a:t>
            </a:r>
            <a:r>
              <a:rPr lang="ru-RU" dirty="0" err="1"/>
              <a:t>Bison</a:t>
            </a:r>
            <a:r>
              <a:rPr lang="ru-RU" dirty="0"/>
              <a:t> </a:t>
            </a:r>
            <a:r>
              <a:rPr lang="ru-RU" dirty="0" err="1"/>
              <a:t>bonasus</a:t>
            </a:r>
            <a:r>
              <a:rPr lang="ru-RU" dirty="0"/>
              <a:t> </a:t>
            </a:r>
            <a:r>
              <a:rPr lang="ru-RU" dirty="0" err="1"/>
              <a:t>hungarorum</a:t>
            </a:r>
            <a:r>
              <a:rPr lang="ru-RU" dirty="0"/>
              <a:t>) встречался в Трансильвании и </a:t>
            </a:r>
            <a:r>
              <a:rPr lang="ru-RU" dirty="0" smtClean="0"/>
              <a:t>Карпатах.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479" y="1370056"/>
            <a:ext cx="5142791" cy="372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5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>
                <a:latin typeface="+mn-lt"/>
              </a:rPr>
              <a:t>Беловежский зубр </a:t>
            </a:r>
          </a:p>
          <a:p>
            <a:r>
              <a:rPr lang="ru-RU" dirty="0">
                <a:latin typeface="+mn-lt"/>
              </a:rPr>
              <a:t>Размеры очень крупные (самый крупный ныне живущий представитель рода </a:t>
            </a:r>
            <a:r>
              <a:rPr lang="ru-RU" dirty="0" err="1">
                <a:latin typeface="+mn-lt"/>
              </a:rPr>
              <a:t>Bison</a:t>
            </a:r>
            <a:r>
              <a:rPr lang="ru-RU" dirty="0">
                <a:latin typeface="+mn-lt"/>
              </a:rPr>
              <a:t>). Высота в плечах взросл, быка </a:t>
            </a:r>
            <a:r>
              <a:rPr lang="ru-RU" dirty="0" err="1">
                <a:latin typeface="+mn-lt"/>
              </a:rPr>
              <a:t>ок</a:t>
            </a:r>
            <a:r>
              <a:rPr lang="ru-RU" dirty="0">
                <a:latin typeface="+mn-lt"/>
              </a:rPr>
              <a:t>. 1.85 м</a:t>
            </a:r>
          </a:p>
          <a:p>
            <a:r>
              <a:rPr lang="ru-RU" dirty="0">
                <a:latin typeface="+mn-lt"/>
              </a:rPr>
              <a:t>Копыта удлиненные. Длина копыт передних ног у взрослого быка колеблется между 90 и 105 мм; копыта боковых пальцев от 40—55 мм. Копыта задних ног длиной 100—115 мм, боковые коп. 40—55 мм. </a:t>
            </a:r>
          </a:p>
          <a:p>
            <a:r>
              <a:rPr lang="ru-RU" dirty="0">
                <a:latin typeface="+mn-lt"/>
              </a:rPr>
              <a:t>Волосы на всем теле почти прямые или слабо завитые на боках тазовой области. </a:t>
            </a:r>
          </a:p>
          <a:p>
            <a:r>
              <a:rPr lang="ru-RU" dirty="0">
                <a:latin typeface="+mn-lt"/>
              </a:rPr>
              <a:t>Волосяной покров передней части тела довольно длинен 2; у взрослого быка длина волос в бороде достигает 370—400 мм и на нижней стороне шеи 180—250 мм. 5. Окраска сравнительно светлая, </a:t>
            </a:r>
            <a:r>
              <a:rPr lang="ru-RU" dirty="0" err="1">
                <a:latin typeface="+mn-lt"/>
              </a:rPr>
              <a:t>сероватобурая</a:t>
            </a:r>
            <a:r>
              <a:rPr lang="ru-RU" dirty="0">
                <a:latin typeface="+mn-lt"/>
              </a:rPr>
              <a:t> с охристо-коричневым оттенком.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Сравнение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>
          <a:xfrm>
            <a:off x="6053092" y="1447800"/>
            <a:ext cx="6138907" cy="468788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>
                <a:latin typeface="+mn-lt"/>
              </a:rPr>
              <a:t>Кавказский зубр </a:t>
            </a:r>
          </a:p>
          <a:p>
            <a:r>
              <a:rPr lang="ru-RU" dirty="0">
                <a:latin typeface="+mn-lt"/>
              </a:rPr>
              <a:t>Размеры мельче, высота в плечах равна приблизительно 1.6 м. </a:t>
            </a:r>
          </a:p>
          <a:p>
            <a:r>
              <a:rPr lang="ru-RU" dirty="0">
                <a:latin typeface="+mn-lt"/>
              </a:rPr>
              <a:t>Копыта короткие и высокие, округлены. Длина передних копыт у взрослого быка от 70 до 85 мм, боковых копыт от 25 до 35 мм копыта задних ног 75—90 мм, боковые копыта 25—35 мм. </a:t>
            </a:r>
          </a:p>
          <a:p>
            <a:r>
              <a:rPr lang="ru-RU" dirty="0">
                <a:latin typeface="+mn-lt"/>
              </a:rPr>
              <a:t>Шерсть на всем теле сильно курчавая (как у домашнего барана), все тело покрыто мелкими крутыми завитками, на голове и шее завитки крупные. </a:t>
            </a:r>
          </a:p>
          <a:p>
            <a:r>
              <a:rPr lang="ru-RU" dirty="0">
                <a:latin typeface="+mn-lt"/>
              </a:rPr>
              <a:t>Волосяной покров переда значительно короче. Длина волос в бороде у взрослого быка не превышает 250 мм, а на нижней стороне шеи волосы имеют длину около 150 мм. </a:t>
            </a:r>
          </a:p>
          <a:p>
            <a:r>
              <a:rPr lang="ru-RU" dirty="0">
                <a:latin typeface="+mn-lt"/>
              </a:rPr>
              <a:t>5. Окраска более темная, коричнево-бурая с шоколадным оттенком (тона между </a:t>
            </a:r>
            <a:r>
              <a:rPr lang="ru-RU" dirty="0" err="1">
                <a:latin typeface="+mn-lt"/>
              </a:rPr>
              <a:t>Warm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Sepia</a:t>
            </a:r>
            <a:r>
              <a:rPr lang="ru-RU" dirty="0">
                <a:latin typeface="+mn-lt"/>
              </a:rPr>
              <a:t>, </a:t>
            </a:r>
            <a:r>
              <a:rPr lang="ru-RU" dirty="0" err="1">
                <a:latin typeface="+mn-lt"/>
              </a:rPr>
              <a:t>pl</a:t>
            </a:r>
            <a:r>
              <a:rPr lang="ru-RU" dirty="0">
                <a:latin typeface="+mn-lt"/>
              </a:rPr>
              <a:t>. XXIX, и </a:t>
            </a:r>
            <a:r>
              <a:rPr lang="ru-RU" dirty="0" err="1">
                <a:latin typeface="+mn-lt"/>
              </a:rPr>
              <a:t>Hay's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Brown</a:t>
            </a:r>
            <a:r>
              <a:rPr lang="ru-RU" dirty="0">
                <a:latin typeface="+mn-lt"/>
              </a:rPr>
              <a:t>, </a:t>
            </a:r>
            <a:r>
              <a:rPr lang="ru-RU" dirty="0" err="1">
                <a:latin typeface="+mn-lt"/>
              </a:rPr>
              <a:t>pl</a:t>
            </a:r>
            <a:r>
              <a:rPr lang="ru-RU" dirty="0">
                <a:latin typeface="+mn-lt"/>
              </a:rPr>
              <a:t>. XXXIX</a:t>
            </a:r>
          </a:p>
        </p:txBody>
      </p:sp>
    </p:spTree>
    <p:extLst>
      <p:ext uri="{BB962C8B-B14F-4D97-AF65-F5344CB8AC3E}">
        <p14:creationId xmlns:p14="http://schemas.microsoft.com/office/powerpoint/2010/main" val="366911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Особенности характера и образа жизни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574613"/>
            <a:ext cx="10923494" cy="1724399"/>
          </a:xfrm>
        </p:spPr>
        <p:txBody>
          <a:bodyPr/>
          <a:lstStyle/>
          <a:p>
            <a:r>
              <a:rPr lang="ru-RU" dirty="0">
                <a:latin typeface="+mn-lt"/>
              </a:rPr>
              <a:t>не являются агрессивными животными</a:t>
            </a:r>
          </a:p>
          <a:p>
            <a:r>
              <a:rPr lang="ru-RU" dirty="0">
                <a:latin typeface="+mn-lt"/>
              </a:rPr>
              <a:t>ведет размеренный образ жизни</a:t>
            </a:r>
          </a:p>
          <a:p>
            <a:r>
              <a:rPr lang="ru-RU" dirty="0">
                <a:latin typeface="+mn-lt"/>
              </a:rPr>
              <a:t>утром и вечером он отправляется на поиски пищи, а днем предпочитает </a:t>
            </a:r>
            <a:r>
              <a:rPr lang="ru-RU" dirty="0" smtClean="0">
                <a:latin typeface="+mn-lt"/>
              </a:rPr>
              <a:t>отдыхать.</a:t>
            </a:r>
            <a:endParaRPr lang="ru-RU" dirty="0">
              <a:latin typeface="+mn-lt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418" y="3155577"/>
            <a:ext cx="4471473" cy="300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1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Особенности характера и образа жизни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8031" y="1344706"/>
            <a:ext cx="4837364" cy="483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61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Размножение зубра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323601"/>
            <a:ext cx="11075334" cy="3194610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latin typeface="+mn-lt"/>
              </a:rPr>
              <a:t>Период размножения у зубров начинается в июле и заканчивается в октябре</a:t>
            </a:r>
          </a:p>
          <a:p>
            <a:r>
              <a:rPr lang="ru-RU" dirty="0">
                <a:latin typeface="+mn-lt"/>
              </a:rPr>
              <a:t>Беременность у зубров длится 9 месяцев</a:t>
            </a:r>
          </a:p>
          <a:p>
            <a:r>
              <a:rPr lang="ru-RU" dirty="0">
                <a:latin typeface="+mn-lt"/>
              </a:rPr>
              <a:t>Рождает один детеныш, редко двое</a:t>
            </a:r>
          </a:p>
          <a:p>
            <a:r>
              <a:rPr lang="ru-RU" dirty="0">
                <a:latin typeface="+mn-lt"/>
              </a:rPr>
              <a:t>Сразу после родов мать вылизывает ребенка, помогая ему адаптироваться к окружающему миру</a:t>
            </a:r>
          </a:p>
          <a:p>
            <a:r>
              <a:rPr lang="ru-RU" dirty="0">
                <a:latin typeface="+mn-lt"/>
              </a:rPr>
              <a:t>Маленькие зубры питаются молоком на протяжении года, но растительную пищу могут пробовать через месяц. </a:t>
            </a:r>
          </a:p>
          <a:p>
            <a:r>
              <a:rPr lang="ru-RU" dirty="0">
                <a:latin typeface="+mn-lt"/>
              </a:rPr>
              <a:t>В стае молодые самцы живут 3-4 года, после чего покидают ее и сбиваются в отдельные группы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5676" y="4187338"/>
            <a:ext cx="3287171" cy="219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3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Период жизни зубров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9056" y="1470212"/>
            <a:ext cx="8365583" cy="470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9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Отличие зубра от бизона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3027" y="1378085"/>
            <a:ext cx="8814974" cy="482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3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Отличие зубра от бизона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6804" y="1789767"/>
            <a:ext cx="4371071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1106" y="1789767"/>
            <a:ext cx="432691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0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Враги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7725" y="1307648"/>
            <a:ext cx="2030144" cy="25422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2327" y="1313744"/>
            <a:ext cx="3816427" cy="25361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3212" y="1307648"/>
            <a:ext cx="3809453" cy="25376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0375" y="4039694"/>
            <a:ext cx="3429358" cy="228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21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История исчезновения зубра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2460" y="1344706"/>
            <a:ext cx="6715416" cy="483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26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Враги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0022" y="1344706"/>
            <a:ext cx="4810732" cy="483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4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262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Возрождение зубра (1923 – 1948 г.)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413248"/>
            <a:ext cx="10515600" cy="2333999"/>
          </a:xfrm>
        </p:spPr>
        <p:txBody>
          <a:bodyPr/>
          <a:lstStyle/>
          <a:p>
            <a:r>
              <a:rPr lang="ru-RU" dirty="0">
                <a:latin typeface="+mn-lt"/>
              </a:rPr>
              <a:t>1923 год – создание Международного общества сохранения зубров</a:t>
            </a:r>
          </a:p>
          <a:p>
            <a:r>
              <a:rPr lang="ru-RU" dirty="0">
                <a:latin typeface="+mn-lt"/>
              </a:rPr>
              <a:t>1926 год – Международная перепись зубров : в различных зоопарках мира сохранились лишь 52 зубра </a:t>
            </a:r>
          </a:p>
          <a:p>
            <a:r>
              <a:rPr lang="ru-RU" dirty="0">
                <a:latin typeface="+mn-lt"/>
              </a:rPr>
              <a:t>В Польше стала издаваться международная племенная книга</a:t>
            </a:r>
          </a:p>
          <a:p>
            <a:r>
              <a:rPr lang="ru-RU" dirty="0">
                <a:latin typeface="+mn-lt"/>
              </a:rPr>
              <a:t>1939 год – численность зубров больше 100 особей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871" y="3631058"/>
            <a:ext cx="4088811" cy="26646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043" y="3631058"/>
            <a:ext cx="4006982" cy="267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Возрождение зубра (1923 – 1948 г.)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7725" y="1389517"/>
            <a:ext cx="4024695" cy="30307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318" y="1389517"/>
            <a:ext cx="4548956" cy="30307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263" y="3787808"/>
            <a:ext cx="4877223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2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Возрождение зубра (1948 г. – </a:t>
            </a:r>
            <a:r>
              <a:rPr lang="ru-RU" dirty="0" err="1"/>
              <a:t>н.в</a:t>
            </a:r>
            <a:r>
              <a:rPr lang="ru-RU" dirty="0"/>
              <a:t>.)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2059" y="1308847"/>
            <a:ext cx="6430518" cy="486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20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Возрождение зубра (1948 г. – </a:t>
            </a:r>
            <a:r>
              <a:rPr lang="ru-RU" dirty="0" err="1"/>
              <a:t>н.в</a:t>
            </a:r>
            <a:r>
              <a:rPr lang="ru-RU" dirty="0"/>
              <a:t>.)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7724" y="1398494"/>
            <a:ext cx="7426335" cy="45453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787" y="2944388"/>
            <a:ext cx="4499238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24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Возрождение зубра (1948 г. – </a:t>
            </a:r>
            <a:r>
              <a:rPr lang="ru-RU" dirty="0" err="1"/>
              <a:t>н.в</a:t>
            </a:r>
            <a:r>
              <a:rPr lang="ru-RU" dirty="0"/>
              <a:t>.)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7725" y="2079811"/>
            <a:ext cx="6911299" cy="34501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024" y="2079811"/>
            <a:ext cx="4075830" cy="345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5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Биология </a:t>
            </a:r>
            <a:r>
              <a:rPr lang="ru-RU" dirty="0" smtClean="0"/>
              <a:t>вида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+mn-lt"/>
              </a:rPr>
              <a:t>Зубр</a:t>
            </a:r>
          </a:p>
          <a:p>
            <a:pPr algn="ctr"/>
            <a:endParaRPr lang="ru-RU" dirty="0">
              <a:latin typeface="+mn-lt"/>
            </a:endParaRPr>
          </a:p>
          <a:p>
            <a:pPr marL="0" indent="0" algn="ctr">
              <a:buNone/>
            </a:pPr>
            <a:r>
              <a:rPr lang="ru-RU" dirty="0" smtClean="0">
                <a:latin typeface="+mn-lt"/>
              </a:rPr>
              <a:t>Род Бизоны</a:t>
            </a:r>
          </a:p>
          <a:p>
            <a:pPr algn="ctr"/>
            <a:endParaRPr lang="ru-RU" dirty="0">
              <a:latin typeface="+mn-lt"/>
            </a:endParaRPr>
          </a:p>
          <a:p>
            <a:pPr marL="0" indent="0" algn="ctr">
              <a:buNone/>
            </a:pPr>
            <a:r>
              <a:rPr lang="ru-RU" dirty="0" smtClean="0">
                <a:latin typeface="+mn-lt"/>
              </a:rPr>
              <a:t>Подсемейство Бычьи</a:t>
            </a:r>
          </a:p>
          <a:p>
            <a:pPr algn="ctr"/>
            <a:endParaRPr lang="ru-RU" dirty="0">
              <a:latin typeface="+mn-lt"/>
            </a:endParaRPr>
          </a:p>
          <a:p>
            <a:pPr marL="0" indent="0" algn="ctr">
              <a:buNone/>
            </a:pPr>
            <a:r>
              <a:rPr lang="ru-RU" dirty="0" smtClean="0">
                <a:latin typeface="+mn-lt"/>
              </a:rPr>
              <a:t>Семейство Полорогие</a:t>
            </a:r>
          </a:p>
          <a:p>
            <a:pPr algn="ctr"/>
            <a:endParaRPr lang="ru-RU" dirty="0">
              <a:latin typeface="+mn-lt"/>
            </a:endParaRPr>
          </a:p>
          <a:p>
            <a:pPr marL="0" indent="0" algn="ctr">
              <a:buNone/>
            </a:pPr>
            <a:r>
              <a:rPr lang="ru-RU" dirty="0" smtClean="0">
                <a:latin typeface="+mn-lt"/>
              </a:rPr>
              <a:t>Отряд Парнокопытные</a:t>
            </a:r>
            <a:endParaRPr lang="ru-RU" dirty="0">
              <a:latin typeface="+mn-lt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6076604" y="2211185"/>
            <a:ext cx="8312" cy="490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6084916" y="3192088"/>
            <a:ext cx="0" cy="5320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6084916" y="4064924"/>
            <a:ext cx="0" cy="5403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6084916" y="4954385"/>
            <a:ext cx="0" cy="6317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25" y="2508813"/>
            <a:ext cx="3637600" cy="243057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0167" y="2084136"/>
            <a:ext cx="2365453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42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Другая 1">
      <a:dk1>
        <a:srgbClr val="034A90"/>
      </a:dk1>
      <a:lt1>
        <a:sysClr val="window" lastClr="FFFFFF"/>
      </a:lt1>
      <a:dk2>
        <a:srgbClr val="3A3838"/>
      </a:dk2>
      <a:lt2>
        <a:srgbClr val="E7E6E6"/>
      </a:lt2>
      <a:accent1>
        <a:srgbClr val="4472C4"/>
      </a:accent1>
      <a:accent2>
        <a:srgbClr val="00B05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D5E5A095-B2D6-474D-9C67-B17638D0D070}" vid="{AB021925-D5F9-4D1E-89A7-82CC2D971F3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28</TotalTime>
  <Words>715</Words>
  <Application>Microsoft Office PowerPoint</Application>
  <PresentationFormat>Широкоэкранный</PresentationFormat>
  <Paragraphs>80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Тема1</vt:lpstr>
      <vt:lpstr>БИОЛОГИЧЕСКИЕ ОСОБЕННОСТИ ЗУБРА </vt:lpstr>
      <vt:lpstr>История исчезновения зубра</vt:lpstr>
      <vt:lpstr>История исчезновения зубра</vt:lpstr>
      <vt:lpstr>Возрождение зубра (1923 – 1948 г.)</vt:lpstr>
      <vt:lpstr>Возрождение зубра (1923 – 1948 г.)</vt:lpstr>
      <vt:lpstr>Возрождение зубра (1948 г. – н.в.)</vt:lpstr>
      <vt:lpstr>Возрождение зубра (1948 г. – н.в.)</vt:lpstr>
      <vt:lpstr>Возрождение зубра (1948 г. – н.в.)</vt:lpstr>
      <vt:lpstr>Биология вида</vt:lpstr>
      <vt:lpstr>Описание зубра</vt:lpstr>
      <vt:lpstr>Описание зубра</vt:lpstr>
      <vt:lpstr>Описание зубра</vt:lpstr>
      <vt:lpstr>Рацион зубров</vt:lpstr>
      <vt:lpstr>Ареал обитания</vt:lpstr>
      <vt:lpstr>Подвиды зубра</vt:lpstr>
      <vt:lpstr>Виды зубра</vt:lpstr>
      <vt:lpstr>Различия видов зубра</vt:lpstr>
      <vt:lpstr>Различия видов</vt:lpstr>
      <vt:lpstr>Виды зубра</vt:lpstr>
      <vt:lpstr>Виды зубра</vt:lpstr>
      <vt:lpstr>Виды зубра</vt:lpstr>
      <vt:lpstr>Сравнение</vt:lpstr>
      <vt:lpstr>Особенности характера и образа жизни</vt:lpstr>
      <vt:lpstr>Особенности характера и образа жизни</vt:lpstr>
      <vt:lpstr>Размножение зубра</vt:lpstr>
      <vt:lpstr>Период жизни зубров</vt:lpstr>
      <vt:lpstr>Отличие зубра от бизона</vt:lpstr>
      <vt:lpstr>Отличие зубра от бизона</vt:lpstr>
      <vt:lpstr>Враги</vt:lpstr>
      <vt:lpstr>Враги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БИОЛОГИЧЕСКИЕ ОСОБЕННОСТИ ЗУБРА</dc:title>
  <dc:creator>Ноутбук аудитория FosAGRO</dc:creator>
  <cp:lastModifiedBy>Ноутбук аудитория FosAGRO</cp:lastModifiedBy>
  <cp:revision>5</cp:revision>
  <dcterms:created xsi:type="dcterms:W3CDTF">2024-02-05T15:28:22Z</dcterms:created>
  <dcterms:modified xsi:type="dcterms:W3CDTF">2024-02-06T06:17:50Z</dcterms:modified>
</cp:coreProperties>
</file>