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05" r:id="rId2"/>
    <p:sldId id="258" r:id="rId3"/>
    <p:sldId id="265" r:id="rId4"/>
    <p:sldId id="303" r:id="rId5"/>
    <p:sldId id="300" r:id="rId6"/>
    <p:sldId id="301" r:id="rId7"/>
    <p:sldId id="302" r:id="rId8"/>
    <p:sldId id="306" r:id="rId9"/>
    <p:sldId id="307" r:id="rId10"/>
    <p:sldId id="308" r:id="rId11"/>
    <p:sldId id="309" r:id="rId12"/>
    <p:sldId id="263" r:id="rId13"/>
    <p:sldId id="264" r:id="rId14"/>
    <p:sldId id="310" r:id="rId15"/>
    <p:sldId id="311" r:id="rId16"/>
    <p:sldId id="312" r:id="rId17"/>
    <p:sldId id="313" r:id="rId18"/>
    <p:sldId id="314" r:id="rId19"/>
    <p:sldId id="315" r:id="rId20"/>
    <p:sldId id="31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242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309D6-F74C-984B-8C05-EF558BC23AA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8933-EEEA-3448-8C4F-7CEB42A0B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2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10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2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2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5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0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5DC3-FFB6-49DB-96A0-A0D94D615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54DB2-2C3A-2473-5BBA-8A4DDF342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Законодательные и нормативно-правовые основы предпринимательства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50531B-EE1C-7F79-C80A-5D894DC5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6" y="4492729"/>
            <a:ext cx="4562564" cy="1310171"/>
          </a:xfrm>
        </p:spPr>
        <p:txBody>
          <a:bodyPr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Тропина Дарья Владимировна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к.ю.н</a:t>
            </a: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., доцент кафедры экономической безопасности и права</a:t>
            </a:r>
          </a:p>
          <a:p>
            <a:pPr algn="just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94C8D-1C49-E179-39FC-A9B58B27BD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538" r="26688"/>
          <a:stretch/>
        </p:blipFill>
        <p:spPr>
          <a:xfrm>
            <a:off x="727587" y="1219200"/>
            <a:ext cx="42278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49A89-DC12-7F42-A8EF-E8EB2849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Действия, ограничивающие конкуренцию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9991D-23DC-22C7-652B-791138725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432333"/>
            <a:ext cx="10862494" cy="4771821"/>
          </a:xfrm>
        </p:spPr>
        <p:txBody>
          <a:bodyPr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Недобросовестная конкуренция: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Дискредитация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то есть распространение ложных, неточных или искаженных сведений, которые могут причинить убытки хозяйствующему субъекту и (или) нанести ущерб его деловой репутации.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Введение в заблуждение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в отношении качества, назначения товара, способов и условий его изготовления или применения, результатов, ожидаемых от использования такого товара, его пригодности для определенных целей, его цены и т.д.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Некорректное сравнение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(использование слов "лучший", "первый", "номер один", "самый", "только", "единственный" и т.п.)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4.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Приобретение и использование исключительного права на средства индивидуализации юридического лица, средства индивидуализации товаров, работ, услуг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5. Использование результатов интеллектуальной деятельности</a:t>
            </a: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6. Создание смешения</a:t>
            </a: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7. Незаконное получение, использование, разглашение информации, составляющей коммерческую и иную охраняемую законом тайну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8. Иные формы недобросовестной конкуренции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22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3E522-C14B-DF4B-03C7-59FC34F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Действия, ограничивающие конкуренцию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D53C3-2085-82CD-FDD6-B184EA018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651"/>
            <a:ext cx="10515600" cy="435133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Деятельность органов гос. власти, ОМС, иных органов и организаций, ограничивающие конкуренцию: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Запрет принимать акты и осуществлять действия (бездействия), которые приводят к недопущению, ограничению, устранению конкуренции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Запрет на ограничивающие конкуренцию соглашения и согласованные действия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Запрет на установление требований к товарам или к хозяйствующим субъектам, не предусмотренные законодательством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93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idx="1"/>
          </p:nvPr>
        </p:nvSpPr>
        <p:spPr>
          <a:xfrm>
            <a:off x="881744" y="337457"/>
            <a:ext cx="8055428" cy="57887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sz="1800" b="1" dirty="0">
                <a:latin typeface="+mn-lt"/>
                <a:cs typeface="Arial" panose="020B0604020202020204" pitchFamily="34" charset="0"/>
              </a:rPr>
              <a:t>Вопрос 3. </a:t>
            </a: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Юридическая ответственность субъектов предпринимательской деятельности</a:t>
            </a:r>
            <a:r>
              <a:rPr lang="ru-RU" sz="1800" b="1" dirty="0">
                <a:effectLst/>
                <a:latin typeface="+mn-lt"/>
                <a:cs typeface="Arial" panose="020B0604020202020204" pitchFamily="34" charset="0"/>
              </a:rPr>
              <a:t> </a:t>
            </a:r>
            <a:endParaRPr lang="ru-RU" b="1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800" b="1" dirty="0">
              <a:latin typeface="+mn-lt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800" b="1" dirty="0">
                <a:latin typeface="+mn-lt"/>
                <a:cs typeface="Arial" panose="020B0604020202020204" pitchFamily="34" charset="0"/>
              </a:rPr>
              <a:t>Юридическая ответственность - </a:t>
            </a:r>
            <a:r>
              <a:rPr lang="ru-RU" sz="1800" dirty="0">
                <a:latin typeface="+mn-lt"/>
                <a:cs typeface="Arial" panose="020B0604020202020204" pitchFamily="34" charset="0"/>
              </a:rPr>
              <a:t>правовая связь государства (в лице уполномоченных органов) и правонарушителя, находящая выражение в санкциях, применяемых к правонарушителю в виде возложения на него дополнительных обязанностей и (или) лишение либо ограничение принадлежащего ему права</a:t>
            </a:r>
          </a:p>
          <a:p>
            <a:pPr marL="0" indent="0" algn="ctr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ru-RU" sz="1800" b="1" dirty="0">
                <a:latin typeface="+mn-lt"/>
                <a:cs typeface="Arial" panose="020B0604020202020204" pitchFamily="34" charset="0"/>
              </a:rPr>
              <a:t>Принципы: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E34F47-A276-A8DE-660E-B003114E4C8C}"/>
              </a:ext>
            </a:extLst>
          </p:cNvPr>
          <p:cNvSpPr/>
          <p:nvPr/>
        </p:nvSpPr>
        <p:spPr>
          <a:xfrm>
            <a:off x="1153885" y="3614056"/>
            <a:ext cx="3331028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равенства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7FF8E4-93DF-7493-DEFC-D0B0F9DE3428}"/>
              </a:ext>
            </a:extLst>
          </p:cNvPr>
          <p:cNvSpPr/>
          <p:nvPr/>
        </p:nvSpPr>
        <p:spPr>
          <a:xfrm>
            <a:off x="5148942" y="5048829"/>
            <a:ext cx="3331028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недопустимость подавления инициативы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F9273F-7A47-A79D-1A98-C3E3D8A786CE}"/>
              </a:ext>
            </a:extLst>
          </p:cNvPr>
          <p:cNvSpPr/>
          <p:nvPr/>
        </p:nvSpPr>
        <p:spPr>
          <a:xfrm>
            <a:off x="1153885" y="5048830"/>
            <a:ext cx="3331028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справедливости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61857C-5E82-056E-169B-36252D025733}"/>
              </a:ext>
            </a:extLst>
          </p:cNvPr>
          <p:cNvSpPr/>
          <p:nvPr/>
        </p:nvSpPr>
        <p:spPr>
          <a:xfrm>
            <a:off x="5148942" y="3614057"/>
            <a:ext cx="3331028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соразмерности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idx="1"/>
          </p:nvPr>
        </p:nvSpPr>
        <p:spPr>
          <a:xfrm>
            <a:off x="781314" y="612837"/>
            <a:ext cx="8697686" cy="58799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040"/>
              <a:buNone/>
            </a:pPr>
            <a:r>
              <a:rPr lang="ru-RU" sz="1800" b="1" dirty="0">
                <a:latin typeface="+mn-lt"/>
                <a:cs typeface="Arial" panose="020B0604020202020204" pitchFamily="34" charset="0"/>
              </a:rPr>
              <a:t>Условия и основания юридической ответственности в сфере предпринимательской деятельности:</a:t>
            </a:r>
            <a:endParaRPr sz="18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08"/>
              </a:spcBef>
              <a:buClr>
                <a:schemeClr val="dk1"/>
              </a:buClr>
              <a:buSzPts val="2040"/>
              <a:buNone/>
            </a:pPr>
            <a:endParaRPr lang="ru-RU" sz="2040" dirty="0">
              <a:solidFill>
                <a:srgbClr val="2950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13359">
              <a:lnSpc>
                <a:spcPct val="80000"/>
              </a:lnSpc>
              <a:spcBef>
                <a:spcPts val="408"/>
              </a:spcBef>
              <a:buClr>
                <a:srgbClr val="7F7F7F"/>
              </a:buClr>
              <a:buSzPts val="2040"/>
              <a:buNone/>
            </a:pPr>
            <a:endParaRPr sz="204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943773D-0492-26C6-801F-A924345BF0D2}"/>
              </a:ext>
            </a:extLst>
          </p:cNvPr>
          <p:cNvSpPr/>
          <p:nvPr/>
        </p:nvSpPr>
        <p:spPr>
          <a:xfrm>
            <a:off x="1143000" y="1524000"/>
            <a:ext cx="2950029" cy="1632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 правонарушения:</a:t>
            </a:r>
          </a:p>
        </p:txBody>
      </p:sp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id="{3D1CFDA5-B901-C317-7C05-9D7045A2969D}"/>
              </a:ext>
            </a:extLst>
          </p:cNvPr>
          <p:cNvSpPr/>
          <p:nvPr/>
        </p:nvSpPr>
        <p:spPr>
          <a:xfrm flipH="1">
            <a:off x="4169228" y="1453242"/>
            <a:ext cx="4833255" cy="16328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Общим основание юридической ответственности (уголовной, административной, гражданско-правовой, дисциплинарной) является </a:t>
            </a:r>
            <a:r>
              <a:rPr lang="ru-RU" dirty="0">
                <a:solidFill>
                  <a:schemeClr val="bg1"/>
                </a:solidFill>
              </a:rPr>
              <a:t>правонарушение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94C8C5-16D2-58C8-85BC-7439BB09B4C0}"/>
              </a:ext>
            </a:extLst>
          </p:cNvPr>
          <p:cNvSpPr/>
          <p:nvPr/>
        </p:nvSpPr>
        <p:spPr>
          <a:xfrm>
            <a:off x="1143000" y="3690531"/>
            <a:ext cx="37120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Противоправность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BE82B8-8585-6D4D-73F4-AF9B83320AEA}"/>
              </a:ext>
            </a:extLst>
          </p:cNvPr>
          <p:cNvSpPr/>
          <p:nvPr/>
        </p:nvSpPr>
        <p:spPr>
          <a:xfrm>
            <a:off x="5290456" y="5201342"/>
            <a:ext cx="37120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Наказуемость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CD1FE2-D21D-C95F-6346-CC4E52A9DEDD}"/>
              </a:ext>
            </a:extLst>
          </p:cNvPr>
          <p:cNvSpPr/>
          <p:nvPr/>
        </p:nvSpPr>
        <p:spPr>
          <a:xfrm>
            <a:off x="1143000" y="5201342"/>
            <a:ext cx="37120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Виновность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8B41AF-C56A-B958-EF1C-F615C4842FEE}"/>
              </a:ext>
            </a:extLst>
          </p:cNvPr>
          <p:cNvSpPr/>
          <p:nvPr/>
        </p:nvSpPr>
        <p:spPr>
          <a:xfrm>
            <a:off x="5290456" y="3686520"/>
            <a:ext cx="37120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Общественная опасность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C2403-DE7D-C5B3-3031-6327768C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Гражданско-правовая ответственность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4126A-E3E3-072E-47A1-54AB8DB3A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500952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Гражданско-правовая ответственность - 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это санкция за гражданское правонарушение, вызывающая для нарушителя отрицательные последствия в виде лишения субъективных гражданских прав либо возложения новых или дополнительных гражданско-правовых обязанностей.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47D3A-035D-1C29-FBFC-556EE1F9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74" y="2684206"/>
            <a:ext cx="7916584" cy="33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3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EA45A-B20D-C519-EF03-C6CC4B46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Виды гражданско-правовой ответственности: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68075-22AF-1E31-2838-6F517AAF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677"/>
            <a:ext cx="10515600" cy="47619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В зависимости от оснований возникновения: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2. В зависимости от характера распределения: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3. По содержанию неблагоприятных последствий: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2AF1B-F817-ED85-7688-77F88BA1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03" y="1867421"/>
            <a:ext cx="3182388" cy="1133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4F116-DF6B-A7D4-9BA7-CBB8F58C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17" y="1867421"/>
            <a:ext cx="3182388" cy="1133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51B3F4-2BF0-8637-27A9-402D47E87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303" y="3515119"/>
            <a:ext cx="2438611" cy="11339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649FA2-1C0F-87E6-7D2D-F9883C27A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017" y="3515119"/>
            <a:ext cx="2444708" cy="11339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9E022D-D270-4F8B-A833-826CE9B38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828" y="3515119"/>
            <a:ext cx="2438611" cy="11339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B0007F-B437-8A5B-06BE-5FBC5D974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303" y="5244679"/>
            <a:ext cx="3182388" cy="11278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D0AD8F-AC1A-2F52-5CC9-16C0BE9037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117" y="5244679"/>
            <a:ext cx="3182388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5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0E0B-C912-2B14-2FE1-D0365AD3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Административная ответственность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F1AA7-1A9A-036D-3E81-AAC77389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161"/>
            <a:ext cx="10515600" cy="4603802"/>
          </a:xfrm>
        </p:spPr>
        <p:txBody>
          <a:bodyPr>
            <a:normAutofit fontScale="77500" lnSpcReduction="2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Осуществление предпринимательской деятельности без государственной регистрации или без специального разрешения (лицензии)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Незаконные организация и проведение азартных игр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Осуществление предпринимательской деятельности в области транспорта без лицензии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Осуществление предпринимательской деятельности по управлению многоквартирными домами без лицензии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Незаконная продажа товаров (иных вещей), свободная реализация которых запрещена или ограничена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Нарушение законодательства о рекламе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Продажа товаров, выполнение работ либо оказание населению услуг ненадлежащего качества или с нарушением установленных законодательством Российской Федерации требований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Нарушение требований законодательства в области технического осмотра транспортных средств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Нарушение законодательства об обращении лекарственных средств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Незаконная реализация билетов, абонементов и экскурсионных путевок на проводимые организациями исполнительских искусств и музеями зрелищные мероприятия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Продажа товаров, выполнение работ либо оказание услуг при отсутствии установленной информации либо неприменение в установленных федеральными законами случаях контрольно-кассовой техники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Нарушение порядка ценообразования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Обман потребителей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Нарушение иных прав потребителей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12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05CE0-DDE6-54A0-F27F-630C121E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Административная ответственность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44B4E-162A-9DD9-F42A-9E34EDA0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84"/>
            <a:ext cx="10515600" cy="4351338"/>
          </a:xfrm>
        </p:spPr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использование средств индивидуализации товаров (работ, услуг)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получение кредита или займа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Фиктивное или преднамеренное банкротство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Неправомерные действия при банкротстве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 правил продажи отдельных видов товаров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 правил продажи этилового спирта, алкогольной и спиртосодержащей продукции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Злоупотребление доминирующим положением на товарном рынке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Манипулирование ценами на оптовом и (или) розничных рынках электрической энергии (мощности)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Недобросовестная конкуренция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 правил организации деятельности по продаже товаров (выполнению работ, оказанию услуг) на розничных рынках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Нарушение установленных федеральным законом требований к условиям заключения договора поставки продовольственных товаров при осуществлении торговой деятельности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0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F4E88-D8BA-CD20-B65D-4E22448D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Уголовная  ответственность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E96AE-E644-5945-D6EB-89EADF18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5699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Воспрепятствование законной предпринимательской деятельности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предпринимательство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образование юридического лица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Легализация (отмывание) денежных средств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получение кредита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Принуждение к совершению сделки или отказу от ее совершения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Злостное уклонение от погашения кредиторской задолженности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Недопущение, ограничение или устранение конкуренции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Незаконное использование товарного знака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Злоупотребление полномочиями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Превышение полномочий служащими частных охранных или детективных служб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Злоупотребление полномочиями частными нотариусами и аудиторами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Коммерческий подкуп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24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9A32F-D55B-0600-5C12-71E27998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Виды юридической ответственности, связанные с лишением или ограничением правосубъектности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21DD0-E120-8D57-EDD9-C60CC95B5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481496"/>
            <a:ext cx="10515600" cy="4351338"/>
          </a:xfrm>
        </p:spPr>
        <p:txBody>
          <a:bodyPr/>
          <a:lstStyle/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Ликвидация юридического лица (ст. 61 ГК РФ)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Реорганизация коммерческой организации (ст. 57 ГК РФ)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Приостановление действия лицензии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Лишение права занимать определенные должности, заниматься определенной деятельностью (ст. 171 УК РФ)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Ограничение предпринимательской деятельности (ст. 3.12 КоАП РФ)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Дисквалификация (ст. 3.11 КоАП РФ)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1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244BF-B3DC-8105-20CE-AC11446B368C}"/>
              </a:ext>
            </a:extLst>
          </p:cNvPr>
          <p:cNvSpPr txBox="1"/>
          <p:nvPr/>
        </p:nvSpPr>
        <p:spPr>
          <a:xfrm>
            <a:off x="1158240" y="1820710"/>
            <a:ext cx="858283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Структура темы: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Правовое регулирование предпринимательской деятельности.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/>
              <a:t>Правовое обеспечение конкуренции в предпринимательской деятельности.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Юридическая ответственность субъектов предпринимательской деятельности.</a:t>
            </a:r>
            <a:r>
              <a:rPr lang="ru-RU" sz="2400" dirty="0">
                <a:effectLst/>
                <a:cs typeface="Arial" panose="020B0604020202020204" pitchFamily="34" charset="0"/>
              </a:rPr>
              <a:t> </a:t>
            </a:r>
            <a:r>
              <a:rPr lang="ru-RU" sz="2400" dirty="0"/>
              <a:t>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1F3E8-0C78-06A9-8673-60FEF75E271C}"/>
              </a:ext>
            </a:extLst>
          </p:cNvPr>
          <p:cNvSpPr txBox="1"/>
          <p:nvPr/>
        </p:nvSpPr>
        <p:spPr>
          <a:xfrm>
            <a:off x="784614" y="796905"/>
            <a:ext cx="82655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cs typeface="Arial" panose="020B0604020202020204" pitchFamily="34" charset="0"/>
              </a:rPr>
              <a:t>Тема 1.2. </a:t>
            </a:r>
            <a:r>
              <a:rPr lang="ru-RU" sz="16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Законодательные и нормативно-правовые основы предпринимательства</a:t>
            </a:r>
            <a:r>
              <a:rPr lang="ru-RU" sz="1600" b="1" dirty="0">
                <a:effectLst/>
                <a:cs typeface="Arial" panose="020B0604020202020204" pitchFamily="34" charset="0"/>
              </a:rPr>
              <a:t> </a:t>
            </a:r>
            <a:endParaRPr lang="ru-RU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0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6E28C-6DBE-20BE-84D4-3BA3AC5BE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7538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251E6-BDF4-5382-5BFB-48C951447B01}"/>
              </a:ext>
            </a:extLst>
          </p:cNvPr>
          <p:cNvSpPr txBox="1"/>
          <p:nvPr/>
        </p:nvSpPr>
        <p:spPr>
          <a:xfrm>
            <a:off x="795321" y="746199"/>
            <a:ext cx="795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cs typeface="Arial" panose="020B0604020202020204" pitchFamily="34" charset="0"/>
              </a:rPr>
              <a:t>Вопрос 1. Правовое регулирование предпринимательской деятельности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3DC8954-6007-C600-04F9-8F9A4F33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45028"/>
            <a:ext cx="8596668" cy="5519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200" b="1" dirty="0">
              <a:solidFill>
                <a:srgbClr val="295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Общепризнанные принципы и нормы международного права: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Конституция Российской Федерации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07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Законы: </a:t>
            </a:r>
            <a:endParaRPr lang="ru-RU" sz="1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26289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федеральные конституционные законы;</a:t>
            </a:r>
          </a:p>
          <a:p>
            <a:pPr marL="457200" indent="26289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федеральные законы (кодифицированные и иные);</a:t>
            </a:r>
            <a:endParaRPr lang="ru-RU" sz="18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Подзаконные акты :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10260" algn="just">
              <a:lnSpc>
                <a:spcPct val="115000"/>
              </a:lnSpc>
            </a:pPr>
            <a:r>
              <a:rPr lang="ru-RU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казы президента;</a:t>
            </a:r>
          </a:p>
          <a:p>
            <a:pPr marL="810260" algn="just">
              <a:lnSpc>
                <a:spcPct val="115000"/>
              </a:lnSpc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постановления и распоряжения правительства;</a:t>
            </a:r>
          </a:p>
          <a:p>
            <a:pPr marL="810260"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акты федеральных органов исполнительной власти.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24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0EBE0-7C20-23DF-63A0-954DFBCD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95" y="356419"/>
            <a:ext cx="8596668" cy="78740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Конституция РФ ст.34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3EE7A-78A6-71DB-C9DC-15800036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95" y="1678141"/>
            <a:ext cx="10515600" cy="4351338"/>
          </a:xfrm>
        </p:spPr>
        <p:txBody>
          <a:bodyPr>
            <a:normAutofit/>
          </a:bodyPr>
          <a:lstStyle/>
          <a:p>
            <a:pPr indent="342900"/>
            <a:r>
              <a:rPr lang="ru-RU" sz="2000" b="0" i="0" dirty="0">
                <a:effectLst/>
                <a:latin typeface="+mn-lt"/>
                <a:cs typeface="Arial" panose="020B0604020202020204" pitchFamily="34" charset="0"/>
              </a:rPr>
              <a:t>1. Каждый имеет право на свободное использование своих способностей и имущества для предпринимательской и иной не запрещенной законом экономической деятельности.</a:t>
            </a:r>
          </a:p>
          <a:p>
            <a:pPr indent="342900"/>
            <a:r>
              <a:rPr lang="ru-RU" sz="2000" dirty="0">
                <a:latin typeface="+mn-lt"/>
                <a:cs typeface="Arial" panose="020B0604020202020204" pitchFamily="34" charset="0"/>
              </a:rPr>
              <a:t>2. Не допускается экономическая деятельность, направленная на монополизацию и недобросовестную конкуренцию.</a:t>
            </a:r>
          </a:p>
        </p:txBody>
      </p:sp>
    </p:spTree>
    <p:extLst>
      <p:ext uri="{BB962C8B-B14F-4D97-AF65-F5344CB8AC3E}">
        <p14:creationId xmlns:p14="http://schemas.microsoft.com/office/powerpoint/2010/main" val="283650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854E7-3989-4DCB-A17F-BD50C069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315" y="508117"/>
            <a:ext cx="8596668" cy="56165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cs typeface="Arial" panose="020B0604020202020204" pitchFamily="34" charset="0"/>
              </a:rPr>
              <a:t>Федеральные законы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A92D2-1E6A-4F5C-A6E3-EC96DDD07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8361"/>
            <a:ext cx="11318021" cy="5415468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33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А. Федеральные законы, устанавливающие государственные требования к организации и осуществлению предпринимательской деятельности:</a:t>
            </a:r>
            <a:endParaRPr lang="ru-RU" sz="33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Налоговый кодекс Российской Федерации от 31 июля 1998 года N 146-ФЗ;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26 декабря 2008 г. 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8 августа 2001 г. «О государственной регистрации юридических лиц и индивидуальных предпринимателей»;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27 декабря 2002 г. № 184-ФЗ «О техническом регулировании»;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4 мая 2011 г. № 99-ФЗ «О лицензировании отдельных видов деятельности»;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26 июля 2006 г. № 135-ФЗ «О защите конкуренции»;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22 апреля 1996 г. № 39-ФЗ «О рынке ценных бумаг»;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5 апреля 2013 г. «О контрактной системе в сфере закупок товаров, работ, услуг для обеспечения государственных и муниципальных нужд»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73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309AF-34E7-48F3-8C4F-3EF09008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92" y="510125"/>
            <a:ext cx="8596668" cy="613025"/>
          </a:xfrm>
        </p:spPr>
        <p:txBody>
          <a:bodyPr>
            <a:normAutofit/>
          </a:bodyPr>
          <a:lstStyle/>
          <a:p>
            <a:r>
              <a:rPr lang="ru-RU" sz="1800" dirty="0">
                <a:cs typeface="Arial" panose="020B0604020202020204" pitchFamily="34" charset="0"/>
              </a:rPr>
              <a:t>Федеральные законы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4E043-F3A1-4F80-9DA5-37F1D390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6189"/>
            <a:ext cx="9636705" cy="468517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Б. Федеральные законы, регулирующие отдельные виды предпринимательской деятельности: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Гражданский кодекс Российской Федерации (ч. 1, ч. 2, ч. 4);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29 октября 1998 г. № 164-ФЗ «О финансовой аренде (лизинге)»;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29 ноября 2001 г. № 156-ФЗ «Об инвестиционных фондах»;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13 марта 2006 г. № 38-ФЗ «О рекламе»;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30 декабря 2008 г. № 307-ФЗ «Об аудиторской деятельности»;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kern="1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закон от 2 декабря 1990 N 395-1 «О банках и банковской деятельности» и др.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02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26527-D862-46C1-B9C0-3C9AB345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3459"/>
            <a:ext cx="8596668" cy="756863"/>
          </a:xfrm>
        </p:spPr>
        <p:txBody>
          <a:bodyPr>
            <a:normAutofit/>
          </a:bodyPr>
          <a:lstStyle/>
          <a:p>
            <a:r>
              <a:rPr lang="ru-RU" sz="1800" dirty="0">
                <a:cs typeface="Arial" panose="020B0604020202020204" pitchFamily="34" charset="0"/>
              </a:rPr>
              <a:t>Федеральные законы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9E10A-A112-4181-A04E-4EF80173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398142"/>
            <a:ext cx="9467098" cy="4561883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В. Федеральные законы, устанавливающие правовое положение хозяйствующих субъектов: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26 декабря 1995 г. № 208-ФЗ «Об акционерных обществах»;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8 мая 1996 г. № 41-ФЗ «О производственных кооперативах»;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8 февраля 1998 г. № 14-ФЗ «Об обществах с ограниченной ответственностью»;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14 ноября 2002 г. № 161-ФЗ «О государственных и муниципальных унитарных предприятиях»;</a:t>
            </a:r>
          </a:p>
          <a:p>
            <a:pPr indent="25908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«О крестьянском (фермерском) хозяйстве» от 11.06.2003 № 74-ФЗ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8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EA1AB-3A7F-125F-25AC-349E0C3E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Вопрос 2. Правовое обеспечение конкуренции в предпринимательской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5ED9-CDA8-7C32-7818-55B9CC1A2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481495"/>
            <a:ext cx="10685514" cy="472265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Федеральный закон от 26.07.2006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N 135-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ФЗ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"О защите конкуренции" (ст.4)</a:t>
            </a:r>
            <a:endParaRPr lang="ru-RU" sz="1800" b="1" dirty="0">
              <a:latin typeface="+mn-lt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Конкуренция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это соперничество хозяйствующих субъектов, при котором самостоятельными действиями каждого из них исключается ил ограничивается возможность каждого из них в одностороннем порядке воздействовать на общие условия обращения товаров на соответствующем товарном рынке;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Недобросовестная конкуренция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любые действия хозяйствующих субъектов (группы лиц), которые направлены на получение преимуществ при осуществлении предпринимательской деятельности, противоречат законодательству Российской Федерации, обычаям делового оборота, требованиям добропорядочности, разумности и справедливости и причинили или могут причинить убытки другим хозяйствующим субъектам - конкурентам либо нанесли или могут нанести вред их деловой репутации;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Монополистическая деятельность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злоупотребление хозяйствующим субъектом, группой лиц своим доминирующим положением, соглашения или согласованные действия, запрещенные антимонопольным законодательством, а также иные действия (бездействие), признанные в соответствии с федеральными законами монополистической деятельностью.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29500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06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C8E12-2BB3-70EE-5FB9-EAD40E9B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Действия, ограничивающие конкуренцию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39ED3B-365B-A4EF-FE60-2C083762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491328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Монополистическая деятельность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Злоупотребление доминирующим положением (заключается в недопущении, устранении, ограничении конкуренции, ущемлении интересов других лиц):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установление, поддержание монопольно высокой или монопольно низкой цены товара;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изъятие товара из обращения, если результатом такого изъятия явилось повышение цены товара;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навязывание контрагенту условий договора, невыгодных для него или не относящихся к предмету договора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экономически или технологически не обоснованные сокращение или прекращение производства товара, если на этот товар имеется спрос и др.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  Соглашения и согласованные действия хозяйствующих субъектов,</a:t>
            </a: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   если такие соглашения приводят или могут привести к: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установлению или поддержанию цен (тарифов), скидок, надбавок (доплат) и (или) наценок;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повышению, снижению или поддержанию цен на торгах;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разделу товарного рынка по территориальному принципу, объему продажи или покупки товаров, ассортименту реализуемых товаров либо составу продавцов или покупателей (заказчиков);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сокращению или прекращению производства товаров;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отказу от заключения договоров с определенными продавцами или покупателями (заказчиками). </a:t>
            </a:r>
          </a:p>
          <a:p>
            <a:pPr marL="7620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34A9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71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1C66869-1385-4496-8D01-93FB442BA92E}" vid="{85A35C86-88CF-4D12-9C67-2EFEA64D6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105</TotalTime>
  <Words>1598</Words>
  <Application>Microsoft Office PowerPoint</Application>
  <PresentationFormat>Широкоэкранный</PresentationFormat>
  <Paragraphs>168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Тема1</vt:lpstr>
      <vt:lpstr>Законодательные и нормативно-правовые основы предпринимательства</vt:lpstr>
      <vt:lpstr>Презентация PowerPoint</vt:lpstr>
      <vt:lpstr>Презентация PowerPoint</vt:lpstr>
      <vt:lpstr>Конституция РФ ст.34</vt:lpstr>
      <vt:lpstr>Федеральные законы</vt:lpstr>
      <vt:lpstr>Федеральные законы</vt:lpstr>
      <vt:lpstr>Федеральные законы</vt:lpstr>
      <vt:lpstr>Вопрос 2. Правовое обеспечение конкуренции в предпринимательской деятельности</vt:lpstr>
      <vt:lpstr>Действия, ограничивающие конкуренцию</vt:lpstr>
      <vt:lpstr>Действия, ограничивающие конкуренцию</vt:lpstr>
      <vt:lpstr>Действия, ограничивающие конкуренцию</vt:lpstr>
      <vt:lpstr>Презентация PowerPoint</vt:lpstr>
      <vt:lpstr>Презентация PowerPoint</vt:lpstr>
      <vt:lpstr>Гражданско-правовая ответственность</vt:lpstr>
      <vt:lpstr>Виды гражданско-правовой ответственности:</vt:lpstr>
      <vt:lpstr>Административная ответственность</vt:lpstr>
      <vt:lpstr>Административная ответственность</vt:lpstr>
      <vt:lpstr>Уголовная  ответственность</vt:lpstr>
      <vt:lpstr>Виды юридической ответственности, связанные с лишением или ограничением правосубъектности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Андрей Некрасов</cp:lastModifiedBy>
  <cp:revision>10</cp:revision>
  <dcterms:created xsi:type="dcterms:W3CDTF">2023-05-03T14:13:04Z</dcterms:created>
  <dcterms:modified xsi:type="dcterms:W3CDTF">2024-01-26T08:48:53Z</dcterms:modified>
</cp:coreProperties>
</file>