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handoutMasterIdLst>
    <p:handoutMasterId r:id="rId17"/>
  </p:handout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A2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/>
    <p:restoredTop sz="94698"/>
  </p:normalViewPr>
  <p:slideViewPr>
    <p:cSldViewPr snapToGrid="0">
      <p:cViewPr varScale="1">
        <p:scale>
          <a:sx n="105" d="100"/>
          <a:sy n="105" d="100"/>
        </p:scale>
        <p:origin x="73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FD774F4-657D-4856-89DF-83903EE64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41A31D-9F94-4995-8B3E-63E7CAF62C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FEA3B-4E9F-41E1-87FF-3E012EC78E33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EFB220-C4C2-44C9-A3AE-ADF0A0080C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57FBEB-CEF5-4245-8BF4-A0EE374688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1AE05-8AAA-4D06-AE4C-2482BAF7A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774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C717D-B026-4045-B28C-0224B1B593DB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74656-4C2F-2846-A94D-215DD3EC1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96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25F8AA-8247-4A00-B9E4-726E49896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894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AFC60-8D5F-4A82-AF26-FD62351983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29285" y="2105129"/>
            <a:ext cx="5252815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rgbClr val="00B050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B4A257-9B98-4330-9907-FEE7EEE7C5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29285" y="4772811"/>
            <a:ext cx="3389832" cy="89305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Спикер, компания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DB01016F-8C6F-4A59-BBD7-9AEA4D86A1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0150" y="1219200"/>
            <a:ext cx="4419600" cy="4419600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A38DB4-BF2B-49E8-B877-F9F3C27B7B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29" y="833007"/>
            <a:ext cx="2973936" cy="791451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54CB0C8-B9A2-436E-950A-0D85470AA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29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82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BAB146-60EC-41CF-BE3D-EBB689690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0C5F6-50BC-4DA5-B9B9-E10CCDC2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35BEF3-585A-4136-8BD7-8BD60BBF9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823EC46-CE0A-4755-8BCE-E9E5F6ABC80E}"/>
              </a:ext>
            </a:extLst>
          </p:cNvPr>
          <p:cNvCxnSpPr>
            <a:cxnSpLocks/>
          </p:cNvCxnSpPr>
          <p:nvPr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475DB0-B330-422F-83A6-238D76ECC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1DE55738-A6BD-44FB-94E3-7CD0EAC85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12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B8F587-7ABE-4157-86E9-2B0EECDC7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77226" y="0"/>
            <a:ext cx="391477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34D78-36D9-4FE1-9528-238A5C1A5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766888"/>
            <a:ext cx="4568825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26E28C2C-CDF3-40B2-AEB6-3879E27445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2150" y="1181100"/>
            <a:ext cx="4486276" cy="44862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    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E45DC1-CCF8-421F-AEB8-5651D3F19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3" y="6280467"/>
            <a:ext cx="1546789" cy="41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7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71864B0-F9B2-4529-A886-9E887997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49202E2-58F7-4361-9234-A5CD920AE7AF}"/>
              </a:ext>
            </a:extLst>
          </p:cNvPr>
          <p:cNvCxnSpPr>
            <a:cxnSpLocks/>
          </p:cNvCxnSpPr>
          <p:nvPr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7A96AB6-C006-4530-A1F7-0FC58B28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0D495309-9686-4AFC-8CC8-370E144D2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0853CAD-1B6C-453B-B696-52986945DF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53093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32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1CBF30-2005-4284-BB0D-B94636E8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91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09D89D-8705-4A9B-A1B6-2922A5A34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A0EC68-44F9-494C-AEDA-F8D1BC31DD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69592" y="3648179"/>
            <a:ext cx="5252815" cy="9047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B31DCFC-336E-425F-BE4A-DE9A517AD209}"/>
              </a:ext>
            </a:extLst>
          </p:cNvPr>
          <p:cNvCxnSpPr>
            <a:cxnSpLocks/>
          </p:cNvCxnSpPr>
          <p:nvPr/>
        </p:nvCxnSpPr>
        <p:spPr>
          <a:xfrm>
            <a:off x="2294101" y="3153754"/>
            <a:ext cx="74485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A76BCB-9DE8-4E9A-B176-5E4D6BAB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81" y="1700267"/>
            <a:ext cx="3247401" cy="8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44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9">
            <a:extLst>
              <a:ext uri="{FF2B5EF4-FFF2-40B4-BE49-F238E27FC236}">
                <a16:creationId xmlns:a16="http://schemas.microsoft.com/office/drawing/2014/main" id="{F7D8AE4A-A889-44A0-A2E0-51CDC9C34A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83364" y="2431072"/>
            <a:ext cx="3087343" cy="27685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50F4EB50-6A81-42D4-BD09-F8E794069B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93" y="1358790"/>
            <a:ext cx="7451933" cy="512469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8ED795B-9803-4F81-92F6-9B43C7F1BE8A}"/>
              </a:ext>
            </a:extLst>
          </p:cNvPr>
          <p:cNvSpPr/>
          <p:nvPr userDrawn="1"/>
        </p:nvSpPr>
        <p:spPr>
          <a:xfrm>
            <a:off x="11364686" y="6184902"/>
            <a:ext cx="827314" cy="40928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6B0EF7C7-920F-493B-8E61-9E0491BD19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4686" y="6188598"/>
            <a:ext cx="827314" cy="409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/>
              <a:t>№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69ED30C-6E1A-4DE0-9824-BE8E6C5774BD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:a16="http://schemas.microsoft.com/office/drawing/2014/main" id="{5A7C0C29-D871-48A8-AADF-48ED973F66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8495" y="374503"/>
            <a:ext cx="7820810" cy="549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Раздел 2. Правила оказания услуг в сельском туризме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15C332-99FF-43D3-BAFD-3E36F111E9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970" y="572018"/>
            <a:ext cx="1784188" cy="3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53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9">
            <a:extLst>
              <a:ext uri="{FF2B5EF4-FFF2-40B4-BE49-F238E27FC236}">
                <a16:creationId xmlns:a16="http://schemas.microsoft.com/office/drawing/2014/main" id="{9A8939A3-7DB3-4C00-B8E8-3DC7E341DA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53735" y="1322928"/>
            <a:ext cx="4970266" cy="31597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521070F8-D425-4924-A2C1-384A1CCE51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1312" y="4760007"/>
            <a:ext cx="10143858" cy="172348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B705AB0-0828-449D-88F6-DF23A6515325}"/>
              </a:ext>
            </a:extLst>
          </p:cNvPr>
          <p:cNvSpPr/>
          <p:nvPr userDrawn="1"/>
        </p:nvSpPr>
        <p:spPr>
          <a:xfrm>
            <a:off x="11364686" y="6184902"/>
            <a:ext cx="827314" cy="40928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D07903E6-99BF-4EF4-8A9F-D044F00148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4686" y="6188598"/>
            <a:ext cx="827314" cy="409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/>
              <a:t>№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9BF1FA62-4A9D-4D72-89C9-AC16A0157E8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Текст 4">
            <a:extLst>
              <a:ext uri="{FF2B5EF4-FFF2-40B4-BE49-F238E27FC236}">
                <a16:creationId xmlns:a16="http://schemas.microsoft.com/office/drawing/2014/main" id="{DAFB164B-1F6C-4671-A963-6E89F93AAA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2724" y="374503"/>
            <a:ext cx="4332288" cy="549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AECB75A-7ED9-4137-961D-C5B6355470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970" y="572018"/>
            <a:ext cx="1784188" cy="3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3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9">
            <a:extLst>
              <a:ext uri="{FF2B5EF4-FFF2-40B4-BE49-F238E27FC236}">
                <a16:creationId xmlns:a16="http://schemas.microsoft.com/office/drawing/2014/main" id="{9A8939A3-7DB3-4C00-B8E8-3DC7E341DA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1311" y="1401671"/>
            <a:ext cx="4637519" cy="31597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521070F8-D425-4924-A2C1-384A1CCE51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1312" y="4760007"/>
            <a:ext cx="10143858" cy="172348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05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sp>
        <p:nvSpPr>
          <p:cNvPr id="22" name="Рисунок 9">
            <a:extLst>
              <a:ext uri="{FF2B5EF4-FFF2-40B4-BE49-F238E27FC236}">
                <a16:creationId xmlns:a16="http://schemas.microsoft.com/office/drawing/2014/main" id="{52E29CF5-FC4E-4C6A-A261-C6ADC8CD0E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63170" y="1401670"/>
            <a:ext cx="4572000" cy="31597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0AFB62E-0FCC-414D-8850-9D7FFD175F82}"/>
              </a:ext>
            </a:extLst>
          </p:cNvPr>
          <p:cNvSpPr/>
          <p:nvPr userDrawn="1"/>
        </p:nvSpPr>
        <p:spPr>
          <a:xfrm>
            <a:off x="11364686" y="6184902"/>
            <a:ext cx="827314" cy="40928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F52B9E88-3CC8-4957-8DA6-C700EFD00C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4686" y="6188598"/>
            <a:ext cx="827314" cy="409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/>
              <a:t>№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91840F5-A45C-425D-98A2-116A15950AA4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Текст 4">
            <a:extLst>
              <a:ext uri="{FF2B5EF4-FFF2-40B4-BE49-F238E27FC236}">
                <a16:creationId xmlns:a16="http://schemas.microsoft.com/office/drawing/2014/main" id="{9C47A699-E8DE-46A1-BBCF-3976816DFA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2724" y="374503"/>
            <a:ext cx="4332288" cy="549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02B632A-26AA-4EDB-8FC1-010A10DC0D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970" y="572018"/>
            <a:ext cx="1784188" cy="3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7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9663B-C6B9-45B3-AEDE-846D898B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228170-FCDD-4B3B-8669-D27742649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7A2DE0-343D-4166-95FA-105AF2ED4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A2489-8771-4ECC-A7A9-19993BD0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03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69" r:id="rId7"/>
    <p:sldLayoutId id="2147483662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11112-E6EA-9444-2399-78A6E480AF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Правовые нормы, регулирующие организацию услуг в сельском туризме</a:t>
            </a:r>
            <a:r>
              <a:rPr kumimoji="0" lang="ru-RU" sz="41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41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CEF988-D504-88E7-AEC3-AB14AB84C6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9284" y="4188542"/>
            <a:ext cx="5389089" cy="1759973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Тропина Дарья Владимировна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доцент кафедры экономической безопасности и права, кандидат юридических наук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6ACD8C-8E6B-1F2E-FB72-651A5EC8C7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r="15385" b="1891"/>
          <a:stretch/>
        </p:blipFill>
        <p:spPr>
          <a:xfrm>
            <a:off x="1200150" y="1219200"/>
            <a:ext cx="4419600" cy="4336026"/>
          </a:xfrm>
        </p:spPr>
      </p:pic>
    </p:spTree>
    <p:extLst>
      <p:ext uri="{BB962C8B-B14F-4D97-AF65-F5344CB8AC3E}">
        <p14:creationId xmlns:p14="http://schemas.microsoft.com/office/powerpoint/2010/main" val="1446748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0288D-51D9-D8BD-4581-5818A6DDB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Раздел 3.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+mn-cs"/>
              </a:rPr>
              <a:t>Договорная деятельность с участниками туристской индустрии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+mn-cs"/>
              </a:rPr>
              <a:t/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+mn-c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330962-C730-2621-4922-53BCEC205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Закон РФ от 07.02.1992 № 2300-1 «О защите прав потребителей»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Публичным договором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признается договор, заключенный лицом, осуществляющим предпринимательскую или иную приносящую доход деятельность, и устанавливающий его обязанности по продаже товаров, выполнению работ либо оказанию услуг, которые такое лицо по характеру своей деятельности должно осуществлять в отношении каждого, кто к нему обратится (розничная торговля, перевозка транспортом общего пользования, услуги связи, энергоснабжение, медицинское, гостиничное обслуживание и т.п. (статья 426 ГК РФ)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При заключении договора с потребителями можно использовать в качестве рекомендаций: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правила предоставления гостиничных услуг,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правила оказания услуг по реализации туристского продукта,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правила оказания услуг экскурсоводом (гидом) и гидом-переводчиком,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правила оказания услуг общественного питания,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установленные Правительством Российской Федерации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643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A96F2-409A-D9E2-6BF5-F264FD885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Раздел 3.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+mn-cs"/>
              </a:rPr>
              <a:t>Договорная деятельность с участниками туристской индустрии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+mn-cs"/>
              </a:rPr>
              <a:t/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+mn-c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DEA4AC-77EA-13C6-E413-90462B06D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4" y="1661652"/>
            <a:ext cx="10506075" cy="4515311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Недопустимые условия договора, ущемляющие права потребителя, запреты и обязанности, налагаемые на продавца (исполнителя, владельца агрегатора)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Статья 16 Закона о защите прав потребителей ) – условия, которые: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1) предоставляют продавцу право на односторонний отказ от исполнения обязательства или одностороннее изменение условий обязательства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2) ограничивают право потребителя на свободный выбор территориальной подсудности споров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3) устанавливают для потребителя штрафные санкции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4) исключают или ограничивают ответственность продавца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5) обусловливают приобретение одних товаров (работ, услуг) обязательным приобретением иных товаров (работ, услуг)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6) предусматривают выполнение дополнительных работ (оказание дополнительных услуг) за плату без получения согласия потребителя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условия, которые ограничивают право потребителя на выбор способа и формы оплаты товаров (работ, услуг);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7) ограничивают право потребителя на выбор способа и формы оплаты товаров (работ, услуг)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8) содержат основания досрочного расторжения договора по требованию продавца (исполнителя, владельца агрегатора), не предусмотренные законом или иным нормативным правовым актом Российской Федерации;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282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118FE-4E53-0122-C558-622CD9B18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Раздел 3.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+mn-cs"/>
              </a:rPr>
              <a:t>Договорная деятельность с участниками туристской индустрии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+mn-cs"/>
              </a:rPr>
              <a:t/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+mn-c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54D5D8-7376-DBDF-ADCB-4367E828B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4" y="1553497"/>
            <a:ext cx="10506075" cy="4623466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Недопустимые условия договора, ущемляющие права потребителя, запреты и обязанности, налагаемые на продавца (исполнителя, владельца агрегатора)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Статья 16 Закона о защите прав потребителей ) – условия, которые: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9) уменьшают размер законной неустойки;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10) ограничивают право выбора вида требований, которые могут быть предъявлены продавцу (изготовителю, исполнителю, уполномоченной организации или уполномоченному индивидуальному предпринимателю, импортеру) при продаже товаров (выполнении работ, оказании услуг) ненадлежащего качества;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11) устанавливают обязательный досудебный порядок рассмотрения споров, если такой порядок не предусмотрен законом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;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12) устанавливают для потребителя обязанность по доказыванию определенных обстоятельств, бремя доказывания которых законом не возложено на потребителя;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13) ограничивают потребителя в средствах и способах защиты нарушенных прав;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условия, которые ставят удовлетворение требований потребителей в отношении товаров (работ, услуг) с недостатками в зависимость от условий, не связанных с недостатками товаров (работ, услуг)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102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D6960-CA3B-91E5-CC40-32D8676EA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Раздел 3.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+mn-cs"/>
              </a:rPr>
              <a:t>Договорная деятельность с участниками туристской индустрии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+mn-cs"/>
              </a:rPr>
              <a:t/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+mn-cs"/>
              </a:rPr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DD68FD9-19EC-C8D8-10DF-9DF8FD27D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510" y="1355326"/>
            <a:ext cx="8701547" cy="4821637"/>
          </a:xfrm>
          <a:prstGeom prst="rect">
            <a:avLst/>
          </a:prstGeom>
        </p:spPr>
      </p:pic>
      <p:pic>
        <p:nvPicPr>
          <p:cNvPr id="1026" name="Picture 2" descr="https://turizm.pibig.info/uploads/posts/2023-10/1697131653_turizm-pibig-info-p-fermerskii-turizm-v-bashkirii-krasivo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068" y="3462521"/>
            <a:ext cx="2494429" cy="2118007"/>
          </a:xfrm>
          <a:prstGeom prst="round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571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CE723-2173-FF37-6BA8-DF944F131E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83750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ADC85-A017-618E-DBB0-A094CC858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Раздел 2. Правила оказания услуг в сельском туризме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ED0F92D-58EF-8BC7-B858-282E1DACE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885" y="1224144"/>
            <a:ext cx="9806140" cy="4952819"/>
          </a:xfrm>
        </p:spPr>
      </p:pic>
    </p:spTree>
    <p:extLst>
      <p:ext uri="{BB962C8B-B14F-4D97-AF65-F5344CB8AC3E}">
        <p14:creationId xmlns:p14="http://schemas.microsoft.com/office/powerpoint/2010/main" val="1972537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7690E-99D6-682D-2EF3-E98E58D6C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Раздел 2. Правила оказания услуг в сельском туризме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F8669A3-5D52-410B-4118-6BE364D45A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274000"/>
              </p:ext>
            </p:extLst>
          </p:nvPr>
        </p:nvGraphicFramePr>
        <p:xfrm>
          <a:off x="1131208" y="1376516"/>
          <a:ext cx="9526960" cy="48882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526960">
                  <a:extLst>
                    <a:ext uri="{9D8B030D-6E8A-4147-A177-3AD203B41FA5}">
                      <a16:colId xmlns:a16="http://schemas.microsoft.com/office/drawing/2014/main" val="2986495818"/>
                    </a:ext>
                  </a:extLst>
                </a:gridCol>
              </a:tblGrid>
              <a:tr h="46857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Подзаконные акты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326849"/>
                  </a:ext>
                </a:extLst>
              </a:tr>
              <a:tr h="526723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Постановление Правительства РФ от 18 ноября 2020 г. № 1853 </a:t>
                      </a:r>
                      <a:r>
                        <a:rPr lang="ru-RU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«Об утверждении Правил предоставления гостиничных услуг в РФ»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793784"/>
                  </a:ext>
                </a:extLst>
              </a:tr>
              <a:tr h="586569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Постановление Правительства РФ от 21 сентября 2020 г. № 1515 </a:t>
                      </a:r>
                      <a:r>
                        <a:rPr lang="ru-RU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«Об утверждении Правил оказания услуг общественного питания»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625649"/>
                  </a:ext>
                </a:extLst>
              </a:tr>
              <a:tr h="743609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Постановление правительства РФ от 07.12.2019 №1619 </a:t>
                      </a:r>
                      <a:r>
                        <a:rPr lang="ru-RU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«Об утверждении Правил предоставления субсидий из федерального бюджета на грантовую поддержку общественных и предпринимательских инициатив, направленных на развитие внутреннего и въездного туризма»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633945"/>
                  </a:ext>
                </a:extLst>
              </a:tr>
              <a:tr h="586569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Распоряжение Правительства РФ от 5.05.2018 № 872-р «</a:t>
                      </a:r>
                      <a:r>
                        <a:rPr lang="ru-RU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 утверждении концепции программы «Развитие внутреннего и въездного туризма в РФ (2019 - 2025 годы)»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158363"/>
                  </a:ext>
                </a:extLst>
              </a:tr>
              <a:tr h="650658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Распоряжение Правительства РФ от 20.09.2019 № 2129-р </a:t>
                      </a:r>
                      <a:r>
                        <a:rPr lang="ru-RU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«Об утверждении Стратегии развития туризма в Российской Федерации на период до 2035 года»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469714"/>
                  </a:ext>
                </a:extLst>
              </a:tr>
              <a:tr h="586569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 Министерства экономического развития России от 01.09.2014 №540 </a:t>
                      </a:r>
                      <a:r>
                        <a:rPr lang="ru-RU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«Об утверждении классификатора видов разрешенного использования земельных участков»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59734"/>
                  </a:ext>
                </a:extLst>
              </a:tr>
              <a:tr h="738952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Постановление Главного государственного санитарного врача РФ от 27.10.2020 № 32 </a:t>
                      </a:r>
                      <a:r>
                        <a:rPr lang="ru-RU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«Об утверждении санитарно-эпидемиологических правил и норм СанПиН 2.3/2.4.3590-20 «Санитарно-эпидемиологические требования к организации общественного питания населения»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др.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845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84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E11E3-1122-630A-7798-6E404706E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ea typeface="+mn-ea"/>
                <a:cs typeface="+mn-cs"/>
              </a:rPr>
              <a:t>Раздел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2. Правила оказания услуг в сельском туризме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775A6F6-8AB1-1967-5AAD-09965BD44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089" y="1727139"/>
            <a:ext cx="6162627" cy="44596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0B7196-0FBF-D98D-B581-05C470B1A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967" y="2224419"/>
            <a:ext cx="737680" cy="7376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7BD77D-4511-0F3D-732D-A6A07F305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967" y="3025408"/>
            <a:ext cx="737680" cy="7437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D48E64-FC3C-3F1C-F7B9-9452D7290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0967" y="3832493"/>
            <a:ext cx="737680" cy="7376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1F611F0-1BEB-9F95-848A-C92CA0C9EC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0967" y="4570173"/>
            <a:ext cx="737680" cy="74377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6A6F149-C4A2-835A-D28F-6A741ABD0F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0967" y="5204537"/>
            <a:ext cx="737680" cy="7376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0E71E10-326C-1F0C-D06C-008D6166DC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7160" y="2224419"/>
            <a:ext cx="737680" cy="7376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29DF384-553B-F5C9-DD82-93DB1CA1A8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7160" y="3025408"/>
            <a:ext cx="737680" cy="74377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1FCDB27-4E1F-28C5-1FEA-C2D6739136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09758" y="3832493"/>
            <a:ext cx="737680" cy="73768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EBFDE25-6303-6210-85CC-7796CE60CC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02188" y="4570173"/>
            <a:ext cx="737680" cy="74377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4BC0427-8933-6A4E-BE26-EA3CBE8D2D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51349" y="5204537"/>
            <a:ext cx="737680" cy="73768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0884531-2091-226C-5A2A-4C027C2332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95050" y="1727139"/>
            <a:ext cx="3438442" cy="268856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5E75D82-1D8C-9EBE-3201-69FB78018B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13792" y="1480643"/>
            <a:ext cx="737680" cy="74377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D8CA236-0C58-9BF9-F165-8DAEC99096C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13792" y="2656568"/>
            <a:ext cx="737680" cy="73768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D4E5FCC-625B-7176-D27C-4F4FCD52AA2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13792" y="3832493"/>
            <a:ext cx="737680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7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97B2F-6BC5-94C2-05B9-B99D28399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Раздел 2. Правила оказания услуг в сельском туризме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60D632-566E-521A-61EC-35321FA5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084" y="1524000"/>
            <a:ext cx="10596716" cy="4652963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Основные виды средств размещения  в сельском туризме: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•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сельский гостевой дом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- малое специализированное средство размещения (часто семейное), расположенное в сельской местности или в малых городах, предоставляющее гостям услуги временного проживания, а также дополнительные услуги по организации досуга, питания, экскурсий и другие. Сельский гостевой дом могут называть сельской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усадьбой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;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•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коттедж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- загородный, сельский или городской индивидуальный жилой дом с прилегающей огороженной территорией с участком земли, сдаваемый обычно внаем (в аренду);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•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дачный дом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- загородный дом, как правило, летний, с участком земли, сдаваемый внаем (в аренду) на определенный срок для отдыха;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•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меблированная комната / комната в гостевом доме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- отдельное, обособленное жилое помещение в доме, сдаваемое внаем (в аренду) (примечание: меблированные комнаты относят к индивидуальным средствам размещения в случаях, если они находятся в частной собственности);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•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дом охотника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- средство размещения круглогодичного или сезонного использования, расположенное в лесной зоне или вблизи водоемов и предоставляющее услуги туристам – любителям охоты;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•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дом рыбака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- средство размещения круглогодичного или сезонного использования, расположенное вблизи водоемов и предоставляющее услуги туристам – любителям рыбной ловли.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Традиционные жилища малых коренных народов России (юрта, балаган,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сакля, </a:t>
            </a:r>
            <a:r>
              <a:rPr kumimoji="0" 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сенек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, хата, чум, яранга и другие)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198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B23EB-0607-16C3-7898-A2F1E83AB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Раздел 2. Правила оказания услуг в сельском туризме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49D379-5BFE-4EA5-AD4D-DCC148759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490"/>
            <a:ext cx="10508226" cy="4564473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Требования к средствам размещения, используемым для осуществления деятельности по оказанию услуг в сфере сельского туризма в сельской местности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(проект)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Информирование о: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Благоустройстве территории, ее освещенности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Площади помещений, их оснащенности мебелью и сантехникой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Наличии (отсутствии) услуг общественного питания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Способах подхода (подъезда)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Наличии (отсутствии) парковки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67D771-37F4-1C76-2491-36627C6B6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342" y="2495597"/>
            <a:ext cx="627942" cy="6279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BFCDD8-38B8-E73F-D9FA-AEBF5BD52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900" y="2495597"/>
            <a:ext cx="627942" cy="6279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A7A6E7-77FD-3B1C-E371-F5D3F4E82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9016" y="2460523"/>
            <a:ext cx="627942" cy="6279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40CEA7-08B2-2CA2-9BC5-F9DFADAAC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5458" y="2512142"/>
            <a:ext cx="62794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02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6395F-C252-4E27-1FA3-95AA4919E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Раздел 2. Правила оказания услуг в сельском туризме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A28943-A89F-CBB2-9C62-2D73E9E7D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264" y="1435510"/>
            <a:ext cx="10724535" cy="4672628"/>
          </a:xfr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Сельское средство размещения должно быть оснащено: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искусственным освещением, в том числе аварийным </a:t>
            </a:r>
          </a:p>
          <a:p>
            <a:pPr marL="0" marR="0" lvl="0" indent="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горячим и холодным водоснабжением</a:t>
            </a:r>
          </a:p>
          <a:p>
            <a:pPr marL="0" marR="0" lvl="0" indent="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системой отопления или отопительными приборами </a:t>
            </a:r>
          </a:p>
          <a:p>
            <a:pPr marL="0" marR="0" lvl="0" indent="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системой вентиляции</a:t>
            </a: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Санитарные объекты общего пользования должны иметь: </a:t>
            </a:r>
          </a:p>
          <a:p>
            <a:pPr marL="0" marR="0" lvl="0" indent="3429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                                                                                    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может быть уличным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                                               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Площадь помещения: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            от  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6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               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от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8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           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 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от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4</a:t>
            </a:r>
            <a:r>
              <a:rPr lang="en-US" sz="4400" b="1" dirty="0">
                <a:solidFill>
                  <a:srgbClr val="034A90"/>
                </a:solidFill>
                <a:latin typeface="Calibri" panose="020F0502020204030204"/>
                <a:ea typeface="Times New Roman" panose="020206030504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на чел.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26C49C-5C5E-2BCC-BFE0-D4F2B0B89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889" y="3237231"/>
            <a:ext cx="914479" cy="9144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B167FE-BB8A-7B93-3378-68CF0AE19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044" y="3237230"/>
            <a:ext cx="914479" cy="9144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BB0CCA-9204-410D-B1D8-F75BBBCBB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532" y="3237229"/>
            <a:ext cx="914479" cy="9144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907878-45D6-2DA4-C02A-266DBD4BAA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848" y="4677255"/>
            <a:ext cx="1121761" cy="112176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A286CB-97BD-5254-E0BE-2576CBC488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7017" y="4786992"/>
            <a:ext cx="969348" cy="10120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5A8311-DBB0-65CD-52AE-2E0F48849A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8618" y="4683351"/>
            <a:ext cx="1115665" cy="111566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92E082-C4A5-212F-4D09-036B1CA1CF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0555" y="4786992"/>
            <a:ext cx="975445" cy="10120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18E8326-A76F-5E2B-2A07-7DACFB5BB2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8292" y="4677255"/>
            <a:ext cx="1121761" cy="111566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044B1A9-2FDC-ECC8-6ACB-A1F47EC6DE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9064" y="4774800"/>
            <a:ext cx="975445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98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8C2F9-421F-976F-CA58-6847FF844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Раздел 2. Правила оказания услуг в сельском туризме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596413-2D9D-8268-2CC7-67DC56695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710" y="1602658"/>
            <a:ext cx="10596716" cy="4475982"/>
          </a:xfr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Рекомендуемое оснащение помещения,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предназначенного для размещения туристов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            замок                                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            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кровать   с                        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                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полотенца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                                 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           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 постельными принадлежностями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     вешалки, зеркало                   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           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мебель                    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                 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информационные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         занавески              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          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  (шкаф, тумбы, стулья)           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                   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материалы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00F5A1-4303-A828-6E87-143513CD3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567" y="2342496"/>
            <a:ext cx="914479" cy="9144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4A0565-C292-9DE4-79F0-22240A9BA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024" y="2342495"/>
            <a:ext cx="914479" cy="9144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89EAFD-52EE-FCC4-AC95-AC18BC3A6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805" y="2342495"/>
            <a:ext cx="914479" cy="9144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8E0BC7-244E-4C06-7B6A-EB222FAEF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567" y="4340863"/>
            <a:ext cx="914479" cy="9144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1C1D41B-B353-2CFC-5526-BCF2BCF346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4023" y="4340863"/>
            <a:ext cx="914479" cy="9144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8FEB941-C8E1-0669-83A4-B9582EC21F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3804" y="4340862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73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7971D-4892-7612-AA34-2FF52E747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Раздел 2. Правила оказания услуг в сельском туризме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C7BB4C-5EB2-44E8-F89E-33151B606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61" y="1484671"/>
            <a:ext cx="10695039" cy="4692292"/>
          </a:xfr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Национальные стандарты, устанавливающие требования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к организации экскурсионных услуг: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Услуги общественного питания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СанПиН 2.3/2.4.3590-20 «Санитарно-эпидемиологические требования к организации общественного питания населения»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EAC07C-46C2-6CD4-1662-D8A1A952E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92" y="2261419"/>
            <a:ext cx="10183925" cy="27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853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Другая 1">
      <a:dk1>
        <a:srgbClr val="034A90"/>
      </a:dk1>
      <a:lt1>
        <a:sysClr val="window" lastClr="FFFFFF"/>
      </a:lt1>
      <a:dk2>
        <a:srgbClr val="3A3838"/>
      </a:dk2>
      <a:lt2>
        <a:srgbClr val="E7E6E6"/>
      </a:lt2>
      <a:accent1>
        <a:srgbClr val="4472C4"/>
      </a:accent1>
      <a:accent2>
        <a:srgbClr val="00B05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1C66869-1385-4496-8D01-93FB442BA92E}" vid="{85A35C86-88CF-4D12-9C67-2EFEA64D605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1661</TotalTime>
  <Words>1179</Words>
  <Application>Microsoft Office PowerPoint</Application>
  <PresentationFormat>Широкоэкранный</PresentationFormat>
  <Paragraphs>127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Verdana</vt:lpstr>
      <vt:lpstr>Тема1</vt:lpstr>
      <vt:lpstr>Правовые нормы, регулирующие организацию услуг в сельском туризме </vt:lpstr>
      <vt:lpstr>Раздел 2. Правила оказания услуг в сельском туризме </vt:lpstr>
      <vt:lpstr>Раздел 2. Правила оказания услуг в сельском туризме </vt:lpstr>
      <vt:lpstr>Раздел 2. Правила оказания услуг в сельском туризме </vt:lpstr>
      <vt:lpstr>Раздел 2. Правила оказания услуг в сельском туризме </vt:lpstr>
      <vt:lpstr>Раздел 2. Правила оказания услуг в сельском туризме </vt:lpstr>
      <vt:lpstr>Раздел 2. Правила оказания услуг в сельском туризме </vt:lpstr>
      <vt:lpstr>Раздел 2. Правила оказания услуг в сельском туризме </vt:lpstr>
      <vt:lpstr>Раздел 2. Правила оказания услуг в сельском туризме </vt:lpstr>
      <vt:lpstr>Раздел 3. Договорная деятельность с участниками туристской индустрии </vt:lpstr>
      <vt:lpstr>Раздел 3. Договорная деятельность с участниками туристской индустрии </vt:lpstr>
      <vt:lpstr>Раздел 3. Договорная деятельность с участниками туристской индустрии </vt:lpstr>
      <vt:lpstr>Раздел 3. Договорная деятельность с участниками туристской индустрии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copp-user</dc:creator>
  <cp:lastModifiedBy>Хлевной Александр Сергеевич</cp:lastModifiedBy>
  <cp:revision>51</cp:revision>
  <dcterms:created xsi:type="dcterms:W3CDTF">2021-11-18T06:01:37Z</dcterms:created>
  <dcterms:modified xsi:type="dcterms:W3CDTF">2024-01-30T09:00:08Z</dcterms:modified>
</cp:coreProperties>
</file>