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5" autoAdjust="0"/>
    <p:restoredTop sz="94660"/>
  </p:normalViewPr>
  <p:slideViewPr>
    <p:cSldViewPr snapToGrid="0">
      <p:cViewPr varScale="1">
        <p:scale>
          <a:sx n="111" d="100"/>
          <a:sy n="111" d="100"/>
        </p:scale>
        <p:origin x="2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Обложка">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6225F8AA-8247-4A00-B9E4-726E49896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89450" cy="6858000"/>
          </a:xfrm>
          <a:prstGeom prst="rect">
            <a:avLst/>
          </a:prstGeom>
        </p:spPr>
      </p:pic>
      <p:sp>
        <p:nvSpPr>
          <p:cNvPr id="2" name="Заголовок 1">
            <a:extLst>
              <a:ext uri="{FF2B5EF4-FFF2-40B4-BE49-F238E27FC236}">
                <a16:creationId xmlns:a16="http://schemas.microsoft.com/office/drawing/2014/main" id="{56CAFC60-8D5F-4A82-AF26-FD62351983D1}"/>
              </a:ext>
            </a:extLst>
          </p:cNvPr>
          <p:cNvSpPr>
            <a:spLocks noGrp="1"/>
          </p:cNvSpPr>
          <p:nvPr>
            <p:ph type="ctrTitle" hasCustomPrompt="1"/>
          </p:nvPr>
        </p:nvSpPr>
        <p:spPr>
          <a:xfrm>
            <a:off x="6429285" y="2105129"/>
            <a:ext cx="5252815" cy="2387600"/>
          </a:xfrm>
          <a:prstGeom prst="rect">
            <a:avLst/>
          </a:prstGeom>
        </p:spPr>
        <p:txBody>
          <a:bodyPr anchor="ctr">
            <a:normAutofit/>
          </a:bodyPr>
          <a:lstStyle>
            <a:lvl1pPr algn="l">
              <a:defRPr sz="4000" b="1">
                <a:solidFill>
                  <a:srgbClr val="00B050"/>
                </a:solidFill>
                <a:latin typeface="+mn-lt"/>
              </a:defRPr>
            </a:lvl1pPr>
          </a:lstStyle>
          <a:p>
            <a:r>
              <a:rPr lang="ru-RU" dirty="0"/>
              <a:t>Образец </a:t>
            </a:r>
            <a:br>
              <a:rPr lang="ru-RU" dirty="0"/>
            </a:br>
            <a:r>
              <a:rPr lang="ru-RU" dirty="0"/>
              <a:t>заголовка</a:t>
            </a:r>
          </a:p>
        </p:txBody>
      </p:sp>
      <p:sp>
        <p:nvSpPr>
          <p:cNvPr id="3" name="Подзаголовок 2">
            <a:extLst>
              <a:ext uri="{FF2B5EF4-FFF2-40B4-BE49-F238E27FC236}">
                <a16:creationId xmlns:a16="http://schemas.microsoft.com/office/drawing/2014/main" id="{6CB4A257-9B98-4330-9907-FEE7EEE7C59F}"/>
              </a:ext>
            </a:extLst>
          </p:cNvPr>
          <p:cNvSpPr>
            <a:spLocks noGrp="1"/>
          </p:cNvSpPr>
          <p:nvPr>
            <p:ph type="subTitle" idx="1" hasCustomPrompt="1"/>
          </p:nvPr>
        </p:nvSpPr>
        <p:spPr>
          <a:xfrm>
            <a:off x="6429285" y="4772811"/>
            <a:ext cx="3389832" cy="893050"/>
          </a:xfrm>
        </p:spPr>
        <p:txBody>
          <a:bodyPr anchor="b">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Спикер, компания</a:t>
            </a:r>
          </a:p>
        </p:txBody>
      </p:sp>
      <p:sp>
        <p:nvSpPr>
          <p:cNvPr id="15" name="Рисунок 14">
            <a:extLst>
              <a:ext uri="{FF2B5EF4-FFF2-40B4-BE49-F238E27FC236}">
                <a16:creationId xmlns:a16="http://schemas.microsoft.com/office/drawing/2014/main" id="{DB01016F-8C6F-4A59-BBD7-9AEA4D86A1EF}"/>
              </a:ext>
            </a:extLst>
          </p:cNvPr>
          <p:cNvSpPr>
            <a:spLocks noGrp="1"/>
          </p:cNvSpPr>
          <p:nvPr>
            <p:ph type="pic" sz="quarter" idx="13"/>
          </p:nvPr>
        </p:nvSpPr>
        <p:spPr>
          <a:xfrm>
            <a:off x="1200150" y="1219200"/>
            <a:ext cx="4419600" cy="4419600"/>
          </a:xfrm>
        </p:spPr>
        <p:txBody>
          <a:bodyPr/>
          <a:lstStyle/>
          <a:p>
            <a:r>
              <a:rPr lang="ru-RU" smtClean="0"/>
              <a:t>Вставка рисунка</a:t>
            </a:r>
            <a:endParaRPr lang="ru-RU"/>
          </a:p>
        </p:txBody>
      </p:sp>
      <p:pic>
        <p:nvPicPr>
          <p:cNvPr id="5" name="Рисунок 4">
            <a:extLst>
              <a:ext uri="{FF2B5EF4-FFF2-40B4-BE49-F238E27FC236}">
                <a16:creationId xmlns:a16="http://schemas.microsoft.com/office/drawing/2014/main" id="{D5A38DB4-BF2B-49E8-B877-F9F3C27B7B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3529" y="833007"/>
            <a:ext cx="2973936" cy="791451"/>
          </a:xfrm>
          <a:prstGeom prst="rect">
            <a:avLst/>
          </a:prstGeom>
        </p:spPr>
      </p:pic>
      <p:sp>
        <p:nvSpPr>
          <p:cNvPr id="7" name="Номер слайда 5">
            <a:extLst>
              <a:ext uri="{FF2B5EF4-FFF2-40B4-BE49-F238E27FC236}">
                <a16:creationId xmlns:a16="http://schemas.microsoft.com/office/drawing/2014/main" id="{F54CB0C8-B9A2-436E-950A-0D85470AA49C}"/>
              </a:ext>
            </a:extLst>
          </p:cNvPr>
          <p:cNvSpPr>
            <a:spLocks noGrp="1"/>
          </p:cNvSpPr>
          <p:nvPr>
            <p:ph type="sldNum" sz="quarter" idx="4"/>
          </p:nvPr>
        </p:nvSpPr>
        <p:spPr>
          <a:xfrm>
            <a:off x="9242988"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7FE5C84B-5CB0-4F07-85C0-4335950A7444}" type="slidenum">
              <a:rPr lang="ru-RU" smtClean="0"/>
              <a:t>‹#›</a:t>
            </a:fld>
            <a:endParaRPr lang="ru-RU"/>
          </a:p>
        </p:txBody>
      </p:sp>
    </p:spTree>
    <p:extLst>
      <p:ext uri="{BB962C8B-B14F-4D97-AF65-F5344CB8AC3E}">
        <p14:creationId xmlns:p14="http://schemas.microsoft.com/office/powerpoint/2010/main" val="87686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Основно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6CBAB146-60EC-41CF-BE3D-EBB689690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sp>
        <p:nvSpPr>
          <p:cNvPr id="2" name="Заголовок 1">
            <a:extLst>
              <a:ext uri="{FF2B5EF4-FFF2-40B4-BE49-F238E27FC236}">
                <a16:creationId xmlns:a16="http://schemas.microsoft.com/office/drawing/2014/main" id="{A730C5F6-50BC-4DA5-B9B9-E10CCDC238CC}"/>
              </a:ext>
            </a:extLst>
          </p:cNvPr>
          <p:cNvSpPr>
            <a:spLocks noGrp="1"/>
          </p:cNvSpPr>
          <p:nvPr>
            <p:ph type="title"/>
          </p:nvPr>
        </p:nvSpPr>
        <p:spPr>
          <a:xfrm>
            <a:off x="847725" y="365125"/>
            <a:ext cx="10020300" cy="758825"/>
          </a:xfrm>
          <a:prstGeom prst="rect">
            <a:avLst/>
          </a:prstGeom>
        </p:spPr>
        <p:txBody>
          <a:bodyPr anchor="b">
            <a:normAutofit/>
          </a:bodyPr>
          <a:lstStyle>
            <a:lvl1pPr>
              <a:defRPr sz="2800" b="1">
                <a:solidFill>
                  <a:schemeClr val="tx1"/>
                </a:solidFill>
                <a:latin typeface="+mn-lt"/>
              </a:defRPr>
            </a:lvl1pPr>
          </a:lstStyle>
          <a:p>
            <a:r>
              <a:rPr lang="ru-RU" smtClean="0"/>
              <a:t>Образец заголовка</a:t>
            </a:r>
            <a:endParaRPr lang="ru-RU" dirty="0"/>
          </a:p>
        </p:txBody>
      </p:sp>
      <p:sp>
        <p:nvSpPr>
          <p:cNvPr id="3" name="Объект 2">
            <a:extLst>
              <a:ext uri="{FF2B5EF4-FFF2-40B4-BE49-F238E27FC236}">
                <a16:creationId xmlns:a16="http://schemas.microsoft.com/office/drawing/2014/main" id="{7D35BEF3-585A-4136-8BD7-8BD60BBF9803}"/>
              </a:ext>
            </a:extLst>
          </p:cNvPr>
          <p:cNvSpPr>
            <a:spLocks noGrp="1"/>
          </p:cNvSpPr>
          <p:nvPr>
            <p:ph idx="1"/>
          </p:nvPr>
        </p:nvSpPr>
        <p:spPr/>
        <p:txBody>
          <a:bodyPr/>
          <a:lstStyle>
            <a:lvl1pPr>
              <a:buClr>
                <a:srgbClr val="00B050"/>
              </a:buClr>
              <a:defRPr sz="2400">
                <a:solidFill>
                  <a:schemeClr val="tx1"/>
                </a:solidFill>
                <a:latin typeface="+mj-lt"/>
              </a:defRPr>
            </a:lvl1pPr>
            <a:lvl2pPr>
              <a:buClr>
                <a:schemeClr val="accent5">
                  <a:lumMod val="50000"/>
                </a:schemeClr>
              </a:buClr>
              <a:defRPr sz="2000">
                <a:solidFill>
                  <a:schemeClr val="tx1"/>
                </a:solidFill>
                <a:latin typeface="+mj-lt"/>
              </a:defRPr>
            </a:lvl2pPr>
            <a:lvl3pPr>
              <a:buClr>
                <a:schemeClr val="accent5">
                  <a:lumMod val="50000"/>
                </a:schemeClr>
              </a:buClr>
              <a:defRPr sz="1800">
                <a:solidFill>
                  <a:schemeClr val="tx1"/>
                </a:solidFill>
                <a:latin typeface="+mj-lt"/>
              </a:defRPr>
            </a:lvl3pPr>
            <a:lvl4pPr>
              <a:buClr>
                <a:schemeClr val="accent5">
                  <a:lumMod val="50000"/>
                </a:schemeClr>
              </a:buClr>
              <a:defRPr>
                <a:solidFill>
                  <a:schemeClr val="bg2">
                    <a:lumMod val="25000"/>
                  </a:schemeClr>
                </a:solidFill>
                <a:latin typeface="+mj-lt"/>
              </a:defRPr>
            </a:lvl4pPr>
            <a:lvl5pPr>
              <a:buClr>
                <a:schemeClr val="accent5">
                  <a:lumMod val="50000"/>
                </a:schemeClr>
              </a:buClr>
              <a:defRPr>
                <a:solidFill>
                  <a:schemeClr val="bg2">
                    <a:lumMod val="25000"/>
                  </a:schemeClr>
                </a:solidFill>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p:txBody>
      </p:sp>
      <p:cxnSp>
        <p:nvCxnSpPr>
          <p:cNvPr id="10" name="Прямая соединительная линия 9">
            <a:extLst>
              <a:ext uri="{FF2B5EF4-FFF2-40B4-BE49-F238E27FC236}">
                <a16:creationId xmlns:a16="http://schemas.microsoft.com/office/drawing/2014/main" id="{4823EC46-CE0A-4755-8BCE-E9E5F6ABC80E}"/>
              </a:ext>
            </a:extLst>
          </p:cNvPr>
          <p:cNvCxnSpPr>
            <a:cxnSpLocks/>
          </p:cNvCxnSpPr>
          <p:nvPr/>
        </p:nvCxnSpPr>
        <p:spPr>
          <a:xfrm>
            <a:off x="847725" y="1181100"/>
            <a:ext cx="1037272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12" name="Рисунок 11">
            <a:extLst>
              <a:ext uri="{FF2B5EF4-FFF2-40B4-BE49-F238E27FC236}">
                <a16:creationId xmlns:a16="http://schemas.microsoft.com/office/drawing/2014/main" id="{E2475DB0-B330-422F-83A6-238D76ECC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1205" y="327645"/>
            <a:ext cx="675519" cy="739155"/>
          </a:xfrm>
          <a:prstGeom prst="rect">
            <a:avLst/>
          </a:prstGeom>
        </p:spPr>
      </p:pic>
      <p:sp>
        <p:nvSpPr>
          <p:cNvPr id="11" name="Номер слайда 5">
            <a:extLst>
              <a:ext uri="{FF2B5EF4-FFF2-40B4-BE49-F238E27FC236}">
                <a16:creationId xmlns:a16="http://schemas.microsoft.com/office/drawing/2014/main" id="{1DE55738-A6BD-44FB-94E3-7CD0EAC85F82}"/>
              </a:ext>
            </a:extLst>
          </p:cNvPr>
          <p:cNvSpPr>
            <a:spLocks noGrp="1"/>
          </p:cNvSpPr>
          <p:nvPr>
            <p:ph type="sldNum" sz="quarter" idx="4"/>
          </p:nvPr>
        </p:nvSpPr>
        <p:spPr>
          <a:xfrm>
            <a:off x="9097709" y="6424717"/>
            <a:ext cx="2743200" cy="365125"/>
          </a:xfrm>
          <a:prstGeom prst="rect">
            <a:avLst/>
          </a:prstGeom>
        </p:spPr>
        <p:txBody>
          <a:bodyPr vert="horz" lIns="91440" tIns="45720" rIns="91440" bIns="45720" rtlCol="0" anchor="ctr"/>
          <a:lstStyle>
            <a:lvl1pPr algn="r">
              <a:defRPr sz="1400">
                <a:solidFill>
                  <a:schemeClr val="bg1"/>
                </a:solidFill>
              </a:defRPr>
            </a:lvl1pPr>
          </a:lstStyle>
          <a:p>
            <a:fld id="{7FE5C84B-5CB0-4F07-85C0-4335950A7444}" type="slidenum">
              <a:rPr lang="ru-RU" smtClean="0"/>
              <a:t>‹#›</a:t>
            </a:fld>
            <a:endParaRPr lang="ru-RU"/>
          </a:p>
        </p:txBody>
      </p:sp>
    </p:spTree>
    <p:extLst>
      <p:ext uri="{BB962C8B-B14F-4D97-AF65-F5344CB8AC3E}">
        <p14:creationId xmlns:p14="http://schemas.microsoft.com/office/powerpoint/2010/main" val="4202430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Разделитель">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71B8F587-7ABE-4157-86E9-2B0EECDC7EB5}"/>
              </a:ext>
            </a:extLst>
          </p:cNvPr>
          <p:cNvPicPr>
            <a:picLocks noChangeAspect="1"/>
          </p:cNvPicPr>
          <p:nvPr/>
        </p:nvPicPr>
        <p:blipFill>
          <a:blip r:embed="rId2"/>
          <a:stretch>
            <a:fillRect/>
          </a:stretch>
        </p:blipFill>
        <p:spPr>
          <a:xfrm flipH="1">
            <a:off x="8277226" y="0"/>
            <a:ext cx="3914774" cy="6858000"/>
          </a:xfrm>
          <a:prstGeom prst="rect">
            <a:avLst/>
          </a:prstGeom>
        </p:spPr>
      </p:pic>
      <p:sp>
        <p:nvSpPr>
          <p:cNvPr id="2" name="Заголовок 1">
            <a:extLst>
              <a:ext uri="{FF2B5EF4-FFF2-40B4-BE49-F238E27FC236}">
                <a16:creationId xmlns:a16="http://schemas.microsoft.com/office/drawing/2014/main" id="{19B34D78-36D9-4FE1-9528-238A5C1A5E5D}"/>
              </a:ext>
            </a:extLst>
          </p:cNvPr>
          <p:cNvSpPr>
            <a:spLocks noGrp="1"/>
          </p:cNvSpPr>
          <p:nvPr>
            <p:ph type="title" hasCustomPrompt="1"/>
          </p:nvPr>
        </p:nvSpPr>
        <p:spPr>
          <a:xfrm>
            <a:off x="1079500" y="1766888"/>
            <a:ext cx="4568825" cy="2852737"/>
          </a:xfrm>
          <a:prstGeom prst="rect">
            <a:avLst/>
          </a:prstGeom>
        </p:spPr>
        <p:txBody>
          <a:bodyPr anchor="ctr">
            <a:normAutofit/>
          </a:bodyPr>
          <a:lstStyle>
            <a:lvl1pPr>
              <a:defRPr sz="3600">
                <a:solidFill>
                  <a:schemeClr val="tx1"/>
                </a:solidFill>
                <a:latin typeface="+mn-lt"/>
              </a:defRPr>
            </a:lvl1pPr>
          </a:lstStyle>
          <a:p>
            <a:r>
              <a:rPr lang="ru-RU" dirty="0"/>
              <a:t>Образец </a:t>
            </a:r>
            <a:br>
              <a:rPr lang="ru-RU" dirty="0"/>
            </a:br>
            <a:r>
              <a:rPr lang="ru-RU" dirty="0"/>
              <a:t>заголовка</a:t>
            </a:r>
          </a:p>
        </p:txBody>
      </p:sp>
      <p:sp>
        <p:nvSpPr>
          <p:cNvPr id="13" name="Рисунок 12">
            <a:extLst>
              <a:ext uri="{FF2B5EF4-FFF2-40B4-BE49-F238E27FC236}">
                <a16:creationId xmlns:a16="http://schemas.microsoft.com/office/drawing/2014/main" id="{26E28C2C-CDF3-40B2-AEB6-3879E2744586}"/>
              </a:ext>
            </a:extLst>
          </p:cNvPr>
          <p:cNvSpPr>
            <a:spLocks noGrp="1"/>
          </p:cNvSpPr>
          <p:nvPr>
            <p:ph type="pic" sz="quarter" idx="13" hasCustomPrompt="1"/>
          </p:nvPr>
        </p:nvSpPr>
        <p:spPr>
          <a:xfrm>
            <a:off x="5772150" y="1181100"/>
            <a:ext cx="4486276" cy="4486276"/>
          </a:xfrm>
        </p:spPr>
        <p:txBody>
          <a:bodyPr/>
          <a:lstStyle>
            <a:lvl1pPr>
              <a:defRPr/>
            </a:lvl1pPr>
          </a:lstStyle>
          <a:p>
            <a:r>
              <a:rPr lang="ru-RU" dirty="0"/>
              <a:t>      </a:t>
            </a:r>
          </a:p>
        </p:txBody>
      </p:sp>
      <p:pic>
        <p:nvPicPr>
          <p:cNvPr id="8" name="Рисунок 7">
            <a:extLst>
              <a:ext uri="{FF2B5EF4-FFF2-40B4-BE49-F238E27FC236}">
                <a16:creationId xmlns:a16="http://schemas.microsoft.com/office/drawing/2014/main" id="{64E45DC1-CCF8-421F-AEB8-5651D3F19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843" y="6280467"/>
            <a:ext cx="1546789" cy="411646"/>
          </a:xfrm>
          <a:prstGeom prst="rect">
            <a:avLst/>
          </a:prstGeom>
        </p:spPr>
      </p:pic>
    </p:spTree>
    <p:extLst>
      <p:ext uri="{BB962C8B-B14F-4D97-AF65-F5344CB8AC3E}">
        <p14:creationId xmlns:p14="http://schemas.microsoft.com/office/powerpoint/2010/main" val="3265357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Слайд 2 текста ">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6BB2AC24-1325-45CC-8B9F-ADDCC5368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sp>
        <p:nvSpPr>
          <p:cNvPr id="11" name="Объект 2">
            <a:extLst>
              <a:ext uri="{FF2B5EF4-FFF2-40B4-BE49-F238E27FC236}">
                <a16:creationId xmlns:a16="http://schemas.microsoft.com/office/drawing/2014/main" id="{F71864B0-F9B2-4529-A886-9E887997C340}"/>
              </a:ext>
            </a:extLst>
          </p:cNvPr>
          <p:cNvSpPr>
            <a:spLocks noGrp="1"/>
          </p:cNvSpPr>
          <p:nvPr>
            <p:ph idx="1"/>
          </p:nvPr>
        </p:nvSpPr>
        <p:spPr>
          <a:xfrm>
            <a:off x="857250" y="1447800"/>
            <a:ext cx="5067300" cy="4687888"/>
          </a:xfrm>
        </p:spPr>
        <p:txBody>
          <a:bodyPr/>
          <a:lstStyle>
            <a:lvl1pPr>
              <a:buClr>
                <a:srgbClr val="00B050"/>
              </a:buClr>
              <a:defRPr sz="2400">
                <a:solidFill>
                  <a:schemeClr val="tx1"/>
                </a:solidFill>
                <a:latin typeface="+mj-lt"/>
              </a:defRPr>
            </a:lvl1pPr>
            <a:lvl2pPr>
              <a:buClr>
                <a:schemeClr val="accent5">
                  <a:lumMod val="50000"/>
                </a:schemeClr>
              </a:buClr>
              <a:defRPr sz="2000">
                <a:solidFill>
                  <a:schemeClr val="tx1"/>
                </a:solidFill>
                <a:latin typeface="+mj-lt"/>
              </a:defRPr>
            </a:lvl2pPr>
            <a:lvl3pPr>
              <a:buClr>
                <a:schemeClr val="accent5">
                  <a:lumMod val="50000"/>
                </a:schemeClr>
              </a:buClr>
              <a:defRPr sz="1800">
                <a:solidFill>
                  <a:schemeClr val="tx1"/>
                </a:solidFill>
                <a:latin typeface="+mj-lt"/>
              </a:defRPr>
            </a:lvl3pPr>
            <a:lvl4pPr>
              <a:buClr>
                <a:schemeClr val="accent5">
                  <a:lumMod val="50000"/>
                </a:schemeClr>
              </a:buClr>
              <a:defRPr sz="1600">
                <a:solidFill>
                  <a:schemeClr val="tx1"/>
                </a:solidFill>
                <a:latin typeface="+mj-lt"/>
              </a:defRPr>
            </a:lvl4pPr>
            <a:lvl5pPr>
              <a:buClr>
                <a:schemeClr val="accent5">
                  <a:lumMod val="50000"/>
                </a:schemeClr>
              </a:buClr>
              <a:defRPr sz="1600">
                <a:solidFill>
                  <a:schemeClr val="tx1"/>
                </a:solidFill>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pic>
        <p:nvPicPr>
          <p:cNvPr id="12" name="Рисунок 11">
            <a:extLst>
              <a:ext uri="{FF2B5EF4-FFF2-40B4-BE49-F238E27FC236}">
                <a16:creationId xmlns:a16="http://schemas.microsoft.com/office/drawing/2014/main" id="{4A523243-798D-4487-B2F1-C3238976EB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cxnSp>
        <p:nvCxnSpPr>
          <p:cNvPr id="14" name="Прямая соединительная линия 13">
            <a:extLst>
              <a:ext uri="{FF2B5EF4-FFF2-40B4-BE49-F238E27FC236}">
                <a16:creationId xmlns:a16="http://schemas.microsoft.com/office/drawing/2014/main" id="{A49202E2-58F7-4361-9234-A5CD920AE7AF}"/>
              </a:ext>
            </a:extLst>
          </p:cNvPr>
          <p:cNvCxnSpPr>
            <a:cxnSpLocks/>
          </p:cNvCxnSpPr>
          <p:nvPr/>
        </p:nvCxnSpPr>
        <p:spPr>
          <a:xfrm>
            <a:off x="847725" y="1181100"/>
            <a:ext cx="1037272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Заголовок 1">
            <a:extLst>
              <a:ext uri="{FF2B5EF4-FFF2-40B4-BE49-F238E27FC236}">
                <a16:creationId xmlns:a16="http://schemas.microsoft.com/office/drawing/2014/main" id="{D7A96AB6-C006-4530-A1F7-0FC58B2822F1}"/>
              </a:ext>
            </a:extLst>
          </p:cNvPr>
          <p:cNvSpPr>
            <a:spLocks noGrp="1"/>
          </p:cNvSpPr>
          <p:nvPr>
            <p:ph type="title"/>
          </p:nvPr>
        </p:nvSpPr>
        <p:spPr>
          <a:xfrm>
            <a:off x="847725" y="365125"/>
            <a:ext cx="10020300" cy="758825"/>
          </a:xfrm>
          <a:prstGeom prst="rect">
            <a:avLst/>
          </a:prstGeom>
        </p:spPr>
        <p:txBody>
          <a:bodyPr anchor="b">
            <a:normAutofit/>
          </a:bodyPr>
          <a:lstStyle>
            <a:lvl1pPr>
              <a:defRPr sz="2800" b="1">
                <a:solidFill>
                  <a:schemeClr val="tx1"/>
                </a:solidFill>
                <a:latin typeface="+mn-lt"/>
              </a:defRPr>
            </a:lvl1pPr>
          </a:lstStyle>
          <a:p>
            <a:r>
              <a:rPr lang="ru-RU" smtClean="0"/>
              <a:t>Образец заголовка</a:t>
            </a:r>
            <a:endParaRPr lang="ru-RU" dirty="0"/>
          </a:p>
        </p:txBody>
      </p:sp>
      <p:pic>
        <p:nvPicPr>
          <p:cNvPr id="17" name="Рисунок 16">
            <a:extLst>
              <a:ext uri="{FF2B5EF4-FFF2-40B4-BE49-F238E27FC236}">
                <a16:creationId xmlns:a16="http://schemas.microsoft.com/office/drawing/2014/main" id="{B49E4426-107D-413A-9FC9-E9C7E9A4A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1205" y="327645"/>
            <a:ext cx="675519" cy="739155"/>
          </a:xfrm>
          <a:prstGeom prst="rect">
            <a:avLst/>
          </a:prstGeom>
        </p:spPr>
      </p:pic>
      <p:sp>
        <p:nvSpPr>
          <p:cNvPr id="10" name="Номер слайда 5">
            <a:extLst>
              <a:ext uri="{FF2B5EF4-FFF2-40B4-BE49-F238E27FC236}">
                <a16:creationId xmlns:a16="http://schemas.microsoft.com/office/drawing/2014/main" id="{0D495309-9686-4AFC-8CC8-370E144D209E}"/>
              </a:ext>
            </a:extLst>
          </p:cNvPr>
          <p:cNvSpPr>
            <a:spLocks noGrp="1"/>
          </p:cNvSpPr>
          <p:nvPr>
            <p:ph type="sldNum" sz="quarter" idx="4"/>
          </p:nvPr>
        </p:nvSpPr>
        <p:spPr>
          <a:xfrm>
            <a:off x="9097709" y="6424717"/>
            <a:ext cx="2743200" cy="365125"/>
          </a:xfrm>
          <a:prstGeom prst="rect">
            <a:avLst/>
          </a:prstGeom>
        </p:spPr>
        <p:txBody>
          <a:bodyPr vert="horz" lIns="91440" tIns="45720" rIns="91440" bIns="45720" rtlCol="0" anchor="ctr"/>
          <a:lstStyle>
            <a:lvl1pPr algn="r">
              <a:defRPr sz="1400">
                <a:solidFill>
                  <a:schemeClr val="bg1"/>
                </a:solidFill>
              </a:defRPr>
            </a:lvl1pPr>
          </a:lstStyle>
          <a:p>
            <a:fld id="{7FE5C84B-5CB0-4F07-85C0-4335950A7444}" type="slidenum">
              <a:rPr lang="ru-RU" smtClean="0"/>
              <a:t>‹#›</a:t>
            </a:fld>
            <a:endParaRPr lang="ru-RU"/>
          </a:p>
        </p:txBody>
      </p:sp>
      <p:sp>
        <p:nvSpPr>
          <p:cNvPr id="13" name="Объект 2">
            <a:extLst>
              <a:ext uri="{FF2B5EF4-FFF2-40B4-BE49-F238E27FC236}">
                <a16:creationId xmlns:a16="http://schemas.microsoft.com/office/drawing/2014/main" id="{20853CAD-1B6C-453B-B696-52986945DF6A}"/>
              </a:ext>
            </a:extLst>
          </p:cNvPr>
          <p:cNvSpPr>
            <a:spLocks noGrp="1"/>
          </p:cNvSpPr>
          <p:nvPr>
            <p:ph idx="10"/>
          </p:nvPr>
        </p:nvSpPr>
        <p:spPr>
          <a:xfrm>
            <a:off x="6053093" y="1447800"/>
            <a:ext cx="5067300" cy="4687888"/>
          </a:xfrm>
        </p:spPr>
        <p:txBody>
          <a:bodyPr/>
          <a:lstStyle>
            <a:lvl1pPr>
              <a:buClr>
                <a:srgbClr val="00B050"/>
              </a:buClr>
              <a:defRPr sz="2400">
                <a:solidFill>
                  <a:schemeClr val="tx1"/>
                </a:solidFill>
                <a:latin typeface="+mj-lt"/>
              </a:defRPr>
            </a:lvl1pPr>
            <a:lvl2pPr>
              <a:buClr>
                <a:schemeClr val="accent5">
                  <a:lumMod val="50000"/>
                </a:schemeClr>
              </a:buClr>
              <a:defRPr sz="2000">
                <a:solidFill>
                  <a:schemeClr val="tx1"/>
                </a:solidFill>
                <a:latin typeface="+mj-lt"/>
              </a:defRPr>
            </a:lvl2pPr>
            <a:lvl3pPr>
              <a:buClr>
                <a:schemeClr val="accent5">
                  <a:lumMod val="50000"/>
                </a:schemeClr>
              </a:buClr>
              <a:defRPr sz="1800">
                <a:solidFill>
                  <a:schemeClr val="tx1"/>
                </a:solidFill>
                <a:latin typeface="+mj-lt"/>
              </a:defRPr>
            </a:lvl3pPr>
            <a:lvl4pPr>
              <a:buClr>
                <a:schemeClr val="accent5">
                  <a:lumMod val="50000"/>
                </a:schemeClr>
              </a:buClr>
              <a:defRPr sz="1600">
                <a:solidFill>
                  <a:schemeClr val="tx1"/>
                </a:solidFill>
                <a:latin typeface="+mj-lt"/>
              </a:defRPr>
            </a:lvl4pPr>
            <a:lvl5pPr>
              <a:buClr>
                <a:schemeClr val="accent5">
                  <a:lumMod val="50000"/>
                </a:schemeClr>
              </a:buClr>
              <a:defRPr sz="1600">
                <a:solidFill>
                  <a:schemeClr val="tx1"/>
                </a:solidFill>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3666326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Слайд 2 текста ">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6BB2AC24-1325-45CC-8B9F-ADDCC5368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pic>
        <p:nvPicPr>
          <p:cNvPr id="12" name="Рисунок 11">
            <a:extLst>
              <a:ext uri="{FF2B5EF4-FFF2-40B4-BE49-F238E27FC236}">
                <a16:creationId xmlns:a16="http://schemas.microsoft.com/office/drawing/2014/main" id="{4A523243-798D-4487-B2F1-C3238976EB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pic>
        <p:nvPicPr>
          <p:cNvPr id="17" name="Рисунок 16">
            <a:extLst>
              <a:ext uri="{FF2B5EF4-FFF2-40B4-BE49-F238E27FC236}">
                <a16:creationId xmlns:a16="http://schemas.microsoft.com/office/drawing/2014/main" id="{B49E4426-107D-413A-9FC9-E9C7E9A4A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1205" y="327645"/>
            <a:ext cx="675519" cy="739155"/>
          </a:xfrm>
          <a:prstGeom prst="rect">
            <a:avLst/>
          </a:prstGeom>
        </p:spPr>
      </p:pic>
      <p:sp>
        <p:nvSpPr>
          <p:cNvPr id="6" name="Номер слайда 5">
            <a:extLst>
              <a:ext uri="{FF2B5EF4-FFF2-40B4-BE49-F238E27FC236}">
                <a16:creationId xmlns:a16="http://schemas.microsoft.com/office/drawing/2014/main" id="{291CBF30-2005-4284-BB0D-B94636E8314B}"/>
              </a:ext>
            </a:extLst>
          </p:cNvPr>
          <p:cNvSpPr>
            <a:spLocks noGrp="1"/>
          </p:cNvSpPr>
          <p:nvPr>
            <p:ph type="sldNum" sz="quarter" idx="4"/>
          </p:nvPr>
        </p:nvSpPr>
        <p:spPr>
          <a:xfrm>
            <a:off x="9097709" y="6424717"/>
            <a:ext cx="2743200" cy="365125"/>
          </a:xfrm>
          <a:prstGeom prst="rect">
            <a:avLst/>
          </a:prstGeom>
        </p:spPr>
        <p:txBody>
          <a:bodyPr vert="horz" lIns="91440" tIns="45720" rIns="91440" bIns="45720" rtlCol="0" anchor="ctr"/>
          <a:lstStyle>
            <a:lvl1pPr algn="r">
              <a:defRPr sz="1400">
                <a:solidFill>
                  <a:schemeClr val="bg1"/>
                </a:solidFill>
              </a:defRPr>
            </a:lvl1pPr>
          </a:lstStyle>
          <a:p>
            <a:fld id="{7FE5C84B-5CB0-4F07-85C0-4335950A7444}" type="slidenum">
              <a:rPr lang="ru-RU" smtClean="0"/>
              <a:t>‹#›</a:t>
            </a:fld>
            <a:endParaRPr lang="ru-RU"/>
          </a:p>
        </p:txBody>
      </p:sp>
    </p:spTree>
    <p:extLst>
      <p:ext uri="{BB962C8B-B14F-4D97-AF65-F5344CB8AC3E}">
        <p14:creationId xmlns:p14="http://schemas.microsoft.com/office/powerpoint/2010/main" val="19852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Пустой слайд">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C09D89D-8705-4A9B-A1B6-2922A5A34C82}"/>
              </a:ext>
            </a:extLst>
          </p:cNvPr>
          <p:cNvPicPr>
            <a:picLocks noChangeAspect="1"/>
          </p:cNvPicPr>
          <p:nvPr/>
        </p:nvPicPr>
        <p:blipFill>
          <a:blip r:embed="rId2"/>
          <a:stretch>
            <a:fillRect/>
          </a:stretch>
        </p:blipFill>
        <p:spPr>
          <a:xfrm>
            <a:off x="0" y="0"/>
            <a:ext cx="12192000" cy="6858000"/>
          </a:xfrm>
          <a:prstGeom prst="rect">
            <a:avLst/>
          </a:prstGeom>
        </p:spPr>
      </p:pic>
      <p:sp>
        <p:nvSpPr>
          <p:cNvPr id="6" name="Заголовок 1">
            <a:extLst>
              <a:ext uri="{FF2B5EF4-FFF2-40B4-BE49-F238E27FC236}">
                <a16:creationId xmlns:a16="http://schemas.microsoft.com/office/drawing/2014/main" id="{1CA0EC68-44F9-494C-AEDA-F8D1BC31DDF7}"/>
              </a:ext>
            </a:extLst>
          </p:cNvPr>
          <p:cNvSpPr>
            <a:spLocks noGrp="1"/>
          </p:cNvSpPr>
          <p:nvPr>
            <p:ph type="ctrTitle" hasCustomPrompt="1"/>
          </p:nvPr>
        </p:nvSpPr>
        <p:spPr>
          <a:xfrm>
            <a:off x="3469592" y="3648179"/>
            <a:ext cx="5252815" cy="904771"/>
          </a:xfrm>
          <a:prstGeom prst="rect">
            <a:avLst/>
          </a:prstGeom>
        </p:spPr>
        <p:txBody>
          <a:bodyPr anchor="t">
            <a:normAutofit/>
          </a:bodyPr>
          <a:lstStyle>
            <a:lvl1pPr algn="l">
              <a:defRPr sz="4000" b="1">
                <a:solidFill>
                  <a:schemeClr val="bg1"/>
                </a:solidFill>
                <a:latin typeface="+mn-lt"/>
              </a:defRPr>
            </a:lvl1pPr>
          </a:lstStyle>
          <a:p>
            <a:r>
              <a:rPr lang="ru-RU" dirty="0"/>
              <a:t>Спасибо за внимание!</a:t>
            </a:r>
          </a:p>
        </p:txBody>
      </p:sp>
      <p:cxnSp>
        <p:nvCxnSpPr>
          <p:cNvPr id="10" name="Прямая соединительная линия 9">
            <a:extLst>
              <a:ext uri="{FF2B5EF4-FFF2-40B4-BE49-F238E27FC236}">
                <a16:creationId xmlns:a16="http://schemas.microsoft.com/office/drawing/2014/main" id="{2B31DCFC-336E-425F-BE4A-DE9A517AD209}"/>
              </a:ext>
            </a:extLst>
          </p:cNvPr>
          <p:cNvCxnSpPr>
            <a:cxnSpLocks/>
          </p:cNvCxnSpPr>
          <p:nvPr/>
        </p:nvCxnSpPr>
        <p:spPr>
          <a:xfrm>
            <a:off x="2294101" y="3153754"/>
            <a:ext cx="74485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Рисунок 3">
            <a:extLst>
              <a:ext uri="{FF2B5EF4-FFF2-40B4-BE49-F238E27FC236}">
                <a16:creationId xmlns:a16="http://schemas.microsoft.com/office/drawing/2014/main" id="{4AA76BCB-9DE8-4E9A-B176-5E4D6BAB53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7081" y="1700267"/>
            <a:ext cx="3247401" cy="864228"/>
          </a:xfrm>
          <a:prstGeom prst="rect">
            <a:avLst/>
          </a:prstGeom>
        </p:spPr>
      </p:pic>
    </p:spTree>
    <p:extLst>
      <p:ext uri="{BB962C8B-B14F-4D97-AF65-F5344CB8AC3E}">
        <p14:creationId xmlns:p14="http://schemas.microsoft.com/office/powerpoint/2010/main" val="14695043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19663B-C6B9-45B3-AEDE-846D898BDF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a:extLst>
              <a:ext uri="{FF2B5EF4-FFF2-40B4-BE49-F238E27FC236}">
                <a16:creationId xmlns:a16="http://schemas.microsoft.com/office/drawing/2014/main" id="{40228170-FCDD-4B3B-8669-D277426494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омер слайда 5">
            <a:extLst>
              <a:ext uri="{FF2B5EF4-FFF2-40B4-BE49-F238E27FC236}">
                <a16:creationId xmlns:a16="http://schemas.microsoft.com/office/drawing/2014/main" id="{497A2DE0-343D-4166-95FA-105AF2ED46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5C84B-5CB0-4F07-85C0-4335950A7444}" type="slidenum">
              <a:rPr lang="ru-RU" smtClean="0"/>
              <a:t>‹#›</a:t>
            </a:fld>
            <a:endParaRPr lang="ru-RU"/>
          </a:p>
        </p:txBody>
      </p:sp>
    </p:spTree>
    <p:extLst>
      <p:ext uri="{BB962C8B-B14F-4D97-AF65-F5344CB8AC3E}">
        <p14:creationId xmlns:p14="http://schemas.microsoft.com/office/powerpoint/2010/main" val="1181536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mtClean="0">
                <a:solidFill>
                  <a:schemeClr val="tx1"/>
                </a:solidFill>
              </a:rPr>
              <a:t>Экономика АПК</a:t>
            </a:r>
            <a:r>
              <a:rPr lang="ru-RU" dirty="0"/>
              <a:t/>
            </a:r>
            <a:br>
              <a:rPr lang="ru-RU" dirty="0"/>
            </a:br>
            <a:endParaRPr lang="ru-RU" dirty="0"/>
          </a:p>
        </p:txBody>
      </p:sp>
      <p:sp>
        <p:nvSpPr>
          <p:cNvPr id="3" name="Подзаголовок 2"/>
          <p:cNvSpPr>
            <a:spLocks noGrp="1"/>
          </p:cNvSpPr>
          <p:nvPr>
            <p:ph type="subTitle" idx="1"/>
          </p:nvPr>
        </p:nvSpPr>
        <p:spPr>
          <a:xfrm>
            <a:off x="6429284" y="4352545"/>
            <a:ext cx="5252816" cy="1572768"/>
          </a:xfrm>
        </p:spPr>
        <p:txBody>
          <a:bodyPr>
            <a:normAutofit/>
          </a:bodyPr>
          <a:lstStyle/>
          <a:p>
            <a:r>
              <a:rPr lang="ru-RU" dirty="0">
                <a:latin typeface="+mj-lt"/>
              </a:rPr>
              <a:t>Доцент кафедры политической экономии и мировой экономики РГАУ-МСХА им.                   К. А. Тимирязева, </a:t>
            </a:r>
            <a:r>
              <a:rPr lang="ru-RU" dirty="0" err="1">
                <a:latin typeface="+mj-lt"/>
              </a:rPr>
              <a:t>к.э.н</a:t>
            </a:r>
            <a:r>
              <a:rPr lang="ru-RU" dirty="0">
                <a:latin typeface="+mj-lt"/>
              </a:rPr>
              <a:t>, </a:t>
            </a:r>
            <a:r>
              <a:rPr lang="ru-RU" dirty="0" err="1">
                <a:latin typeface="+mj-lt"/>
              </a:rPr>
              <a:t>Бесшапошный</a:t>
            </a:r>
            <a:r>
              <a:rPr lang="ru-RU" dirty="0">
                <a:latin typeface="+mj-lt"/>
              </a:rPr>
              <a:t> М.Н. </a:t>
            </a:r>
          </a:p>
          <a:p>
            <a:endParaRPr lang="ru-RU" dirty="0"/>
          </a:p>
        </p:txBody>
      </p:sp>
      <p:pic>
        <p:nvPicPr>
          <p:cNvPr id="5" name="Рисунок 4"/>
          <p:cNvPicPr>
            <a:picLocks noGrp="1" noChangeAspect="1"/>
          </p:cNvPicPr>
          <p:nvPr>
            <p:ph type="pic" sz="quarter" idx="13"/>
          </p:nvPr>
        </p:nvPicPr>
        <p:blipFill>
          <a:blip r:embed="rId2"/>
          <a:srcRect t="4312" b="4312"/>
          <a:stretch>
            <a:fillRect/>
          </a:stretch>
        </p:blipFill>
        <p:spPr>
          <a:prstGeom prst="rect">
            <a:avLst/>
          </a:prstGeom>
        </p:spPr>
      </p:pic>
    </p:spTree>
    <p:extLst>
      <p:ext uri="{BB962C8B-B14F-4D97-AF65-F5344CB8AC3E}">
        <p14:creationId xmlns:p14="http://schemas.microsoft.com/office/powerpoint/2010/main" val="4062736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Экспорт продукции</a:t>
            </a:r>
          </a:p>
        </p:txBody>
      </p:sp>
      <p:sp>
        <p:nvSpPr>
          <p:cNvPr id="3" name="Объект 2"/>
          <p:cNvSpPr>
            <a:spLocks noGrp="1"/>
          </p:cNvSpPr>
          <p:nvPr>
            <p:ph idx="1"/>
          </p:nvPr>
        </p:nvSpPr>
        <p:spPr>
          <a:xfrm>
            <a:off x="838200" y="1444752"/>
            <a:ext cx="10515600" cy="4732211"/>
          </a:xfrm>
        </p:spPr>
        <p:txBody>
          <a:bodyPr/>
          <a:lstStyle/>
          <a:p>
            <a:r>
              <a:rPr lang="ru-RU" sz="2000" dirty="0"/>
              <a:t>В рамках федерального проекта в 2020 году планировалось повышение объема экспорта продукции АПК до 25 млрд. долларов США. По предварительным данным, объем экспорта сельхозпродукции  и продовольствия составил 30,7 млрд. долларов США, что на 22,6% или  на 5,7 млрд. долларов США больше планового показателя. </a:t>
            </a:r>
          </a:p>
          <a:p>
            <a:r>
              <a:rPr lang="ru-RU" sz="2000" dirty="0"/>
              <a:t>В 2020 году выполнены запланированные показатели объема экспорта зерновых – 10,27 млрд. долларов США (129,2% от планового показателя 2020 г.), продукции масложировой отрасли – 4,95 млрд. долларов США (113,2%), продукции пищевой и перерабатывающей промышленности – 4,50 млрд. долларов США (109,8%), прочей продукции АПК – 4,41 млрд. долларов США (250,2%).</a:t>
            </a:r>
          </a:p>
          <a:p>
            <a:endParaRPr lang="ru-RU" dirty="0"/>
          </a:p>
        </p:txBody>
      </p:sp>
    </p:spTree>
    <p:extLst>
      <p:ext uri="{BB962C8B-B14F-4D97-AF65-F5344CB8AC3E}">
        <p14:creationId xmlns:p14="http://schemas.microsoft.com/office/powerpoint/2010/main" val="1305774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Экспорт продукции</a:t>
            </a:r>
          </a:p>
        </p:txBody>
      </p:sp>
      <p:pic>
        <p:nvPicPr>
          <p:cNvPr id="4" name="Объект 3"/>
          <p:cNvPicPr>
            <a:picLocks noGrp="1" noChangeAspect="1"/>
          </p:cNvPicPr>
          <p:nvPr>
            <p:ph idx="1"/>
          </p:nvPr>
        </p:nvPicPr>
        <p:blipFill>
          <a:blip r:embed="rId2"/>
          <a:stretch>
            <a:fillRect/>
          </a:stretch>
        </p:blipFill>
        <p:spPr>
          <a:xfrm>
            <a:off x="2391728" y="1298448"/>
            <a:ext cx="6686043" cy="4878515"/>
          </a:xfrm>
          <a:prstGeom prst="rect">
            <a:avLst/>
          </a:prstGeom>
        </p:spPr>
      </p:pic>
    </p:spTree>
    <p:extLst>
      <p:ext uri="{BB962C8B-B14F-4D97-AF65-F5344CB8AC3E}">
        <p14:creationId xmlns:p14="http://schemas.microsoft.com/office/powerpoint/2010/main" val="2907011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Спасибо за внимание!</a:t>
            </a:r>
            <a:endParaRPr lang="ru-RU" dirty="0"/>
          </a:p>
        </p:txBody>
      </p:sp>
    </p:spTree>
    <p:extLst>
      <p:ext uri="{BB962C8B-B14F-4D97-AF65-F5344CB8AC3E}">
        <p14:creationId xmlns:p14="http://schemas.microsoft.com/office/powerpoint/2010/main" val="592946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Актуальность темы</a:t>
            </a:r>
          </a:p>
        </p:txBody>
      </p:sp>
      <p:sp>
        <p:nvSpPr>
          <p:cNvPr id="3" name="Объект 2"/>
          <p:cNvSpPr>
            <a:spLocks noGrp="1"/>
          </p:cNvSpPr>
          <p:nvPr>
            <p:ph idx="1"/>
          </p:nvPr>
        </p:nvSpPr>
        <p:spPr/>
        <p:txBody>
          <a:bodyPr/>
          <a:lstStyle/>
          <a:p>
            <a:r>
              <a:rPr lang="ru-RU" b="1" dirty="0">
                <a:latin typeface="+mn-lt"/>
              </a:rPr>
              <a:t>Агропромышленный комплекс (АПК</a:t>
            </a:r>
            <a:r>
              <a:rPr lang="ru-RU" b="1" dirty="0" smtClean="0">
                <a:latin typeface="+mn-lt"/>
              </a:rPr>
              <a:t>) </a:t>
            </a:r>
            <a:r>
              <a:rPr lang="ru-RU" dirty="0" smtClean="0">
                <a:latin typeface="+mn-lt"/>
              </a:rPr>
              <a:t>– </a:t>
            </a:r>
            <a:r>
              <a:rPr lang="ru-RU" dirty="0">
                <a:latin typeface="+mn-lt"/>
              </a:rPr>
              <a:t>это совокупность взаимосвязанных отраслей хозяйства, производящих, перерабатывающих сельскохозяйственную продукцию и доводящих её до </a:t>
            </a:r>
            <a:r>
              <a:rPr lang="ru-RU" dirty="0" smtClean="0">
                <a:latin typeface="+mn-lt"/>
              </a:rPr>
              <a:t>потребителя.</a:t>
            </a:r>
            <a:endParaRPr lang="ru-RU" dirty="0">
              <a:latin typeface="+mn-lt"/>
            </a:endParaRPr>
          </a:p>
          <a:p>
            <a:endParaRPr lang="ru-RU" dirty="0"/>
          </a:p>
        </p:txBody>
      </p:sp>
    </p:spTree>
    <p:extLst>
      <p:ext uri="{BB962C8B-B14F-4D97-AF65-F5344CB8AC3E}">
        <p14:creationId xmlns:p14="http://schemas.microsoft.com/office/powerpoint/2010/main" val="2402415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Задачи АПК</a:t>
            </a:r>
          </a:p>
        </p:txBody>
      </p:sp>
      <p:sp>
        <p:nvSpPr>
          <p:cNvPr id="3" name="Объект 2"/>
          <p:cNvSpPr>
            <a:spLocks noGrp="1"/>
          </p:cNvSpPr>
          <p:nvPr>
            <p:ph idx="1"/>
          </p:nvPr>
        </p:nvSpPr>
        <p:spPr>
          <a:xfrm>
            <a:off x="847725" y="1514729"/>
            <a:ext cx="10515600" cy="4351338"/>
          </a:xfrm>
        </p:spPr>
        <p:txBody>
          <a:bodyPr/>
          <a:lstStyle/>
          <a:p>
            <a:r>
              <a:rPr lang="ru-RU" dirty="0"/>
              <a:t>Основной задачей АПК является обеспечение населения страны продовольствием. Основу АПК составляет сельское хозяйство, но оно одно не может справиться со столь важной задачей, так как ему требуется техника, комбайны, тракторы, картофелеуборочные машины, ядохимикаты, удобрения, новые сорта растений и лучшие породы скота. </a:t>
            </a:r>
          </a:p>
          <a:p>
            <a:r>
              <a:rPr lang="ru-RU" dirty="0"/>
              <a:t>Поэтому АПК состоит из трех звеньев, или трех стадий производства.</a:t>
            </a:r>
          </a:p>
          <a:p>
            <a:endParaRPr lang="ru-RU" dirty="0"/>
          </a:p>
        </p:txBody>
      </p:sp>
    </p:spTree>
    <p:extLst>
      <p:ext uri="{BB962C8B-B14F-4D97-AF65-F5344CB8AC3E}">
        <p14:creationId xmlns:p14="http://schemas.microsoft.com/office/powerpoint/2010/main" val="2381614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Структура АПК:</a:t>
            </a:r>
          </a:p>
        </p:txBody>
      </p:sp>
      <p:pic>
        <p:nvPicPr>
          <p:cNvPr id="4" name="Объект 3"/>
          <p:cNvPicPr>
            <a:picLocks noGrp="1" noChangeAspect="1"/>
          </p:cNvPicPr>
          <p:nvPr>
            <p:ph idx="1"/>
          </p:nvPr>
        </p:nvPicPr>
        <p:blipFill>
          <a:blip r:embed="rId2"/>
          <a:stretch>
            <a:fillRect/>
          </a:stretch>
        </p:blipFill>
        <p:spPr>
          <a:xfrm>
            <a:off x="2042191" y="1551720"/>
            <a:ext cx="6050586" cy="3969185"/>
          </a:xfrm>
          <a:prstGeom prst="rect">
            <a:avLst/>
          </a:prstGeom>
        </p:spPr>
      </p:pic>
    </p:spTree>
    <p:extLst>
      <p:ext uri="{BB962C8B-B14F-4D97-AF65-F5344CB8AC3E}">
        <p14:creationId xmlns:p14="http://schemas.microsoft.com/office/powerpoint/2010/main" val="1180704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Отличительные черты сельского хозяйства:</a:t>
            </a:r>
          </a:p>
        </p:txBody>
      </p:sp>
      <p:sp>
        <p:nvSpPr>
          <p:cNvPr id="3" name="Объект 2"/>
          <p:cNvSpPr>
            <a:spLocks noGrp="1"/>
          </p:cNvSpPr>
          <p:nvPr>
            <p:ph idx="1"/>
          </p:nvPr>
        </p:nvSpPr>
        <p:spPr>
          <a:xfrm>
            <a:off x="847725" y="1624457"/>
            <a:ext cx="10515600" cy="4351338"/>
          </a:xfrm>
        </p:spPr>
        <p:txBody>
          <a:bodyPr/>
          <a:lstStyle/>
          <a:p>
            <a:r>
              <a:rPr lang="ru-RU" sz="2000" dirty="0"/>
              <a:t>Производство сельскохозяйственной продукции  сезонно;</a:t>
            </a:r>
          </a:p>
          <a:p>
            <a:r>
              <a:rPr lang="ru-RU" sz="2000" dirty="0"/>
              <a:t>Земля является средством и предметом производства;</a:t>
            </a:r>
          </a:p>
          <a:p>
            <a:r>
              <a:rPr lang="ru-RU" sz="2000" dirty="0"/>
              <a:t>Сельское хозяйство зависит от природных условий;</a:t>
            </a:r>
          </a:p>
          <a:p>
            <a:r>
              <a:rPr lang="ru-RU" sz="2000" dirty="0"/>
              <a:t>Сельскохозяйственные предприятия занимают, как правило, большие площади.</a:t>
            </a:r>
          </a:p>
          <a:p>
            <a:endParaRPr lang="ru-RU" dirty="0"/>
          </a:p>
        </p:txBody>
      </p:sp>
    </p:spTree>
    <p:extLst>
      <p:ext uri="{BB962C8B-B14F-4D97-AF65-F5344CB8AC3E}">
        <p14:creationId xmlns:p14="http://schemas.microsoft.com/office/powerpoint/2010/main" val="4215829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Структура сельскохозяйственных угодий России</a:t>
            </a:r>
          </a:p>
        </p:txBody>
      </p:sp>
      <p:pic>
        <p:nvPicPr>
          <p:cNvPr id="4" name="Объект 3"/>
          <p:cNvPicPr>
            <a:picLocks noGrp="1" noChangeAspect="1"/>
          </p:cNvPicPr>
          <p:nvPr>
            <p:ph idx="1"/>
          </p:nvPr>
        </p:nvPicPr>
        <p:blipFill>
          <a:blip r:embed="rId2"/>
          <a:stretch>
            <a:fillRect/>
          </a:stretch>
        </p:blipFill>
        <p:spPr>
          <a:xfrm>
            <a:off x="847725" y="1474082"/>
            <a:ext cx="8701771" cy="4202099"/>
          </a:xfrm>
          <a:prstGeom prst="rect">
            <a:avLst/>
          </a:prstGeom>
        </p:spPr>
      </p:pic>
    </p:spTree>
    <p:extLst>
      <p:ext uri="{BB962C8B-B14F-4D97-AF65-F5344CB8AC3E}">
        <p14:creationId xmlns:p14="http://schemas.microsoft.com/office/powerpoint/2010/main" val="3957166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Сферы АПК</a:t>
            </a:r>
          </a:p>
        </p:txBody>
      </p:sp>
      <p:sp>
        <p:nvSpPr>
          <p:cNvPr id="3" name="Объект 2"/>
          <p:cNvSpPr>
            <a:spLocks noGrp="1"/>
          </p:cNvSpPr>
          <p:nvPr>
            <p:ph idx="1"/>
          </p:nvPr>
        </p:nvSpPr>
        <p:spPr>
          <a:xfrm>
            <a:off x="847725" y="1533017"/>
            <a:ext cx="10515600" cy="4351338"/>
          </a:xfrm>
        </p:spPr>
        <p:txBody>
          <a:bodyPr/>
          <a:lstStyle/>
          <a:p>
            <a:r>
              <a:rPr lang="ru-RU" sz="2000" dirty="0"/>
              <a:t>Отрасли, производящие средства производства для сельского хозяйства и снабжающие его техникой, оборудованием, комбикормами, средствами защиты растений и животных, удобрениями, а также отрасли, занятые производственно-техническим обслуживанием сельского хозяйства;</a:t>
            </a:r>
          </a:p>
          <a:p>
            <a:r>
              <a:rPr lang="ru-RU" sz="2000" dirty="0"/>
              <a:t>Сельское хозяйство (отрасли растениеводства и животноводства) как центральное звено АПК, а также рыбное, лесное и водное хозяйство;</a:t>
            </a:r>
          </a:p>
          <a:p>
            <a:r>
              <a:rPr lang="ru-RU" sz="2000" dirty="0"/>
              <a:t>Отрасли, занятые заготовками, хранением, переработкой сельскохозяйственного сырья и реализацией готовой продукции.</a:t>
            </a:r>
          </a:p>
          <a:p>
            <a:endParaRPr lang="ru-RU" dirty="0"/>
          </a:p>
        </p:txBody>
      </p:sp>
    </p:spTree>
    <p:extLst>
      <p:ext uri="{BB962C8B-B14F-4D97-AF65-F5344CB8AC3E}">
        <p14:creationId xmlns:p14="http://schemas.microsoft.com/office/powerpoint/2010/main" val="287677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28017"/>
            <a:ext cx="10020300" cy="1123950"/>
          </a:xfrm>
        </p:spPr>
        <p:txBody>
          <a:bodyPr>
            <a:noAutofit/>
          </a:bodyPr>
          <a:lstStyle/>
          <a:p>
            <a:r>
              <a:rPr lang="ru-RU" sz="2600" dirty="0"/>
              <a:t>Отрасль сельского хозяйства является одним из важных направлений развития экономики России, на долю которого приходится около 4% российского ВВП</a:t>
            </a:r>
            <a:r>
              <a:rPr lang="ru-RU" sz="2600" dirty="0" smtClean="0"/>
              <a:t>.</a:t>
            </a:r>
            <a:endParaRPr lang="ru-RU" sz="2600" dirty="0"/>
          </a:p>
        </p:txBody>
      </p:sp>
      <p:sp>
        <p:nvSpPr>
          <p:cNvPr id="3" name="Объект 2"/>
          <p:cNvSpPr>
            <a:spLocks noGrp="1"/>
          </p:cNvSpPr>
          <p:nvPr>
            <p:ph idx="1"/>
          </p:nvPr>
        </p:nvSpPr>
        <p:spPr>
          <a:xfrm>
            <a:off x="838200" y="1569593"/>
            <a:ext cx="10515600" cy="4351338"/>
          </a:xfrm>
        </p:spPr>
        <p:txBody>
          <a:bodyPr/>
          <a:lstStyle/>
          <a:p>
            <a:r>
              <a:rPr lang="ru-RU" sz="2000" dirty="0"/>
              <a:t>По данным ФСГС РФ, объем производства продукции растениеводства в текущих ценах по итогам 2020 года повысился на 7,1% по сравнению с предшествующим годом.</a:t>
            </a:r>
          </a:p>
          <a:p>
            <a:r>
              <a:rPr lang="ru-RU" sz="2000" dirty="0"/>
              <a:t>Одним из ключевых показателей развития данной отрасли является валовой сбор основных сельскохозяйственных культур. Если до 2019 года показатель демонстрировал ежегодное увеличение, то в прошлом году было зафиксировано снижение на 5,1%, что преимущественно обусловлено сокращением уборочных площадей и снижением урожайности в ряде регионов из-за неблагоприятных погодных условий.</a:t>
            </a:r>
          </a:p>
          <a:p>
            <a:pPr marL="0" indent="0">
              <a:buNone/>
            </a:pPr>
            <a:endParaRPr lang="ru-RU" dirty="0"/>
          </a:p>
        </p:txBody>
      </p:sp>
    </p:spTree>
    <p:extLst>
      <p:ext uri="{BB962C8B-B14F-4D97-AF65-F5344CB8AC3E}">
        <p14:creationId xmlns:p14="http://schemas.microsoft.com/office/powerpoint/2010/main" val="3681214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Животноводство:</a:t>
            </a:r>
          </a:p>
        </p:txBody>
      </p:sp>
      <p:sp>
        <p:nvSpPr>
          <p:cNvPr id="3" name="Объект 2"/>
          <p:cNvSpPr>
            <a:spLocks noGrp="1"/>
          </p:cNvSpPr>
          <p:nvPr>
            <p:ph idx="1"/>
          </p:nvPr>
        </p:nvSpPr>
        <p:spPr>
          <a:xfrm>
            <a:off x="847725" y="1423288"/>
            <a:ext cx="10515600" cy="4483736"/>
          </a:xfrm>
        </p:spPr>
        <p:txBody>
          <a:bodyPr>
            <a:normAutofit/>
          </a:bodyPr>
          <a:lstStyle/>
          <a:p>
            <a:r>
              <a:rPr lang="ru-RU" sz="2000" dirty="0"/>
              <a:t>Объем российского производства продукции животноводства по итогам 2020 года увеличился на 3,3% по сравнению с предыдущим годом. Положительная динамика, прежде всего, обусловлена ростом производства скота и птицы на убой и надоем молока.</a:t>
            </a:r>
          </a:p>
          <a:p>
            <a:r>
              <a:rPr lang="ru-RU" sz="2000" dirty="0"/>
              <a:t>Что касается общего поголовья скота, то в период с 2018-2019 гг. показатель демонстрировал повышательную динамику, а в 2020 году — снизился на 4,3% за счет сокращения численности овец, коз и птиц.</a:t>
            </a:r>
          </a:p>
          <a:p>
            <a:r>
              <a:rPr lang="ru-RU" sz="2000" dirty="0"/>
              <a:t>В целом агропромышленный комплекс России демонстрирует положительные тенденции развития, что обусловлено как влиянием многих драйверов, наиболее значимым из которых является потепление инвестиционного климата во втором полугодии 2020 года. Всего за истекший год в АПК частными инвесторами было выделено более 150 млрд. рублей и заявлено 44 проекта.</a:t>
            </a:r>
          </a:p>
          <a:p>
            <a:endParaRPr lang="ru-RU" dirty="0"/>
          </a:p>
        </p:txBody>
      </p:sp>
    </p:spTree>
    <p:extLst>
      <p:ext uri="{BB962C8B-B14F-4D97-AF65-F5344CB8AC3E}">
        <p14:creationId xmlns:p14="http://schemas.microsoft.com/office/powerpoint/2010/main" val="1495158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Другая 1">
      <a:dk1>
        <a:srgbClr val="034A90"/>
      </a:dk1>
      <a:lt1>
        <a:sysClr val="window" lastClr="FFFFFF"/>
      </a:lt1>
      <a:dk2>
        <a:srgbClr val="3A3838"/>
      </a:dk2>
      <a:lt2>
        <a:srgbClr val="E7E6E6"/>
      </a:lt2>
      <a:accent1>
        <a:srgbClr val="4472C4"/>
      </a:accent1>
      <a:accent2>
        <a:srgbClr val="00B050"/>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Тема1" id="{D5E5A095-B2D6-474D-9C67-B17638D0D070}" vid="{AB021925-D5F9-4D1E-89A7-82CC2D971F39}"/>
    </a:ext>
  </a:extLst>
</a:theme>
</file>

<file path=docProps/app.xml><?xml version="1.0" encoding="utf-8"?>
<Properties xmlns="http://schemas.openxmlformats.org/officeDocument/2006/extended-properties" xmlns:vt="http://schemas.openxmlformats.org/officeDocument/2006/docPropsVTypes">
  <Template>Тема1</Template>
  <TotalTime>8</TotalTime>
  <Words>578</Words>
  <Application>Microsoft Office PowerPoint</Application>
  <PresentationFormat>Широкоэкранный</PresentationFormat>
  <Paragraphs>30</Paragraphs>
  <Slides>12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Calibri</vt:lpstr>
      <vt:lpstr>Calibri Light</vt:lpstr>
      <vt:lpstr>Тема1</vt:lpstr>
      <vt:lpstr>Экономика АПК </vt:lpstr>
      <vt:lpstr>Актуальность темы</vt:lpstr>
      <vt:lpstr>Задачи АПК</vt:lpstr>
      <vt:lpstr>Структура АПК:</vt:lpstr>
      <vt:lpstr>Отличительные черты сельского хозяйства:</vt:lpstr>
      <vt:lpstr>Структура сельскохозяйственных угодий России</vt:lpstr>
      <vt:lpstr>Сферы АПК</vt:lpstr>
      <vt:lpstr>Отрасль сельского хозяйства является одним из важных направлений развития экономики России, на долю которого приходится около 4% российского ВВП.</vt:lpstr>
      <vt:lpstr>Животноводство:</vt:lpstr>
      <vt:lpstr>Экспорт продукции</vt:lpstr>
      <vt:lpstr>Экспорт продукции</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«Экономика АПК»</dc:title>
  <dc:creator>Ноутбук аудитория FosAGRO</dc:creator>
  <cp:lastModifiedBy>Хлевной Александр Сергеевич</cp:lastModifiedBy>
  <cp:revision>2</cp:revision>
  <dcterms:created xsi:type="dcterms:W3CDTF">2024-02-07T08:56:52Z</dcterms:created>
  <dcterms:modified xsi:type="dcterms:W3CDTF">2024-02-08T08:08:07Z</dcterms:modified>
</cp:coreProperties>
</file>