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F1E637E4-5CF9-4884-B357-37C329ACD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57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F1E637E4-5CF9-4884-B357-37C329ACD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8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4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F1E637E4-5CF9-4884-B357-37C329ACDF0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55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F1E637E4-5CF9-4884-B357-37C329ACD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4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2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37E4-5CF9-4884-B357-37C329ACD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9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285" y="2105129"/>
            <a:ext cx="5252815" cy="1570400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РАЗВЕДЕНИЕ ГЛУХАРЕЙ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5" y="4492729"/>
            <a:ext cx="5475844" cy="117313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доцент кафедры частной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</a:rPr>
              <a:t>зоотехнии РГАУ-МСХА имени К. А. Тимирязева,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к.с.-</a:t>
            </a:r>
            <a:r>
              <a:rPr lang="ru-RU" b="1" dirty="0" err="1">
                <a:solidFill>
                  <a:schemeClr val="tx1">
                    <a:lumMod val="75000"/>
                  </a:schemeClr>
                </a:solidFill>
              </a:rPr>
              <a:t>х.н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. Сычева Ирина Николаевна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7409" r="19225"/>
          <a:stretch/>
        </p:blipFill>
        <p:spPr>
          <a:xfrm>
            <a:off x="1255060" y="1246261"/>
            <a:ext cx="430305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Голос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2247" y="5841814"/>
            <a:ext cx="7247965" cy="4693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https://youtube.com/shorts/UsFo_fkwJ6w?feature=share 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134" y="1232348"/>
            <a:ext cx="5590190" cy="45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глохнет глухарь?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790" y="1344706"/>
            <a:ext cx="5237699" cy="48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6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Гнездо глухаря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4823012"/>
            <a:ext cx="10515600" cy="130016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n-lt"/>
              </a:rPr>
              <a:t>Кладка чаще всего из 6-8 яиц желтовато-белого цвета с бурыми </a:t>
            </a:r>
            <a:r>
              <a:rPr lang="ru-RU" dirty="0" err="1">
                <a:latin typeface="+mn-lt"/>
              </a:rPr>
              <a:t>пестринами</a:t>
            </a:r>
            <a:r>
              <a:rPr lang="ru-RU" dirty="0">
                <a:latin typeface="+mn-lt"/>
              </a:rPr>
              <a:t>.</a:t>
            </a:r>
          </a:p>
          <a:p>
            <a:r>
              <a:rPr lang="ru-RU" dirty="0">
                <a:latin typeface="+mn-lt"/>
              </a:rPr>
              <a:t>Диаметр лотка гнезда превышает 250 мм. </a:t>
            </a:r>
          </a:p>
          <a:p>
            <a:r>
              <a:rPr lang="ru-RU" dirty="0">
                <a:latin typeface="+mn-lt"/>
              </a:rPr>
              <a:t>Гнездо располагает на земле.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260356"/>
            <a:ext cx="6096528" cy="3426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034" y="1254260"/>
            <a:ext cx="3993226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9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Истребление глухарей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632" y="1326776"/>
            <a:ext cx="5359197" cy="48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Угрозы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38754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Утрата </a:t>
            </a:r>
            <a:r>
              <a:rPr lang="ru-RU" dirty="0">
                <a:latin typeface="+mn-lt"/>
              </a:rPr>
              <a:t>среды обитания, фрагментация и деградация </a:t>
            </a:r>
          </a:p>
          <a:p>
            <a:r>
              <a:rPr lang="ru-RU" dirty="0" smtClean="0">
                <a:latin typeface="+mn-lt"/>
              </a:rPr>
              <a:t>Интенсификация </a:t>
            </a:r>
            <a:r>
              <a:rPr lang="ru-RU" dirty="0">
                <a:latin typeface="+mn-lt"/>
              </a:rPr>
              <a:t>методов ведения лесного хозяйства</a:t>
            </a:r>
          </a:p>
          <a:p>
            <a:r>
              <a:rPr lang="ru-RU" dirty="0" smtClean="0">
                <a:latin typeface="+mn-lt"/>
              </a:rPr>
              <a:t>Отказ </a:t>
            </a:r>
            <a:r>
              <a:rPr lang="ru-RU" dirty="0">
                <a:latin typeface="+mn-lt"/>
              </a:rPr>
              <a:t>от методов ведения лесного хозяйства</a:t>
            </a:r>
          </a:p>
          <a:p>
            <a:r>
              <a:rPr lang="ru-RU" dirty="0" smtClean="0">
                <a:latin typeface="+mn-lt"/>
              </a:rPr>
              <a:t>Загрязнение </a:t>
            </a:r>
            <a:r>
              <a:rPr lang="ru-RU" dirty="0">
                <a:latin typeface="+mn-lt"/>
              </a:rPr>
              <a:t>воздуха азотом, тяжелыми металлами</a:t>
            </a:r>
          </a:p>
          <a:p>
            <a:r>
              <a:rPr lang="ru-RU" dirty="0" smtClean="0">
                <a:latin typeface="+mn-lt"/>
              </a:rPr>
              <a:t>Чрезмерный </a:t>
            </a:r>
            <a:r>
              <a:rPr lang="ru-RU" dirty="0">
                <a:latin typeface="+mn-lt"/>
              </a:rPr>
              <a:t>выпас домашним скота и/или оленей в лесу </a:t>
            </a:r>
          </a:p>
          <a:p>
            <a:r>
              <a:rPr lang="ru-RU" dirty="0" smtClean="0">
                <a:latin typeface="+mn-lt"/>
              </a:rPr>
              <a:t>Хищничество</a:t>
            </a:r>
            <a:endParaRPr lang="ru-RU" dirty="0">
              <a:latin typeface="+mn-lt"/>
            </a:endParaRPr>
          </a:p>
          <a:p>
            <a:r>
              <a:rPr lang="ru-RU" dirty="0" smtClean="0">
                <a:latin typeface="+mn-lt"/>
              </a:rPr>
              <a:t>Чрезмерная </a:t>
            </a:r>
            <a:r>
              <a:rPr lang="ru-RU" dirty="0">
                <a:latin typeface="+mn-lt"/>
              </a:rPr>
              <a:t>эксплуатация</a:t>
            </a:r>
          </a:p>
          <a:p>
            <a:r>
              <a:rPr lang="ru-RU" dirty="0" smtClean="0">
                <a:latin typeface="+mn-lt"/>
              </a:rPr>
              <a:t>Столкновения</a:t>
            </a:r>
            <a:endParaRPr lang="ru-RU" dirty="0">
              <a:latin typeface="+mn-lt"/>
            </a:endParaRPr>
          </a:p>
          <a:p>
            <a:r>
              <a:rPr lang="ru-RU" dirty="0" smtClean="0">
                <a:latin typeface="+mn-lt"/>
              </a:rPr>
              <a:t>Изменения </a:t>
            </a:r>
            <a:r>
              <a:rPr lang="ru-RU" dirty="0">
                <a:latin typeface="+mn-lt"/>
              </a:rPr>
              <a:t>климата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335" y="3598037"/>
            <a:ext cx="2651990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увеличения популяции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Надлежащие </a:t>
            </a:r>
            <a:r>
              <a:rPr lang="ru-RU" dirty="0">
                <a:latin typeface="+mn-lt"/>
              </a:rPr>
              <a:t>мероприятия по управлению лесами;</a:t>
            </a:r>
          </a:p>
          <a:p>
            <a:r>
              <a:rPr lang="ru-RU" dirty="0" smtClean="0">
                <a:latin typeface="+mn-lt"/>
              </a:rPr>
              <a:t>Сохранение </a:t>
            </a:r>
            <a:r>
              <a:rPr lang="ru-RU" dirty="0">
                <a:latin typeface="+mn-lt"/>
              </a:rPr>
              <a:t>нетронутых убежищ;</a:t>
            </a:r>
          </a:p>
          <a:p>
            <a:r>
              <a:rPr lang="ru-RU" dirty="0" smtClean="0">
                <a:latin typeface="+mn-lt"/>
              </a:rPr>
              <a:t>Контроль </a:t>
            </a:r>
            <a:r>
              <a:rPr lang="ru-RU" dirty="0">
                <a:latin typeface="+mn-lt"/>
              </a:rPr>
              <a:t>за выпасом крупного рогатого скота и оленей;</a:t>
            </a:r>
          </a:p>
          <a:p>
            <a:r>
              <a:rPr lang="ru-RU" dirty="0" smtClean="0">
                <a:latin typeface="+mn-lt"/>
              </a:rPr>
              <a:t>Снятие </a:t>
            </a:r>
            <a:r>
              <a:rPr lang="ru-RU" dirty="0">
                <a:latin typeface="+mn-lt"/>
              </a:rPr>
              <a:t>ограждений;</a:t>
            </a:r>
          </a:p>
          <a:p>
            <a:r>
              <a:rPr lang="ru-RU" dirty="0" smtClean="0">
                <a:latin typeface="+mn-lt"/>
              </a:rPr>
              <a:t>Контроль </a:t>
            </a:r>
            <a:r>
              <a:rPr lang="ru-RU" dirty="0">
                <a:latin typeface="+mn-lt"/>
              </a:rPr>
              <a:t>эксплуатации;</a:t>
            </a:r>
          </a:p>
          <a:p>
            <a:r>
              <a:rPr lang="ru-RU" dirty="0" smtClean="0">
                <a:latin typeface="+mn-lt"/>
              </a:rPr>
              <a:t>Борьба </a:t>
            </a:r>
            <a:r>
              <a:rPr lang="ru-RU" dirty="0">
                <a:latin typeface="+mn-lt"/>
              </a:rPr>
              <a:t>с вмешательством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0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Болезни глухарей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latin typeface="+mn-lt"/>
              </a:rPr>
              <a:t>Энтерогепатит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Катар зоба</a:t>
            </a:r>
          </a:p>
          <a:p>
            <a:r>
              <a:rPr lang="ru-RU" dirty="0" smtClean="0">
                <a:latin typeface="+mn-lt"/>
              </a:rPr>
              <a:t>Аскаридоз</a:t>
            </a:r>
          </a:p>
          <a:p>
            <a:r>
              <a:rPr lang="ru-RU" dirty="0" smtClean="0">
                <a:latin typeface="+mn-lt"/>
              </a:rPr>
              <a:t>Чесотка ног</a:t>
            </a:r>
          </a:p>
          <a:p>
            <a:r>
              <a:rPr lang="ru-RU" dirty="0" smtClean="0">
                <a:latin typeface="+mn-lt"/>
              </a:rPr>
              <a:t>Поражение пухоедами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95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Разведение глухарей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908" y="1362635"/>
            <a:ext cx="6413094" cy="47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основного стада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5558117"/>
            <a:ext cx="10654553" cy="7264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Сооружение для отлова глухарей и тетеревов: 1 — общий вид; 2 — </a:t>
            </a:r>
            <a:r>
              <a:rPr lang="ru-RU" dirty="0" err="1">
                <a:latin typeface="+mn-lt"/>
              </a:rPr>
              <a:t>насторожка</a:t>
            </a:r>
            <a:r>
              <a:rPr lang="ru-RU" dirty="0">
                <a:latin typeface="+mn-lt"/>
              </a:rPr>
              <a:t>; 3 —мат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02" y="1369119"/>
            <a:ext cx="8249533" cy="41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взрослых птиц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098" y="1398494"/>
            <a:ext cx="7722051" cy="4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47724" y="1447800"/>
            <a:ext cx="3419475" cy="46878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+mn-lt"/>
              </a:rPr>
              <a:t>Класс: Птицы</a:t>
            </a:r>
            <a:endParaRPr lang="ru-RU" dirty="0">
              <a:latin typeface="+mn-lt"/>
            </a:endParaRPr>
          </a:p>
          <a:p>
            <a:pPr marL="0" indent="0">
              <a:buNone/>
            </a:pPr>
            <a:r>
              <a:rPr lang="ru-RU" dirty="0" smtClean="0">
                <a:latin typeface="+mn-lt"/>
              </a:rPr>
              <a:t>Отряд: </a:t>
            </a:r>
            <a:r>
              <a:rPr lang="ru-RU" dirty="0" err="1" smtClean="0">
                <a:latin typeface="+mn-lt"/>
              </a:rPr>
              <a:t>Курообразные</a:t>
            </a:r>
            <a:endParaRPr lang="ru-RU" dirty="0">
              <a:latin typeface="+mn-lt"/>
            </a:endParaRPr>
          </a:p>
          <a:p>
            <a:pPr marL="0" indent="0">
              <a:buNone/>
            </a:pPr>
            <a:r>
              <a:rPr lang="ru-RU" dirty="0" smtClean="0">
                <a:latin typeface="+mn-lt"/>
              </a:rPr>
              <a:t>Семейство: Фазановые</a:t>
            </a:r>
            <a:endParaRPr lang="ru-RU" dirty="0">
              <a:latin typeface="+mn-lt"/>
            </a:endParaRPr>
          </a:p>
          <a:p>
            <a:pPr marL="0" indent="0">
              <a:buNone/>
            </a:pPr>
            <a:r>
              <a:rPr lang="ru-RU" dirty="0" smtClean="0">
                <a:latin typeface="+mn-lt"/>
              </a:rPr>
              <a:t>Род: Глухари</a:t>
            </a:r>
            <a:endParaRPr lang="ru-RU" dirty="0">
              <a:latin typeface="+mn-lt"/>
            </a:endParaRPr>
          </a:p>
          <a:p>
            <a:pPr marL="0" indent="0">
              <a:buNone/>
            </a:pPr>
            <a:r>
              <a:rPr lang="ru-RU" dirty="0" smtClean="0">
                <a:latin typeface="+mn-lt"/>
              </a:rPr>
              <a:t>Вид: Глухарь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4823012" y="1285874"/>
            <a:ext cx="6651812" cy="50611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16 подвидов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aquitanicus</a:t>
            </a:r>
            <a:r>
              <a:rPr lang="en-US" dirty="0">
                <a:latin typeface="+mn-lt"/>
              </a:rPr>
              <a:t> Ingram, 1915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cantabricus</a:t>
            </a:r>
            <a:r>
              <a:rPr lang="en-US" dirty="0">
                <a:latin typeface="+mn-lt"/>
              </a:rPr>
              <a:t> Castroviejo, 1967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grisescens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Kirikov</a:t>
            </a:r>
            <a:r>
              <a:rPr lang="en-US" dirty="0">
                <a:latin typeface="+mn-lt"/>
              </a:rPr>
              <a:t>, 1932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hiomanus</a:t>
            </a:r>
            <a:r>
              <a:rPr lang="en-US" dirty="0">
                <a:latin typeface="+mn-lt"/>
              </a:rPr>
              <a:t> Loudon, 1951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karelicus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Lönnberg</a:t>
            </a:r>
            <a:r>
              <a:rPr lang="en-US" dirty="0">
                <a:latin typeface="+mn-lt"/>
              </a:rPr>
              <a:t>, 1924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kureikensis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Buturlin</a:t>
            </a:r>
            <a:r>
              <a:rPr lang="en-US" dirty="0">
                <a:latin typeface="+mn-lt"/>
              </a:rPr>
              <a:t>, 1927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lonnbergi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Snigirevski</a:t>
            </a:r>
            <a:r>
              <a:rPr lang="en-US" dirty="0">
                <a:latin typeface="+mn-lt"/>
              </a:rPr>
              <a:t>, 1957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lugens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Lönnberg</a:t>
            </a:r>
            <a:r>
              <a:rPr lang="en-US" dirty="0">
                <a:latin typeface="+mn-lt"/>
              </a:rPr>
              <a:t>, 1905</a:t>
            </a:r>
          </a:p>
          <a:p>
            <a:r>
              <a:rPr lang="en-US" dirty="0">
                <a:latin typeface="+mn-lt"/>
              </a:rPr>
              <a:t>T. u. major C. L. </a:t>
            </a:r>
            <a:r>
              <a:rPr lang="en-US" dirty="0" err="1">
                <a:latin typeface="+mn-lt"/>
              </a:rPr>
              <a:t>Brehm</a:t>
            </a:r>
            <a:r>
              <a:rPr lang="en-US" dirty="0">
                <a:latin typeface="+mn-lt"/>
              </a:rPr>
              <a:t>, 1831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obsoletus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Snigirewski</a:t>
            </a:r>
            <a:r>
              <a:rPr lang="en-US" dirty="0">
                <a:latin typeface="+mn-lt"/>
              </a:rPr>
              <a:t>, 1937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pleskei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Stegmann</a:t>
            </a:r>
            <a:r>
              <a:rPr lang="en-US" dirty="0">
                <a:latin typeface="+mn-lt"/>
              </a:rPr>
              <a:t>, 1926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rudolfi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Dombrowski</a:t>
            </a:r>
            <a:r>
              <a:rPr lang="en-US" dirty="0">
                <a:latin typeface="+mn-lt"/>
              </a:rPr>
              <a:t>, 1912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taczanowskii</a:t>
            </a:r>
            <a:r>
              <a:rPr lang="en-US" dirty="0">
                <a:latin typeface="+mn-lt"/>
              </a:rPr>
              <a:t> (</a:t>
            </a:r>
            <a:r>
              <a:rPr lang="en-US" dirty="0" err="1">
                <a:latin typeface="+mn-lt"/>
              </a:rPr>
              <a:t>Stejneger</a:t>
            </a:r>
            <a:r>
              <a:rPr lang="en-US" dirty="0">
                <a:latin typeface="+mn-lt"/>
              </a:rPr>
              <a:t>, 1885)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uralensis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Menzbier</a:t>
            </a:r>
            <a:r>
              <a:rPr lang="en-US" dirty="0">
                <a:latin typeface="+mn-lt"/>
              </a:rPr>
              <a:t>, 1887 — </a:t>
            </a:r>
            <a:r>
              <a:rPr lang="ru-RU" dirty="0">
                <a:latin typeface="+mn-lt"/>
              </a:rPr>
              <a:t>белобрюхий глухарь, или белобрюхий тетерев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urogallus</a:t>
            </a:r>
            <a:r>
              <a:rPr lang="en-US" dirty="0">
                <a:latin typeface="+mn-lt"/>
              </a:rPr>
              <a:t> Linnaeus, 1758</a:t>
            </a:r>
          </a:p>
          <a:p>
            <a:r>
              <a:rPr lang="en-US" dirty="0">
                <a:latin typeface="+mn-lt"/>
              </a:rPr>
              <a:t>T. u. </a:t>
            </a:r>
            <a:r>
              <a:rPr lang="en-US" dirty="0" err="1">
                <a:latin typeface="+mn-lt"/>
              </a:rPr>
              <a:t>volgensis</a:t>
            </a:r>
            <a:r>
              <a:rPr lang="en-US" dirty="0">
                <a:latin typeface="+mn-lt"/>
              </a:rPr>
              <a:t> </a:t>
            </a:r>
            <a:r>
              <a:rPr lang="en-US" dirty="0" err="1">
                <a:latin typeface="+mn-lt"/>
              </a:rPr>
              <a:t>Buturlin</a:t>
            </a:r>
            <a:r>
              <a:rPr lang="en-US" dirty="0">
                <a:latin typeface="+mn-lt"/>
              </a:rPr>
              <a:t>, 1907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5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взрослых птиц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29" y="1362637"/>
            <a:ext cx="6589430" cy="494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Выведение птенцов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670892"/>
          </a:xfrm>
        </p:spPr>
        <p:txBody>
          <a:bodyPr/>
          <a:lstStyle/>
          <a:p>
            <a:r>
              <a:rPr lang="ru-RU" dirty="0">
                <a:latin typeface="+mn-lt"/>
              </a:rPr>
              <a:t>оставлением снесенных </a:t>
            </a:r>
            <a:r>
              <a:rPr lang="ru-RU" dirty="0" err="1">
                <a:latin typeface="+mn-lt"/>
              </a:rPr>
              <a:t>глухарками</a:t>
            </a:r>
            <a:r>
              <a:rPr lang="ru-RU" dirty="0">
                <a:latin typeface="+mn-lt"/>
              </a:rPr>
              <a:t> яиц в их гнездах для естественного насиживания;</a:t>
            </a:r>
          </a:p>
          <a:p>
            <a:r>
              <a:rPr lang="ru-RU" dirty="0">
                <a:latin typeface="+mn-lt"/>
              </a:rPr>
              <a:t>подкладкой глухариных яиц под наседку другого вида птиц (кур, индеек, голубей и т. п.);</a:t>
            </a:r>
          </a:p>
          <a:p>
            <a:r>
              <a:rPr lang="ru-RU" dirty="0">
                <a:latin typeface="+mn-lt"/>
              </a:rPr>
              <a:t>искусственной инкубацией.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1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502907" y="1322368"/>
            <a:ext cx="5067300" cy="43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суточный привес глухарят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Рост и развитие молодняка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502907" y="4065681"/>
            <a:ext cx="5067300" cy="43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относительный привес глухарят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290918"/>
            <a:ext cx="4940573" cy="4875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373" y="1892674"/>
            <a:ext cx="5907536" cy="1621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73" y="4619272"/>
            <a:ext cx="5883150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57250" y="1447800"/>
            <a:ext cx="10545856" cy="46878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Три основных способа выращивания птенцов</a:t>
            </a:r>
            <a:r>
              <a:rPr lang="ru-RU" dirty="0" smtClean="0">
                <a:latin typeface="+mn-lt"/>
              </a:rPr>
              <a:t>: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содержание выводков птенцов с </a:t>
            </a:r>
            <a:r>
              <a:rPr lang="ru-RU" dirty="0" err="1">
                <a:latin typeface="+mn-lt"/>
              </a:rPr>
              <a:t>глухаркой</a:t>
            </a:r>
            <a:r>
              <a:rPr lang="ru-RU" dirty="0">
                <a:latin typeface="+mn-lt"/>
              </a:rPr>
              <a:t>-матерью в достаточно обширных вольерах с естественной травяной растительностью;</a:t>
            </a:r>
          </a:p>
          <a:p>
            <a:r>
              <a:rPr lang="ru-RU" dirty="0">
                <a:latin typeface="+mn-lt"/>
              </a:rPr>
              <a:t>содержание выводков глухарят с выведшими их наседками-курами или индейками - в подобных же вольерах;</a:t>
            </a:r>
          </a:p>
          <a:p>
            <a:r>
              <a:rPr lang="ru-RU" dirty="0" err="1">
                <a:latin typeface="+mn-lt"/>
              </a:rPr>
              <a:t>брудерный</a:t>
            </a:r>
            <a:r>
              <a:rPr lang="ru-RU" dirty="0">
                <a:latin typeface="+mn-lt"/>
              </a:rPr>
              <a:t> способ выращивания.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Выращивание глухарят</a:t>
            </a:r>
          </a:p>
        </p:txBody>
      </p:sp>
    </p:spTree>
    <p:extLst>
      <p:ext uri="{BB962C8B-B14F-4D97-AF65-F5344CB8AC3E}">
        <p14:creationId xmlns:p14="http://schemas.microsoft.com/office/powerpoint/2010/main" val="31217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Питомники глухарей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2605" y="5745160"/>
            <a:ext cx="3626224" cy="43348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+mn-lt"/>
              </a:rPr>
              <a:t>В </a:t>
            </a:r>
            <a:r>
              <a:rPr lang="ru-RU" dirty="0">
                <a:latin typeface="+mn-lt"/>
              </a:rPr>
              <a:t>Новосибирске, в Самаре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264" y="1436498"/>
            <a:ext cx="7121892" cy="39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Разведение глухарей в Беларуси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4177" y="5763824"/>
            <a:ext cx="4361329" cy="52312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https://youtu.be/B1kDKD31OGk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45" y="1352121"/>
            <a:ext cx="6429773" cy="42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3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Tetrao</a:t>
            </a:r>
            <a:r>
              <a:rPr lang="en-US" dirty="0"/>
              <a:t> </a:t>
            </a:r>
            <a:r>
              <a:rPr lang="en-US" dirty="0" err="1"/>
              <a:t>urogallus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8007" y="1714876"/>
            <a:ext cx="6700557" cy="1939551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n-lt"/>
              </a:rPr>
              <a:t>В нашей стране обитает два вида глухарей: обыкновенный и каменный</a:t>
            </a:r>
            <a:r>
              <a:rPr lang="ru-RU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Длина: </a:t>
            </a:r>
            <a:r>
              <a:rPr lang="ru-RU" dirty="0" smtClean="0">
                <a:latin typeface="+mn-lt"/>
              </a:rPr>
              <a:t>60-87см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Размах крыльев: </a:t>
            </a:r>
            <a:r>
              <a:rPr lang="ru-RU" dirty="0" smtClean="0">
                <a:latin typeface="+mn-lt"/>
              </a:rPr>
              <a:t>87-125см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Вес: 3500-5000 г (самец); 1500-2500 г (самка)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646332"/>
            <a:ext cx="4347357" cy="43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Размеры крыла разных подвидов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964" y="1416424"/>
            <a:ext cx="6104821" cy="47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рисунка перьев пластрона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689295"/>
            <a:ext cx="10492125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Ареал обитания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308" y="1326777"/>
            <a:ext cx="6747303" cy="47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Зимовка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3224" y="1825625"/>
            <a:ext cx="5490882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Хвойные леса, хвоя - основной рацион. </a:t>
            </a:r>
          </a:p>
          <a:p>
            <a:r>
              <a:rPr lang="ru-RU" dirty="0">
                <a:latin typeface="+mn-lt"/>
              </a:rPr>
              <a:t>Самцы и самка распределяются по разным </a:t>
            </a:r>
            <a:r>
              <a:rPr lang="ru-RU" dirty="0" smtClean="0">
                <a:latin typeface="+mn-lt"/>
              </a:rPr>
              <a:t>стаям.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825625"/>
            <a:ext cx="5054047" cy="33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Токование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849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Ток — это группа животных-самцов, которые собираются вместе для демонстрации, обычно соревнуясь за самок.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903" y="2298544"/>
            <a:ext cx="5631567" cy="38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Голос</a:t>
            </a:r>
          </a:p>
        </p:txBody>
      </p:sp>
      <p:pic>
        <p:nvPicPr>
          <p:cNvPr id="5" name="Мультимедиа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906" y="2438400"/>
            <a:ext cx="609600" cy="72165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47724" y="5214284"/>
            <a:ext cx="10537451" cy="79206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https://vimeo.com/145405837?embedded=true&amp;source=vimeo_logo&amp;owner=2410238 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202" y="1398928"/>
            <a:ext cx="3558493" cy="35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37</TotalTime>
  <Words>534</Words>
  <Application>Microsoft Office PowerPoint</Application>
  <PresentationFormat>Широкоэкранный</PresentationFormat>
  <Paragraphs>93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Тема1</vt:lpstr>
      <vt:lpstr>РАЗВЕДЕНИЕ ГЛУХАРЕЙ</vt:lpstr>
      <vt:lpstr>КЛАССИФИКАЦИЯ</vt:lpstr>
      <vt:lpstr>Tetrao urogallus </vt:lpstr>
      <vt:lpstr>Размеры крыла разных подвидов</vt:lpstr>
      <vt:lpstr>Типы рисунка перьев пластрона</vt:lpstr>
      <vt:lpstr>Ареал обитания</vt:lpstr>
      <vt:lpstr>Зимовка</vt:lpstr>
      <vt:lpstr>Токование</vt:lpstr>
      <vt:lpstr>Голос</vt:lpstr>
      <vt:lpstr>Голос</vt:lpstr>
      <vt:lpstr>Почему глохнет глухарь?</vt:lpstr>
      <vt:lpstr>Гнездо глухаря</vt:lpstr>
      <vt:lpstr>Истребление глухарей</vt:lpstr>
      <vt:lpstr>Угрозы</vt:lpstr>
      <vt:lpstr>Методы увеличения популяции</vt:lpstr>
      <vt:lpstr>Болезни глухарей </vt:lpstr>
      <vt:lpstr>Разведение глухарей</vt:lpstr>
      <vt:lpstr>Формирование основного стада</vt:lpstr>
      <vt:lpstr>Содержание взрослых птиц</vt:lpstr>
      <vt:lpstr>Содержание взрослых птиц</vt:lpstr>
      <vt:lpstr>Выведение птенцов </vt:lpstr>
      <vt:lpstr>Рост и развитие молодняка </vt:lpstr>
      <vt:lpstr>Выращивание глухарят</vt:lpstr>
      <vt:lpstr>Питомники глухарей в России</vt:lpstr>
      <vt:lpstr>Разведение глухарей в Беларуси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РАЗВЕДЕНИЕ ГЛУХАРЕЙ</dc:title>
  <dc:creator>Ноутбук аудитория FosAGRO</dc:creator>
  <cp:lastModifiedBy>Ноутбук аудитория FosAGRO</cp:lastModifiedBy>
  <cp:revision>5</cp:revision>
  <dcterms:created xsi:type="dcterms:W3CDTF">2024-02-06T06:15:23Z</dcterms:created>
  <dcterms:modified xsi:type="dcterms:W3CDTF">2024-02-06T06:53:00Z</dcterms:modified>
</cp:coreProperties>
</file>